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7" r:id="rId2"/>
    <p:sldId id="26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7" d="100"/>
          <a:sy n="57" d="100"/>
        </p:scale>
        <p:origin x="-1932" y="-84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1F83B-1AC4-674D-A212-D087467BD2E0}" type="datetimeFigureOut">
              <a:rPr lang="en-US" smtClean="0"/>
              <a:pPr/>
              <a:t>10/31/2016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0D9B9A-34FF-6842-A40B-CE6CC8E620E6}" type="slidenum">
              <a:rPr lang="en-US" smtClean="0"/>
              <a:pPr/>
              <a:t>‹#›</a:t>
            </a:fld>
            <a:endParaRPr lang="en-US"/>
          </a:p>
        </p:txBody>
      </p:sp>
    </p:spTree>
    <p:extLst>
      <p:ext uri="{BB962C8B-B14F-4D97-AF65-F5344CB8AC3E}">
        <p14:creationId xmlns:p14="http://schemas.microsoft.com/office/powerpoint/2010/main" val="22575006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staff will review</a:t>
            </a:r>
            <a:r>
              <a:rPr lang="en-US" baseline="0" dirty="0" smtClean="0"/>
              <a:t> our district policy on harassment.  They main objectives of today’s lesson are:</a:t>
            </a:r>
          </a:p>
          <a:p>
            <a:r>
              <a:rPr lang="en-US" baseline="0" dirty="0" smtClean="0"/>
              <a:t>When we behave in safe and caring ways we create a safe and caring place to learn.</a:t>
            </a:r>
          </a:p>
          <a:p>
            <a:r>
              <a:rPr lang="en-US" baseline="0" dirty="0" smtClean="0"/>
              <a:t>Define Harassment</a:t>
            </a:r>
          </a:p>
          <a:p>
            <a:r>
              <a:rPr lang="en-US" baseline="0" dirty="0" smtClean="0"/>
              <a:t>Define our policy in regard to harassment</a:t>
            </a:r>
          </a:p>
          <a:p>
            <a:r>
              <a:rPr lang="en-US" baseline="0" dirty="0" smtClean="0"/>
              <a:t>Inform students of their rights and responsibilities in regard to harassment</a:t>
            </a:r>
          </a:p>
          <a:p>
            <a:r>
              <a:rPr lang="en-US" baseline="0" dirty="0" smtClean="0"/>
              <a:t>Teach our 3 step process for responding to unsafe, uncaring or unwelcome behavior witnessed or experienced</a:t>
            </a:r>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baseline="0" dirty="0" smtClean="0"/>
          </a:p>
          <a:p>
            <a:pPr>
              <a:buNone/>
            </a:pPr>
            <a:r>
              <a:rPr lang="en-US" baseline="0" dirty="0" smtClean="0"/>
              <a:t>Who we are needs to be validated and valued for us to feel safe and welcome at school.</a:t>
            </a:r>
            <a:r>
              <a:rPr lang="en-US" sz="1200" dirty="0" smtClean="0"/>
              <a:t>  It is a student’s right to be safe and welcomed at school.  (Board Policy 105)  How we are born into the world is not our choice.</a:t>
            </a:r>
            <a:r>
              <a:rPr lang="en-US" sz="1200" baseline="0" dirty="0" smtClean="0"/>
              <a:t>  How a person looks, how they learn, the color of their skin, the language they use at home are all things that define who we are.  Teach students directly they need to say only nice things about who a person is.</a:t>
            </a:r>
            <a:endParaRPr lang="en-US" sz="1200" dirty="0" smtClean="0"/>
          </a:p>
          <a:p>
            <a:pPr>
              <a:buNone/>
            </a:pPr>
            <a:r>
              <a:rPr lang="en-US" sz="1200" dirty="0" smtClean="0"/>
              <a:t>This</a:t>
            </a:r>
            <a:r>
              <a:rPr lang="en-US" sz="1200" baseline="0" dirty="0" smtClean="0"/>
              <a:t> and the next few slides will help students understand protected class in an age appropriate manner.  </a:t>
            </a:r>
            <a:endParaRPr lang="en-US" sz="120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slide can be used to talk about our families differences.  Example:  Some children have two daddies taking care of them, some have a mom and a dad, some have have a grandma that cares for them.  Some children have two mommies.  Some children live with foster parents, some live with just their dad or just their mom.  All of our families are different and all of them are important and we love them.  Teach students to only say nice things about another person’s family.</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3</a:t>
            </a:fld>
            <a:endParaRPr lang="en-US" dirty="0"/>
          </a:p>
        </p:txBody>
      </p:sp>
    </p:spTree>
    <p:extLst>
      <p:ext uri="{BB962C8B-B14F-4D97-AF65-F5344CB8AC3E}">
        <p14:creationId xmlns:p14="http://schemas.microsoft.com/office/powerpoint/2010/main" val="3869296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can</a:t>
            </a:r>
            <a:r>
              <a:rPr lang="en-US" baseline="0" dirty="0" smtClean="0"/>
              <a:t> be used to open a discussion for </a:t>
            </a:r>
            <a:r>
              <a:rPr lang="en-US" dirty="0" smtClean="0"/>
              <a:t> students on</a:t>
            </a:r>
            <a:r>
              <a:rPr lang="en-US" baseline="0" dirty="0" smtClean="0"/>
              <a:t> (economic status) in an age appropriate manner.  We all have some place where we go at night.  This is our home.  Homes can be very different.  Some children live in a house, some live in a trailer or mobile home, some children live in an apartment, sometimes our family can be without a place to live and so we live for awhile in a shelter or a hotel.  Teach students to only say nice things about where a person lives.</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4</a:t>
            </a:fld>
            <a:endParaRPr lang="en-US" dirty="0"/>
          </a:p>
        </p:txBody>
      </p:sp>
    </p:spTree>
    <p:extLst>
      <p:ext uri="{BB962C8B-B14F-4D97-AF65-F5344CB8AC3E}">
        <p14:creationId xmlns:p14="http://schemas.microsoft.com/office/powerpoint/2010/main" val="384576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can be used to talk about the wonderful holidays and celebrations</a:t>
            </a:r>
            <a:r>
              <a:rPr lang="en-US" baseline="0" dirty="0" smtClean="0"/>
              <a:t> we have in our families based on our religion or where we go to church.  These are special times for each participant.  Important to families and different for each family based on their beliefs.  (Example:  Not everyone celebrates Christmas or </a:t>
            </a:r>
            <a:r>
              <a:rPr lang="en-US" baseline="0" dirty="0" err="1" smtClean="0"/>
              <a:t>Eid</a:t>
            </a:r>
            <a:r>
              <a:rPr lang="en-US" baseline="0" dirty="0" smtClean="0"/>
              <a:t> or Kwanzaa.)  Teach students to say only nice things about the special days or holidays a person celebrates.</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5</a:t>
            </a:fld>
            <a:endParaRPr lang="en-US" dirty="0"/>
          </a:p>
        </p:txBody>
      </p:sp>
    </p:spTree>
    <p:extLst>
      <p:ext uri="{BB962C8B-B14F-4D97-AF65-F5344CB8AC3E}">
        <p14:creationId xmlns:p14="http://schemas.microsoft.com/office/powerpoint/2010/main" val="859300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 teaching</a:t>
            </a:r>
            <a:r>
              <a:rPr lang="en-US" baseline="0" dirty="0" smtClean="0"/>
              <a:t> students how to show that they care about others by saying only nice things about who they are, t</a:t>
            </a:r>
            <a:r>
              <a:rPr lang="en-US" dirty="0" smtClean="0"/>
              <a:t>his slide teaches</a:t>
            </a:r>
            <a:r>
              <a:rPr lang="en-US" baseline="0" dirty="0" smtClean="0"/>
              <a:t> students</a:t>
            </a:r>
            <a:r>
              <a:rPr lang="en-US" dirty="0" smtClean="0"/>
              <a:t> what we don’t want</a:t>
            </a:r>
            <a:r>
              <a:rPr lang="en-US" baseline="0" dirty="0" smtClean="0"/>
              <a:t> and what that is called when we say and do mean things based on who a person is.</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to let students</a:t>
            </a:r>
            <a:r>
              <a:rPr lang="en-US" baseline="0" dirty="0" smtClean="0"/>
              <a:t> know how serious harassment is and what will happen if they choose to harass someone.</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7</a:t>
            </a:fld>
            <a:endParaRPr lang="en-US" dirty="0"/>
          </a:p>
        </p:txBody>
      </p:sp>
    </p:spTree>
    <p:extLst>
      <p:ext uri="{BB962C8B-B14F-4D97-AF65-F5344CB8AC3E}">
        <p14:creationId xmlns:p14="http://schemas.microsoft.com/office/powerpoint/2010/main" val="2601358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Teach students that we want them to tell the adults at school when they witness or experience it unsafe, uncaring or unwelcome behavior.  Teach STOP WALK TALK.  Model it, Have students Practice it.   Encourage them to use it and remind them if they are not comfortable saying stop just walk away and tell an adult what happened.</a:t>
            </a:r>
          </a:p>
        </p:txBody>
      </p:sp>
      <p:sp>
        <p:nvSpPr>
          <p:cNvPr id="4" name="Slide Number Placeholder 3"/>
          <p:cNvSpPr>
            <a:spLocks noGrp="1"/>
          </p:cNvSpPr>
          <p:nvPr>
            <p:ph type="sldNum" sz="quarter" idx="10"/>
          </p:nvPr>
        </p:nvSpPr>
        <p:spPr/>
        <p:txBody>
          <a:bodyPr/>
          <a:lstStyle/>
          <a:p>
            <a:fld id="{ED2268F8-E9D0-7C40-9D14-18F5DECD0A6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Summarize our district’s expectations</a:t>
            </a:r>
            <a:r>
              <a:rPr lang="en-US" baseline="0" dirty="0" smtClean="0"/>
              <a:t> in regard to harassment.   Write in and review your school’s 3-5 PBIS expectations in the box after the words “</a:t>
            </a:r>
            <a:r>
              <a:rPr lang="en-US" b="1" i="1" baseline="0" dirty="0" smtClean="0"/>
              <a:t>At our school we are”  </a:t>
            </a:r>
            <a:endParaRPr lang="en-US" b="1" i="1"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mtClean="0"/>
              <a:t>Teach </a:t>
            </a:r>
            <a:r>
              <a:rPr lang="en-US" dirty="0" smtClean="0"/>
              <a:t>students that</a:t>
            </a:r>
            <a:r>
              <a:rPr lang="en-US" baseline="0" dirty="0" smtClean="0"/>
              <a:t> </a:t>
            </a:r>
            <a:r>
              <a:rPr lang="en-US" dirty="0" smtClean="0"/>
              <a:t>in</a:t>
            </a:r>
            <a:r>
              <a:rPr lang="en-US" baseline="0" dirty="0" smtClean="0"/>
              <a:t> our schools ALL students are welcome and can expect to be treated with kindness.  When we all behave in a safe and caring way our school will be a safe and caring place to learn!</a:t>
            </a:r>
            <a:endParaRPr lang="en-US" dirty="0" smtClean="0"/>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57114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3114183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942375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294261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88026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64842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8780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2784671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306115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265256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321AFE-D62B-F54B-A45F-1A9F4DB78DE9}" type="datetimeFigureOut">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B46A5-0680-AC40-882A-D1379E265885}" type="slidenum">
              <a:rPr lang="en-US" smtClean="0"/>
              <a:pPr/>
              <a:t>‹#›</a:t>
            </a:fld>
            <a:endParaRPr lang="en-US"/>
          </a:p>
        </p:txBody>
      </p:sp>
    </p:spTree>
    <p:extLst>
      <p:ext uri="{BB962C8B-B14F-4D97-AF65-F5344CB8AC3E}">
        <p14:creationId xmlns:p14="http://schemas.microsoft.com/office/powerpoint/2010/main" val="4041214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21AFE-D62B-F54B-A45F-1A9F4DB78DE9}" type="datetimeFigureOut">
              <a:rPr lang="en-US" smtClean="0"/>
              <a:pPr/>
              <a:t>10/31/2016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B46A5-0680-AC40-882A-D1379E265885}" type="slidenum">
              <a:rPr lang="en-US" smtClean="0"/>
              <a:pPr/>
              <a:t>‹#›</a:t>
            </a:fld>
            <a:endParaRPr lang="en-US"/>
          </a:p>
        </p:txBody>
      </p:sp>
    </p:spTree>
    <p:extLst>
      <p:ext uri="{BB962C8B-B14F-4D97-AF65-F5344CB8AC3E}">
        <p14:creationId xmlns:p14="http://schemas.microsoft.com/office/powerpoint/2010/main" val="2041804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www.betterworld.net/heroes/king-yolanda.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gif"/><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29.jpe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35.jpeg"/><Relationship Id="rId13" Type="http://schemas.microsoft.com/office/2007/relationships/hdphoto" Target="../media/hdphoto9.wdp"/><Relationship Id="rId3" Type="http://schemas.openxmlformats.org/officeDocument/2006/relationships/image" Target="../media/image32.jpeg"/><Relationship Id="rId7" Type="http://schemas.openxmlformats.org/officeDocument/2006/relationships/image" Target="../media/image34.jpeg"/><Relationship Id="rId12" Type="http://schemas.openxmlformats.org/officeDocument/2006/relationships/image" Target="../media/image37.jpeg"/><Relationship Id="rId2" Type="http://schemas.openxmlformats.org/officeDocument/2006/relationships/notesSlide" Target="../notesSlides/notesSlide10.xml"/><Relationship Id="rId16" Type="http://schemas.microsoft.com/office/2007/relationships/hdphoto" Target="../media/hdphoto10.wdp"/><Relationship Id="rId1" Type="http://schemas.openxmlformats.org/officeDocument/2006/relationships/slideLayout" Target="../slideLayouts/slideLayout4.xml"/><Relationship Id="rId6" Type="http://schemas.microsoft.com/office/2007/relationships/hdphoto" Target="../media/hdphoto6.wdp"/><Relationship Id="rId11" Type="http://schemas.microsoft.com/office/2007/relationships/hdphoto" Target="../media/hdphoto8.wdp"/><Relationship Id="rId5" Type="http://schemas.openxmlformats.org/officeDocument/2006/relationships/image" Target="../media/image33.jpeg"/><Relationship Id="rId15" Type="http://schemas.openxmlformats.org/officeDocument/2006/relationships/image" Target="../media/image39.jpeg"/><Relationship Id="rId10" Type="http://schemas.openxmlformats.org/officeDocument/2006/relationships/image" Target="../media/image36.jpeg"/><Relationship Id="rId4" Type="http://schemas.microsoft.com/office/2007/relationships/hdphoto" Target="../media/hdphoto5.wdp"/><Relationship Id="rId9" Type="http://schemas.microsoft.com/office/2007/relationships/hdphoto" Target="../media/hdphoto7.wdp"/><Relationship Id="rId1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86" y="0"/>
            <a:ext cx="9117814" cy="6858000"/>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186" y="1039861"/>
            <a:ext cx="9117814" cy="1828800"/>
          </a:xfrm>
          <a:solidFill>
            <a:srgbClr val="FF6600"/>
          </a:solidFill>
        </p:spPr>
        <p:txBody>
          <a:bodyPr>
            <a:noAutofit/>
          </a:bodyPr>
          <a:lstStyle/>
          <a:p>
            <a:pPr algn="ctr"/>
            <a:r>
              <a:rPr lang="en-US" sz="8700" b="1" dirty="0" smtClean="0">
                <a:ln w="10541" cmpd="sng">
                  <a:solidFill>
                    <a:schemeClr val="accent1">
                      <a:shade val="88000"/>
                      <a:satMod val="110000"/>
                    </a:schemeClr>
                  </a:solidFill>
                  <a:prstDash val="solid"/>
                </a:ln>
                <a:solidFill>
                  <a:srgbClr val="0000FF"/>
                </a:solidFill>
                <a:effectLst/>
              </a:rPr>
              <a:t>Safe and Caring</a:t>
            </a:r>
            <a:endParaRPr lang="en-US" sz="8700" b="1" dirty="0">
              <a:ln w="10541" cmpd="sng">
                <a:solidFill>
                  <a:schemeClr val="accent1">
                    <a:shade val="88000"/>
                    <a:satMod val="110000"/>
                  </a:schemeClr>
                </a:solidFill>
                <a:prstDash val="solid"/>
              </a:ln>
              <a:solidFill>
                <a:srgbClr val="0000FF"/>
              </a:solidFill>
              <a:effectLst/>
            </a:endParaRPr>
          </a:p>
        </p:txBody>
      </p:sp>
      <p:pic>
        <p:nvPicPr>
          <p:cNvPr id="4" name="Picture 3" descr="Screen Shot 2014-08-14 at 9.45.22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446362" y="2880945"/>
            <a:ext cx="4671671" cy="290574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90823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941"/>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healthy-boy.jpg"/>
          <p:cNvPicPr>
            <a:picLocks noChangeAspect="1"/>
          </p:cNvPicPr>
          <p:nvPr/>
        </p:nvPicPr>
        <p:blipFill rotWithShape="1">
          <a:blip r:embed="rId3"/>
          <a:srcRect t="6176"/>
          <a:stretch/>
        </p:blipFill>
        <p:spPr>
          <a:xfrm>
            <a:off x="6900229" y="0"/>
            <a:ext cx="2004830" cy="2801652"/>
          </a:xfrm>
          <a:prstGeom prst="rect">
            <a:avLst/>
          </a:prstGeom>
        </p:spPr>
      </p:pic>
      <p:sp>
        <p:nvSpPr>
          <p:cNvPr id="3" name="Text Placeholder 2"/>
          <p:cNvSpPr>
            <a:spLocks noGrp="1"/>
          </p:cNvSpPr>
          <p:nvPr>
            <p:ph type="body" idx="4294967295"/>
          </p:nvPr>
        </p:nvSpPr>
        <p:spPr>
          <a:xfrm>
            <a:off x="0" y="4872038"/>
            <a:ext cx="3414713" cy="1046162"/>
          </a:xfrm>
        </p:spPr>
        <p:txBody>
          <a:bodyPr>
            <a:normAutofit/>
          </a:bodyPr>
          <a:lstStyle/>
          <a:p>
            <a:pPr>
              <a:buNone/>
            </a:pPr>
            <a:r>
              <a:rPr lang="en-US" sz="2595" dirty="0" smtClean="0"/>
              <a:t>	</a:t>
            </a:r>
            <a:endParaRPr lang="en-US" sz="2595" dirty="0" smtClean="0">
              <a:hlinkClick r:id="rId4"/>
            </a:endParaRPr>
          </a:p>
          <a:p>
            <a:endParaRPr lang="en-US" dirty="0"/>
          </a:p>
        </p:txBody>
      </p:sp>
      <p:pic>
        <p:nvPicPr>
          <p:cNvPr id="23" name="Picture 22" descr="kids.jpg"/>
          <p:cNvPicPr>
            <a:picLocks noChangeAspect="1"/>
          </p:cNvPicPr>
          <p:nvPr/>
        </p:nvPicPr>
        <p:blipFill>
          <a:blip r:embed="rId5"/>
          <a:stretch>
            <a:fillRect/>
          </a:stretch>
        </p:blipFill>
        <p:spPr>
          <a:xfrm>
            <a:off x="458197" y="985613"/>
            <a:ext cx="3010624" cy="4136424"/>
          </a:xfrm>
          <a:prstGeom prst="rect">
            <a:avLst/>
          </a:prstGeom>
          <a:ln>
            <a:noFill/>
          </a:ln>
          <a:effectLst>
            <a:softEdge rad="112500"/>
          </a:effectLst>
        </p:spPr>
      </p:pic>
      <p:pic>
        <p:nvPicPr>
          <p:cNvPr id="24" name="Picture 23" descr="childs_wheelchair.jpg"/>
          <p:cNvPicPr>
            <a:picLocks noChangeAspect="1"/>
          </p:cNvPicPr>
          <p:nvPr/>
        </p:nvPicPr>
        <p:blipFill>
          <a:blip r:embed="rId6"/>
          <a:stretch>
            <a:fillRect/>
          </a:stretch>
        </p:blipFill>
        <p:spPr>
          <a:xfrm>
            <a:off x="4504214" y="4342881"/>
            <a:ext cx="2302985" cy="2302985"/>
          </a:xfrm>
          <a:prstGeom prst="rect">
            <a:avLst/>
          </a:prstGeom>
          <a:ln>
            <a:noFill/>
          </a:ln>
          <a:effectLst>
            <a:softEdge rad="112500"/>
          </a:effectLst>
        </p:spPr>
      </p:pic>
      <p:sp>
        <p:nvSpPr>
          <p:cNvPr id="18" name="TextBox 17"/>
          <p:cNvSpPr txBox="1"/>
          <p:nvPr/>
        </p:nvSpPr>
        <p:spPr>
          <a:xfrm>
            <a:off x="1170276" y="5122037"/>
            <a:ext cx="1840349" cy="1431161"/>
          </a:xfrm>
          <a:prstGeom prst="rect">
            <a:avLst/>
          </a:prstGeom>
          <a:ln>
            <a:solidFill>
              <a:schemeClr val="tx1"/>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900" dirty="0">
                <a:solidFill>
                  <a:srgbClr val="FFFFFF"/>
                </a:solidFill>
              </a:rPr>
              <a:t>Race,</a:t>
            </a:r>
            <a:r>
              <a:rPr lang="en-US" sz="2900" dirty="0" smtClean="0">
                <a:solidFill>
                  <a:srgbClr val="FFFFFF"/>
                </a:solidFill>
              </a:rPr>
              <a:t> </a:t>
            </a:r>
          </a:p>
          <a:p>
            <a:pPr algn="ctr" fontAlgn="auto">
              <a:spcBef>
                <a:spcPts val="0"/>
              </a:spcBef>
              <a:spcAft>
                <a:spcPts val="0"/>
              </a:spcAft>
              <a:defRPr/>
            </a:pPr>
            <a:r>
              <a:rPr lang="en-US" sz="2900" dirty="0" smtClean="0">
                <a:solidFill>
                  <a:srgbClr val="FFFFFF"/>
                </a:solidFill>
              </a:rPr>
              <a:t>Skin Color</a:t>
            </a:r>
            <a:endParaRPr lang="en-US" sz="2900" dirty="0">
              <a:solidFill>
                <a:srgbClr val="FFFFFF"/>
              </a:solidFill>
            </a:endParaRPr>
          </a:p>
        </p:txBody>
      </p:sp>
      <p:pic>
        <p:nvPicPr>
          <p:cNvPr id="25" name="Picture 24" descr="somali_girl.jpg"/>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94791" y="676957"/>
            <a:ext cx="1426609" cy="2124695"/>
          </a:xfrm>
          <a:prstGeom prst="rect">
            <a:avLst/>
          </a:prstGeom>
        </p:spPr>
      </p:pic>
      <p:sp>
        <p:nvSpPr>
          <p:cNvPr id="14" name="TextBox 13"/>
          <p:cNvSpPr txBox="1"/>
          <p:nvPr/>
        </p:nvSpPr>
        <p:spPr>
          <a:xfrm>
            <a:off x="7160633" y="2504604"/>
            <a:ext cx="1394029" cy="677108"/>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3800" spc="300" dirty="0" smtClean="0">
                <a:solidFill>
                  <a:srgbClr val="000000"/>
                </a:solidFill>
              </a:rPr>
              <a:t>Boy</a:t>
            </a:r>
            <a:endParaRPr lang="en-US" sz="3800" spc="300" dirty="0">
              <a:solidFill>
                <a:srgbClr val="000000"/>
              </a:solidFill>
            </a:endParaRPr>
          </a:p>
        </p:txBody>
      </p:sp>
      <p:sp>
        <p:nvSpPr>
          <p:cNvPr id="2" name="TextBox 1"/>
          <p:cNvSpPr txBox="1"/>
          <p:nvPr/>
        </p:nvSpPr>
        <p:spPr>
          <a:xfrm>
            <a:off x="3421885" y="3401260"/>
            <a:ext cx="5677291" cy="584776"/>
          </a:xfrm>
          <a:prstGeom prst="rect">
            <a:avLst/>
          </a:prstGeom>
          <a:solidFill>
            <a:srgbClr val="33FF33"/>
          </a:solid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smtClean="0">
                <a:solidFill>
                  <a:srgbClr val="000000"/>
                </a:solidFill>
              </a:rPr>
              <a:t> </a:t>
            </a:r>
            <a:r>
              <a:rPr lang="en-US" sz="2800" b="1" dirty="0" smtClean="0">
                <a:solidFill>
                  <a:srgbClr val="000000"/>
                </a:solidFill>
              </a:rPr>
              <a:t>Say and Do Only Nice Things!</a:t>
            </a:r>
            <a:endParaRPr lang="en-US" sz="2800" b="1" dirty="0">
              <a:solidFill>
                <a:srgbClr val="000000"/>
              </a:solidFill>
            </a:endParaRPr>
          </a:p>
        </p:txBody>
      </p:sp>
      <p:sp>
        <p:nvSpPr>
          <p:cNvPr id="5" name="TextBox 4"/>
          <p:cNvSpPr txBox="1"/>
          <p:nvPr/>
        </p:nvSpPr>
        <p:spPr>
          <a:xfrm>
            <a:off x="3679902" y="903249"/>
            <a:ext cx="1137425" cy="646331"/>
          </a:xfrm>
          <a:prstGeom prst="rect">
            <a:avLst/>
          </a:prstGeom>
          <a:solidFill>
            <a:schemeClr val="accent4">
              <a:lumMod val="40000"/>
              <a:lumOff val="60000"/>
            </a:schemeClr>
          </a:solidFill>
          <a:ln>
            <a:solidFill>
              <a:srgbClr val="C00000"/>
            </a:solidFill>
          </a:ln>
        </p:spPr>
        <p:txBody>
          <a:bodyPr wrap="square" rtlCol="0">
            <a:spAutoFit/>
          </a:bodyPr>
          <a:lstStyle/>
          <a:p>
            <a:pPr algn="ctr"/>
            <a:r>
              <a:rPr lang="en-US" sz="3600" dirty="0" smtClean="0"/>
              <a:t>Girl</a:t>
            </a:r>
            <a:endParaRPr lang="en-US" sz="3600" dirty="0"/>
          </a:p>
        </p:txBody>
      </p:sp>
      <p:sp>
        <p:nvSpPr>
          <p:cNvPr id="6" name="TextBox 5"/>
          <p:cNvSpPr txBox="1"/>
          <p:nvPr/>
        </p:nvSpPr>
        <p:spPr>
          <a:xfrm>
            <a:off x="6807199" y="4872038"/>
            <a:ext cx="2097860" cy="1200329"/>
          </a:xfrm>
          <a:prstGeom prst="rect">
            <a:avLst/>
          </a:prstGeom>
          <a:solidFill>
            <a:srgbClr val="9966FF"/>
          </a:solidFill>
          <a:ln>
            <a:solidFill>
              <a:srgbClr val="C00000"/>
            </a:solidFill>
          </a:ln>
        </p:spPr>
        <p:txBody>
          <a:bodyPr wrap="square" rtlCol="0">
            <a:spAutoFit/>
          </a:bodyPr>
          <a:lstStyle/>
          <a:p>
            <a:r>
              <a:rPr lang="en-US" sz="3600" dirty="0" smtClean="0"/>
              <a:t>Special Needs</a:t>
            </a:r>
            <a:endParaRPr lang="en-US" sz="3600" dirty="0"/>
          </a:p>
        </p:txBody>
      </p:sp>
    </p:spTree>
    <p:extLst>
      <p:ext uri="{BB962C8B-B14F-4D97-AF65-F5344CB8AC3E}">
        <p14:creationId xmlns:p14="http://schemas.microsoft.com/office/powerpoint/2010/main" val="13139849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3999" cy="700213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2255421" y="3987498"/>
            <a:ext cx="2364764" cy="677108"/>
          </a:xfrm>
          <a:prstGeom prst="rect">
            <a:avLst/>
          </a:prstGeom>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3800" dirty="0" smtClean="0">
                <a:solidFill>
                  <a:srgbClr val="000000"/>
                </a:solidFill>
              </a:rPr>
              <a:t> Family</a:t>
            </a:r>
            <a:endParaRPr lang="en-US" sz="3800" dirty="0">
              <a:solidFill>
                <a:srgbClr val="000000"/>
              </a:solidFill>
            </a:endParaRPr>
          </a:p>
        </p:txBody>
      </p:sp>
      <p:pic>
        <p:nvPicPr>
          <p:cNvPr id="3" name="Picture 2" descr="gay dads168203.jpg"/>
          <p:cNvPicPr>
            <a:picLocks noChangeAspect="1"/>
          </p:cNvPicPr>
          <p:nvPr/>
        </p:nvPicPr>
        <p:blipFill>
          <a:blip r:embed="rId3"/>
          <a:stretch>
            <a:fillRect/>
          </a:stretch>
        </p:blipFill>
        <p:spPr>
          <a:xfrm>
            <a:off x="-11046" y="4824066"/>
            <a:ext cx="2678046" cy="2008534"/>
          </a:xfrm>
          <a:prstGeom prst="rect">
            <a:avLst/>
          </a:prstGeom>
        </p:spPr>
      </p:pic>
      <p:pic>
        <p:nvPicPr>
          <p:cNvPr id="4" name="Picture 3" descr="diverse_family.gif"/>
          <p:cNvPicPr>
            <a:picLocks noChangeAspect="1"/>
          </p:cNvPicPr>
          <p:nvPr/>
        </p:nvPicPr>
        <p:blipFill>
          <a:blip r:embed="rId4"/>
          <a:stretch>
            <a:fillRect/>
          </a:stretch>
        </p:blipFill>
        <p:spPr>
          <a:xfrm>
            <a:off x="4620185" y="3761130"/>
            <a:ext cx="2017203" cy="3112257"/>
          </a:xfrm>
          <a:prstGeom prst="rect">
            <a:avLst/>
          </a:prstGeom>
        </p:spPr>
      </p:pic>
      <p:pic>
        <p:nvPicPr>
          <p:cNvPr id="5" name="Picture 4" descr="single parent1.jpg"/>
          <p:cNvPicPr>
            <a:picLocks noChangeAspect="1"/>
          </p:cNvPicPr>
          <p:nvPr/>
        </p:nvPicPr>
        <p:blipFill>
          <a:blip r:embed="rId5"/>
          <a:stretch>
            <a:fillRect/>
          </a:stretch>
        </p:blipFill>
        <p:spPr>
          <a:xfrm>
            <a:off x="-11046" y="2294895"/>
            <a:ext cx="2106546" cy="2218397"/>
          </a:xfrm>
          <a:prstGeom prst="rect">
            <a:avLst/>
          </a:prstGeom>
        </p:spPr>
      </p:pic>
      <p:pic>
        <p:nvPicPr>
          <p:cNvPr id="6" name="Picture 5" descr="a_post_911_american_nightmare-293x307.jpg"/>
          <p:cNvPicPr>
            <a:picLocks noChangeAspect="1"/>
          </p:cNvPicPr>
          <p:nvPr/>
        </p:nvPicPr>
        <p:blipFill>
          <a:blip r:embed="rId6"/>
          <a:stretch>
            <a:fillRect/>
          </a:stretch>
        </p:blipFill>
        <p:spPr>
          <a:xfrm>
            <a:off x="0" y="-1"/>
            <a:ext cx="2095500" cy="2195627"/>
          </a:xfrm>
          <a:prstGeom prst="rect">
            <a:avLst/>
          </a:prstGeom>
        </p:spPr>
      </p:pic>
      <p:pic>
        <p:nvPicPr>
          <p:cNvPr id="7" name="Picture 6" descr="Grandmother With Granddaughter Gardening Together.jpg"/>
          <p:cNvPicPr>
            <a:picLocks noChangeAspect="1"/>
          </p:cNvPicPr>
          <p:nvPr/>
        </p:nvPicPr>
        <p:blipFill>
          <a:blip r:embed="rId7"/>
          <a:stretch>
            <a:fillRect/>
          </a:stretch>
        </p:blipFill>
        <p:spPr>
          <a:xfrm>
            <a:off x="2446759" y="2123630"/>
            <a:ext cx="2329647" cy="1553875"/>
          </a:xfrm>
          <a:prstGeom prst="rect">
            <a:avLst/>
          </a:prstGeom>
        </p:spPr>
      </p:pic>
      <p:pic>
        <p:nvPicPr>
          <p:cNvPr id="8" name="Picture 7" descr="todays_families_main.jpg"/>
          <p:cNvPicPr>
            <a:picLocks noChangeAspect="1"/>
          </p:cNvPicPr>
          <p:nvPr/>
        </p:nvPicPr>
        <p:blipFill>
          <a:blip r:embed="rId8"/>
          <a:stretch>
            <a:fillRect/>
          </a:stretch>
        </p:blipFill>
        <p:spPr>
          <a:xfrm>
            <a:off x="6576452" y="2489200"/>
            <a:ext cx="2567548" cy="1956132"/>
          </a:xfrm>
          <a:prstGeom prst="rect">
            <a:avLst/>
          </a:prstGeom>
        </p:spPr>
      </p:pic>
      <p:pic>
        <p:nvPicPr>
          <p:cNvPr id="9" name="Picture 8" descr="family27.jpg"/>
          <p:cNvPicPr>
            <a:picLocks noChangeAspect="1"/>
          </p:cNvPicPr>
          <p:nvPr/>
        </p:nvPicPr>
        <p:blipFill>
          <a:blip r:embed="rId9"/>
          <a:stretch>
            <a:fillRect/>
          </a:stretch>
        </p:blipFill>
        <p:spPr>
          <a:xfrm>
            <a:off x="6935219" y="4664606"/>
            <a:ext cx="2208781" cy="2208781"/>
          </a:xfrm>
          <a:prstGeom prst="rect">
            <a:avLst/>
          </a:prstGeom>
        </p:spPr>
      </p:pic>
      <p:pic>
        <p:nvPicPr>
          <p:cNvPr id="10" name="Picture 9" descr="cmg-header-latinofamily.jpg"/>
          <p:cNvPicPr>
            <a:picLocks noChangeAspect="1"/>
          </p:cNvPicPr>
          <p:nvPr/>
        </p:nvPicPr>
        <p:blipFill>
          <a:blip r:embed="rId10"/>
          <a:stretch>
            <a:fillRect/>
          </a:stretch>
        </p:blipFill>
        <p:spPr>
          <a:xfrm>
            <a:off x="5537720" y="0"/>
            <a:ext cx="3606279" cy="1651000"/>
          </a:xfrm>
          <a:prstGeom prst="rect">
            <a:avLst/>
          </a:prstGeom>
        </p:spPr>
      </p:pic>
      <p:pic>
        <p:nvPicPr>
          <p:cNvPr id="11" name="Picture 10" descr="SameSex.jpg"/>
          <p:cNvPicPr>
            <a:picLocks noChangeAspect="1"/>
          </p:cNvPicPr>
          <p:nvPr/>
        </p:nvPicPr>
        <p:blipFill>
          <a:blip r:embed="rId11"/>
          <a:stretch>
            <a:fillRect/>
          </a:stretch>
        </p:blipFill>
        <p:spPr>
          <a:xfrm>
            <a:off x="2345221" y="0"/>
            <a:ext cx="2833692" cy="1816100"/>
          </a:xfrm>
          <a:prstGeom prst="rect">
            <a:avLst/>
          </a:prstGeom>
        </p:spPr>
      </p:pic>
      <p:sp>
        <p:nvSpPr>
          <p:cNvPr id="13" name="TextBox 12"/>
          <p:cNvSpPr txBox="1"/>
          <p:nvPr/>
        </p:nvSpPr>
        <p:spPr>
          <a:xfrm>
            <a:off x="4340119" y="1651000"/>
            <a:ext cx="4823704" cy="646331"/>
          </a:xfrm>
          <a:prstGeom prst="rect">
            <a:avLst/>
          </a:prstGeom>
          <a:solidFill>
            <a:schemeClr val="accent4">
              <a:lumMod val="75000"/>
            </a:schemeClr>
          </a:solidFill>
        </p:spPr>
        <p:txBody>
          <a:bodyPr wrap="square" rtlCol="0">
            <a:spAutoFit/>
          </a:bodyPr>
          <a:lstStyle/>
          <a:p>
            <a:pPr algn="ctr"/>
            <a:r>
              <a:rPr lang="en-US" sz="3600" dirty="0" smtClean="0">
                <a:solidFill>
                  <a:schemeClr val="bg1"/>
                </a:solidFill>
              </a:rPr>
              <a:t>Say only nice things</a:t>
            </a:r>
            <a:endParaRPr lang="en-US" sz="3600" dirty="0">
              <a:solidFill>
                <a:schemeClr val="bg1"/>
              </a:solidFill>
            </a:endParaRPr>
          </a:p>
        </p:txBody>
      </p:sp>
    </p:spTree>
    <p:extLst>
      <p:ext uri="{BB962C8B-B14F-4D97-AF65-F5344CB8AC3E}">
        <p14:creationId xmlns:p14="http://schemas.microsoft.com/office/powerpoint/2010/main" val="1949999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035300" y="3331525"/>
            <a:ext cx="2951406" cy="630942"/>
          </a:xfrm>
          <a:prstGeom prst="rect">
            <a:avLst/>
          </a:prstGeom>
          <a:solidFill>
            <a:srgbClr val="C3D69B"/>
          </a:solidFill>
          <a:ln>
            <a:solidFill>
              <a:srgbClr val="FF0000"/>
            </a:solidFill>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3500" dirty="0" smtClean="0">
                <a:solidFill>
                  <a:srgbClr val="000000"/>
                </a:solidFill>
                <a:ea typeface="ＭＳ Ｐゴシック" charset="-128"/>
                <a:cs typeface="ＭＳ Ｐゴシック" charset="-128"/>
              </a:rPr>
              <a:t>Where you live</a:t>
            </a:r>
            <a:endParaRPr lang="en-US" sz="3500" dirty="0">
              <a:solidFill>
                <a:srgbClr val="000000"/>
              </a:solidFill>
              <a:ea typeface="ＭＳ Ｐゴシック" charset="-128"/>
              <a:cs typeface="ＭＳ Ｐゴシック" charset="-128"/>
            </a:endParaRPr>
          </a:p>
        </p:txBody>
      </p:sp>
      <p:pic>
        <p:nvPicPr>
          <p:cNvPr id="3" name="Picture 2" descr="houseDSCF3807.jpg"/>
          <p:cNvPicPr>
            <a:picLocks noChangeAspect="1"/>
          </p:cNvPicPr>
          <p:nvPr/>
        </p:nvPicPr>
        <p:blipFill>
          <a:blip r:embed="rId3"/>
          <a:stretch>
            <a:fillRect/>
          </a:stretch>
        </p:blipFill>
        <p:spPr>
          <a:xfrm>
            <a:off x="0" y="-6812"/>
            <a:ext cx="2451100" cy="3268132"/>
          </a:xfrm>
          <a:prstGeom prst="rect">
            <a:avLst/>
          </a:prstGeom>
        </p:spPr>
      </p:pic>
      <p:pic>
        <p:nvPicPr>
          <p:cNvPr id="4" name="Picture 3" descr="homeless shelterblogpol-79-4631.jpg"/>
          <p:cNvPicPr>
            <a:picLocks noChangeAspect="1"/>
          </p:cNvPicPr>
          <p:nvPr/>
        </p:nvPicPr>
        <p:blipFill>
          <a:blip r:embed="rId4"/>
          <a:stretch>
            <a:fillRect/>
          </a:stretch>
        </p:blipFill>
        <p:spPr>
          <a:xfrm>
            <a:off x="6522504" y="-40236"/>
            <a:ext cx="2621497" cy="3268132"/>
          </a:xfrm>
          <a:prstGeom prst="rect">
            <a:avLst/>
          </a:prstGeom>
        </p:spPr>
      </p:pic>
      <p:pic>
        <p:nvPicPr>
          <p:cNvPr id="5" name="Picture 4" descr="trailer home250px-67elcona.jpg"/>
          <p:cNvPicPr>
            <a:picLocks noChangeAspect="1"/>
          </p:cNvPicPr>
          <p:nvPr/>
        </p:nvPicPr>
        <p:blipFill>
          <a:blip r:embed="rId5"/>
          <a:stretch>
            <a:fillRect/>
          </a:stretch>
        </p:blipFill>
        <p:spPr>
          <a:xfrm>
            <a:off x="0" y="4489500"/>
            <a:ext cx="3149600" cy="2368500"/>
          </a:xfrm>
          <a:prstGeom prst="rect">
            <a:avLst/>
          </a:prstGeom>
        </p:spPr>
      </p:pic>
      <p:pic>
        <p:nvPicPr>
          <p:cNvPr id="6" name="Picture 5" descr="Apartment-Complex-Photo.jpg"/>
          <p:cNvPicPr>
            <a:picLocks noChangeAspect="1"/>
          </p:cNvPicPr>
          <p:nvPr/>
        </p:nvPicPr>
        <p:blipFill>
          <a:blip r:embed="rId6"/>
          <a:stretch>
            <a:fillRect/>
          </a:stretch>
        </p:blipFill>
        <p:spPr>
          <a:xfrm>
            <a:off x="5986000" y="4489501"/>
            <a:ext cx="3158000" cy="2368500"/>
          </a:xfrm>
          <a:prstGeom prst="rect">
            <a:avLst/>
          </a:prstGeom>
        </p:spPr>
      </p:pic>
      <p:sp>
        <p:nvSpPr>
          <p:cNvPr id="7" name="TextBox 6"/>
          <p:cNvSpPr txBox="1"/>
          <p:nvPr/>
        </p:nvSpPr>
        <p:spPr>
          <a:xfrm>
            <a:off x="2705100" y="419100"/>
            <a:ext cx="1638300" cy="677108"/>
          </a:xfrm>
          <a:prstGeom prst="rect">
            <a:avLst/>
          </a:prstGeom>
          <a:noFill/>
        </p:spPr>
        <p:txBody>
          <a:bodyPr wrap="square" rtlCol="0">
            <a:spAutoFit/>
          </a:bodyPr>
          <a:lstStyle/>
          <a:p>
            <a:r>
              <a:rPr lang="en-US" sz="3800" dirty="0" smtClean="0"/>
              <a:t>house</a:t>
            </a:r>
            <a:endParaRPr lang="en-US" sz="3800" dirty="0"/>
          </a:p>
        </p:txBody>
      </p:sp>
      <p:sp>
        <p:nvSpPr>
          <p:cNvPr id="8" name="TextBox 7"/>
          <p:cNvSpPr txBox="1"/>
          <p:nvPr/>
        </p:nvSpPr>
        <p:spPr>
          <a:xfrm>
            <a:off x="4343400" y="1515646"/>
            <a:ext cx="2179104" cy="677108"/>
          </a:xfrm>
          <a:prstGeom prst="rect">
            <a:avLst/>
          </a:prstGeom>
          <a:noFill/>
        </p:spPr>
        <p:txBody>
          <a:bodyPr wrap="square" rtlCol="0">
            <a:spAutoFit/>
          </a:bodyPr>
          <a:lstStyle/>
          <a:p>
            <a:pPr algn="r"/>
            <a:r>
              <a:rPr lang="en-US" sz="3800" dirty="0" smtClean="0"/>
              <a:t>shelter</a:t>
            </a:r>
            <a:endParaRPr lang="en-US" sz="3800" dirty="0"/>
          </a:p>
        </p:txBody>
      </p:sp>
      <p:sp>
        <p:nvSpPr>
          <p:cNvPr id="9" name="TextBox 8"/>
          <p:cNvSpPr txBox="1"/>
          <p:nvPr/>
        </p:nvSpPr>
        <p:spPr>
          <a:xfrm>
            <a:off x="-189154" y="3856631"/>
            <a:ext cx="3340100" cy="646331"/>
          </a:xfrm>
          <a:prstGeom prst="rect">
            <a:avLst/>
          </a:prstGeom>
          <a:noFill/>
        </p:spPr>
        <p:txBody>
          <a:bodyPr wrap="square" rtlCol="0">
            <a:spAutoFit/>
          </a:bodyPr>
          <a:lstStyle/>
          <a:p>
            <a:pPr algn="ctr"/>
            <a:r>
              <a:rPr lang="en-US" sz="3600" dirty="0" smtClean="0"/>
              <a:t>mobile home </a:t>
            </a:r>
            <a:endParaRPr lang="en-US" sz="3600" dirty="0"/>
          </a:p>
        </p:txBody>
      </p:sp>
      <p:sp>
        <p:nvSpPr>
          <p:cNvPr id="10" name="TextBox 9"/>
          <p:cNvSpPr txBox="1"/>
          <p:nvPr/>
        </p:nvSpPr>
        <p:spPr>
          <a:xfrm>
            <a:off x="6074900" y="3842603"/>
            <a:ext cx="3158000" cy="707886"/>
          </a:xfrm>
          <a:prstGeom prst="rect">
            <a:avLst/>
          </a:prstGeom>
          <a:noFill/>
        </p:spPr>
        <p:txBody>
          <a:bodyPr wrap="square" rtlCol="0">
            <a:spAutoFit/>
          </a:bodyPr>
          <a:lstStyle/>
          <a:p>
            <a:pPr algn="ctr"/>
            <a:r>
              <a:rPr lang="en-US" sz="4000" dirty="0" smtClean="0"/>
              <a:t>apartment</a:t>
            </a:r>
            <a:endParaRPr lang="en-US" sz="4000" dirty="0"/>
          </a:p>
        </p:txBody>
      </p:sp>
      <p:sp>
        <p:nvSpPr>
          <p:cNvPr id="12" name="TextBox 11"/>
          <p:cNvSpPr txBox="1"/>
          <p:nvPr/>
        </p:nvSpPr>
        <p:spPr>
          <a:xfrm>
            <a:off x="3490095" y="6211669"/>
            <a:ext cx="4823704" cy="646331"/>
          </a:xfrm>
          <a:prstGeom prst="rect">
            <a:avLst/>
          </a:prstGeom>
          <a:solidFill>
            <a:schemeClr val="accent4">
              <a:lumMod val="75000"/>
            </a:schemeClr>
          </a:solidFill>
        </p:spPr>
        <p:txBody>
          <a:bodyPr wrap="square" rtlCol="0">
            <a:spAutoFit/>
          </a:bodyPr>
          <a:lstStyle/>
          <a:p>
            <a:pPr algn="ctr"/>
            <a:r>
              <a:rPr lang="en-US" sz="3600" dirty="0" smtClean="0">
                <a:solidFill>
                  <a:schemeClr val="bg1"/>
                </a:solidFill>
              </a:rPr>
              <a:t>Say only nice things</a:t>
            </a:r>
            <a:endParaRPr lang="en-US" sz="3600" dirty="0">
              <a:solidFill>
                <a:schemeClr val="bg1"/>
              </a:solidFill>
            </a:endParaRPr>
          </a:p>
        </p:txBody>
      </p:sp>
    </p:spTree>
    <p:extLst>
      <p:ext uri="{BB962C8B-B14F-4D97-AF65-F5344CB8AC3E}">
        <p14:creationId xmlns:p14="http://schemas.microsoft.com/office/powerpoint/2010/main" val="1665736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 Box 10"/>
          <p:cNvSpPr txBox="1">
            <a:spLocks noChangeArrowheads="1"/>
          </p:cNvSpPr>
          <p:nvPr/>
        </p:nvSpPr>
        <p:spPr bwMode="auto">
          <a:xfrm>
            <a:off x="304800" y="2832857"/>
            <a:ext cx="3022600" cy="107721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3200" dirty="0" smtClean="0">
                <a:solidFill>
                  <a:srgbClr val="000000"/>
                </a:solidFill>
                <a:latin typeface="+mj-lt"/>
              </a:rPr>
              <a:t> Holidays/Special Days Celebrated</a:t>
            </a:r>
            <a:endParaRPr lang="en-US" sz="3200" dirty="0">
              <a:solidFill>
                <a:srgbClr val="000000"/>
              </a:solidFill>
              <a:latin typeface="+mj-lt"/>
            </a:endParaRPr>
          </a:p>
        </p:txBody>
      </p:sp>
      <p:pic>
        <p:nvPicPr>
          <p:cNvPr id="3" name="Picture 2" descr="OB-EM487_EIDALF_NS_20090920154506.jpg"/>
          <p:cNvPicPr>
            <a:picLocks noChangeAspect="1"/>
          </p:cNvPicPr>
          <p:nvPr/>
        </p:nvPicPr>
        <p:blipFill>
          <a:blip r:embed="rId3"/>
          <a:stretch>
            <a:fillRect/>
          </a:stretch>
        </p:blipFill>
        <p:spPr>
          <a:xfrm>
            <a:off x="-11046" y="0"/>
            <a:ext cx="2751234" cy="1832764"/>
          </a:xfrm>
          <a:prstGeom prst="rect">
            <a:avLst/>
          </a:prstGeom>
        </p:spPr>
      </p:pic>
      <p:pic>
        <p:nvPicPr>
          <p:cNvPr id="4" name="Picture 3" descr="Hanukkah-for-kids.jpg"/>
          <p:cNvPicPr>
            <a:picLocks noChangeAspect="1"/>
          </p:cNvPicPr>
          <p:nvPr/>
        </p:nvPicPr>
        <p:blipFill>
          <a:blip r:embed="rId4"/>
          <a:stretch>
            <a:fillRect/>
          </a:stretch>
        </p:blipFill>
        <p:spPr>
          <a:xfrm>
            <a:off x="6169730" y="0"/>
            <a:ext cx="2982342" cy="1832764"/>
          </a:xfrm>
          <a:prstGeom prst="rect">
            <a:avLst/>
          </a:prstGeom>
        </p:spPr>
      </p:pic>
      <p:pic>
        <p:nvPicPr>
          <p:cNvPr id="5" name="Picture 4" descr="carols2009_090.jpg"/>
          <p:cNvPicPr>
            <a:picLocks noChangeAspect="1"/>
          </p:cNvPicPr>
          <p:nvPr/>
        </p:nvPicPr>
        <p:blipFill>
          <a:blip r:embed="rId5"/>
          <a:stretch>
            <a:fillRect/>
          </a:stretch>
        </p:blipFill>
        <p:spPr>
          <a:xfrm>
            <a:off x="0" y="5030317"/>
            <a:ext cx="2740188" cy="1827683"/>
          </a:xfrm>
          <a:prstGeom prst="rect">
            <a:avLst/>
          </a:prstGeom>
        </p:spPr>
      </p:pic>
      <p:pic>
        <p:nvPicPr>
          <p:cNvPr id="6" name="Picture 5" descr="kwanzaa.jpg"/>
          <p:cNvPicPr>
            <a:picLocks noChangeAspect="1"/>
          </p:cNvPicPr>
          <p:nvPr/>
        </p:nvPicPr>
        <p:blipFill>
          <a:blip r:embed="rId6"/>
          <a:stretch>
            <a:fillRect/>
          </a:stretch>
        </p:blipFill>
        <p:spPr>
          <a:xfrm>
            <a:off x="6254314" y="4929933"/>
            <a:ext cx="2897758" cy="1928067"/>
          </a:xfrm>
          <a:prstGeom prst="rect">
            <a:avLst/>
          </a:prstGeom>
        </p:spPr>
      </p:pic>
      <p:pic>
        <p:nvPicPr>
          <p:cNvPr id="7" name="Picture 6" descr="Chinese New year13021.jpg"/>
          <p:cNvPicPr>
            <a:picLocks noChangeAspect="1"/>
          </p:cNvPicPr>
          <p:nvPr/>
        </p:nvPicPr>
        <p:blipFill>
          <a:blip r:embed="rId7"/>
          <a:stretch>
            <a:fillRect/>
          </a:stretch>
        </p:blipFill>
        <p:spPr>
          <a:xfrm>
            <a:off x="3314700" y="467577"/>
            <a:ext cx="2207061" cy="2207061"/>
          </a:xfrm>
          <a:prstGeom prst="rect">
            <a:avLst/>
          </a:prstGeom>
        </p:spPr>
      </p:pic>
      <p:pic>
        <p:nvPicPr>
          <p:cNvPr id="8" name="Picture 7" descr="diwali-festival-celebration.jpg"/>
          <p:cNvPicPr>
            <a:picLocks noChangeAspect="1"/>
          </p:cNvPicPr>
          <p:nvPr/>
        </p:nvPicPr>
        <p:blipFill>
          <a:blip r:embed="rId8"/>
          <a:stretch>
            <a:fillRect/>
          </a:stretch>
        </p:blipFill>
        <p:spPr>
          <a:xfrm>
            <a:off x="3276599" y="4252829"/>
            <a:ext cx="2384861" cy="1757550"/>
          </a:xfrm>
          <a:prstGeom prst="rect">
            <a:avLst/>
          </a:prstGeom>
        </p:spPr>
      </p:pic>
      <p:sp>
        <p:nvSpPr>
          <p:cNvPr id="9" name="TextBox 8"/>
          <p:cNvSpPr txBox="1"/>
          <p:nvPr/>
        </p:nvSpPr>
        <p:spPr>
          <a:xfrm>
            <a:off x="101600" y="1866900"/>
            <a:ext cx="2562388" cy="369332"/>
          </a:xfrm>
          <a:prstGeom prst="rect">
            <a:avLst/>
          </a:prstGeom>
          <a:noFill/>
        </p:spPr>
        <p:txBody>
          <a:bodyPr wrap="square" rtlCol="0">
            <a:spAutoFit/>
          </a:bodyPr>
          <a:lstStyle/>
          <a:p>
            <a:r>
              <a:rPr lang="en-US" b="1" i="1" dirty="0" smtClean="0"/>
              <a:t>Eid</a:t>
            </a:r>
            <a:r>
              <a:rPr lang="en-US" dirty="0" smtClean="0"/>
              <a:t> the end of Ramadan </a:t>
            </a:r>
            <a:endParaRPr lang="en-US" dirty="0"/>
          </a:p>
        </p:txBody>
      </p:sp>
      <p:sp>
        <p:nvSpPr>
          <p:cNvPr id="10" name="TextBox 9"/>
          <p:cNvSpPr txBox="1"/>
          <p:nvPr/>
        </p:nvSpPr>
        <p:spPr>
          <a:xfrm>
            <a:off x="3327400" y="101600"/>
            <a:ext cx="2207061" cy="369332"/>
          </a:xfrm>
          <a:prstGeom prst="rect">
            <a:avLst/>
          </a:prstGeom>
          <a:noFill/>
        </p:spPr>
        <p:txBody>
          <a:bodyPr wrap="square" rtlCol="0">
            <a:spAutoFit/>
          </a:bodyPr>
          <a:lstStyle/>
          <a:p>
            <a:pPr algn="ctr"/>
            <a:r>
              <a:rPr lang="en-US" dirty="0" smtClean="0"/>
              <a:t>Chinese New Year</a:t>
            </a:r>
            <a:endParaRPr lang="en-US" dirty="0"/>
          </a:p>
        </p:txBody>
      </p:sp>
      <p:sp>
        <p:nvSpPr>
          <p:cNvPr id="11" name="TextBox 10"/>
          <p:cNvSpPr txBox="1"/>
          <p:nvPr/>
        </p:nvSpPr>
        <p:spPr>
          <a:xfrm>
            <a:off x="6591300" y="1841500"/>
            <a:ext cx="2298700" cy="369332"/>
          </a:xfrm>
          <a:prstGeom prst="rect">
            <a:avLst/>
          </a:prstGeom>
          <a:noFill/>
        </p:spPr>
        <p:txBody>
          <a:bodyPr wrap="square" rtlCol="0">
            <a:spAutoFit/>
          </a:bodyPr>
          <a:lstStyle/>
          <a:p>
            <a:pPr algn="ctr"/>
            <a:r>
              <a:rPr lang="en-US" dirty="0" smtClean="0"/>
              <a:t>Hanukah</a:t>
            </a:r>
            <a:endParaRPr lang="en-US" dirty="0"/>
          </a:p>
        </p:txBody>
      </p:sp>
      <p:sp>
        <p:nvSpPr>
          <p:cNvPr id="12" name="TextBox 11"/>
          <p:cNvSpPr txBox="1"/>
          <p:nvPr/>
        </p:nvSpPr>
        <p:spPr>
          <a:xfrm>
            <a:off x="101600" y="4546600"/>
            <a:ext cx="2562388" cy="383333"/>
          </a:xfrm>
          <a:prstGeom prst="rect">
            <a:avLst/>
          </a:prstGeom>
          <a:noFill/>
        </p:spPr>
        <p:txBody>
          <a:bodyPr wrap="square" rtlCol="0">
            <a:spAutoFit/>
          </a:bodyPr>
          <a:lstStyle/>
          <a:p>
            <a:pPr algn="ctr"/>
            <a:r>
              <a:rPr lang="en-US" dirty="0" smtClean="0"/>
              <a:t>Christmas</a:t>
            </a:r>
            <a:endParaRPr lang="en-US" dirty="0"/>
          </a:p>
        </p:txBody>
      </p:sp>
      <p:sp>
        <p:nvSpPr>
          <p:cNvPr id="13" name="TextBox 12"/>
          <p:cNvSpPr txBox="1"/>
          <p:nvPr/>
        </p:nvSpPr>
        <p:spPr>
          <a:xfrm>
            <a:off x="6591300" y="4546600"/>
            <a:ext cx="2298700" cy="383333"/>
          </a:xfrm>
          <a:prstGeom prst="rect">
            <a:avLst/>
          </a:prstGeom>
          <a:noFill/>
        </p:spPr>
        <p:txBody>
          <a:bodyPr wrap="square" rtlCol="0">
            <a:spAutoFit/>
          </a:bodyPr>
          <a:lstStyle/>
          <a:p>
            <a:pPr algn="ctr"/>
            <a:r>
              <a:rPr lang="en-US" dirty="0" smtClean="0"/>
              <a:t>Kwanzaa</a:t>
            </a:r>
            <a:endParaRPr lang="en-US" dirty="0"/>
          </a:p>
        </p:txBody>
      </p:sp>
      <p:sp>
        <p:nvSpPr>
          <p:cNvPr id="15" name="TextBox 14"/>
          <p:cNvSpPr txBox="1"/>
          <p:nvPr/>
        </p:nvSpPr>
        <p:spPr>
          <a:xfrm>
            <a:off x="3327400" y="6032500"/>
            <a:ext cx="2194361" cy="369332"/>
          </a:xfrm>
          <a:prstGeom prst="rect">
            <a:avLst/>
          </a:prstGeom>
          <a:noFill/>
        </p:spPr>
        <p:txBody>
          <a:bodyPr wrap="square" rtlCol="0">
            <a:spAutoFit/>
          </a:bodyPr>
          <a:lstStyle/>
          <a:p>
            <a:pPr algn="ctr"/>
            <a:r>
              <a:rPr lang="en-US" dirty="0" smtClean="0"/>
              <a:t>Diwali</a:t>
            </a:r>
            <a:endParaRPr lang="en-US" dirty="0"/>
          </a:p>
        </p:txBody>
      </p:sp>
      <p:sp>
        <p:nvSpPr>
          <p:cNvPr id="16" name="TextBox 15"/>
          <p:cNvSpPr txBox="1"/>
          <p:nvPr/>
        </p:nvSpPr>
        <p:spPr>
          <a:xfrm>
            <a:off x="3891704" y="3015543"/>
            <a:ext cx="4308521" cy="646331"/>
          </a:xfrm>
          <a:prstGeom prst="rect">
            <a:avLst/>
          </a:prstGeom>
          <a:solidFill>
            <a:schemeClr val="accent4">
              <a:lumMod val="75000"/>
            </a:schemeClr>
          </a:solidFill>
        </p:spPr>
        <p:txBody>
          <a:bodyPr wrap="square" rtlCol="0">
            <a:spAutoFit/>
          </a:bodyPr>
          <a:lstStyle/>
          <a:p>
            <a:pPr algn="ctr"/>
            <a:r>
              <a:rPr lang="en-US" sz="3600" dirty="0" smtClean="0">
                <a:solidFill>
                  <a:schemeClr val="bg1"/>
                </a:solidFill>
              </a:rPr>
              <a:t>Say only nice things</a:t>
            </a:r>
            <a:endParaRPr lang="en-US" sz="3600" dirty="0">
              <a:solidFill>
                <a:schemeClr val="bg1"/>
              </a:solidFill>
            </a:endParaRPr>
          </a:p>
        </p:txBody>
      </p:sp>
    </p:spTree>
    <p:extLst>
      <p:ext uri="{BB962C8B-B14F-4D97-AF65-F5344CB8AC3E}">
        <p14:creationId xmlns:p14="http://schemas.microsoft.com/office/powerpoint/2010/main" val="40626187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2713" y="570756"/>
            <a:ext cx="5433517" cy="1143000"/>
          </a:xfrm>
        </p:spPr>
        <p:txBody>
          <a:bodyPr>
            <a:noAutofit/>
          </a:bodyPr>
          <a:lstStyle/>
          <a:p>
            <a:pPr algn="l"/>
            <a:r>
              <a:rPr lang="en-US" sz="7400" b="1" dirty="0" smtClean="0">
                <a:solidFill>
                  <a:schemeClr val="accent2">
                    <a:lumMod val="75000"/>
                  </a:schemeClr>
                </a:solidFill>
              </a:rPr>
              <a:t>Harassment</a:t>
            </a:r>
            <a:endParaRPr lang="en-US" sz="7400" b="1" dirty="0">
              <a:solidFill>
                <a:schemeClr val="accent2">
                  <a:lumMod val="75000"/>
                </a:schemeClr>
              </a:solidFill>
            </a:endParaRPr>
          </a:p>
        </p:txBody>
      </p:sp>
      <p:pic>
        <p:nvPicPr>
          <p:cNvPr id="6" name="Picture 5" descr="bullying-research-image.jpg"/>
          <p:cNvPicPr>
            <a:picLocks noChangeAspect="1"/>
          </p:cNvPicPr>
          <p:nvPr/>
        </p:nvPicPr>
        <p:blipFill>
          <a:blip r:embed="rId3"/>
          <a:stretch>
            <a:fillRect/>
          </a:stretch>
        </p:blipFill>
        <p:spPr>
          <a:xfrm>
            <a:off x="0" y="2631507"/>
            <a:ext cx="2747220" cy="4226493"/>
          </a:xfrm>
          <a:prstGeom prst="rect">
            <a:avLst/>
          </a:prstGeom>
          <a:ln>
            <a:noFill/>
          </a:ln>
          <a:effectLst>
            <a:softEdge rad="112500"/>
          </a:effectLst>
        </p:spPr>
      </p:pic>
      <p:sp>
        <p:nvSpPr>
          <p:cNvPr id="7" name="Content Placeholder 6"/>
          <p:cNvSpPr>
            <a:spLocks noGrp="1"/>
          </p:cNvSpPr>
          <p:nvPr>
            <p:ph sz="half" idx="1"/>
          </p:nvPr>
        </p:nvSpPr>
        <p:spPr>
          <a:xfrm>
            <a:off x="3359130" y="3596707"/>
            <a:ext cx="4038600" cy="4525963"/>
          </a:xfrm>
        </p:spPr>
        <p:txBody>
          <a:bodyPr/>
          <a:lstStyle/>
          <a:p>
            <a:pPr>
              <a:buNone/>
            </a:pPr>
            <a:r>
              <a:rPr lang="en-US" b="1" dirty="0" smtClean="0"/>
              <a:t>	Harassment</a:t>
            </a:r>
            <a:r>
              <a:rPr lang="en-US" dirty="0" smtClean="0"/>
              <a:t> is saying or doing something mean to someone because they are different that makes them feel sad, scared or left out.</a:t>
            </a:r>
            <a:endParaRPr lang="en-US" dirty="0"/>
          </a:p>
        </p:txBody>
      </p:sp>
      <p:pic>
        <p:nvPicPr>
          <p:cNvPr id="11" name="Content Placeholder 10" descr="517525_34621781.jpg"/>
          <p:cNvPicPr>
            <a:picLocks noGrp="1" noChangeAspect="1"/>
          </p:cNvPicPr>
          <p:nvPr>
            <p:ph sz="half" idx="2"/>
          </p:nvPr>
        </p:nvPicPr>
        <p:blipFill>
          <a:blip r:embed="rId4"/>
          <a:srcRect t="-24712" b="-24712"/>
          <a:stretch>
            <a:fillRect/>
          </a:stretch>
        </p:blipFill>
        <p:spPr>
          <a:xfrm>
            <a:off x="5130800" y="-764382"/>
            <a:ext cx="4038600" cy="4525963"/>
          </a:xfrm>
          <a:prstGeom prst="rect">
            <a:avLst/>
          </a:prstGeom>
          <a:ln>
            <a:noFill/>
          </a:ln>
          <a:effectLst>
            <a:softEdge rad="112500"/>
          </a:effectLst>
        </p:spPr>
      </p:pic>
    </p:spTree>
    <p:extLst>
      <p:ext uri="{BB962C8B-B14F-4D97-AF65-F5344CB8AC3E}">
        <p14:creationId xmlns:p14="http://schemas.microsoft.com/office/powerpoint/2010/main" val="1841535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pPr algn="l"/>
            <a:r>
              <a:rPr lang="en-US" sz="5400" b="1" dirty="0" smtClean="0">
                <a:solidFill>
                  <a:srgbClr val="953735"/>
                </a:solidFill>
              </a:rPr>
              <a:t>What will happen if you harass someone</a:t>
            </a:r>
            <a:endParaRPr lang="en-US" sz="5400" b="1" dirty="0">
              <a:solidFill>
                <a:srgbClr val="953735"/>
              </a:solidFill>
            </a:endParaRPr>
          </a:p>
        </p:txBody>
      </p:sp>
      <p:sp>
        <p:nvSpPr>
          <p:cNvPr id="3" name="Content Placeholder 2"/>
          <p:cNvSpPr>
            <a:spLocks noGrp="1"/>
          </p:cNvSpPr>
          <p:nvPr>
            <p:ph sz="half" idx="1"/>
          </p:nvPr>
        </p:nvSpPr>
        <p:spPr>
          <a:xfrm>
            <a:off x="4701121" y="2087169"/>
            <a:ext cx="4038600" cy="4525963"/>
          </a:xfrm>
        </p:spPr>
        <p:txBody>
          <a:bodyPr>
            <a:normAutofit fontScale="92500"/>
          </a:bodyPr>
          <a:lstStyle/>
          <a:p>
            <a:pPr lvl="0">
              <a:buFont typeface="Courier New"/>
              <a:buChar char="o"/>
            </a:pPr>
            <a:r>
              <a:rPr lang="en-US" sz="3200" dirty="0" smtClean="0">
                <a:solidFill>
                  <a:schemeClr val="tx2"/>
                </a:solidFill>
              </a:rPr>
              <a:t>You will get an office referral</a:t>
            </a:r>
          </a:p>
          <a:p>
            <a:pPr>
              <a:buFont typeface="Courier New"/>
              <a:buChar char="o"/>
            </a:pPr>
            <a:r>
              <a:rPr lang="en-US" sz="3200" dirty="0" smtClean="0">
                <a:solidFill>
                  <a:schemeClr val="tx2"/>
                </a:solidFill>
              </a:rPr>
              <a:t>You will have to talk to the principal</a:t>
            </a:r>
          </a:p>
          <a:p>
            <a:pPr>
              <a:buFont typeface="Courier New"/>
              <a:buChar char="o"/>
            </a:pPr>
            <a:r>
              <a:rPr lang="en-US" sz="3200" dirty="0" smtClean="0">
                <a:solidFill>
                  <a:schemeClr val="tx2"/>
                </a:solidFill>
              </a:rPr>
              <a:t>Your parents/guardian will be called and will have to come in for a meeting with the principal.</a:t>
            </a:r>
          </a:p>
          <a:p>
            <a:pPr lvl="0"/>
            <a:endParaRPr lang="en-US" sz="3200" dirty="0" smtClean="0">
              <a:solidFill>
                <a:schemeClr val="tx2"/>
              </a:solidFill>
            </a:endParaRPr>
          </a:p>
          <a:p>
            <a:endParaRPr lang="en-US" sz="2900" dirty="0" smtClean="0"/>
          </a:p>
          <a:p>
            <a:pPr>
              <a:buFont typeface="Courier New"/>
              <a:buChar char="o"/>
            </a:pPr>
            <a:endParaRPr lang="en-US" dirty="0"/>
          </a:p>
        </p:txBody>
      </p:sp>
      <p:pic>
        <p:nvPicPr>
          <p:cNvPr id="8" name="Content Placeholder 7" descr="a443db172ee3465e68844c2225825161489ce882_large.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3003" r="13160"/>
          <a:stretch/>
        </p:blipFill>
        <p:spPr>
          <a:xfrm>
            <a:off x="802032" y="2090455"/>
            <a:ext cx="3341800" cy="4525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271746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226263" y="623888"/>
            <a:ext cx="4365599"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6000" b="1" dirty="0" smtClean="0">
                <a:solidFill>
                  <a:srgbClr val="9F2936"/>
                </a:solidFill>
                <a:latin typeface="+mj-lt"/>
                <a:ea typeface="ＭＳ Ｐゴシック" charset="-128"/>
                <a:cs typeface="ＭＳ Ｐゴシック" charset="-128"/>
              </a:rPr>
              <a:t>What To Do</a:t>
            </a:r>
            <a:endParaRPr kumimoji="0" lang="en-US" sz="60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226263" y="1365257"/>
            <a:ext cx="3840354" cy="5111553"/>
          </a:xfrm>
          <a:prstGeom prst="rect">
            <a:avLst/>
          </a:prstGeom>
        </p:spPr>
        <p:txBody>
          <a:bodyPr vert="horz" lIns="91440" tIns="45720" rIns="91440" bIns="45720" rtlCol="0">
            <a:noAutofit/>
          </a:bodyPr>
          <a:lstStyle/>
          <a:p>
            <a:pPr marL="342900" marR="0" lvl="0" indent="-274320" algn="l" defTabSz="914400" rtl="0" eaLnBrk="1" fontAlgn="auto" latinLnBrk="0" hangingPunct="1">
              <a:lnSpc>
                <a:spcPct val="100000"/>
              </a:lnSpc>
              <a:spcBef>
                <a:spcPct val="20000"/>
              </a:spcBef>
              <a:spcAft>
                <a:spcPts val="1200"/>
              </a:spcAft>
              <a:buClr>
                <a:schemeClr val="accent1"/>
              </a:buClr>
              <a:buSzPct val="76000"/>
              <a:tabLst/>
              <a:defRPr/>
            </a:pPr>
            <a:endParaRPr lang="en-US" sz="2800" dirty="0" smtClean="0">
              <a:solidFill>
                <a:schemeClr val="tx2"/>
              </a:solidFill>
            </a:endParaRPr>
          </a:p>
        </p:txBody>
      </p:sp>
      <p:sp>
        <p:nvSpPr>
          <p:cNvPr id="25" name="Left-Right Arrow 24"/>
          <p:cNvSpPr/>
          <p:nvPr/>
        </p:nvSpPr>
        <p:spPr>
          <a:xfrm>
            <a:off x="4388662" y="2298700"/>
            <a:ext cx="4514038" cy="685800"/>
          </a:xfrm>
          <a:prstGeom prst="leftRightArrow">
            <a:avLst/>
          </a:prstGeom>
          <a:solidFill>
            <a:srgbClr val="FF66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iStock_000017296814XSmall.jpg"/>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r="26683"/>
          <a:stretch/>
        </p:blipFill>
        <p:spPr>
          <a:xfrm>
            <a:off x="428040" y="2283453"/>
            <a:ext cx="3531993" cy="3202947"/>
          </a:xfrm>
          <a:prstGeom prst="rect">
            <a:avLst/>
          </a:prstGeom>
        </p:spPr>
      </p:pic>
      <p:pic>
        <p:nvPicPr>
          <p:cNvPr id="4" name="Picture 3" descr="Screen Shot 2014-09-04 at 4.52.46 P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591862" y="3175026"/>
            <a:ext cx="4193959" cy="2010565"/>
          </a:xfrm>
          <a:prstGeom prst="rect">
            <a:avLst/>
          </a:prstGeom>
        </p:spPr>
      </p:pic>
    </p:spTree>
    <p:extLst>
      <p:ext uri="{BB962C8B-B14F-4D97-AF65-F5344CB8AC3E}">
        <p14:creationId xmlns:p14="http://schemas.microsoft.com/office/powerpoint/2010/main" val="281391576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10"/>
            <a:ext cx="9144000" cy="68496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795013" y="3408616"/>
            <a:ext cx="4588987" cy="584776"/>
          </a:xfrm>
          <a:prstGeom prst="rect">
            <a:avLst/>
          </a:prstGeom>
          <a:noFill/>
        </p:spPr>
        <p:txBody>
          <a:bodyPr wrap="square" rtlCol="0" anchor="ctr">
            <a:spAutoFit/>
          </a:bodyPr>
          <a:lstStyle/>
          <a:p>
            <a:pPr algn="ctr"/>
            <a:r>
              <a:rPr lang="en-US" sz="3200" b="1" dirty="0" smtClean="0">
                <a:solidFill>
                  <a:srgbClr val="0000FF"/>
                </a:solidFill>
              </a:rPr>
              <a:t>At our schoo</a:t>
            </a:r>
            <a:r>
              <a:rPr lang="en-US" sz="3200" b="1" dirty="0">
                <a:solidFill>
                  <a:srgbClr val="0000FF"/>
                </a:solidFill>
              </a:rPr>
              <a:t>l</a:t>
            </a:r>
            <a:r>
              <a:rPr lang="en-US" sz="3200" b="1" dirty="0" smtClean="0">
                <a:solidFill>
                  <a:srgbClr val="0000FF"/>
                </a:solidFill>
              </a:rPr>
              <a:t> </a:t>
            </a:r>
            <a:r>
              <a:rPr lang="en-US" sz="3200" b="1" dirty="0">
                <a:solidFill>
                  <a:srgbClr val="0000FF"/>
                </a:solidFill>
              </a:rPr>
              <a:t>w</a:t>
            </a:r>
            <a:r>
              <a:rPr lang="en-US" sz="3200" b="1" dirty="0" smtClean="0">
                <a:solidFill>
                  <a:srgbClr val="0000FF"/>
                </a:solidFill>
              </a:rPr>
              <a:t>e </a:t>
            </a:r>
            <a:r>
              <a:rPr lang="en-US" sz="3200" b="1" dirty="0">
                <a:solidFill>
                  <a:srgbClr val="0000FF"/>
                </a:solidFill>
              </a:rPr>
              <a:t>a</a:t>
            </a:r>
            <a:r>
              <a:rPr lang="en-US" sz="3200" b="1" dirty="0" smtClean="0">
                <a:solidFill>
                  <a:srgbClr val="0000FF"/>
                </a:solidFill>
              </a:rPr>
              <a:t>re </a:t>
            </a:r>
          </a:p>
        </p:txBody>
      </p:sp>
      <p:sp>
        <p:nvSpPr>
          <p:cNvPr id="7" name="Title 6"/>
          <p:cNvSpPr>
            <a:spLocks noGrp="1"/>
          </p:cNvSpPr>
          <p:nvPr>
            <p:ph type="title" idx="4294967295"/>
          </p:nvPr>
        </p:nvSpPr>
        <p:spPr>
          <a:xfrm>
            <a:off x="409637" y="8310"/>
            <a:ext cx="4100541" cy="1143000"/>
          </a:xfrm>
        </p:spPr>
        <p:txBody>
          <a:bodyPr>
            <a:normAutofit fontScale="90000"/>
          </a:bodyPr>
          <a:lstStyle/>
          <a:p>
            <a:pPr algn="l"/>
            <a:r>
              <a:rPr lang="en-US" sz="4800" b="1" dirty="0" smtClean="0">
                <a:solidFill>
                  <a:srgbClr val="9F2936"/>
                </a:solidFill>
              </a:rPr>
              <a:t>Our Expectations</a:t>
            </a:r>
            <a:endParaRPr lang="en-US" sz="4800" b="1" dirty="0">
              <a:solidFill>
                <a:srgbClr val="9F2936"/>
              </a:solidFill>
            </a:endParaRPr>
          </a:p>
        </p:txBody>
      </p:sp>
      <p:sp>
        <p:nvSpPr>
          <p:cNvPr id="14" name="TextBox 13"/>
          <p:cNvSpPr txBox="1"/>
          <p:nvPr/>
        </p:nvSpPr>
        <p:spPr>
          <a:xfrm>
            <a:off x="242894" y="1501373"/>
            <a:ext cx="4837106" cy="1200328"/>
          </a:xfrm>
          <a:prstGeom prst="rect">
            <a:avLst/>
          </a:prstGeom>
          <a:solidFill>
            <a:srgbClr val="C3D69B"/>
          </a:solidFill>
          <a:ln>
            <a:solidFill>
              <a:srgbClr val="FF0000"/>
            </a:solidFill>
          </a:ln>
        </p:spPr>
        <p:txBody>
          <a:bodyPr wrap="square" rtlCol="0">
            <a:spAutoFit/>
          </a:bodyPr>
          <a:lstStyle/>
          <a:p>
            <a:pPr>
              <a:buFont typeface="Courier New"/>
              <a:buChar char="o"/>
            </a:pPr>
            <a:r>
              <a:rPr lang="en-US" sz="2100" dirty="0" smtClean="0">
                <a:solidFill>
                  <a:schemeClr val="accent1"/>
                </a:solidFill>
              </a:rPr>
              <a:t> </a:t>
            </a:r>
            <a:r>
              <a:rPr lang="en-US" sz="2400" dirty="0" smtClean="0"/>
              <a:t>Say and do safe and caring things</a:t>
            </a:r>
          </a:p>
          <a:p>
            <a:pPr>
              <a:buFont typeface="Courier New"/>
              <a:buChar char="o"/>
            </a:pPr>
            <a:endParaRPr lang="en-US" sz="2400" dirty="0" smtClean="0"/>
          </a:p>
          <a:p>
            <a:pPr>
              <a:buFont typeface="Courier New"/>
              <a:buChar char="o"/>
            </a:pPr>
            <a:r>
              <a:rPr lang="en-US" sz="2400" dirty="0" smtClean="0"/>
              <a:t> Use </a:t>
            </a:r>
            <a:r>
              <a:rPr lang="en-US" sz="2400" b="1" dirty="0" smtClean="0"/>
              <a:t>STOP WALK TALK </a:t>
            </a:r>
            <a:r>
              <a:rPr lang="en-US" sz="2400" dirty="0" smtClean="0"/>
              <a:t> </a:t>
            </a:r>
            <a:endParaRPr lang="en-US" sz="2400" dirty="0"/>
          </a:p>
        </p:txBody>
      </p:sp>
      <p:pic>
        <p:nvPicPr>
          <p:cNvPr id="3" name="Picture 2" descr="article-new-ds-photo-getty-article-189-242-80407263_X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0" y="3318606"/>
            <a:ext cx="4933227" cy="32929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descr="101228111030549_1.jpg"/>
          <p:cNvPicPr>
            <a:picLocks noChangeAspect="1"/>
          </p:cNvPicPr>
          <p:nvPr/>
        </p:nvPicPr>
        <p:blipFill rotWithShape="1">
          <a:blip r:embed="rId4">
            <a:extLst>
              <a:ext uri="{28A0092B-C50C-407E-A947-70E740481C1C}">
                <a14:useLocalDpi xmlns:a14="http://schemas.microsoft.com/office/drawing/2010/main" val="0"/>
              </a:ext>
            </a:extLst>
          </a:blip>
          <a:srcRect t="12740" b="-33"/>
          <a:stretch/>
        </p:blipFill>
        <p:spPr>
          <a:xfrm>
            <a:off x="5546037" y="8310"/>
            <a:ext cx="2558815" cy="336535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p:cNvSpPr/>
          <p:nvPr/>
        </p:nvSpPr>
        <p:spPr>
          <a:xfrm>
            <a:off x="5130000" y="3963389"/>
            <a:ext cx="3910246" cy="2808163"/>
          </a:xfrm>
          <a:prstGeom prst="rect">
            <a:avLst/>
          </a:prstGeom>
          <a:solidFill>
            <a:srgbClr val="FFFFFF"/>
          </a:soli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77636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4-09-05 at 11.04.49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01097" y="2331956"/>
            <a:ext cx="2809634" cy="3202139"/>
          </a:xfrm>
          <a:prstGeom prst="rect">
            <a:avLst/>
          </a:prstGeom>
        </p:spPr>
      </p:pic>
      <p:pic>
        <p:nvPicPr>
          <p:cNvPr id="11" name="Picture 10" descr="Screen shot 2014-09-05 at 10.32.57 A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6094375" y="2254550"/>
            <a:ext cx="3049624" cy="3200099"/>
          </a:xfrm>
          <a:prstGeom prst="rect">
            <a:avLst/>
          </a:prstGeom>
        </p:spPr>
      </p:pic>
      <p:pic>
        <p:nvPicPr>
          <p:cNvPr id="4" name="Picture 3" descr="item43.jpg"/>
          <p:cNvPicPr>
            <a:picLocks noChangeAspect="1"/>
          </p:cNvPicPr>
          <p:nvPr/>
        </p:nvPicPr>
        <p:blipFill rotWithShape="1">
          <a:blip r:embed="rId7">
            <a:extLst>
              <a:ext uri="{28A0092B-C50C-407E-A947-70E740481C1C}">
                <a14:useLocalDpi xmlns:a14="http://schemas.microsoft.com/office/drawing/2010/main" val="0"/>
              </a:ext>
            </a:extLst>
          </a:blip>
          <a:srcRect r="13544"/>
          <a:stretch/>
        </p:blipFill>
        <p:spPr>
          <a:xfrm>
            <a:off x="5908936" y="-22284"/>
            <a:ext cx="3235063" cy="2493016"/>
          </a:xfrm>
          <a:prstGeom prst="rect">
            <a:avLst/>
          </a:prstGeom>
        </p:spPr>
      </p:pic>
      <p:pic>
        <p:nvPicPr>
          <p:cNvPr id="5" name="Picture 4" descr="eeu_happy_down_baby_250x376.jpg"/>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t="8567" b="16989"/>
          <a:stretch/>
        </p:blipFill>
        <p:spPr>
          <a:xfrm>
            <a:off x="0" y="-28633"/>
            <a:ext cx="2708535" cy="2823110"/>
          </a:xfrm>
          <a:prstGeom prst="rect">
            <a:avLst/>
          </a:prstGeom>
        </p:spPr>
      </p:pic>
      <p:pic>
        <p:nvPicPr>
          <p:cNvPr id="9" name="Picture 8" descr="Screen shot 2014-09-05 at 10.44.19 AM.png"/>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tretch>
            <a:fillRect/>
          </a:stretch>
        </p:blipFill>
        <p:spPr>
          <a:xfrm>
            <a:off x="-101098" y="4933536"/>
            <a:ext cx="3260140" cy="1924464"/>
          </a:xfrm>
          <a:prstGeom prst="rect">
            <a:avLst/>
          </a:prstGeom>
        </p:spPr>
      </p:pic>
      <p:pic>
        <p:nvPicPr>
          <p:cNvPr id="7" name="Picture 6" descr="Screen shot 2014-09-05 at 10.33.34 AM.png"/>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tretch>
            <a:fillRect/>
          </a:stretch>
        </p:blipFill>
        <p:spPr>
          <a:xfrm>
            <a:off x="3098800" y="4901018"/>
            <a:ext cx="3141134" cy="2646467"/>
          </a:xfrm>
          <a:prstGeom prst="rect">
            <a:avLst/>
          </a:prstGeom>
        </p:spPr>
      </p:pic>
      <p:pic>
        <p:nvPicPr>
          <p:cNvPr id="6" name="Picture 5" descr="3968305035_df15916540.jpg"/>
          <p:cNvPicPr>
            <a:picLocks noChangeAspect="1"/>
          </p:cNvPicPr>
          <p:nvPr/>
        </p:nvPicPr>
        <p:blipFill rotWithShape="1">
          <a:blip r:embed="rId14">
            <a:extLst>
              <a:ext uri="{28A0092B-C50C-407E-A947-70E740481C1C}">
                <a14:useLocalDpi xmlns:a14="http://schemas.microsoft.com/office/drawing/2010/main" val="0"/>
              </a:ext>
            </a:extLst>
          </a:blip>
          <a:srcRect l="12019" t="14937" r="17980" b="5893"/>
          <a:stretch/>
        </p:blipFill>
        <p:spPr>
          <a:xfrm>
            <a:off x="2708536" y="0"/>
            <a:ext cx="3200400" cy="2423160"/>
          </a:xfrm>
          <a:prstGeom prst="rect">
            <a:avLst/>
          </a:prstGeom>
        </p:spPr>
      </p:pic>
      <p:pic>
        <p:nvPicPr>
          <p:cNvPr id="21" name="Picture 20" descr="UTESStudentsBanner.jpg"/>
          <p:cNvPicPr>
            <a:picLocks noChangeAspect="1"/>
          </p:cNvPicPr>
          <p:nvPr/>
        </p:nvPicPr>
        <p:blipFill>
          <a:blip r:embed="rId15">
            <a:extLst>
              <a:ext uri="{BEBA8EAE-BF5A-486C-A8C5-ECC9F3942E4B}">
                <a14:imgProps xmlns:a14="http://schemas.microsoft.com/office/drawing/2010/main">
                  <a14:imgLayer r:embed="rId16">
                    <a14:imgEffect>
                      <a14:sharpenSoften amount="50000"/>
                    </a14:imgEffect>
                  </a14:imgLayer>
                </a14:imgProps>
              </a:ext>
            </a:extLst>
          </a:blip>
          <a:stretch>
            <a:fillRect/>
          </a:stretch>
        </p:blipFill>
        <p:spPr>
          <a:xfrm>
            <a:off x="6271774" y="4990729"/>
            <a:ext cx="2872226" cy="1854276"/>
          </a:xfrm>
          <a:prstGeom prst="rect">
            <a:avLst/>
          </a:prstGeom>
        </p:spPr>
      </p:pic>
      <p:sp>
        <p:nvSpPr>
          <p:cNvPr id="3" name="Content Placeholder 2"/>
          <p:cNvSpPr>
            <a:spLocks noGrp="1"/>
          </p:cNvSpPr>
          <p:nvPr>
            <p:ph sz="half" idx="1"/>
          </p:nvPr>
        </p:nvSpPr>
        <p:spPr>
          <a:xfrm>
            <a:off x="2708536" y="1825570"/>
            <a:ext cx="3580007" cy="3376259"/>
          </a:xfrm>
          <a:solidFill>
            <a:srgbClr val="C3D69B"/>
          </a:solidFill>
          <a:ln w="38100" cap="flat" cmpd="sng" algn="ctr">
            <a:solidFill>
              <a:srgbClr val="FF0000"/>
            </a:solidFill>
            <a:prstDash val="solid"/>
            <a:round/>
            <a:headEnd type="none" w="med" len="med"/>
            <a:tailEnd type="none" w="med" len="med"/>
          </a:ln>
        </p:spPr>
        <p:txBody>
          <a:bodyPr anchor="ctr">
            <a:noAutofit/>
          </a:bodyPr>
          <a:lstStyle/>
          <a:p>
            <a:pPr algn="ctr">
              <a:buNone/>
            </a:pPr>
            <a:r>
              <a:rPr lang="en-US" sz="4300" b="1" dirty="0" smtClean="0"/>
              <a:t>Everyone has the right to feel safe and cared for at school!</a:t>
            </a:r>
            <a:endParaRPr lang="en-US" sz="4300" b="1" dirty="0"/>
          </a:p>
        </p:txBody>
      </p:sp>
    </p:spTree>
    <p:extLst>
      <p:ext uri="{BB962C8B-B14F-4D97-AF65-F5344CB8AC3E}">
        <p14:creationId xmlns:p14="http://schemas.microsoft.com/office/powerpoint/2010/main" val="1978766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132</TotalTime>
  <Words>812</Words>
  <Application>Microsoft Office PowerPoint</Application>
  <PresentationFormat>On-screen Show (4:3)</PresentationFormat>
  <Paragraphs>65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Safe and Caring</vt:lpstr>
      <vt:lpstr>PowerPoint Presentation</vt:lpstr>
      <vt:lpstr>PowerPoint Presentation</vt:lpstr>
      <vt:lpstr>PowerPoint Presentation</vt:lpstr>
      <vt:lpstr>PowerPoint Presentation</vt:lpstr>
      <vt:lpstr>Harassment</vt:lpstr>
      <vt:lpstr>What will happen if you harass someone</vt:lpstr>
      <vt:lpstr>PowerPoint Presentation</vt:lpstr>
      <vt:lpstr>Our Expectations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and Welcome</dc:title>
  <dc:creator>Cheryl Glad</dc:creator>
  <cp:lastModifiedBy>desktopuser</cp:lastModifiedBy>
  <cp:revision>29</cp:revision>
  <dcterms:created xsi:type="dcterms:W3CDTF">2012-09-11T18:45:16Z</dcterms:created>
  <dcterms:modified xsi:type="dcterms:W3CDTF">2016-10-31T16:19:53Z</dcterms:modified>
</cp:coreProperties>
</file>