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9" r:id="rId2"/>
    <p:sldId id="256" r:id="rId3"/>
    <p:sldId id="261" r:id="rId4"/>
    <p:sldId id="262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736BB-DAED-46A7-A61D-E46CD660BBD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924C6-3893-44A4-A009-77F0626FC4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24C6-3893-44A4-A009-77F0626FC4E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397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8C434-F76E-4F79-94D7-73FF9C80D934}" type="datetimeFigureOut">
              <a:rPr lang="en-US" smtClean="0"/>
              <a:pPr/>
              <a:t>3/21/2017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3429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Indirect 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Object Pronouns</a:t>
            </a:r>
            <a:b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</a:b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/>
            </a:r>
            <a:b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</a:b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Notes </a:t>
            </a:r>
            <a:r>
              <a:rPr lang="es-E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# 15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/>
            </a:r>
            <a:b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454" y="762000"/>
            <a:ext cx="8763001" cy="413688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Indirect Objects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tell </a:t>
            </a:r>
          </a:p>
          <a:p>
            <a:pPr algn="l"/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  <a:p>
            <a:pPr algn="l"/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*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TO WHOM </a:t>
            </a:r>
            <a:r>
              <a:rPr lang="en-US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or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FOR WHOM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an action occurs.</a:t>
            </a:r>
          </a:p>
          <a:p>
            <a:pPr algn="l"/>
            <a:endParaRPr lang="es-ES" dirty="0" smtClean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I bought the skirt 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for her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. </a:t>
            </a:r>
          </a:p>
          <a:p>
            <a:pPr algn="l"/>
            <a:endParaRPr lang="es-ES" sz="24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l"/>
            <a:r>
              <a:rPr lang="es-ES" sz="2400" dirty="0">
                <a:solidFill>
                  <a:schemeClr val="tx1"/>
                </a:solidFill>
                <a:latin typeface="Comic Sans MS" pitchFamily="66" charset="0"/>
              </a:rPr>
              <a:t>	</a:t>
            </a:r>
            <a:r>
              <a:rPr lang="es-ES" sz="2000" dirty="0" err="1" smtClean="0">
                <a:solidFill>
                  <a:schemeClr val="tx1"/>
                </a:solidFill>
                <a:latin typeface="Comic Sans MS" pitchFamily="66" charset="0"/>
              </a:rPr>
              <a:t>verb</a:t>
            </a:r>
            <a:endParaRPr lang="en-US" sz="20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l"/>
            <a:endParaRPr lang="es-ES" sz="18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l"/>
            <a:r>
              <a:rPr lang="es-ES" sz="1800" dirty="0" err="1" smtClean="0">
                <a:solidFill>
                  <a:schemeClr val="tx1"/>
                </a:solidFill>
                <a:latin typeface="Comic Sans MS" pitchFamily="66" charset="0"/>
              </a:rPr>
              <a:t>subject</a:t>
            </a:r>
            <a:endParaRPr lang="en-US" sz="18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l"/>
            <a:endParaRPr lang="en-US" sz="24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l"/>
            <a:endParaRPr lang="en-US" dirty="0" smtClean="0"/>
          </a:p>
        </p:txBody>
      </p:sp>
      <p:cxnSp>
        <p:nvCxnSpPr>
          <p:cNvPr id="8" name="7 Conector recto de flecha"/>
          <p:cNvCxnSpPr/>
          <p:nvPr/>
        </p:nvCxnSpPr>
        <p:spPr>
          <a:xfrm flipH="1" flipV="1">
            <a:off x="677060" y="3371165"/>
            <a:ext cx="1524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H="1" flipV="1">
            <a:off x="1414113" y="3371165"/>
            <a:ext cx="253547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V="1">
            <a:off x="2675483" y="3411045"/>
            <a:ext cx="381000" cy="5150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2209801" y="390432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latin typeface="Comic Sans MS" pitchFamily="66" charset="0"/>
              </a:rPr>
              <a:t>direct</a:t>
            </a:r>
            <a:r>
              <a:rPr lang="es-ES" dirty="0" smtClean="0">
                <a:latin typeface="Comic Sans MS" pitchFamily="66" charset="0"/>
              </a:rPr>
              <a:t> </a:t>
            </a:r>
            <a:r>
              <a:rPr lang="es-ES" dirty="0" err="1" smtClean="0">
                <a:latin typeface="Comic Sans MS" pitchFamily="66" charset="0"/>
              </a:rPr>
              <a:t>object</a:t>
            </a:r>
            <a:r>
              <a:rPr lang="es-ES" dirty="0" smtClean="0">
                <a:latin typeface="Comic Sans MS" pitchFamily="66" charset="0"/>
              </a:rPr>
              <a:t> </a:t>
            </a:r>
            <a:endParaRPr lang="en-US" dirty="0">
              <a:latin typeface="Comic Sans MS" pitchFamily="66" charset="0"/>
            </a:endParaRPr>
          </a:p>
        </p:txBody>
      </p:sp>
      <p:cxnSp>
        <p:nvCxnSpPr>
          <p:cNvPr id="20" name="19 Conector recto de flecha"/>
          <p:cNvCxnSpPr/>
          <p:nvPr/>
        </p:nvCxnSpPr>
        <p:spPr>
          <a:xfrm flipV="1">
            <a:off x="3817306" y="3371165"/>
            <a:ext cx="669754" cy="9157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3200400" y="41910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>
                <a:solidFill>
                  <a:srgbClr val="FF0000"/>
                </a:solidFill>
                <a:latin typeface="Comic Sans MS" pitchFamily="66" charset="0"/>
              </a:rPr>
              <a:t>indirect</a:t>
            </a:r>
            <a:r>
              <a:rPr lang="es-ES" sz="20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  <a:p>
            <a:r>
              <a:rPr lang="es-ES" sz="2000" b="1" dirty="0" err="1" smtClean="0">
                <a:solidFill>
                  <a:srgbClr val="FF0000"/>
                </a:solidFill>
                <a:latin typeface="Comic Sans MS" pitchFamily="66" charset="0"/>
              </a:rPr>
              <a:t>object</a:t>
            </a:r>
            <a:r>
              <a:rPr lang="es-ES" sz="20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endParaRPr lang="en-US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81201"/>
            <a:ext cx="5105400" cy="43433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me / to me =	</a:t>
            </a:r>
          </a:p>
          <a:p>
            <a:pPr>
              <a:buNone/>
            </a:pP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you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/ to </a:t>
            </a: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you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=</a:t>
            </a:r>
          </a:p>
          <a:p>
            <a:pPr>
              <a:buNone/>
            </a:pP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him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, </a:t>
            </a: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her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/ to </a:t>
            </a: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him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, </a:t>
            </a: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her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=</a:t>
            </a:r>
          </a:p>
          <a:p>
            <a:pPr>
              <a:buNone/>
            </a:pPr>
            <a:r>
              <a:rPr lang="es-E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u</a:t>
            </a: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s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/ to </a:t>
            </a: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us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=</a:t>
            </a:r>
            <a:endParaRPr lang="es-E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them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, </a:t>
            </a: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y’all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/ to </a:t>
            </a: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them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, </a:t>
            </a: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y’all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=</a:t>
            </a:r>
          </a:p>
          <a:p>
            <a:pPr>
              <a:buNone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332943" y="666853"/>
            <a:ext cx="8229600" cy="1371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Indirect 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Object Pronouns 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667000" y="1981201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 smtClean="0">
                <a:solidFill>
                  <a:srgbClr val="00B050"/>
                </a:solidFill>
                <a:latin typeface="Comic Sans MS" pitchFamily="66" charset="0"/>
              </a:rPr>
              <a:t>me</a:t>
            </a:r>
            <a:endParaRPr lang="en-US" sz="2400" b="1" i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949630" y="2627784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 smtClean="0">
                <a:solidFill>
                  <a:srgbClr val="00B050"/>
                </a:solidFill>
                <a:latin typeface="Comic Sans MS" pitchFamily="66" charset="0"/>
              </a:rPr>
              <a:t>te</a:t>
            </a:r>
            <a:endParaRPr lang="en-US" sz="2400" b="1" i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447743" y="304353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 smtClean="0">
                <a:solidFill>
                  <a:srgbClr val="00B050"/>
                </a:solidFill>
                <a:latin typeface="Comic Sans MS" pitchFamily="66" charset="0"/>
              </a:rPr>
              <a:t>le</a:t>
            </a:r>
            <a:endParaRPr lang="en-US" sz="2400" b="1" i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90800" y="3551641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 smtClean="0">
                <a:solidFill>
                  <a:srgbClr val="00B050"/>
                </a:solidFill>
                <a:latin typeface="Comic Sans MS" pitchFamily="66" charset="0"/>
              </a:rPr>
              <a:t>nos</a:t>
            </a:r>
            <a:endParaRPr lang="en-US" sz="2400" b="1" i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105400" y="4133747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 smtClean="0">
                <a:solidFill>
                  <a:srgbClr val="00B050"/>
                </a:solidFill>
                <a:latin typeface="Comic Sans MS" pitchFamily="66" charset="0"/>
              </a:rPr>
              <a:t>les</a:t>
            </a:r>
            <a:endParaRPr lang="en-US" sz="2400" b="1" i="1" dirty="0">
              <a:solidFill>
                <a:srgbClr val="00B05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81201"/>
            <a:ext cx="5105400" cy="43433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me  =	</a:t>
            </a:r>
          </a:p>
          <a:p>
            <a:pPr>
              <a:buNone/>
            </a:pP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te =</a:t>
            </a:r>
          </a:p>
          <a:p>
            <a:pPr>
              <a:buNone/>
            </a:pP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le =</a:t>
            </a:r>
          </a:p>
          <a:p>
            <a:pPr>
              <a:buNone/>
            </a:pP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nos =</a:t>
            </a:r>
            <a:endParaRPr lang="es-E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les =</a:t>
            </a:r>
          </a:p>
          <a:p>
            <a:pPr>
              <a:buNone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332943" y="666853"/>
            <a:ext cx="8229600" cy="1371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KEY WORDS </a:t>
            </a:r>
            <a:endParaRPr kumimoji="0" lang="en-US" sz="3200" b="1" i="0" u="sng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562100" y="2011174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>
                <a:solidFill>
                  <a:srgbClr val="00B050"/>
                </a:solidFill>
                <a:latin typeface="Comic Sans MS" pitchFamily="66" charset="0"/>
              </a:rPr>
              <a:t>a</a:t>
            </a:r>
            <a:r>
              <a:rPr lang="es-ES" sz="2400" b="1" i="1" dirty="0" smtClean="0">
                <a:solidFill>
                  <a:srgbClr val="00B050"/>
                </a:solidFill>
                <a:latin typeface="Comic Sans MS" pitchFamily="66" charset="0"/>
              </a:rPr>
              <a:t> mí</a:t>
            </a:r>
            <a:endParaRPr lang="en-US" sz="2400" b="1" i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295400" y="2502812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>
                <a:solidFill>
                  <a:srgbClr val="00B050"/>
                </a:solidFill>
                <a:latin typeface="Comic Sans MS" pitchFamily="66" charset="0"/>
              </a:rPr>
              <a:t>a</a:t>
            </a:r>
            <a:r>
              <a:rPr lang="es-ES" sz="2400" b="1" i="1" dirty="0" smtClean="0">
                <a:solidFill>
                  <a:srgbClr val="00B050"/>
                </a:solidFill>
                <a:latin typeface="Comic Sans MS" pitchFamily="66" charset="0"/>
              </a:rPr>
              <a:t> ti</a:t>
            </a:r>
            <a:endParaRPr lang="en-US" sz="2400" b="1" i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257300" y="3016406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>
                <a:solidFill>
                  <a:srgbClr val="00B050"/>
                </a:solidFill>
                <a:latin typeface="Comic Sans MS" pitchFamily="66" charset="0"/>
              </a:rPr>
              <a:t>a</a:t>
            </a:r>
            <a:r>
              <a:rPr lang="es-ES" sz="2400" b="1" i="1" dirty="0" smtClean="0">
                <a:solidFill>
                  <a:srgbClr val="00B050"/>
                </a:solidFill>
                <a:latin typeface="Comic Sans MS" pitchFamily="66" charset="0"/>
              </a:rPr>
              <a:t> él / a ella </a:t>
            </a:r>
            <a:endParaRPr lang="en-US" sz="2400" b="1" i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562100" y="3500263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>
                <a:solidFill>
                  <a:srgbClr val="00B050"/>
                </a:solidFill>
                <a:latin typeface="Comic Sans MS" pitchFamily="66" charset="0"/>
              </a:rPr>
              <a:t>a</a:t>
            </a:r>
            <a:r>
              <a:rPr lang="es-ES" sz="2400" b="1" i="1" dirty="0" smtClean="0">
                <a:solidFill>
                  <a:srgbClr val="00B050"/>
                </a:solidFill>
                <a:latin typeface="Comic Sans MS" pitchFamily="66" charset="0"/>
              </a:rPr>
              <a:t> nosotros</a:t>
            </a:r>
            <a:endParaRPr lang="en-US" sz="2400" b="1" i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329119" y="4047992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>
                <a:solidFill>
                  <a:srgbClr val="00B050"/>
                </a:solidFill>
                <a:latin typeface="Comic Sans MS" pitchFamily="66" charset="0"/>
              </a:rPr>
              <a:t>a</a:t>
            </a:r>
            <a:r>
              <a:rPr lang="es-ES" sz="2400" b="1" i="1" dirty="0" smtClean="0">
                <a:solidFill>
                  <a:srgbClr val="00B050"/>
                </a:solidFill>
                <a:latin typeface="Comic Sans MS" pitchFamily="66" charset="0"/>
              </a:rPr>
              <a:t> ellos/ellas/Uds.</a:t>
            </a:r>
            <a:endParaRPr lang="en-US" sz="2400" b="1" i="1" dirty="0">
              <a:solidFill>
                <a:srgbClr val="00B05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32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161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441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In Spanish: </a:t>
            </a:r>
            <a:r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The </a:t>
            </a:r>
            <a:r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Indirect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Object Pronoun is placed </a:t>
            </a:r>
            <a:r>
              <a:rPr lang="en-US" b="1" dirty="0" smtClean="0">
                <a:solidFill>
                  <a:srgbClr val="00B050"/>
                </a:solidFill>
                <a:latin typeface="Comic Sans MS" pitchFamily="66" charset="0"/>
              </a:rPr>
              <a:t>BEFORE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the conjugated verb.</a:t>
            </a:r>
            <a:b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</a:b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/>
            </a:r>
            <a:b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</a:b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He speaks </a:t>
            </a:r>
            <a:r>
              <a:rPr lang="en-US" dirty="0" smtClean="0">
                <a:solidFill>
                  <a:srgbClr val="00B050"/>
                </a:solidFill>
                <a:latin typeface="Comic Sans MS" pitchFamily="66" charset="0"/>
              </a:rPr>
              <a:t>to me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.</a:t>
            </a:r>
            <a:b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</a:b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/>
            </a:r>
            <a:b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</a:b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Él </a:t>
            </a:r>
            <a:r>
              <a:rPr lang="en-US" dirty="0" smtClean="0">
                <a:solidFill>
                  <a:srgbClr val="00B050"/>
                </a:solidFill>
                <a:latin typeface="Comic Sans MS" pitchFamily="66" charset="0"/>
              </a:rPr>
              <a:t>me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habla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.</a:t>
            </a:r>
            <a:b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</a:b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4419600" y="4267200"/>
            <a:ext cx="1219200" cy="68580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93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</TotalTime>
  <Words>73</Words>
  <Application>Microsoft Office PowerPoint</Application>
  <PresentationFormat>On-screen Show (4:3)</PresentationFormat>
  <Paragraphs>37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Comic Sans MS</vt:lpstr>
      <vt:lpstr>Tema de Office</vt:lpstr>
      <vt:lpstr>Indirect Object Pronouns  Notes # 15 </vt:lpstr>
      <vt:lpstr>PowerPoint Presentation</vt:lpstr>
      <vt:lpstr>PowerPoint Presentation</vt:lpstr>
      <vt:lpstr>PowerPoint Presentation</vt:lpstr>
      <vt:lpstr>In Spanish: The Indirect Object Pronoun is placed BEFORE the conjugated verb.  He speaks to me.  Él me habla.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Marvin Squire</dc:creator>
  <cp:lastModifiedBy>Michella, Julie</cp:lastModifiedBy>
  <cp:revision>73</cp:revision>
  <dcterms:created xsi:type="dcterms:W3CDTF">2012-03-03T23:57:14Z</dcterms:created>
  <dcterms:modified xsi:type="dcterms:W3CDTF">2017-03-21T15:53:47Z</dcterms:modified>
</cp:coreProperties>
</file>