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notesMasterIdLst>
    <p:notesMasterId r:id="rId7"/>
  </p:notesMasterIdLst>
  <p:sldIdLst>
    <p:sldId id="259" r:id="rId2"/>
    <p:sldId id="261" r:id="rId3"/>
    <p:sldId id="258" r:id="rId4"/>
    <p:sldId id="264" r:id="rId5"/>
    <p:sldId id="262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1122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B736BB-DAED-46A7-A61D-E46CD660BBD4}" type="datetimeFigureOut">
              <a:rPr lang="en-US" smtClean="0"/>
              <a:pPr/>
              <a:t>2/21/2017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52924C6-3893-44A4-A009-77F0626FC4E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4110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2924C6-3893-44A4-A009-77F0626FC4E9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79693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8C434-F76E-4F79-94D7-73FF9C80D934}" type="datetimeFigureOut">
              <a:rPr lang="en-US" smtClean="0"/>
              <a:pPr/>
              <a:t>2/21/2017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A8C9E-7BFD-457C-B484-0616A009569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8C434-F76E-4F79-94D7-73FF9C80D934}" type="datetimeFigureOut">
              <a:rPr lang="en-US" smtClean="0"/>
              <a:pPr/>
              <a:t>2/21/2017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A8C9E-7BFD-457C-B484-0616A009569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8C434-F76E-4F79-94D7-73FF9C80D934}" type="datetimeFigureOut">
              <a:rPr lang="en-US" smtClean="0"/>
              <a:pPr/>
              <a:t>2/21/2017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A8C9E-7BFD-457C-B484-0616A009569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8C434-F76E-4F79-94D7-73FF9C80D934}" type="datetimeFigureOut">
              <a:rPr lang="en-US" smtClean="0"/>
              <a:pPr/>
              <a:t>2/21/2017</a:t>
            </a:fld>
            <a:endParaRPr lang="en-U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A8C9E-7BFD-457C-B484-0616A009569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8C434-F76E-4F79-94D7-73FF9C80D934}" type="datetimeFigureOut">
              <a:rPr lang="en-US" smtClean="0"/>
              <a:pPr/>
              <a:t>2/21/2017</a:t>
            </a:fld>
            <a:endParaRPr lang="en-U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A8C9E-7BFD-457C-B484-0616A009569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8C434-F76E-4F79-94D7-73FF9C80D934}" type="datetimeFigureOut">
              <a:rPr lang="en-US" smtClean="0"/>
              <a:pPr/>
              <a:t>2/21/2017</a:t>
            </a:fld>
            <a:endParaRPr lang="en-U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A8C9E-7BFD-457C-B484-0616A009569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8C434-F76E-4F79-94D7-73FF9C80D934}" type="datetimeFigureOut">
              <a:rPr lang="en-US" smtClean="0"/>
              <a:pPr/>
              <a:t>2/21/2017</a:t>
            </a:fld>
            <a:endParaRPr lang="en-U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A8C9E-7BFD-457C-B484-0616A009569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8C434-F76E-4F79-94D7-73FF9C80D934}" type="datetimeFigureOut">
              <a:rPr lang="en-US" smtClean="0"/>
              <a:pPr/>
              <a:t>2/21/2017</a:t>
            </a:fld>
            <a:endParaRPr lang="en-U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A8C9E-7BFD-457C-B484-0616A009569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8C434-F76E-4F79-94D7-73FF9C80D934}" type="datetimeFigureOut">
              <a:rPr lang="en-US" smtClean="0"/>
              <a:pPr/>
              <a:t>2/21/2017</a:t>
            </a:fld>
            <a:endParaRPr lang="en-U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A8C9E-7BFD-457C-B484-0616A009569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8C434-F76E-4F79-94D7-73FF9C80D934}" type="datetimeFigureOut">
              <a:rPr lang="en-US" smtClean="0"/>
              <a:pPr/>
              <a:t>2/21/2017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A8C9E-7BFD-457C-B484-0616A009569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8C434-F76E-4F79-94D7-73FF9C80D934}" type="datetimeFigureOut">
              <a:rPr lang="en-US" smtClean="0"/>
              <a:pPr/>
              <a:t>2/21/2017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A8C9E-7BFD-457C-B484-0616A009569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18C434-F76E-4F79-94D7-73FF9C80D934}" type="datetimeFigureOut">
              <a:rPr lang="en-US" smtClean="0"/>
              <a:pPr/>
              <a:t>2/21/2017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5A8C9E-7BFD-457C-B484-0616A009569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701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33400" y="1447800"/>
            <a:ext cx="8229600" cy="3429000"/>
          </a:xfrm>
        </p:spPr>
        <p:txBody>
          <a:bodyPr>
            <a:normAutofit/>
          </a:bodyPr>
          <a:lstStyle/>
          <a:p>
            <a:r>
              <a:rPr lang="en-US" sz="40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Comic Sans MS" pitchFamily="66" charset="0"/>
              </a:rPr>
              <a:t>Pronombres</a:t>
            </a:r>
            <a:r>
              <a:rPr lang="en-US" sz="4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omic Sans MS" pitchFamily="66" charset="0"/>
              </a:rPr>
              <a:t> </a:t>
            </a:r>
            <a:r>
              <a:rPr lang="en-US" sz="40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Comic Sans MS" pitchFamily="66" charset="0"/>
              </a:rPr>
              <a:t>Indirectos</a:t>
            </a:r>
            <a:r>
              <a:rPr lang="en-US" sz="4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omic Sans MS" pitchFamily="66" charset="0"/>
              </a:rPr>
              <a:t>/</a:t>
            </a:r>
            <a:br>
              <a:rPr lang="en-US" sz="4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omic Sans MS" pitchFamily="66" charset="0"/>
              </a:rPr>
            </a:br>
            <a:r>
              <a:rPr lang="en-US" sz="4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omic Sans MS" pitchFamily="66" charset="0"/>
              </a:rPr>
              <a:t> Indirect Object Pronouns</a:t>
            </a:r>
            <a:br>
              <a:rPr lang="en-US" sz="4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omic Sans MS" pitchFamily="66" charset="0"/>
              </a:rPr>
            </a:br>
            <a:r>
              <a:rPr lang="en-US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Comic Sans MS" pitchFamily="66" charset="0"/>
              </a:rPr>
              <a:t/>
            </a:r>
            <a:br>
              <a:rPr lang="en-US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Comic Sans MS" pitchFamily="66" charset="0"/>
              </a:rPr>
            </a:br>
            <a:r>
              <a:rPr lang="en-US" sz="4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omic Sans MS" pitchFamily="66" charset="0"/>
              </a:rPr>
              <a:t>Notes </a:t>
            </a:r>
            <a:r>
              <a:rPr lang="es-ES" sz="4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omic Sans MS" pitchFamily="66" charset="0"/>
              </a:rPr>
              <a:t># 13</a:t>
            </a: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omic Sans MS" pitchFamily="66" charset="0"/>
              </a:rPr>
              <a:t/>
            </a:r>
            <a:b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omic Sans MS" pitchFamily="66" charset="0"/>
              </a:rPr>
            </a:b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701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981201"/>
            <a:ext cx="5105400" cy="4343399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s-E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itchFamily="66" charset="0"/>
              </a:rPr>
              <a:t>To </a:t>
            </a:r>
            <a:r>
              <a:rPr lang="es-E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itchFamily="66" charset="0"/>
              </a:rPr>
              <a:t>me =	</a:t>
            </a:r>
          </a:p>
          <a:p>
            <a:pPr>
              <a:lnSpc>
                <a:spcPct val="150000"/>
              </a:lnSpc>
              <a:buNone/>
            </a:pPr>
            <a:r>
              <a:rPr lang="es-E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itchFamily="66" charset="0"/>
              </a:rPr>
              <a:t>To </a:t>
            </a:r>
            <a:r>
              <a:rPr lang="es-ES" sz="28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itchFamily="66" charset="0"/>
              </a:rPr>
              <a:t>you</a:t>
            </a:r>
            <a:r>
              <a:rPr lang="es-E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itchFamily="66" charset="0"/>
              </a:rPr>
              <a:t> =</a:t>
            </a:r>
          </a:p>
          <a:p>
            <a:pPr>
              <a:buNone/>
            </a:pPr>
            <a:r>
              <a:rPr lang="es-E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itchFamily="66" charset="0"/>
              </a:rPr>
              <a:t>To </a:t>
            </a:r>
            <a:r>
              <a:rPr lang="es-ES" sz="28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itchFamily="66" charset="0"/>
              </a:rPr>
              <a:t>him</a:t>
            </a:r>
            <a:r>
              <a:rPr lang="es-E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itchFamily="66" charset="0"/>
              </a:rPr>
              <a:t>/</a:t>
            </a:r>
            <a:r>
              <a:rPr lang="es-ES" sz="28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itchFamily="66" charset="0"/>
              </a:rPr>
              <a:t>her</a:t>
            </a:r>
            <a:r>
              <a:rPr lang="es-E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itchFamily="66" charset="0"/>
              </a:rPr>
              <a:t> </a:t>
            </a:r>
            <a:r>
              <a:rPr lang="es-E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itchFamily="66" charset="0"/>
              </a:rPr>
              <a:t>=</a:t>
            </a:r>
          </a:p>
          <a:p>
            <a:pPr>
              <a:buNone/>
            </a:pPr>
            <a:r>
              <a:rPr lang="es-E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itchFamily="66" charset="0"/>
              </a:rPr>
              <a:t>To </a:t>
            </a:r>
            <a:r>
              <a:rPr lang="es-ES" sz="28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itchFamily="66" charset="0"/>
              </a:rPr>
              <a:t>us</a:t>
            </a:r>
            <a:r>
              <a:rPr lang="es-E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itchFamily="66" charset="0"/>
              </a:rPr>
              <a:t> </a:t>
            </a:r>
            <a:r>
              <a:rPr lang="es-E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itchFamily="66" charset="0"/>
              </a:rPr>
              <a:t>=</a:t>
            </a:r>
            <a:endParaRPr lang="es-ES" sz="2800" dirty="0">
              <a:solidFill>
                <a:schemeClr val="tx1">
                  <a:lumMod val="75000"/>
                  <a:lumOff val="25000"/>
                </a:schemeClr>
              </a:solidFill>
              <a:latin typeface="Comic Sans MS" pitchFamily="66" charset="0"/>
            </a:endParaRPr>
          </a:p>
          <a:p>
            <a:pPr>
              <a:buNone/>
            </a:pPr>
            <a:r>
              <a:rPr lang="es-E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itchFamily="66" charset="0"/>
              </a:rPr>
              <a:t>To </a:t>
            </a:r>
            <a:r>
              <a:rPr lang="es-ES" sz="28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itchFamily="66" charset="0"/>
              </a:rPr>
              <a:t>them</a:t>
            </a:r>
            <a:r>
              <a:rPr lang="es-E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itchFamily="66" charset="0"/>
              </a:rPr>
              <a:t>/</a:t>
            </a:r>
            <a:r>
              <a:rPr lang="es-ES" sz="28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itchFamily="66" charset="0"/>
              </a:rPr>
              <a:t>y’all</a:t>
            </a:r>
            <a:r>
              <a:rPr lang="es-E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itchFamily="66" charset="0"/>
              </a:rPr>
              <a:t> </a:t>
            </a:r>
            <a:r>
              <a:rPr lang="es-E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omic Sans MS" pitchFamily="66" charset="0"/>
              </a:rPr>
              <a:t>=</a:t>
            </a:r>
          </a:p>
          <a:p>
            <a:pPr>
              <a:buNone/>
            </a:pPr>
            <a:endParaRPr lang="en-US" dirty="0" smtClean="0">
              <a:solidFill>
                <a:schemeClr val="tx1">
                  <a:lumMod val="75000"/>
                  <a:lumOff val="25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5" name="2 Marcador de contenido"/>
          <p:cNvSpPr txBox="1">
            <a:spLocks/>
          </p:cNvSpPr>
          <p:nvPr/>
        </p:nvSpPr>
        <p:spPr>
          <a:xfrm>
            <a:off x="457200" y="609600"/>
            <a:ext cx="8229600" cy="13716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3200" b="1" i="0" u="sng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ea typeface="+mn-ea"/>
                <a:cs typeface="+mn-cs"/>
              </a:rPr>
              <a:t>Indirect Objects Pronouns </a:t>
            </a:r>
            <a:r>
              <a:rPr kumimoji="0" lang="en-US" sz="3200" b="1" i="0" u="sng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 </a:t>
            </a:r>
          </a:p>
        </p:txBody>
      </p:sp>
      <p:sp>
        <p:nvSpPr>
          <p:cNvPr id="6" name="5 CuadroTexto"/>
          <p:cNvSpPr txBox="1"/>
          <p:nvPr/>
        </p:nvSpPr>
        <p:spPr>
          <a:xfrm>
            <a:off x="2667000" y="1981201"/>
            <a:ext cx="838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i="1" dirty="0" smtClean="0">
                <a:solidFill>
                  <a:srgbClr val="00B050"/>
                </a:solidFill>
                <a:latin typeface="Comic Sans MS" pitchFamily="66" charset="0"/>
              </a:rPr>
              <a:t>me</a:t>
            </a:r>
            <a:endParaRPr lang="en-US" sz="2400" b="1" i="1" dirty="0">
              <a:solidFill>
                <a:srgbClr val="00B050"/>
              </a:solidFill>
              <a:latin typeface="Comic Sans MS" pitchFamily="66" charset="0"/>
            </a:endParaRPr>
          </a:p>
        </p:txBody>
      </p:sp>
      <p:sp>
        <p:nvSpPr>
          <p:cNvPr id="7" name="6 CuadroTexto"/>
          <p:cNvSpPr txBox="1"/>
          <p:nvPr/>
        </p:nvSpPr>
        <p:spPr>
          <a:xfrm>
            <a:off x="2743200" y="2644989"/>
            <a:ext cx="914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i="1" dirty="0" smtClean="0">
                <a:solidFill>
                  <a:srgbClr val="00B050"/>
                </a:solidFill>
                <a:latin typeface="Comic Sans MS" pitchFamily="66" charset="0"/>
              </a:rPr>
              <a:t>te</a:t>
            </a:r>
            <a:endParaRPr lang="en-US" sz="2400" b="1" i="1" dirty="0">
              <a:solidFill>
                <a:srgbClr val="00B050"/>
              </a:solidFill>
              <a:latin typeface="Comic Sans MS" pitchFamily="66" charset="0"/>
            </a:endParaRPr>
          </a:p>
        </p:txBody>
      </p:sp>
      <p:sp>
        <p:nvSpPr>
          <p:cNvPr id="8" name="7 CuadroTexto"/>
          <p:cNvSpPr txBox="1"/>
          <p:nvPr/>
        </p:nvSpPr>
        <p:spPr>
          <a:xfrm>
            <a:off x="3499757" y="3274367"/>
            <a:ext cx="838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i="1" dirty="0" smtClean="0">
                <a:solidFill>
                  <a:srgbClr val="00B050"/>
                </a:solidFill>
                <a:latin typeface="Comic Sans MS" pitchFamily="66" charset="0"/>
              </a:rPr>
              <a:t>le</a:t>
            </a:r>
            <a:endParaRPr lang="en-US" sz="2400" b="1" i="1" dirty="0">
              <a:solidFill>
                <a:srgbClr val="00B050"/>
              </a:solidFill>
              <a:latin typeface="Comic Sans MS" pitchFamily="66" charset="0"/>
            </a:endParaRPr>
          </a:p>
        </p:txBody>
      </p:sp>
      <p:sp>
        <p:nvSpPr>
          <p:cNvPr id="9" name="8 CuadroTexto"/>
          <p:cNvSpPr txBox="1"/>
          <p:nvPr/>
        </p:nvSpPr>
        <p:spPr>
          <a:xfrm>
            <a:off x="2586734" y="3720897"/>
            <a:ext cx="914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i="1" dirty="0" smtClean="0">
                <a:solidFill>
                  <a:srgbClr val="00B050"/>
                </a:solidFill>
                <a:latin typeface="Comic Sans MS" pitchFamily="66" charset="0"/>
              </a:rPr>
              <a:t>nos</a:t>
            </a:r>
            <a:endParaRPr lang="en-US" sz="2400" b="1" i="1" dirty="0">
              <a:solidFill>
                <a:srgbClr val="00B050"/>
              </a:solidFill>
              <a:latin typeface="Comic Sans MS" pitchFamily="66" charset="0"/>
            </a:endParaRPr>
          </a:p>
        </p:txBody>
      </p:sp>
      <p:sp>
        <p:nvSpPr>
          <p:cNvPr id="10" name="9 CuadroTexto"/>
          <p:cNvSpPr txBox="1"/>
          <p:nvPr/>
        </p:nvSpPr>
        <p:spPr>
          <a:xfrm>
            <a:off x="3880757" y="4264968"/>
            <a:ext cx="914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i="1" dirty="0" smtClean="0">
                <a:solidFill>
                  <a:srgbClr val="00B050"/>
                </a:solidFill>
                <a:latin typeface="Comic Sans MS" pitchFamily="66" charset="0"/>
              </a:rPr>
              <a:t>les</a:t>
            </a:r>
            <a:endParaRPr lang="en-US" sz="2400" b="1" i="1" dirty="0">
              <a:solidFill>
                <a:srgbClr val="00B050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" y="0"/>
            <a:ext cx="9144000" cy="701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0999" y="2057400"/>
            <a:ext cx="4105729" cy="434340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None/>
            </a:pPr>
            <a:r>
              <a:rPr lang="en-US" sz="2400" dirty="0" smtClean="0"/>
              <a:t>*</a:t>
            </a:r>
            <a:r>
              <a:rPr lang="en-US" sz="2400" dirty="0" err="1" smtClean="0"/>
              <a:t>Gustar</a:t>
            </a:r>
            <a:r>
              <a:rPr lang="en-US" sz="2400" dirty="0" smtClean="0"/>
              <a:t> = to be pleasing to/like </a:t>
            </a:r>
          </a:p>
          <a:p>
            <a:pPr>
              <a:lnSpc>
                <a:spcPct val="150000"/>
              </a:lnSpc>
              <a:buNone/>
            </a:pPr>
            <a:r>
              <a:rPr lang="en-US" sz="2400" dirty="0" smtClean="0"/>
              <a:t>*</a:t>
            </a:r>
            <a:r>
              <a:rPr lang="en-US" sz="2400" dirty="0" err="1" smtClean="0"/>
              <a:t>Aburrir</a:t>
            </a:r>
            <a:r>
              <a:rPr lang="en-US" sz="2400" dirty="0" smtClean="0"/>
              <a:t> = to bore</a:t>
            </a:r>
          </a:p>
          <a:p>
            <a:pPr>
              <a:lnSpc>
                <a:spcPct val="150000"/>
              </a:lnSpc>
              <a:buNone/>
            </a:pPr>
            <a:r>
              <a:rPr lang="en-US" sz="2400" dirty="0" smtClean="0"/>
              <a:t>*</a:t>
            </a:r>
            <a:r>
              <a:rPr lang="en-US" sz="2400" dirty="0" err="1" smtClean="0"/>
              <a:t>Interesar</a:t>
            </a:r>
            <a:r>
              <a:rPr lang="en-US" sz="2400" dirty="0" smtClean="0"/>
              <a:t> = to interest</a:t>
            </a:r>
          </a:p>
          <a:p>
            <a:pPr>
              <a:lnSpc>
                <a:spcPct val="150000"/>
              </a:lnSpc>
              <a:buNone/>
            </a:pPr>
            <a:r>
              <a:rPr lang="en-US" sz="2400" dirty="0" smtClean="0"/>
              <a:t>*</a:t>
            </a:r>
            <a:r>
              <a:rPr lang="en-US" sz="2400" dirty="0" err="1" smtClean="0"/>
              <a:t>Encantar</a:t>
            </a:r>
            <a:r>
              <a:rPr lang="en-US" sz="2400" dirty="0" smtClean="0"/>
              <a:t> = to love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248151" y="1600200"/>
            <a:ext cx="5334000" cy="434340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274320" lvl="0" indent="-274320">
              <a:lnSpc>
                <a:spcPct val="150000"/>
              </a:lnSpc>
              <a:spcBef>
                <a:spcPct val="20000"/>
              </a:spcBef>
              <a:buClr>
                <a:schemeClr val="accent3"/>
              </a:buClr>
              <a:buSzPct val="95000"/>
            </a:pPr>
            <a:r>
              <a:rPr lang="en-US" sz="2600" dirty="0" smtClean="0"/>
              <a:t>		  </a:t>
            </a:r>
            <a:r>
              <a:rPr lang="en-US" sz="2600" u="sng" dirty="0" smtClean="0"/>
              <a:t>Singular</a:t>
            </a:r>
            <a:r>
              <a:rPr lang="en-US" sz="2600" dirty="0" smtClean="0"/>
              <a:t>  	  </a:t>
            </a:r>
            <a:r>
              <a:rPr kumimoji="0" lang="en-US" sz="2600" b="0" i="0" u="sng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Plural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lang="en-US" sz="2600" dirty="0" smtClean="0"/>
              <a:t>		  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gust</a:t>
            </a:r>
            <a:r>
              <a:rPr kumimoji="0" lang="en-US" sz="2400" b="0" i="0" u="sng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	 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gust</a:t>
            </a:r>
            <a:r>
              <a:rPr kumimoji="0" lang="en-US" sz="2400" b="0" i="0" u="sng" strike="noStrike" kern="1200" cap="none" spc="0" normalizeH="0" baseline="0" noProof="0" dirty="0" err="1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an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</a:t>
            </a:r>
          </a:p>
          <a:p>
            <a:pPr marL="274320" lvl="0" indent="-274320">
              <a:lnSpc>
                <a:spcPct val="150000"/>
              </a:lnSpc>
              <a:spcBef>
                <a:spcPct val="20000"/>
              </a:spcBef>
              <a:buClr>
                <a:schemeClr val="accent3"/>
              </a:buClr>
              <a:buSzPct val="95000"/>
            </a:pPr>
            <a:r>
              <a:rPr lang="en-US" sz="2400" dirty="0"/>
              <a:t>	</a:t>
            </a:r>
            <a:r>
              <a:rPr lang="en-US" sz="2400" dirty="0" smtClean="0"/>
              <a:t>	  </a:t>
            </a:r>
            <a:r>
              <a:rPr lang="en-US" sz="2400" dirty="0" err="1" smtClean="0"/>
              <a:t>aburr</a:t>
            </a:r>
            <a:r>
              <a:rPr lang="en-US" sz="2400" u="sng" dirty="0" err="1" smtClean="0"/>
              <a:t>e</a:t>
            </a:r>
            <a:r>
              <a:rPr lang="en-US" sz="2400" dirty="0" smtClean="0"/>
              <a:t>	  </a:t>
            </a:r>
            <a:r>
              <a:rPr lang="en-US" sz="2400" dirty="0" err="1" smtClean="0"/>
              <a:t>aburr</a:t>
            </a:r>
            <a:r>
              <a:rPr lang="en-US" sz="2400" u="sng" dirty="0" err="1" smtClean="0">
                <a:solidFill>
                  <a:schemeClr val="accent6">
                    <a:lumMod val="50000"/>
                  </a:schemeClr>
                </a:solidFill>
              </a:rPr>
              <a:t>en</a:t>
            </a:r>
            <a:r>
              <a:rPr lang="en-US" sz="2400" dirty="0" smtClean="0"/>
              <a:t> </a:t>
            </a:r>
          </a:p>
          <a:p>
            <a:pPr marL="274320" lvl="0" indent="-274320">
              <a:lnSpc>
                <a:spcPct val="150000"/>
              </a:lnSpc>
              <a:spcBef>
                <a:spcPct val="20000"/>
              </a:spcBef>
              <a:buClr>
                <a:schemeClr val="accent3"/>
              </a:buClr>
              <a:buSzPct val="95000"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  </a:t>
            </a:r>
            <a:r>
              <a:rPr lang="en-US" sz="2400" dirty="0" err="1" smtClean="0"/>
              <a:t>i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nteres</a:t>
            </a:r>
            <a:r>
              <a:rPr kumimoji="0" lang="en-US" sz="2400" b="0" i="0" u="sng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 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interes</a:t>
            </a:r>
            <a:r>
              <a:rPr kumimoji="0" lang="en-US" sz="2400" b="0" i="0" u="sng" strike="noStrike" kern="1200" cap="none" spc="0" normalizeH="0" baseline="0" noProof="0" dirty="0" err="1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an</a:t>
            </a:r>
            <a:endParaRPr kumimoji="0" lang="en-US" sz="2400" b="0" i="0" u="sng" strike="noStrike" kern="1200" cap="none" spc="0" normalizeH="0" baseline="0" noProof="0" dirty="0" smtClean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74320" lvl="0" indent="-274320">
              <a:lnSpc>
                <a:spcPct val="150000"/>
              </a:lnSpc>
              <a:spcBef>
                <a:spcPct val="20000"/>
              </a:spcBef>
              <a:buClr>
                <a:schemeClr val="accent3"/>
              </a:buClr>
              <a:buSzPct val="95000"/>
            </a:pPr>
            <a:r>
              <a:rPr lang="en-US" sz="2400" dirty="0"/>
              <a:t>	</a:t>
            </a:r>
            <a:r>
              <a:rPr lang="en-US" sz="2400" dirty="0" smtClean="0"/>
              <a:t>	  </a:t>
            </a:r>
            <a:r>
              <a:rPr lang="en-US" sz="2400" dirty="0" err="1" smtClean="0"/>
              <a:t>encant</a:t>
            </a:r>
            <a:r>
              <a:rPr lang="en-US" sz="2400" u="sng" dirty="0" err="1" smtClean="0"/>
              <a:t>a</a:t>
            </a:r>
            <a:r>
              <a:rPr lang="en-US" sz="2400" dirty="0" smtClean="0"/>
              <a:t>	  </a:t>
            </a:r>
            <a:r>
              <a:rPr lang="en-US" sz="2400" dirty="0" err="1" smtClean="0"/>
              <a:t>encant</a:t>
            </a:r>
            <a:r>
              <a:rPr lang="en-US" sz="2400" u="sng" dirty="0" err="1" smtClean="0">
                <a:solidFill>
                  <a:schemeClr val="accent6">
                    <a:lumMod val="50000"/>
                  </a:schemeClr>
                </a:solidFill>
              </a:rPr>
              <a:t>an</a:t>
            </a:r>
            <a:r>
              <a:rPr lang="en-US" sz="2400" dirty="0" smtClean="0"/>
              <a:t> </a:t>
            </a:r>
          </a:p>
          <a:p>
            <a:pPr marL="274320" lvl="0" indent="-274320">
              <a:lnSpc>
                <a:spcPct val="150000"/>
              </a:lnSpc>
              <a:spcBef>
                <a:spcPct val="20000"/>
              </a:spcBef>
              <a:buClr>
                <a:schemeClr val="accent3"/>
              </a:buClr>
              <a:buSzPct val="95000"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	</a:t>
            </a:r>
            <a:endParaRPr kumimoji="0" lang="en-US" sz="2400" b="0" i="0" u="sng" strike="noStrike" kern="1200" cap="none" spc="0" normalizeH="0" baseline="0" noProof="0" dirty="0" smtClean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 flipH="1">
            <a:off x="304800" y="609600"/>
            <a:ext cx="8458200" cy="129540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274320" marR="0" lvl="0" indent="-27432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kumimoji="0" lang="en-US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mic Sans MS" pitchFamily="66" charset="0"/>
            </a:endParaRPr>
          </a:p>
        </p:txBody>
      </p:sp>
      <p:cxnSp>
        <p:nvCxnSpPr>
          <p:cNvPr id="11" name="Straight Arrow Connector 10"/>
          <p:cNvCxnSpPr/>
          <p:nvPr/>
        </p:nvCxnSpPr>
        <p:spPr>
          <a:xfrm>
            <a:off x="4343400" y="2514600"/>
            <a:ext cx="1170214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>
            <a:off x="3357667" y="3124200"/>
            <a:ext cx="16002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>
            <a:off x="3861707" y="3771900"/>
            <a:ext cx="10668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>
            <a:off x="3357667" y="4343400"/>
            <a:ext cx="16002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4000" cy="701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762000"/>
            <a:ext cx="8229600" cy="510540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Indirect Object Pronouns </a:t>
            </a:r>
            <a:r>
              <a:rPr lang="en-US" b="1" i="1" dirty="0" smtClean="0">
                <a:solidFill>
                  <a:srgbClr val="FF0000"/>
                </a:solidFill>
              </a:rPr>
              <a:t>me</a:t>
            </a:r>
            <a:r>
              <a:rPr lang="en-US" dirty="0" smtClean="0"/>
              <a:t>, </a:t>
            </a:r>
            <a:r>
              <a:rPr lang="en-US" b="1" i="1" dirty="0" err="1" smtClean="0">
                <a:solidFill>
                  <a:srgbClr val="FF0000"/>
                </a:solidFill>
              </a:rPr>
              <a:t>te</a:t>
            </a:r>
            <a:r>
              <a:rPr lang="en-US" dirty="0" smtClean="0"/>
              <a:t>, </a:t>
            </a:r>
            <a:r>
              <a:rPr lang="en-US" b="1" i="1" dirty="0" smtClean="0">
                <a:solidFill>
                  <a:srgbClr val="FF0000"/>
                </a:solidFill>
              </a:rPr>
              <a:t>le</a:t>
            </a:r>
            <a:r>
              <a:rPr lang="en-US" dirty="0" smtClean="0"/>
              <a:t>, </a:t>
            </a:r>
            <a:r>
              <a:rPr lang="en-US" b="1" i="1" dirty="0" err="1" smtClean="0">
                <a:solidFill>
                  <a:srgbClr val="FF0000"/>
                </a:solidFill>
              </a:rPr>
              <a:t>nos</a:t>
            </a:r>
            <a:r>
              <a:rPr lang="en-US" dirty="0" smtClean="0"/>
              <a:t>, </a:t>
            </a:r>
            <a:r>
              <a:rPr lang="en-US" b="1" i="1" dirty="0" err="1" smtClean="0">
                <a:solidFill>
                  <a:srgbClr val="FF0000"/>
                </a:solidFill>
              </a:rPr>
              <a:t>os</a:t>
            </a:r>
            <a:r>
              <a:rPr lang="en-US" dirty="0" smtClean="0"/>
              <a:t>, and </a:t>
            </a:r>
            <a:r>
              <a:rPr lang="en-US" b="1" i="1" dirty="0" smtClean="0">
                <a:solidFill>
                  <a:srgbClr val="FF0000"/>
                </a:solidFill>
              </a:rPr>
              <a:t>les</a:t>
            </a:r>
            <a:r>
              <a:rPr lang="en-US" i="1" dirty="0" smtClean="0">
                <a:solidFill>
                  <a:srgbClr val="FF0000"/>
                </a:solidFill>
              </a:rPr>
              <a:t> 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00B0F0"/>
                </a:solidFill>
              </a:rPr>
              <a:t>are placed :  </a:t>
            </a:r>
            <a:r>
              <a:rPr lang="en-US" b="1" u="sng" dirty="0" smtClean="0">
                <a:solidFill>
                  <a:srgbClr val="00B0F0"/>
                </a:solidFill>
              </a:rPr>
              <a:t>BEFORE</a:t>
            </a:r>
            <a:r>
              <a:rPr lang="en-US" dirty="0" smtClean="0">
                <a:solidFill>
                  <a:srgbClr val="00B0F0"/>
                </a:solidFill>
              </a:rPr>
              <a:t> the conjugated verb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00B0F0"/>
                </a:solidFill>
              </a:rPr>
              <a:t>(opposite of English)</a:t>
            </a:r>
            <a:endParaRPr lang="en-US" dirty="0" smtClean="0"/>
          </a:p>
          <a:p>
            <a:pPr>
              <a:buNone/>
            </a:pPr>
            <a:endParaRPr lang="es-ES" dirty="0" smtClean="0"/>
          </a:p>
          <a:p>
            <a:pPr algn="ctr">
              <a:buNone/>
            </a:pPr>
            <a:endParaRPr lang="es-ES" sz="2400" dirty="0" smtClean="0">
              <a:latin typeface="Comic Sans MS" pitchFamily="66" charset="0"/>
            </a:endParaRPr>
          </a:p>
          <a:p>
            <a:pPr algn="ctr">
              <a:buNone/>
            </a:pPr>
            <a:r>
              <a:rPr lang="es-ES" dirty="0" smtClean="0">
                <a:solidFill>
                  <a:srgbClr val="FF0000"/>
                </a:solidFill>
                <a:latin typeface="Comic Sans MS" pitchFamily="66" charset="0"/>
              </a:rPr>
              <a:t>Le</a:t>
            </a:r>
            <a:r>
              <a:rPr lang="es-ES" dirty="0" smtClean="0">
                <a:latin typeface="Comic Sans MS" pitchFamily="66" charset="0"/>
              </a:rPr>
              <a:t> interesa el español.</a:t>
            </a:r>
          </a:p>
          <a:p>
            <a:pPr algn="ctr">
              <a:buNone/>
            </a:pPr>
            <a:r>
              <a:rPr lang="es-ES" dirty="0" err="1" smtClean="0">
                <a:latin typeface="Comic Sans MS" pitchFamily="66" charset="0"/>
              </a:rPr>
              <a:t>Spanish</a:t>
            </a:r>
            <a:r>
              <a:rPr lang="es-ES" dirty="0" smtClean="0">
                <a:latin typeface="Comic Sans MS" pitchFamily="66" charset="0"/>
              </a:rPr>
              <a:t> </a:t>
            </a:r>
            <a:r>
              <a:rPr lang="es-ES" dirty="0" err="1" smtClean="0">
                <a:latin typeface="Comic Sans MS" pitchFamily="66" charset="0"/>
              </a:rPr>
              <a:t>is</a:t>
            </a:r>
            <a:r>
              <a:rPr lang="es-ES" dirty="0" smtClean="0">
                <a:latin typeface="Comic Sans MS" pitchFamily="66" charset="0"/>
              </a:rPr>
              <a:t> </a:t>
            </a:r>
            <a:r>
              <a:rPr lang="es-ES" dirty="0" err="1" smtClean="0">
                <a:latin typeface="Comic Sans MS" pitchFamily="66" charset="0"/>
              </a:rPr>
              <a:t>interesting</a:t>
            </a:r>
            <a:r>
              <a:rPr lang="es-ES" dirty="0" smtClean="0">
                <a:latin typeface="Comic Sans MS" pitchFamily="66" charset="0"/>
              </a:rPr>
              <a:t> </a:t>
            </a:r>
            <a:r>
              <a:rPr lang="es-ES" dirty="0" err="1" smtClean="0">
                <a:solidFill>
                  <a:srgbClr val="FF0000"/>
                </a:solidFill>
                <a:latin typeface="Comic Sans MS" pitchFamily="66" charset="0"/>
              </a:rPr>
              <a:t>to</a:t>
            </a:r>
            <a:r>
              <a:rPr lang="es-ES" dirty="0" smtClean="0">
                <a:solidFill>
                  <a:srgbClr val="FF0000"/>
                </a:solidFill>
                <a:latin typeface="Comic Sans MS" pitchFamily="66" charset="0"/>
              </a:rPr>
              <a:t> </a:t>
            </a:r>
            <a:r>
              <a:rPr lang="es-ES" dirty="0" err="1" smtClean="0">
                <a:solidFill>
                  <a:srgbClr val="FF0000"/>
                </a:solidFill>
                <a:latin typeface="Comic Sans MS" pitchFamily="66" charset="0"/>
              </a:rPr>
              <a:t>him</a:t>
            </a:r>
            <a:r>
              <a:rPr lang="es-ES" dirty="0" smtClean="0">
                <a:solidFill>
                  <a:srgbClr val="FF0000"/>
                </a:solidFill>
                <a:latin typeface="Comic Sans MS" pitchFamily="66" charset="0"/>
              </a:rPr>
              <a:t>/</a:t>
            </a:r>
            <a:r>
              <a:rPr lang="es-ES" dirty="0" err="1" smtClean="0">
                <a:solidFill>
                  <a:srgbClr val="FF0000"/>
                </a:solidFill>
                <a:latin typeface="Comic Sans MS" pitchFamily="66" charset="0"/>
              </a:rPr>
              <a:t>her</a:t>
            </a:r>
            <a:endParaRPr lang="es-ES" dirty="0" smtClean="0">
              <a:solidFill>
                <a:srgbClr val="FF0000"/>
              </a:solidFill>
              <a:latin typeface="Comic Sans MS" pitchFamily="66" charset="0"/>
            </a:endParaRPr>
          </a:p>
          <a:p>
            <a:pPr algn="ctr">
              <a:buNone/>
            </a:pPr>
            <a:endParaRPr lang="es-ES" dirty="0" smtClean="0">
              <a:solidFill>
                <a:srgbClr val="FF0000"/>
              </a:solidFill>
              <a:latin typeface="Comic Sans MS" pitchFamily="66" charset="0"/>
            </a:endParaRPr>
          </a:p>
          <a:p>
            <a:pPr algn="ctr">
              <a:buNone/>
            </a:pPr>
            <a:r>
              <a:rPr lang="es-ES" dirty="0" smtClean="0">
                <a:solidFill>
                  <a:srgbClr val="FF0000"/>
                </a:solidFill>
                <a:latin typeface="Comic Sans MS" pitchFamily="66" charset="0"/>
              </a:rPr>
              <a:t>Me </a:t>
            </a:r>
            <a:r>
              <a:rPr lang="es-ES" dirty="0" smtClean="0">
                <a:latin typeface="Comic Sans MS" pitchFamily="66" charset="0"/>
              </a:rPr>
              <a:t>aburre el francés.</a:t>
            </a:r>
          </a:p>
          <a:p>
            <a:pPr algn="ctr">
              <a:buNone/>
            </a:pPr>
            <a:r>
              <a:rPr lang="es-ES" dirty="0" smtClean="0">
                <a:latin typeface="Comic Sans MS" pitchFamily="66" charset="0"/>
              </a:rPr>
              <a:t>French </a:t>
            </a:r>
            <a:r>
              <a:rPr lang="es-ES" dirty="0" err="1" smtClean="0">
                <a:latin typeface="Comic Sans MS" pitchFamily="66" charset="0"/>
              </a:rPr>
              <a:t>is</a:t>
            </a:r>
            <a:r>
              <a:rPr lang="es-ES" dirty="0" smtClean="0">
                <a:latin typeface="Comic Sans MS" pitchFamily="66" charset="0"/>
              </a:rPr>
              <a:t> </a:t>
            </a:r>
            <a:r>
              <a:rPr lang="es-ES" dirty="0" err="1" smtClean="0">
                <a:latin typeface="Comic Sans MS" pitchFamily="66" charset="0"/>
              </a:rPr>
              <a:t>boring</a:t>
            </a:r>
            <a:r>
              <a:rPr lang="es-ES" dirty="0" smtClean="0">
                <a:latin typeface="Comic Sans MS" pitchFamily="66" charset="0"/>
              </a:rPr>
              <a:t> </a:t>
            </a:r>
            <a:r>
              <a:rPr lang="es-ES" dirty="0" err="1" smtClean="0">
                <a:solidFill>
                  <a:srgbClr val="FF0000"/>
                </a:solidFill>
                <a:latin typeface="Comic Sans MS" pitchFamily="66" charset="0"/>
              </a:rPr>
              <a:t>to</a:t>
            </a:r>
            <a:r>
              <a:rPr lang="es-ES" dirty="0" smtClean="0">
                <a:solidFill>
                  <a:srgbClr val="FF0000"/>
                </a:solidFill>
                <a:latin typeface="Comic Sans MS" pitchFamily="66" charset="0"/>
              </a:rPr>
              <a:t> me</a:t>
            </a:r>
            <a:endParaRPr lang="en-US" dirty="0">
              <a:solidFill>
                <a:srgbClr val="FF0000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54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4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4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701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81000" y="304800"/>
            <a:ext cx="4572000" cy="6096000"/>
          </a:xfrm>
        </p:spPr>
        <p:txBody>
          <a:bodyPr>
            <a:normAutofit/>
          </a:bodyPr>
          <a:lstStyle/>
          <a:p>
            <a:pPr marL="514350" indent="-514350" algn="ctr">
              <a:buNone/>
            </a:pPr>
            <a:r>
              <a:rPr lang="es-ES" dirty="0" smtClean="0"/>
              <a:t>Traduzcan las oraciones al español:</a:t>
            </a:r>
          </a:p>
          <a:p>
            <a:pPr marL="457200" indent="-457200">
              <a:buFont typeface="+mj-lt"/>
              <a:buAutoNum type="arabicPeriod"/>
            </a:pPr>
            <a:endParaRPr lang="es-ES" sz="2400" dirty="0" smtClean="0"/>
          </a:p>
          <a:p>
            <a:pPr marL="457200" indent="-457200">
              <a:buFont typeface="+mj-lt"/>
              <a:buAutoNum type="arabicPeriod"/>
            </a:pPr>
            <a:r>
              <a:rPr lang="es-ES" sz="2400" dirty="0" err="1" smtClean="0"/>
              <a:t>Science</a:t>
            </a:r>
            <a:r>
              <a:rPr lang="es-ES" sz="2400" dirty="0" smtClean="0"/>
              <a:t> </a:t>
            </a:r>
            <a:r>
              <a:rPr lang="es-ES" sz="2400" dirty="0" err="1" smtClean="0"/>
              <a:t>class</a:t>
            </a:r>
            <a:r>
              <a:rPr lang="es-ES" sz="2400" dirty="0" smtClean="0"/>
              <a:t> </a:t>
            </a:r>
            <a:r>
              <a:rPr lang="es-ES" sz="2400" dirty="0" err="1" smtClean="0"/>
              <a:t>is</a:t>
            </a:r>
            <a:r>
              <a:rPr lang="es-ES" sz="2400" dirty="0" smtClean="0"/>
              <a:t> </a:t>
            </a:r>
            <a:r>
              <a:rPr lang="es-ES" sz="2400" dirty="0" err="1" smtClean="0"/>
              <a:t>boring</a:t>
            </a:r>
            <a:r>
              <a:rPr lang="es-ES" sz="2400" dirty="0" smtClean="0"/>
              <a:t> </a:t>
            </a:r>
            <a:r>
              <a:rPr lang="es-ES" sz="2400" b="1" dirty="0" err="1" smtClean="0">
                <a:solidFill>
                  <a:srgbClr val="FF0000"/>
                </a:solidFill>
              </a:rPr>
              <a:t>to</a:t>
            </a:r>
            <a:r>
              <a:rPr lang="es-ES" sz="2400" b="1" dirty="0" smtClean="0">
                <a:solidFill>
                  <a:srgbClr val="FF0000"/>
                </a:solidFill>
              </a:rPr>
              <a:t> me</a:t>
            </a:r>
            <a:r>
              <a:rPr lang="es-ES" sz="2400" dirty="0" smtClean="0"/>
              <a:t>.</a:t>
            </a:r>
          </a:p>
          <a:p>
            <a:pPr marL="457200" indent="-457200">
              <a:buFont typeface="+mj-lt"/>
              <a:buAutoNum type="arabicPeriod"/>
            </a:pPr>
            <a:endParaRPr lang="es-ES" sz="2400" dirty="0"/>
          </a:p>
          <a:p>
            <a:pPr marL="457200" indent="-457200">
              <a:buFont typeface="+mj-lt"/>
              <a:buAutoNum type="arabicPeriod"/>
            </a:pPr>
            <a:r>
              <a:rPr lang="es-ES" sz="2400" dirty="0" err="1" smtClean="0"/>
              <a:t>Technology</a:t>
            </a:r>
            <a:r>
              <a:rPr lang="es-ES" sz="2400" dirty="0" smtClean="0"/>
              <a:t> </a:t>
            </a:r>
            <a:r>
              <a:rPr lang="es-ES" sz="2400" dirty="0" err="1" smtClean="0"/>
              <a:t>is</a:t>
            </a:r>
            <a:r>
              <a:rPr lang="es-ES" sz="2400" dirty="0" smtClean="0"/>
              <a:t> </a:t>
            </a:r>
            <a:r>
              <a:rPr lang="es-ES" sz="2400" dirty="0" err="1" smtClean="0"/>
              <a:t>interesting</a:t>
            </a:r>
            <a:r>
              <a:rPr lang="es-ES" sz="2400" dirty="0" smtClean="0"/>
              <a:t> </a:t>
            </a:r>
            <a:r>
              <a:rPr lang="es-ES" sz="2400" b="1" dirty="0" smtClean="0">
                <a:solidFill>
                  <a:srgbClr val="FF0000"/>
                </a:solidFill>
              </a:rPr>
              <a:t>to </a:t>
            </a:r>
            <a:r>
              <a:rPr lang="es-ES" sz="2400" b="1" dirty="0" err="1" smtClean="0">
                <a:solidFill>
                  <a:srgbClr val="FF0000"/>
                </a:solidFill>
              </a:rPr>
              <a:t>them</a:t>
            </a:r>
            <a:r>
              <a:rPr lang="es-ES" sz="2400" dirty="0" smtClean="0"/>
              <a:t>.</a:t>
            </a:r>
          </a:p>
          <a:p>
            <a:pPr marL="457200" indent="-457200">
              <a:buFont typeface="+mj-lt"/>
              <a:buAutoNum type="arabicPeriod"/>
            </a:pPr>
            <a:endParaRPr lang="es-ES" sz="2400" dirty="0"/>
          </a:p>
          <a:p>
            <a:pPr marL="457200" indent="-457200">
              <a:buFont typeface="+mj-lt"/>
              <a:buAutoNum type="arabicPeriod"/>
            </a:pPr>
            <a:r>
              <a:rPr lang="es-ES" sz="2400" dirty="0" err="1" smtClean="0"/>
              <a:t>Basketball</a:t>
            </a:r>
            <a:r>
              <a:rPr lang="es-ES" sz="2400" dirty="0" smtClean="0"/>
              <a:t> </a:t>
            </a:r>
            <a:r>
              <a:rPr lang="es-ES" sz="2400" dirty="0" err="1" smtClean="0"/>
              <a:t>is</a:t>
            </a:r>
            <a:r>
              <a:rPr lang="es-ES" sz="2400" dirty="0" smtClean="0"/>
              <a:t> </a:t>
            </a:r>
            <a:r>
              <a:rPr lang="es-ES" sz="2400" dirty="0" err="1" smtClean="0"/>
              <a:t>pleasing</a:t>
            </a:r>
            <a:r>
              <a:rPr lang="es-ES" sz="2400" dirty="0" smtClean="0"/>
              <a:t> </a:t>
            </a:r>
            <a:r>
              <a:rPr lang="es-ES" sz="2400" b="1" dirty="0" smtClean="0">
                <a:solidFill>
                  <a:srgbClr val="FF0000"/>
                </a:solidFill>
              </a:rPr>
              <a:t>to </a:t>
            </a:r>
            <a:r>
              <a:rPr lang="es-ES" sz="2400" b="1" dirty="0" err="1" smtClean="0">
                <a:solidFill>
                  <a:srgbClr val="FF0000"/>
                </a:solidFill>
              </a:rPr>
              <a:t>us</a:t>
            </a:r>
            <a:r>
              <a:rPr lang="es-ES" sz="2400" dirty="0" smtClean="0"/>
              <a:t>.</a:t>
            </a:r>
          </a:p>
          <a:p>
            <a:pPr marL="0" indent="0">
              <a:buNone/>
            </a:pPr>
            <a:r>
              <a:rPr lang="es-ES" sz="2400" dirty="0" smtClean="0"/>
              <a:t>(</a:t>
            </a:r>
            <a:r>
              <a:rPr lang="es-ES" sz="2400" dirty="0" err="1" smtClean="0"/>
              <a:t>We</a:t>
            </a:r>
            <a:r>
              <a:rPr lang="es-ES" sz="2400" dirty="0" smtClean="0"/>
              <a:t> </a:t>
            </a:r>
            <a:r>
              <a:rPr lang="es-ES" sz="2400" dirty="0" err="1" smtClean="0"/>
              <a:t>like</a:t>
            </a:r>
            <a:r>
              <a:rPr lang="es-ES" sz="2400" dirty="0" smtClean="0"/>
              <a:t> </a:t>
            </a:r>
            <a:r>
              <a:rPr lang="es-ES" sz="2400" dirty="0" err="1" smtClean="0"/>
              <a:t>basketball</a:t>
            </a:r>
            <a:r>
              <a:rPr lang="es-ES" sz="2400" dirty="0" smtClean="0"/>
              <a:t>) </a:t>
            </a:r>
          </a:p>
          <a:p>
            <a:pPr marL="457200" indent="-457200">
              <a:buFont typeface="+mj-lt"/>
              <a:buAutoNum type="arabicPeriod"/>
            </a:pPr>
            <a:endParaRPr lang="es-ES" sz="2400" dirty="0"/>
          </a:p>
          <a:p>
            <a:pPr marL="0" indent="0">
              <a:buNone/>
            </a:pPr>
            <a:r>
              <a:rPr lang="es-ES" sz="2400" b="1" dirty="0"/>
              <a:t>4</a:t>
            </a:r>
            <a:r>
              <a:rPr lang="es-ES" sz="2400" b="1" dirty="0" smtClean="0"/>
              <a:t>. </a:t>
            </a:r>
            <a:r>
              <a:rPr lang="es-ES" sz="2400" dirty="0" err="1" smtClean="0"/>
              <a:t>Sports</a:t>
            </a:r>
            <a:r>
              <a:rPr lang="es-ES" sz="2400" dirty="0" smtClean="0"/>
              <a:t> are </a:t>
            </a:r>
            <a:r>
              <a:rPr lang="es-ES" sz="2400" dirty="0" err="1" smtClean="0"/>
              <a:t>very</a:t>
            </a:r>
            <a:r>
              <a:rPr lang="es-ES" sz="2400" dirty="0" smtClean="0"/>
              <a:t> </a:t>
            </a:r>
            <a:r>
              <a:rPr lang="es-ES" sz="2400" dirty="0" err="1" smtClean="0"/>
              <a:t>pleasing</a:t>
            </a:r>
            <a:r>
              <a:rPr lang="es-ES" sz="2400" dirty="0" smtClean="0"/>
              <a:t> </a:t>
            </a:r>
            <a:r>
              <a:rPr lang="es-ES" sz="2400" b="1" dirty="0" err="1" smtClean="0">
                <a:solidFill>
                  <a:srgbClr val="FF0000"/>
                </a:solidFill>
              </a:rPr>
              <a:t>to</a:t>
            </a:r>
            <a:r>
              <a:rPr lang="es-ES" sz="2400" b="1" dirty="0" smtClean="0">
                <a:solidFill>
                  <a:srgbClr val="FF0000"/>
                </a:solidFill>
              </a:rPr>
              <a:t> </a:t>
            </a:r>
            <a:r>
              <a:rPr lang="es-ES" sz="2400" b="1" dirty="0" err="1" smtClean="0">
                <a:solidFill>
                  <a:srgbClr val="FF0000"/>
                </a:solidFill>
              </a:rPr>
              <a:t>her</a:t>
            </a:r>
            <a:r>
              <a:rPr lang="es-ES" sz="2400" b="1" dirty="0" smtClean="0"/>
              <a:t>.</a:t>
            </a:r>
          </a:p>
          <a:p>
            <a:pPr marL="0" indent="0">
              <a:buNone/>
            </a:pPr>
            <a:r>
              <a:rPr lang="es-ES" sz="2400" dirty="0" smtClean="0"/>
              <a:t>(</a:t>
            </a:r>
            <a:r>
              <a:rPr lang="es-ES" sz="2400" dirty="0" err="1" smtClean="0"/>
              <a:t>She</a:t>
            </a:r>
            <a:r>
              <a:rPr lang="es-ES" sz="2400" dirty="0" smtClean="0"/>
              <a:t> </a:t>
            </a:r>
            <a:r>
              <a:rPr lang="es-ES" sz="2400" dirty="0" err="1" smtClean="0"/>
              <a:t>loves</a:t>
            </a:r>
            <a:r>
              <a:rPr lang="es-ES" sz="2400" dirty="0" smtClean="0"/>
              <a:t> </a:t>
            </a:r>
            <a:r>
              <a:rPr lang="es-ES" sz="2400" dirty="0" err="1" smtClean="0"/>
              <a:t>sports</a:t>
            </a:r>
            <a:r>
              <a:rPr lang="es-ES" sz="2400" dirty="0"/>
              <a:t>)</a:t>
            </a:r>
            <a:endParaRPr lang="en-US" sz="2400" dirty="0"/>
          </a:p>
        </p:txBody>
      </p:sp>
      <p:sp>
        <p:nvSpPr>
          <p:cNvPr id="5" name="4 CuadroTexto"/>
          <p:cNvSpPr txBox="1"/>
          <p:nvPr/>
        </p:nvSpPr>
        <p:spPr>
          <a:xfrm>
            <a:off x="4572000" y="1628745"/>
            <a:ext cx="4267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 smtClean="0">
                <a:solidFill>
                  <a:schemeClr val="accent1">
                    <a:lumMod val="75000"/>
                  </a:schemeClr>
                </a:solidFill>
                <a:latin typeface="Comic Sans MS" pitchFamily="66" charset="0"/>
              </a:rPr>
              <a:t>La clase de </a:t>
            </a:r>
            <a:r>
              <a:rPr lang="es-ES" sz="2000" b="1" dirty="0" err="1" smtClean="0">
                <a:solidFill>
                  <a:schemeClr val="accent1">
                    <a:lumMod val="75000"/>
                  </a:schemeClr>
                </a:solidFill>
                <a:latin typeface="Comic Sans MS" pitchFamily="66" charset="0"/>
              </a:rPr>
              <a:t>ciencas</a:t>
            </a:r>
            <a:r>
              <a:rPr lang="es-ES" sz="2000" b="1" dirty="0" smtClean="0">
                <a:solidFill>
                  <a:schemeClr val="accent1">
                    <a:lumMod val="75000"/>
                  </a:schemeClr>
                </a:solidFill>
                <a:latin typeface="Comic Sans MS" pitchFamily="66" charset="0"/>
              </a:rPr>
              <a:t> </a:t>
            </a:r>
            <a:r>
              <a:rPr lang="es-ES" sz="2000" b="1" dirty="0" smtClean="0">
                <a:solidFill>
                  <a:srgbClr val="FF0000"/>
                </a:solidFill>
                <a:latin typeface="Comic Sans MS" pitchFamily="66" charset="0"/>
              </a:rPr>
              <a:t>me</a:t>
            </a:r>
            <a:r>
              <a:rPr lang="es-ES" sz="2000" b="1" dirty="0" smtClean="0">
                <a:solidFill>
                  <a:schemeClr val="accent1">
                    <a:lumMod val="75000"/>
                  </a:schemeClr>
                </a:solidFill>
                <a:latin typeface="Comic Sans MS" pitchFamily="66" charset="0"/>
              </a:rPr>
              <a:t> aburre.</a:t>
            </a:r>
            <a:endParaRPr lang="en-US" sz="2000" b="1" dirty="0">
              <a:solidFill>
                <a:schemeClr val="accent1">
                  <a:lumMod val="75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4948410" y="2543145"/>
            <a:ext cx="3657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 smtClean="0">
                <a:solidFill>
                  <a:schemeClr val="accent1">
                    <a:lumMod val="75000"/>
                  </a:schemeClr>
                </a:solidFill>
                <a:latin typeface="Comic Sans MS" pitchFamily="66" charset="0"/>
              </a:rPr>
              <a:t>La tecnología </a:t>
            </a:r>
            <a:r>
              <a:rPr lang="es-ES" sz="2000" b="1" dirty="0" smtClean="0">
                <a:solidFill>
                  <a:srgbClr val="FF0000"/>
                </a:solidFill>
                <a:latin typeface="Comic Sans MS" pitchFamily="66" charset="0"/>
              </a:rPr>
              <a:t>les</a:t>
            </a:r>
            <a:r>
              <a:rPr lang="es-ES" sz="2000" b="1" dirty="0" smtClean="0">
                <a:solidFill>
                  <a:schemeClr val="accent1">
                    <a:lumMod val="75000"/>
                  </a:schemeClr>
                </a:solidFill>
                <a:latin typeface="Comic Sans MS" pitchFamily="66" charset="0"/>
              </a:rPr>
              <a:t> interesa.</a:t>
            </a:r>
            <a:endParaRPr lang="en-US" sz="2000" b="1" dirty="0">
              <a:solidFill>
                <a:schemeClr val="accent1">
                  <a:lumMod val="75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8" name="7 CuadroTexto"/>
          <p:cNvSpPr txBox="1"/>
          <p:nvPr/>
        </p:nvSpPr>
        <p:spPr>
          <a:xfrm>
            <a:off x="4948410" y="3919462"/>
            <a:ext cx="3657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 smtClean="0">
                <a:solidFill>
                  <a:srgbClr val="FF0000"/>
                </a:solidFill>
                <a:latin typeface="Comic Sans MS" pitchFamily="66" charset="0"/>
              </a:rPr>
              <a:t>Nos</a:t>
            </a:r>
            <a:r>
              <a:rPr lang="es-ES" sz="2000" b="1" dirty="0" smtClean="0">
                <a:solidFill>
                  <a:schemeClr val="accent1">
                    <a:lumMod val="75000"/>
                  </a:schemeClr>
                </a:solidFill>
                <a:latin typeface="Comic Sans MS" pitchFamily="66" charset="0"/>
              </a:rPr>
              <a:t> gusta el baloncesto. </a:t>
            </a:r>
            <a:endParaRPr lang="en-US" sz="2000" b="1" dirty="0">
              <a:solidFill>
                <a:schemeClr val="accent1">
                  <a:lumMod val="75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9" name="8 CuadroTexto"/>
          <p:cNvSpPr txBox="1"/>
          <p:nvPr/>
        </p:nvSpPr>
        <p:spPr>
          <a:xfrm>
            <a:off x="4822371" y="5181600"/>
            <a:ext cx="3581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 smtClean="0">
                <a:solidFill>
                  <a:srgbClr val="FF0000"/>
                </a:solidFill>
                <a:latin typeface="Comic Sans MS" pitchFamily="66" charset="0"/>
              </a:rPr>
              <a:t>Le</a:t>
            </a:r>
            <a:r>
              <a:rPr lang="es-ES" sz="2000" b="1" dirty="0" smtClean="0">
                <a:solidFill>
                  <a:schemeClr val="accent1">
                    <a:lumMod val="75000"/>
                  </a:schemeClr>
                </a:solidFill>
                <a:latin typeface="Comic Sans MS" pitchFamily="66" charset="0"/>
              </a:rPr>
              <a:t> encantan los deportes.</a:t>
            </a:r>
            <a:endParaRPr lang="en-US" sz="2000" b="1" dirty="0">
              <a:solidFill>
                <a:schemeClr val="accent1">
                  <a:lumMod val="75000"/>
                </a:schemeClr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8" grpId="0"/>
      <p:bldP spid="9" grpId="0"/>
    </p:bld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672</TotalTime>
  <Words>150</Words>
  <Application>Microsoft Office PowerPoint</Application>
  <PresentationFormat>On-screen Show (4:3)</PresentationFormat>
  <Paragraphs>47</Paragraphs>
  <Slides>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Comic Sans MS</vt:lpstr>
      <vt:lpstr>Wingdings 2</vt:lpstr>
      <vt:lpstr>Tema de Office</vt:lpstr>
      <vt:lpstr>Pronombres Indirectos/  Indirect Object Pronouns  Notes # 13 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Marvin Squire</dc:creator>
  <cp:lastModifiedBy>Michella, Julie</cp:lastModifiedBy>
  <cp:revision>70</cp:revision>
  <dcterms:created xsi:type="dcterms:W3CDTF">2012-03-03T23:57:14Z</dcterms:created>
  <dcterms:modified xsi:type="dcterms:W3CDTF">2017-02-21T13:54:40Z</dcterms:modified>
</cp:coreProperties>
</file>