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1/10/2017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</a:t>
            </a:r>
            <a:r>
              <a:rPr lang="en-US" smtClean="0"/>
              <a:t># </a:t>
            </a:r>
            <a:r>
              <a:rPr lang="en-US" smtClean="0"/>
              <a:t>11: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Infinitive Expressions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2422" y="2508683"/>
            <a:ext cx="10058400" cy="2396804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rgbClr val="0070C0"/>
                </a:solidFill>
              </a:rPr>
              <a:t>Tener</a:t>
            </a:r>
            <a:r>
              <a:rPr lang="en-US" sz="4000" dirty="0" smtClean="0">
                <a:solidFill>
                  <a:srgbClr val="0070C0"/>
                </a:solidFill>
              </a:rPr>
              <a:t> que </a:t>
            </a:r>
            <a:r>
              <a:rPr lang="en-US" sz="4000" dirty="0" smtClean="0"/>
              <a:t>= have to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rgbClr val="0070C0"/>
                </a:solidFill>
              </a:rPr>
              <a:t>Ir</a:t>
            </a:r>
            <a:r>
              <a:rPr lang="en-US" sz="4000" dirty="0" smtClean="0">
                <a:solidFill>
                  <a:srgbClr val="0070C0"/>
                </a:solidFill>
              </a:rPr>
              <a:t> a </a:t>
            </a:r>
            <a:r>
              <a:rPr lang="en-US" sz="4000" dirty="0" smtClean="0"/>
              <a:t>= going to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rgbClr val="0070C0"/>
                </a:solidFill>
              </a:rPr>
              <a:t>Acabar</a:t>
            </a:r>
            <a:r>
              <a:rPr lang="en-US" sz="4000" dirty="0" smtClean="0">
                <a:solidFill>
                  <a:srgbClr val="0070C0"/>
                </a:solidFill>
              </a:rPr>
              <a:t> de </a:t>
            </a:r>
            <a:r>
              <a:rPr lang="en-US" sz="4000" dirty="0" smtClean="0"/>
              <a:t>= have just (done something)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786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you use these expressions…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Conjugate the first verb (</a:t>
            </a:r>
            <a:r>
              <a:rPr lang="en-US" sz="4000" dirty="0" err="1" smtClean="0"/>
              <a:t>tener</a:t>
            </a:r>
            <a:r>
              <a:rPr lang="en-US" sz="4000" dirty="0" smtClean="0"/>
              <a:t>, </a:t>
            </a:r>
            <a:r>
              <a:rPr lang="en-US" sz="4000" dirty="0" err="1" smtClean="0"/>
              <a:t>ir</a:t>
            </a:r>
            <a:r>
              <a:rPr lang="en-US" sz="4000" dirty="0" smtClean="0"/>
              <a:t>, </a:t>
            </a:r>
            <a:r>
              <a:rPr lang="en-US" sz="4000" dirty="0" err="1" smtClean="0"/>
              <a:t>acabar</a:t>
            </a:r>
            <a:r>
              <a:rPr lang="en-US" sz="4000" dirty="0" smtClean="0"/>
              <a:t>)</a:t>
            </a:r>
          </a:p>
          <a:p>
            <a:endParaRPr lang="en-US" sz="4000" dirty="0"/>
          </a:p>
          <a:p>
            <a:r>
              <a:rPr lang="en-US" sz="4000" dirty="0" smtClean="0"/>
              <a:t>Add </a:t>
            </a:r>
            <a:r>
              <a:rPr lang="en-US" sz="4000" smtClean="0"/>
              <a:t>“que”, “a”, or “de”</a:t>
            </a:r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Keep the second verb in its infinitive form (AR/ER/IR still attached)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280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699" y="2121408"/>
            <a:ext cx="11833412" cy="405079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rgbClr val="0070C0"/>
                </a:solidFill>
              </a:rPr>
              <a:t>Yo</a:t>
            </a:r>
            <a:r>
              <a:rPr lang="en-US" sz="4000" dirty="0" smtClean="0"/>
              <a:t> </a:t>
            </a:r>
            <a:r>
              <a:rPr lang="en-US" sz="4000" dirty="0" err="1" smtClean="0"/>
              <a:t>teng</a:t>
            </a:r>
            <a:r>
              <a:rPr lang="en-US" sz="4000" dirty="0" err="1" smtClean="0">
                <a:solidFill>
                  <a:srgbClr val="0070C0"/>
                </a:solidFill>
              </a:rPr>
              <a:t>o</a:t>
            </a:r>
            <a:r>
              <a:rPr lang="en-US" sz="4000" dirty="0" smtClean="0"/>
              <a:t> </a:t>
            </a:r>
            <a:r>
              <a:rPr lang="en-US" sz="4000" b="1" dirty="0" smtClean="0"/>
              <a:t>que</a:t>
            </a:r>
            <a:r>
              <a:rPr lang="en-US" sz="4000" dirty="0" smtClean="0"/>
              <a:t> </a:t>
            </a:r>
            <a:r>
              <a:rPr lang="en-US" sz="4000" dirty="0" err="1" smtClean="0"/>
              <a:t>estudi</a:t>
            </a:r>
            <a:r>
              <a:rPr lang="en-US" sz="4000" u="sng" dirty="0" err="1" smtClean="0"/>
              <a:t>ar</a:t>
            </a:r>
            <a:r>
              <a:rPr lang="en-US" sz="4000" dirty="0" smtClean="0"/>
              <a:t>. = I have to study.</a:t>
            </a:r>
          </a:p>
          <a:p>
            <a:pPr marL="742950" indent="-742950">
              <a:buFont typeface="+mj-lt"/>
              <a:buAutoNum type="arabicPeriod"/>
            </a:pPr>
            <a:endParaRPr lang="en-US" sz="4000" dirty="0"/>
          </a:p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rgbClr val="0070C0"/>
                </a:solidFill>
              </a:rPr>
              <a:t>Nosotros</a:t>
            </a:r>
            <a:r>
              <a:rPr lang="en-US" sz="4000" dirty="0" smtClean="0"/>
              <a:t> </a:t>
            </a:r>
            <a:r>
              <a:rPr lang="en-US" sz="4000" dirty="0" err="1" smtClean="0"/>
              <a:t>v</a:t>
            </a:r>
            <a:r>
              <a:rPr lang="en-US" sz="4000" dirty="0" err="1" smtClean="0">
                <a:solidFill>
                  <a:srgbClr val="0070C0"/>
                </a:solidFill>
              </a:rPr>
              <a:t>amos</a:t>
            </a:r>
            <a:r>
              <a:rPr lang="en-US" sz="4000" dirty="0" smtClean="0"/>
              <a:t> </a:t>
            </a:r>
            <a:r>
              <a:rPr lang="en-US" sz="4000" b="1" dirty="0" smtClean="0"/>
              <a:t>a</a:t>
            </a:r>
            <a:r>
              <a:rPr lang="en-US" sz="4000" dirty="0" smtClean="0"/>
              <a:t> v</a:t>
            </a:r>
            <a:r>
              <a:rPr lang="en-US" sz="4000" u="sng" dirty="0" smtClean="0"/>
              <a:t>er</a:t>
            </a:r>
            <a:r>
              <a:rPr lang="en-US" sz="4000" dirty="0" smtClean="0"/>
              <a:t>. = We are going to see.</a:t>
            </a:r>
          </a:p>
          <a:p>
            <a:pPr marL="742950" indent="-742950">
              <a:buFont typeface="+mj-lt"/>
              <a:buAutoNum type="arabicPeriod"/>
            </a:pPr>
            <a:endParaRPr lang="en-US" sz="4000" dirty="0"/>
          </a:p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rgbClr val="0070C0"/>
                </a:solidFill>
              </a:rPr>
              <a:t>Ellos</a:t>
            </a:r>
            <a:r>
              <a:rPr lang="en-US" sz="4000" dirty="0" smtClean="0"/>
              <a:t> </a:t>
            </a:r>
            <a:r>
              <a:rPr lang="en-US" sz="4000" dirty="0" err="1" smtClean="0"/>
              <a:t>acab</a:t>
            </a:r>
            <a:r>
              <a:rPr lang="en-US" sz="4000" dirty="0" err="1" smtClean="0">
                <a:solidFill>
                  <a:srgbClr val="0070C0"/>
                </a:solidFill>
              </a:rPr>
              <a:t>an</a:t>
            </a:r>
            <a:r>
              <a:rPr lang="en-US" sz="4000" dirty="0" smtClean="0"/>
              <a:t> </a:t>
            </a:r>
            <a:r>
              <a:rPr lang="en-US" sz="4000" b="1" dirty="0" smtClean="0"/>
              <a:t>de</a:t>
            </a:r>
            <a:r>
              <a:rPr lang="en-US" sz="4000" dirty="0" smtClean="0"/>
              <a:t> com</a:t>
            </a:r>
            <a:r>
              <a:rPr lang="en-US" sz="4000" u="sng" dirty="0" smtClean="0"/>
              <a:t>er</a:t>
            </a:r>
            <a:r>
              <a:rPr lang="en-US" sz="4000" dirty="0" smtClean="0"/>
              <a:t>. = They have just eaten.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7113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15</TotalTime>
  <Words>100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Georgia</vt:lpstr>
      <vt:lpstr>Trebuchet MS</vt:lpstr>
      <vt:lpstr>Wingdings</vt:lpstr>
      <vt:lpstr>Wood Type</vt:lpstr>
      <vt:lpstr>Notes # 11:  Infinitive Expressions</vt:lpstr>
      <vt:lpstr>When you use these expressions…</vt:lpstr>
      <vt:lpstr>Examples:</vt:lpstr>
    </vt:vector>
  </TitlesOfParts>
  <Company>Wallkill Centrral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Infinitive Expressions</dc:title>
  <dc:creator>Michella, Julie</dc:creator>
  <cp:lastModifiedBy>Michella, Julie</cp:lastModifiedBy>
  <cp:revision>6</cp:revision>
  <dcterms:created xsi:type="dcterms:W3CDTF">2017-01-04T13:54:03Z</dcterms:created>
  <dcterms:modified xsi:type="dcterms:W3CDTF">2017-01-10T18:52:54Z</dcterms:modified>
</cp:coreProperties>
</file>