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9" r:id="rId2"/>
    <p:sldId id="260" r:id="rId3"/>
    <p:sldId id="261" r:id="rId4"/>
    <p:sldId id="263" r:id="rId5"/>
    <p:sldId id="265" r:id="rId6"/>
    <p:sldId id="266" r:id="rId7"/>
    <p:sldId id="267" r:id="rId8"/>
    <p:sldId id="268" r:id="rId9"/>
    <p:sldId id="269" r:id="rId10"/>
    <p:sldId id="270" r:id="rId11"/>
    <p:sldId id="271" r:id="rId12"/>
    <p:sldId id="272" r:id="rId13"/>
    <p:sldId id="273" r:id="rId14"/>
    <p:sldId id="274" r:id="rId15"/>
    <p:sldId id="275" r:id="rId16"/>
    <p:sldId id="264" r:id="rId17"/>
    <p:sldId id="276" r:id="rId18"/>
    <p:sldId id="279" r:id="rId19"/>
    <p:sldId id="280" r:id="rId20"/>
    <p:sldId id="277" r:id="rId21"/>
    <p:sldId id="281" r:id="rId22"/>
    <p:sldId id="278" r:id="rId23"/>
    <p:sldId id="282" r:id="rId24"/>
    <p:sldId id="283" r:id="rId25"/>
    <p:sldId id="285" r:id="rId26"/>
    <p:sldId id="284" r:id="rId27"/>
    <p:sldId id="286" r:id="rId28"/>
    <p:sldId id="28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1216"/>
    <a:srgbClr val="9DD1E3"/>
    <a:srgbClr val="D1D8D8"/>
    <a:srgbClr val="E7DED7"/>
    <a:srgbClr val="030606"/>
    <a:srgbClr val="FFC000"/>
    <a:srgbClr val="14130E"/>
    <a:srgbClr val="C5C3C4"/>
    <a:srgbClr val="D4AF37"/>
    <a:srgbClr val="CC8D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84153" autoAdjust="0"/>
  </p:normalViewPr>
  <p:slideViewPr>
    <p:cSldViewPr snapToGrid="0">
      <p:cViewPr varScale="1">
        <p:scale>
          <a:sx n="136" d="100"/>
          <a:sy n="136" d="100"/>
        </p:scale>
        <p:origin x="3396" y="138"/>
      </p:cViewPr>
      <p:guideLst/>
    </p:cSldViewPr>
  </p:slideViewPr>
  <p:notesTextViewPr>
    <p:cViewPr>
      <p:scale>
        <a:sx n="1" d="1"/>
        <a:sy n="1" d="1"/>
      </p:scale>
      <p:origin x="0" y="0"/>
    </p:cViewPr>
  </p:notesTextViewPr>
  <p:sorterViewPr>
    <p:cViewPr varScale="1">
      <p:scale>
        <a:sx n="100" d="100"/>
        <a:sy n="100" d="100"/>
      </p:scale>
      <p:origin x="0" y="-171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34FC24-4E4D-4226-A1DA-EB1540CA2503}" type="datetimeFigureOut">
              <a:rPr lang="en-US" smtClean="0"/>
              <a:t>9/21/2022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238542-3EDB-44C6-A504-A72DA39C90F5}" type="slidenum">
              <a:rPr lang="en-US" smtClean="0"/>
              <a:t>‹#›</a:t>
            </a:fld>
            <a:endParaRPr lang="en-US"/>
          </a:p>
        </p:txBody>
      </p:sp>
    </p:spTree>
    <p:extLst>
      <p:ext uri="{BB962C8B-B14F-4D97-AF65-F5344CB8AC3E}">
        <p14:creationId xmlns:p14="http://schemas.microsoft.com/office/powerpoint/2010/main" val="613793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Welcome</a:t>
            </a:r>
            <a:r>
              <a:rPr lang="en-US" baseline="0" dirty="0"/>
              <a:t> everyone.  Introduce yourself.  If you have time, have participants introduce themselves.  Your call.  </a:t>
            </a:r>
            <a:endParaRPr lang="en-US" dirty="0"/>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1</a:t>
            </a:fld>
            <a:endParaRPr lang="en-US"/>
          </a:p>
        </p:txBody>
      </p:sp>
    </p:spTree>
    <p:extLst>
      <p:ext uri="{BB962C8B-B14F-4D97-AF65-F5344CB8AC3E}">
        <p14:creationId xmlns:p14="http://schemas.microsoft.com/office/powerpoint/2010/main" val="133884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Read only.  Slowly, so the QPR sinks</a:t>
            </a:r>
            <a:r>
              <a:rPr lang="en-US" baseline="0" dirty="0"/>
              <a:t> in.</a:t>
            </a:r>
            <a:endParaRPr lang="en-US" dirty="0"/>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2</a:t>
            </a:fld>
            <a:endParaRPr lang="en-US"/>
          </a:p>
        </p:txBody>
      </p:sp>
    </p:spTree>
    <p:extLst>
      <p:ext uri="{BB962C8B-B14F-4D97-AF65-F5344CB8AC3E}">
        <p14:creationId xmlns:p14="http://schemas.microsoft.com/office/powerpoint/2010/main" val="1630035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QPR is not treatment.  If questions come about liability for using the intervention, say “More than 3 million people have been trained over the past two decades with no report of incidents or lawsuits.”  Good Samaritan laws appear to be protect gatekeepers who intervene in an attempt to save a life.</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3</a:t>
            </a:fld>
            <a:endParaRPr lang="en-US"/>
          </a:p>
        </p:txBody>
      </p:sp>
    </p:spTree>
    <p:extLst>
      <p:ext uri="{BB962C8B-B14F-4D97-AF65-F5344CB8AC3E}">
        <p14:creationId xmlns:p14="http://schemas.microsoft.com/office/powerpoint/2010/main" val="1825624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more myths and facts about suicide than these.  But these have been chosen as effective in combating many pre-existing false beliefs.</a:t>
            </a:r>
          </a:p>
          <a:p>
            <a:r>
              <a:rPr lang="en-US" dirty="0"/>
              <a:t>Preventing a suicide attempt is as good an outcome as we can hope for because we don’t know if a suicide attempt will lead to death.  The method or means used in a suicide attempt will have a bearing on whether the outcome is fatal or not. </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5</a:t>
            </a:fld>
            <a:endParaRPr lang="en-US"/>
          </a:p>
        </p:txBody>
      </p:sp>
    </p:spTree>
    <p:extLst>
      <p:ext uri="{BB962C8B-B14F-4D97-AF65-F5344CB8AC3E}">
        <p14:creationId xmlns:p14="http://schemas.microsoft.com/office/powerpoint/2010/main" val="3175953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use the word “clues” because many people communicating their desire to attempt suicide use hints and oblique language (or discoverable clues) about their intentions. Suicide warning signs may be sent to multiple people in the person’s social network, to only a few, perhaps to only one person, or even no one.  Research on this question is ongoing and many questions cannot be answered with any accuracy.</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7</a:t>
            </a:fld>
            <a:endParaRPr lang="en-US"/>
          </a:p>
        </p:txBody>
      </p:sp>
    </p:spTree>
    <p:extLst>
      <p:ext uri="{BB962C8B-B14F-4D97-AF65-F5344CB8AC3E}">
        <p14:creationId xmlns:p14="http://schemas.microsoft.com/office/powerpoint/2010/main" val="1636274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verbatim quotes (with the last one to be left open for insertion of a risk of some kind) were made by people who went on to die by suicide.  Thus, the word “commit” as used here, is from a deceased person who spoke of suicide using this choice words.   The preferred term to describe suicide death is now, “died by suicide.”</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10</a:t>
            </a:fld>
            <a:endParaRPr lang="en-US"/>
          </a:p>
        </p:txBody>
      </p:sp>
    </p:spTree>
    <p:extLst>
      <p:ext uri="{BB962C8B-B14F-4D97-AF65-F5344CB8AC3E}">
        <p14:creationId xmlns:p14="http://schemas.microsoft.com/office/powerpoint/2010/main" val="699703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tutorial on suicidal communications will have covered this indirect expressions of suicidal desire or intent.</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11</a:t>
            </a:fld>
            <a:endParaRPr lang="en-US"/>
          </a:p>
        </p:txBody>
      </p:sp>
    </p:spTree>
    <p:extLst>
      <p:ext uri="{BB962C8B-B14F-4D97-AF65-F5344CB8AC3E}">
        <p14:creationId xmlns:p14="http://schemas.microsoft.com/office/powerpoint/2010/main" val="1885373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could be many, many behaviors that constitute pre-suicide attempt conditions or observations.  We can’t possibility list them all.  One worth mentioning is sleep deprivation or sleep disturbance with inability to get or stay asleep.  The risk factor list is long, and growing.  Just remember, suicide occurs in contexts, and knowing the context can help better understand the why behind someone begins to think about suicide as solution.</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12</a:t>
            </a:fld>
            <a:endParaRPr lang="en-US"/>
          </a:p>
        </p:txBody>
      </p:sp>
    </p:spTree>
    <p:extLst>
      <p:ext uri="{BB962C8B-B14F-4D97-AF65-F5344CB8AC3E}">
        <p14:creationId xmlns:p14="http://schemas.microsoft.com/office/powerpoint/2010/main" val="36675980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many more situations that we can list could set in motion thinking about suicide.  These are some of the more obvious.</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13</a:t>
            </a:fld>
            <a:endParaRPr lang="en-US"/>
          </a:p>
        </p:txBody>
      </p:sp>
    </p:spTree>
    <p:extLst>
      <p:ext uri="{BB962C8B-B14F-4D97-AF65-F5344CB8AC3E}">
        <p14:creationId xmlns:p14="http://schemas.microsoft.com/office/powerpoint/2010/main" val="2427771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Privacy is a rare commodity these days.  Thus, getting someone into a private setting is critical to full disclosure of suicidal thoughts, feelings, and plans. </a:t>
            </a:r>
          </a:p>
        </p:txBody>
      </p:sp>
      <p:sp>
        <p:nvSpPr>
          <p:cNvPr id="4" name="Slide Number Placeholder 3"/>
          <p:cNvSpPr>
            <a:spLocks noGrp="1"/>
          </p:cNvSpPr>
          <p:nvPr>
            <p:ph type="sldNum" sz="quarter" idx="5"/>
          </p:nvPr>
        </p:nvSpPr>
        <p:spPr/>
        <p:txBody>
          <a:bodyPr/>
          <a:lstStyle/>
          <a:p>
            <a:fld id="{4F238542-3EDB-44C6-A504-A72DA39C90F5}" type="slidenum">
              <a:rPr lang="en-US" smtClean="0"/>
              <a:t>15</a:t>
            </a:fld>
            <a:endParaRPr lang="en-US"/>
          </a:p>
        </p:txBody>
      </p:sp>
    </p:spTree>
    <p:extLst>
      <p:ext uri="{BB962C8B-B14F-4D97-AF65-F5344CB8AC3E}">
        <p14:creationId xmlns:p14="http://schemas.microsoft.com/office/powerpoint/2010/main" val="748965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 direct approach:  Easy way into a tough question.</a:t>
            </a:r>
          </a:p>
          <a:p>
            <a:r>
              <a:rPr lang="en-US" dirty="0"/>
              <a:t>Direct approach:  Read and elaborate if you wish.  Acknowledge fear and anxiety about asking this more difficult question.</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17</a:t>
            </a:fld>
            <a:endParaRPr lang="en-US"/>
          </a:p>
        </p:txBody>
      </p:sp>
    </p:spTree>
    <p:extLst>
      <p:ext uri="{BB962C8B-B14F-4D97-AF65-F5344CB8AC3E}">
        <p14:creationId xmlns:p14="http://schemas.microsoft.com/office/powerpoint/2010/main" val="3182273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never pass judgement on a person thinking about suicide and we never tell them to not tell us the truth. </a:t>
            </a:r>
          </a:p>
        </p:txBody>
      </p:sp>
      <p:sp>
        <p:nvSpPr>
          <p:cNvPr id="4" name="Slide Number Placeholder 3"/>
          <p:cNvSpPr>
            <a:spLocks noGrp="1"/>
          </p:cNvSpPr>
          <p:nvPr>
            <p:ph type="sldNum" sz="quarter" idx="5"/>
          </p:nvPr>
        </p:nvSpPr>
        <p:spPr/>
        <p:txBody>
          <a:bodyPr/>
          <a:lstStyle/>
          <a:p>
            <a:fld id="{4F238542-3EDB-44C6-A504-A72DA39C90F5}" type="slidenum">
              <a:rPr lang="en-US" smtClean="0"/>
              <a:t>19</a:t>
            </a:fld>
            <a:endParaRPr lang="en-US"/>
          </a:p>
        </p:txBody>
      </p:sp>
    </p:spTree>
    <p:extLst>
      <p:ext uri="{BB962C8B-B14F-4D97-AF65-F5344CB8AC3E}">
        <p14:creationId xmlns:p14="http://schemas.microsoft.com/office/powerpoint/2010/main" val="825084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Active listening is a defined skill set.  If people don’t know how to do this, training is available online and elsewhere.  It is the most critical of skills to master to help people in distress.</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20</a:t>
            </a:fld>
            <a:endParaRPr lang="en-US"/>
          </a:p>
        </p:txBody>
      </p:sp>
    </p:spTree>
    <p:extLst>
      <p:ext uri="{BB962C8B-B14F-4D97-AF65-F5344CB8AC3E}">
        <p14:creationId xmlns:p14="http://schemas.microsoft.com/office/powerpoint/2010/main" val="3119066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“Will you promise me not to kill yourself until we have found help?” is NOT a no-suicide contract historically used by health professionals.  No-suicide contracts have been found to be ineffective in preventing suicide attempts and deaths by suicide.  Friends, co-workers, and family members ask for and make promises to each other routinely to assure a behavioral commitment to some future action.  For example, “Will you promise to go to church with me this weekend?”  is not a contract to go church; it is an ask for a pledge of commitment to do something into the future. Contracts have specific duties and obligations specified in the language of the contract.  Promises to do. Do we have research to support this </a:t>
            </a:r>
            <a:r>
              <a:rPr lang="en-US" dirty="0" err="1"/>
              <a:t>postion</a:t>
            </a:r>
            <a:r>
              <a:rPr lang="en-US" dirty="0"/>
              <a:t>?  No.  But we all have experiences with making and keeping promises. </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21</a:t>
            </a:fld>
            <a:endParaRPr lang="en-US"/>
          </a:p>
        </p:txBody>
      </p:sp>
    </p:spTree>
    <p:extLst>
      <p:ext uri="{BB962C8B-B14F-4D97-AF65-F5344CB8AC3E}">
        <p14:creationId xmlns:p14="http://schemas.microsoft.com/office/powerpoint/2010/main" val="2952494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not always possible to get a referral to a professional.  There are places in the world where a professional referral is simply not available, or the person will simply never go to a mental health or other professional.  This is where you will have to be creative.  In every culture, every village, every social system there are “go to” people who may be able to help someone in severe distress.  Clergy can do wonders here, and they are much more available that mental health professionals. </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22</a:t>
            </a:fld>
            <a:endParaRPr lang="en-US"/>
          </a:p>
        </p:txBody>
      </p:sp>
    </p:spTree>
    <p:extLst>
      <p:ext uri="{BB962C8B-B14F-4D97-AF65-F5344CB8AC3E}">
        <p14:creationId xmlns:p14="http://schemas.microsoft.com/office/powerpoint/2010/main" val="3320989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not always possible to get a referral to a professional.  There are places in the world where a professional referral is simply not available, or the person will simply never go to a mental health or other professional.  This is where you will have to be creative.  In every culture, every village, every social system there are “go to” people who may be able to help someone in severe distress.  Clergy can do wonders here, and they are much more available that mental health professionals. </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23</a:t>
            </a:fld>
            <a:endParaRPr lang="en-US"/>
          </a:p>
        </p:txBody>
      </p:sp>
    </p:spTree>
    <p:extLst>
      <p:ext uri="{BB962C8B-B14F-4D97-AF65-F5344CB8AC3E}">
        <p14:creationId xmlns:p14="http://schemas.microsoft.com/office/powerpoint/2010/main" val="36610354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gatekeepers to step up and take charge if need be.  They need to be encouraged to be bold.  Lives are stake.</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24</a:t>
            </a:fld>
            <a:endParaRPr lang="en-US"/>
          </a:p>
        </p:txBody>
      </p:sp>
    </p:spTree>
    <p:extLst>
      <p:ext uri="{BB962C8B-B14F-4D97-AF65-F5344CB8AC3E}">
        <p14:creationId xmlns:p14="http://schemas.microsoft.com/office/powerpoint/2010/main" val="20936231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Encourage gatekeepers to step up and take charge if need be.  They need to be encouraged to be bold.  Lives are stake.</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25</a:t>
            </a:fld>
            <a:endParaRPr lang="en-US"/>
          </a:p>
        </p:txBody>
      </p:sp>
    </p:spTree>
    <p:extLst>
      <p:ext uri="{BB962C8B-B14F-4D97-AF65-F5344CB8AC3E}">
        <p14:creationId xmlns:p14="http://schemas.microsoft.com/office/powerpoint/2010/main" val="146062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sometimes counseling and treatment may not be available.  In which case, the gatekeeper must improvise!</a:t>
            </a:r>
          </a:p>
          <a:p>
            <a:endParaRPr lang="en-US" dirty="0"/>
          </a:p>
        </p:txBody>
      </p:sp>
      <p:sp>
        <p:nvSpPr>
          <p:cNvPr id="4" name="Slide Number Placeholder 3"/>
          <p:cNvSpPr>
            <a:spLocks noGrp="1"/>
          </p:cNvSpPr>
          <p:nvPr>
            <p:ph type="sldNum" sz="quarter" idx="5"/>
          </p:nvPr>
        </p:nvSpPr>
        <p:spPr/>
        <p:txBody>
          <a:bodyPr/>
          <a:lstStyle/>
          <a:p>
            <a:fld id="{4F238542-3EDB-44C6-A504-A72DA39C90F5}" type="slidenum">
              <a:rPr lang="en-US" smtClean="0"/>
              <a:t>27</a:t>
            </a:fld>
            <a:endParaRPr lang="en-US"/>
          </a:p>
        </p:txBody>
      </p:sp>
    </p:spTree>
    <p:extLst>
      <p:ext uri="{BB962C8B-B14F-4D97-AF65-F5344CB8AC3E}">
        <p14:creationId xmlns:p14="http://schemas.microsoft.com/office/powerpoint/2010/main" val="3100189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done here.  Ask for questions.  </a:t>
            </a:r>
            <a:r>
              <a:rPr lang="en-US"/>
              <a:t>Be the last one to leave the room. </a:t>
            </a:r>
          </a:p>
        </p:txBody>
      </p:sp>
      <p:sp>
        <p:nvSpPr>
          <p:cNvPr id="4" name="Slide Number Placeholder 3"/>
          <p:cNvSpPr>
            <a:spLocks noGrp="1"/>
          </p:cNvSpPr>
          <p:nvPr>
            <p:ph type="sldNum" sz="quarter" idx="5"/>
          </p:nvPr>
        </p:nvSpPr>
        <p:spPr/>
        <p:txBody>
          <a:bodyPr/>
          <a:lstStyle/>
          <a:p>
            <a:fld id="{4F238542-3EDB-44C6-A504-A72DA39C90F5}" type="slidenum">
              <a:rPr lang="en-US" smtClean="0"/>
              <a:t>28</a:t>
            </a:fld>
            <a:endParaRPr lang="en-US"/>
          </a:p>
        </p:txBody>
      </p:sp>
    </p:spTree>
    <p:extLst>
      <p:ext uri="{BB962C8B-B14F-4D97-AF65-F5344CB8AC3E}">
        <p14:creationId xmlns:p14="http://schemas.microsoft.com/office/powerpoint/2010/main" val="10687848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EC30C30-4CF7-4DC4-AB22-B9CFCA1029ED}" type="datetimeFigureOut">
              <a:rPr lang="en-US" smtClean="0"/>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B6F396-BD35-4009-A1E0-2BF16EFF3427}" type="slidenum">
              <a:rPr lang="en-US" smtClean="0"/>
              <a:t>‹#›</a:t>
            </a:fld>
            <a:endParaRPr lang="en-US"/>
          </a:p>
        </p:txBody>
      </p:sp>
    </p:spTree>
    <p:extLst>
      <p:ext uri="{BB962C8B-B14F-4D97-AF65-F5344CB8AC3E}">
        <p14:creationId xmlns:p14="http://schemas.microsoft.com/office/powerpoint/2010/main" val="3059319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C30C30-4CF7-4DC4-AB22-B9CFCA1029ED}" type="datetimeFigureOut">
              <a:rPr lang="en-US" smtClean="0"/>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B6F396-BD35-4009-A1E0-2BF16EFF3427}" type="slidenum">
              <a:rPr lang="en-US" smtClean="0"/>
              <a:t>‹#›</a:t>
            </a:fld>
            <a:endParaRPr lang="en-US"/>
          </a:p>
        </p:txBody>
      </p:sp>
    </p:spTree>
    <p:extLst>
      <p:ext uri="{BB962C8B-B14F-4D97-AF65-F5344CB8AC3E}">
        <p14:creationId xmlns:p14="http://schemas.microsoft.com/office/powerpoint/2010/main" val="1118571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EC30C30-4CF7-4DC4-AB22-B9CFCA1029ED}" type="datetimeFigureOut">
              <a:rPr lang="en-US" smtClean="0"/>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B6F396-BD35-4009-A1E0-2BF16EFF3427}" type="slidenum">
              <a:rPr lang="en-US" smtClean="0"/>
              <a:t>‹#›</a:t>
            </a:fld>
            <a:endParaRPr lang="en-US"/>
          </a:p>
        </p:txBody>
      </p:sp>
    </p:spTree>
    <p:extLst>
      <p:ext uri="{BB962C8B-B14F-4D97-AF65-F5344CB8AC3E}">
        <p14:creationId xmlns:p14="http://schemas.microsoft.com/office/powerpoint/2010/main" val="147024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EC30C30-4CF7-4DC4-AB22-B9CFCA1029ED}" type="datetimeFigureOut">
              <a:rPr lang="en-US" smtClean="0"/>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B6F396-BD35-4009-A1E0-2BF16EFF3427}" type="slidenum">
              <a:rPr lang="en-US" smtClean="0"/>
              <a:t>‹#›</a:t>
            </a:fld>
            <a:endParaRPr lang="en-US"/>
          </a:p>
        </p:txBody>
      </p:sp>
    </p:spTree>
    <p:extLst>
      <p:ext uri="{BB962C8B-B14F-4D97-AF65-F5344CB8AC3E}">
        <p14:creationId xmlns:p14="http://schemas.microsoft.com/office/powerpoint/2010/main" val="4076039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EC30C30-4CF7-4DC4-AB22-B9CFCA1029ED}" type="datetimeFigureOut">
              <a:rPr lang="en-US" smtClean="0"/>
              <a:t>9/21/2022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B6F396-BD35-4009-A1E0-2BF16EFF3427}" type="slidenum">
              <a:rPr lang="en-US" smtClean="0"/>
              <a:t>‹#›</a:t>
            </a:fld>
            <a:endParaRPr lang="en-US"/>
          </a:p>
        </p:txBody>
      </p:sp>
    </p:spTree>
    <p:extLst>
      <p:ext uri="{BB962C8B-B14F-4D97-AF65-F5344CB8AC3E}">
        <p14:creationId xmlns:p14="http://schemas.microsoft.com/office/powerpoint/2010/main" val="2037071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EC30C30-4CF7-4DC4-AB22-B9CFCA1029ED}" type="datetimeFigureOut">
              <a:rPr lang="en-US" smtClean="0"/>
              <a:t>9/21/2022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B6F396-BD35-4009-A1E0-2BF16EFF3427}" type="slidenum">
              <a:rPr lang="en-US" smtClean="0"/>
              <a:t>‹#›</a:t>
            </a:fld>
            <a:endParaRPr lang="en-US"/>
          </a:p>
        </p:txBody>
      </p:sp>
    </p:spTree>
    <p:extLst>
      <p:ext uri="{BB962C8B-B14F-4D97-AF65-F5344CB8AC3E}">
        <p14:creationId xmlns:p14="http://schemas.microsoft.com/office/powerpoint/2010/main" val="42526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C30C30-4CF7-4DC4-AB22-B9CFCA1029ED}" type="datetimeFigureOut">
              <a:rPr lang="en-US" smtClean="0"/>
              <a:t>9/21/2022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B6F396-BD35-4009-A1E0-2BF16EFF3427}" type="slidenum">
              <a:rPr lang="en-US" smtClean="0"/>
              <a:t>‹#›</a:t>
            </a:fld>
            <a:endParaRPr lang="en-US"/>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48602" y="137743"/>
            <a:ext cx="988541" cy="914400"/>
          </a:xfrm>
          <a:prstGeom prst="rect">
            <a:avLst/>
          </a:prstGeom>
        </p:spPr>
      </p:pic>
    </p:spTree>
    <p:extLst>
      <p:ext uri="{BB962C8B-B14F-4D97-AF65-F5344CB8AC3E}">
        <p14:creationId xmlns:p14="http://schemas.microsoft.com/office/powerpoint/2010/main" val="2351777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45141" y="137743"/>
            <a:ext cx="988541" cy="914400"/>
          </a:xfrm>
          <a:prstGeom prst="rect">
            <a:avLst/>
          </a:prstGeom>
        </p:spPr>
      </p:pic>
    </p:spTree>
    <p:extLst>
      <p:ext uri="{BB962C8B-B14F-4D97-AF65-F5344CB8AC3E}">
        <p14:creationId xmlns:p14="http://schemas.microsoft.com/office/powerpoint/2010/main" val="713433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Freeform 5"/>
          <p:cNvSpPr/>
          <p:nvPr userDrawn="1"/>
        </p:nvSpPr>
        <p:spPr>
          <a:xfrm>
            <a:off x="4984329" y="0"/>
            <a:ext cx="7207671" cy="6858000"/>
          </a:xfrm>
          <a:custGeom>
            <a:avLst/>
            <a:gdLst>
              <a:gd name="connsiteX0" fmla="*/ 596920 w 6791776"/>
              <a:gd name="connsiteY0" fmla="*/ 0 h 6858000"/>
              <a:gd name="connsiteX1" fmla="*/ 6791776 w 6791776"/>
              <a:gd name="connsiteY1" fmla="*/ 0 h 6858000"/>
              <a:gd name="connsiteX2" fmla="*/ 6791776 w 6791776"/>
              <a:gd name="connsiteY2" fmla="*/ 6858000 h 6858000"/>
              <a:gd name="connsiteX3" fmla="*/ 0 w 679177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91776" h="6858000">
                <a:moveTo>
                  <a:pt x="596920" y="0"/>
                </a:moveTo>
                <a:lnTo>
                  <a:pt x="6791776" y="0"/>
                </a:lnTo>
                <a:lnTo>
                  <a:pt x="6791776" y="6858000"/>
                </a:lnTo>
                <a:lnTo>
                  <a:pt x="0" y="6858000"/>
                </a:lnTo>
                <a:close/>
              </a:path>
            </a:pathLst>
          </a:cu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4128" y="1600200"/>
            <a:ext cx="3960200" cy="3663184"/>
          </a:xfrm>
          <a:prstGeom prst="rect">
            <a:avLst/>
          </a:prstGeom>
        </p:spPr>
      </p:pic>
      <p:sp>
        <p:nvSpPr>
          <p:cNvPr id="8" name="Title 7"/>
          <p:cNvSpPr>
            <a:spLocks noGrp="1"/>
          </p:cNvSpPr>
          <p:nvPr>
            <p:ph type="title"/>
          </p:nvPr>
        </p:nvSpPr>
        <p:spPr>
          <a:xfrm>
            <a:off x="5632704" y="2688336"/>
            <a:ext cx="5678424" cy="585216"/>
          </a:xfrm>
        </p:spPr>
        <p:txBody>
          <a:bodyPr anchor="t">
            <a:normAutofit/>
          </a:bodyPr>
          <a:lstStyle>
            <a:lvl1pPr>
              <a:defRPr sz="4000">
                <a:solidFill>
                  <a:srgbClr val="FFFFFF"/>
                </a:solidFill>
                <a:latin typeface="AvenirNext LT Pro Bold" panose="020B0804020202020204" pitchFamily="34" charset="0"/>
              </a:defRPr>
            </a:lvl1pPr>
          </a:lstStyle>
          <a:p>
            <a:r>
              <a:rPr lang="en-US" dirty="0"/>
              <a:t>Click to edit Master title style</a:t>
            </a:r>
          </a:p>
        </p:txBody>
      </p:sp>
    </p:spTree>
    <p:extLst>
      <p:ext uri="{BB962C8B-B14F-4D97-AF65-F5344CB8AC3E}">
        <p14:creationId xmlns:p14="http://schemas.microsoft.com/office/powerpoint/2010/main" val="334042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C30C30-4CF7-4DC4-AB22-B9CFCA1029ED}" type="datetimeFigureOut">
              <a:rPr lang="en-US" smtClean="0"/>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B6F396-BD35-4009-A1E0-2BF16EFF3427}" type="slidenum">
              <a:rPr lang="en-US" smtClean="0"/>
              <a:t>‹#›</a:t>
            </a:fld>
            <a:endParaRPr lang="en-US"/>
          </a:p>
        </p:txBody>
      </p:sp>
    </p:spTree>
    <p:extLst>
      <p:ext uri="{BB962C8B-B14F-4D97-AF65-F5344CB8AC3E}">
        <p14:creationId xmlns:p14="http://schemas.microsoft.com/office/powerpoint/2010/main" val="30005813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C30C30-4CF7-4DC4-AB22-B9CFCA1029ED}" type="datetimeFigureOut">
              <a:rPr lang="en-US" smtClean="0"/>
              <a:t>9/21/2022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B6F396-BD35-4009-A1E0-2BF16EFF3427}" type="slidenum">
              <a:rPr lang="en-US" smtClean="0"/>
              <a:t>‹#›</a:t>
            </a:fld>
            <a:endParaRPr lang="en-US"/>
          </a:p>
        </p:txBody>
      </p:sp>
    </p:spTree>
    <p:extLst>
      <p:ext uri="{BB962C8B-B14F-4D97-AF65-F5344CB8AC3E}">
        <p14:creationId xmlns:p14="http://schemas.microsoft.com/office/powerpoint/2010/main" val="3640795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C30C30-4CF7-4DC4-AB22-B9CFCA1029ED}" type="datetimeFigureOut">
              <a:rPr lang="en-US" smtClean="0"/>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B6F396-BD35-4009-A1E0-2BF16EFF3427}" type="slidenum">
              <a:rPr lang="en-US" smtClean="0"/>
              <a:t>‹#›</a:t>
            </a:fld>
            <a:endParaRPr lang="en-US"/>
          </a:p>
        </p:txBody>
      </p:sp>
    </p:spTree>
    <p:extLst>
      <p:ext uri="{BB962C8B-B14F-4D97-AF65-F5344CB8AC3E}">
        <p14:creationId xmlns:p14="http://schemas.microsoft.com/office/powerpoint/2010/main" val="3595928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C30C30-4CF7-4DC4-AB22-B9CFCA1029ED}" type="datetimeFigureOut">
              <a:rPr lang="en-US" smtClean="0"/>
              <a:t>9/21/2022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B6F396-BD35-4009-A1E0-2BF16EFF3427}" type="slidenum">
              <a:rPr lang="en-US" smtClean="0"/>
              <a:t>‹#›</a:t>
            </a:fld>
            <a:endParaRPr lang="en-US"/>
          </a:p>
        </p:txBody>
      </p:sp>
    </p:spTree>
    <p:extLst>
      <p:ext uri="{BB962C8B-B14F-4D97-AF65-F5344CB8AC3E}">
        <p14:creationId xmlns:p14="http://schemas.microsoft.com/office/powerpoint/2010/main" val="775817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C30C30-4CF7-4DC4-AB22-B9CFCA1029ED}" type="datetimeFigureOut">
              <a:rPr lang="en-US" smtClean="0"/>
              <a:t>9/21/2022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B6F396-BD35-4009-A1E0-2BF16EFF3427}" type="slidenum">
              <a:rPr lang="en-US" smtClean="0"/>
              <a:t>‹#›</a:t>
            </a:fld>
            <a:endParaRPr lang="en-US"/>
          </a:p>
        </p:txBody>
      </p:sp>
      <p:pic>
        <p:nvPicPr>
          <p:cNvPr id="7" name="Picture 6"/>
          <p:cNvPicPr>
            <a:picLocks noChangeAspect="1"/>
          </p:cNvPicPr>
          <p:nvPr userDrawn="1"/>
        </p:nvPicPr>
        <p:blipFill>
          <a:blip r:embed="rId15"/>
          <a:stretch>
            <a:fillRect/>
          </a:stretch>
        </p:blipFill>
        <p:spPr>
          <a:xfrm>
            <a:off x="0" y="-537480"/>
            <a:ext cx="7267575" cy="723900"/>
          </a:xfrm>
          <a:prstGeom prst="rect">
            <a:avLst/>
          </a:prstGeom>
        </p:spPr>
      </p:pic>
      <p:pic>
        <p:nvPicPr>
          <p:cNvPr id="8" name="Picture 7"/>
          <p:cNvPicPr>
            <a:picLocks noChangeAspect="1"/>
          </p:cNvPicPr>
          <p:nvPr userDrawn="1"/>
        </p:nvPicPr>
        <p:blipFill>
          <a:blip r:embed="rId16"/>
          <a:stretch>
            <a:fillRect/>
          </a:stretch>
        </p:blipFill>
        <p:spPr>
          <a:xfrm>
            <a:off x="0" y="6670674"/>
            <a:ext cx="7286625" cy="714375"/>
          </a:xfrm>
          <a:prstGeom prst="rect">
            <a:avLst/>
          </a:prstGeom>
        </p:spPr>
      </p:pic>
    </p:spTree>
    <p:extLst>
      <p:ext uri="{BB962C8B-B14F-4D97-AF65-F5344CB8AC3E}">
        <p14:creationId xmlns:p14="http://schemas.microsoft.com/office/powerpoint/2010/main" val="3808772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1" r:id="rId8"/>
    <p:sldLayoutId id="2147483660"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6.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exels-matthias-groeneveld-5387243_1280x72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pic>
        <p:nvPicPr>
          <p:cNvPr id="3" name="Picture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24676" y="1597408"/>
            <a:ext cx="3960200" cy="3663185"/>
          </a:xfrm>
          <a:prstGeom prst="rect">
            <a:avLst/>
          </a:prstGeom>
        </p:spPr>
      </p:pic>
    </p:spTree>
    <p:extLst>
      <p:ext uri="{BB962C8B-B14F-4D97-AF65-F5344CB8AC3E}">
        <p14:creationId xmlns:p14="http://schemas.microsoft.com/office/powerpoint/2010/main" val="4242394226"/>
      </p:ext>
    </p:extLst>
  </p:cSld>
  <p:clrMapOvr>
    <a:masterClrMapping/>
  </p:clrMapOvr>
  <mc:AlternateContent xmlns:mc="http://schemas.openxmlformats.org/markup-compatibility/2006" xmlns:p14="http://schemas.microsoft.com/office/powerpoint/2010/main">
    <mc:Choice Requires="p14">
      <p:transition spd="med" p14:dur="700" advClick="0" advTm="30">
        <p:fade/>
      </p:transition>
    </mc:Choice>
    <mc:Fallback xmlns="">
      <p:transition spd="med" advClick="0" advTm="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19"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2"/>
                </p:tgtEl>
              </p:cMediaNode>
            </p:video>
            <p:seq concurrent="1" nextAc="seek">
              <p:cTn id="13" restart="whenNotActive" fill="hold" evtFilter="cancelBubble" nodeType="interactiveSeq">
                <p:stCondLst>
                  <p:cond evt="onClick" delay="0">
                    <p:tgtEl>
                      <p:spTgt spid="2"/>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11"/>
          <p:cNvSpPr/>
          <p:nvPr/>
        </p:nvSpPr>
        <p:spPr>
          <a:xfrm>
            <a:off x="4984328" y="0"/>
            <a:ext cx="7207671" cy="6858000"/>
          </a:xfrm>
          <a:custGeom>
            <a:avLst/>
            <a:gdLst>
              <a:gd name="connsiteX0" fmla="*/ 596920 w 6791776"/>
              <a:gd name="connsiteY0" fmla="*/ 0 h 6858000"/>
              <a:gd name="connsiteX1" fmla="*/ 6791776 w 6791776"/>
              <a:gd name="connsiteY1" fmla="*/ 0 h 6858000"/>
              <a:gd name="connsiteX2" fmla="*/ 6791776 w 6791776"/>
              <a:gd name="connsiteY2" fmla="*/ 6858000 h 6858000"/>
              <a:gd name="connsiteX3" fmla="*/ 0 w 679177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91776" h="6858000">
                <a:moveTo>
                  <a:pt x="596920" y="0"/>
                </a:moveTo>
                <a:lnTo>
                  <a:pt x="6791776" y="0"/>
                </a:lnTo>
                <a:lnTo>
                  <a:pt x="6791776" y="6858000"/>
                </a:lnTo>
                <a:lnTo>
                  <a:pt x="0" y="6858000"/>
                </a:lnTo>
                <a:close/>
              </a:path>
            </a:pathLst>
          </a:cu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24128" y="1600200"/>
            <a:ext cx="3960200" cy="3663184"/>
          </a:xfrm>
          <a:prstGeom prst="rect">
            <a:avLst/>
          </a:prstGeom>
        </p:spPr>
      </p:pic>
      <p:sp>
        <p:nvSpPr>
          <p:cNvPr id="3" name="TextBox 2"/>
          <p:cNvSpPr txBox="1"/>
          <p:nvPr/>
        </p:nvSpPr>
        <p:spPr>
          <a:xfrm>
            <a:off x="5634268" y="2683327"/>
            <a:ext cx="5674177" cy="1274195"/>
          </a:xfrm>
          <a:prstGeom prst="rect">
            <a:avLst/>
          </a:prstGeom>
          <a:noFill/>
        </p:spPr>
        <p:txBody>
          <a:bodyPr wrap="square" rtlCol="0">
            <a:spAutoFit/>
          </a:bodyPr>
          <a:lstStyle/>
          <a:p>
            <a:pPr>
              <a:lnSpc>
                <a:spcPct val="80000"/>
              </a:lnSpc>
            </a:pPr>
            <a:r>
              <a:rPr lang="en-US" sz="4800" dirty="0">
                <a:solidFill>
                  <a:schemeClr val="bg1"/>
                </a:solidFill>
                <a:latin typeface="AvenirNext LT Pro Bold" panose="020B0804020202020204" pitchFamily="34" charset="0"/>
              </a:rPr>
              <a:t>Ask A Question,</a:t>
            </a:r>
          </a:p>
          <a:p>
            <a:pPr>
              <a:lnSpc>
                <a:spcPct val="80000"/>
              </a:lnSpc>
            </a:pPr>
            <a:r>
              <a:rPr lang="en-US" sz="4800" dirty="0">
                <a:solidFill>
                  <a:schemeClr val="bg1"/>
                </a:solidFill>
                <a:latin typeface="AvenirNext LT Pro Bold" panose="020B0804020202020204" pitchFamily="34" charset="0"/>
              </a:rPr>
              <a:t>Save A Life.</a:t>
            </a:r>
          </a:p>
        </p:txBody>
      </p:sp>
      <p:cxnSp>
        <p:nvCxnSpPr>
          <p:cNvPr id="5" name="Straight Connector 4"/>
          <p:cNvCxnSpPr/>
          <p:nvPr/>
        </p:nvCxnSpPr>
        <p:spPr>
          <a:xfrm>
            <a:off x="5612495" y="3935487"/>
            <a:ext cx="5429250" cy="0"/>
          </a:xfrm>
          <a:prstGeom prst="line">
            <a:avLst/>
          </a:prstGeom>
          <a:ln w="28575" cap="rnd">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634268" y="3956001"/>
            <a:ext cx="2019300" cy="523220"/>
          </a:xfrm>
          <a:prstGeom prst="rect">
            <a:avLst/>
          </a:prstGeom>
          <a:noFill/>
        </p:spPr>
        <p:txBody>
          <a:bodyPr wrap="square" rtlCol="0">
            <a:spAutoFit/>
          </a:bodyPr>
          <a:lstStyle/>
          <a:p>
            <a:r>
              <a:rPr lang="en-US" sz="2400" dirty="0">
                <a:solidFill>
                  <a:schemeClr val="bg1"/>
                </a:solidFill>
                <a:latin typeface="Gotham Narrow Medium" pitchFamily="50" charset="0"/>
              </a:rPr>
              <a:t>QUESTION</a:t>
            </a:r>
            <a:r>
              <a:rPr lang="en-US" sz="2800" dirty="0">
                <a:solidFill>
                  <a:schemeClr val="bg1"/>
                </a:solidFill>
                <a:latin typeface="Gotham Narrow Medium" pitchFamily="50" charset="0"/>
              </a:rPr>
              <a:t>.</a:t>
            </a:r>
          </a:p>
        </p:txBody>
      </p:sp>
      <p:sp>
        <p:nvSpPr>
          <p:cNvPr id="7" name="TextBox 6"/>
          <p:cNvSpPr txBox="1"/>
          <p:nvPr/>
        </p:nvSpPr>
        <p:spPr>
          <a:xfrm>
            <a:off x="7618869" y="3956001"/>
            <a:ext cx="2019300" cy="523220"/>
          </a:xfrm>
          <a:prstGeom prst="rect">
            <a:avLst/>
          </a:prstGeom>
          <a:noFill/>
        </p:spPr>
        <p:txBody>
          <a:bodyPr wrap="square" rtlCol="0">
            <a:spAutoFit/>
          </a:bodyPr>
          <a:lstStyle/>
          <a:p>
            <a:r>
              <a:rPr lang="en-US" sz="2400" dirty="0">
                <a:solidFill>
                  <a:schemeClr val="bg1"/>
                </a:solidFill>
                <a:latin typeface="Gotham Narrow Medium" pitchFamily="50" charset="0"/>
              </a:rPr>
              <a:t>PERSUADE</a:t>
            </a:r>
            <a:r>
              <a:rPr lang="en-US" sz="2800" dirty="0">
                <a:solidFill>
                  <a:schemeClr val="bg1"/>
                </a:solidFill>
                <a:latin typeface="Gotham Narrow Medium" pitchFamily="50" charset="0"/>
              </a:rPr>
              <a:t>.</a:t>
            </a:r>
          </a:p>
        </p:txBody>
      </p:sp>
      <p:sp>
        <p:nvSpPr>
          <p:cNvPr id="8" name="TextBox 7"/>
          <p:cNvSpPr txBox="1"/>
          <p:nvPr/>
        </p:nvSpPr>
        <p:spPr>
          <a:xfrm>
            <a:off x="9679669" y="3956001"/>
            <a:ext cx="1333501" cy="523220"/>
          </a:xfrm>
          <a:prstGeom prst="rect">
            <a:avLst/>
          </a:prstGeom>
          <a:noFill/>
        </p:spPr>
        <p:txBody>
          <a:bodyPr wrap="square" rtlCol="0">
            <a:spAutoFit/>
          </a:bodyPr>
          <a:lstStyle/>
          <a:p>
            <a:r>
              <a:rPr lang="en-US" sz="2400" dirty="0">
                <a:solidFill>
                  <a:schemeClr val="bg1"/>
                </a:solidFill>
                <a:latin typeface="Gotham Narrow Medium" pitchFamily="50" charset="0"/>
              </a:rPr>
              <a:t>REFER</a:t>
            </a:r>
            <a:r>
              <a:rPr lang="en-US" sz="2800" dirty="0">
                <a:solidFill>
                  <a:schemeClr val="bg1"/>
                </a:solidFill>
                <a:latin typeface="Gotham Narrow Medium" pitchFamily="50" charset="0"/>
              </a:rPr>
              <a:t>.</a:t>
            </a:r>
          </a:p>
        </p:txBody>
      </p:sp>
    </p:spTree>
    <p:extLst>
      <p:ext uri="{BB962C8B-B14F-4D97-AF65-F5344CB8AC3E}">
        <p14:creationId xmlns:p14="http://schemas.microsoft.com/office/powerpoint/2010/main" val="1399657768"/>
      </p:ext>
    </p:extLst>
  </p:cSld>
  <p:clrMapOvr>
    <a:masterClrMapping/>
  </p:clrMapOvr>
  <mc:AlternateContent xmlns:mc="http://schemas.openxmlformats.org/markup-compatibility/2006" xmlns:p14="http://schemas.microsoft.com/office/powerpoint/2010/main">
    <mc:Choice Requires="p14">
      <p:transition spd="slow" p14:dur="1750">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75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75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2250"/>
                            </p:stCondLst>
                            <p:childTnLst>
                              <p:par>
                                <p:cTn id="18" presetID="10" presetClass="entr" presetSubtype="0" fill="hold" grpId="0" nodeType="after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par>
                          <p:cTn id="21" fill="hold">
                            <p:stCondLst>
                              <p:cond delay="3250"/>
                            </p:stCondLst>
                            <p:childTnLst>
                              <p:par>
                                <p:cTn id="22" presetID="10" presetClass="entr" presetSubtype="0" fill="hold" grpId="0" nodeType="afterEffect">
                                  <p:stCondLst>
                                    <p:cond delay="5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Freeform 8"/>
          <p:cNvSpPr>
            <a:spLocks noChangeAspect="1"/>
          </p:cNvSpPr>
          <p:nvPr/>
        </p:nvSpPr>
        <p:spPr>
          <a:xfrm>
            <a:off x="6286010" y="868680"/>
            <a:ext cx="5120640" cy="5120640"/>
          </a:xfrm>
          <a:custGeom>
            <a:avLst/>
            <a:gdLst>
              <a:gd name="connsiteX0" fmla="*/ 2560320 w 5120640"/>
              <a:gd name="connsiteY0" fmla="*/ 0 h 5120640"/>
              <a:gd name="connsiteX1" fmla="*/ 5120640 w 5120640"/>
              <a:gd name="connsiteY1" fmla="*/ 2560320 h 5120640"/>
              <a:gd name="connsiteX2" fmla="*/ 2560320 w 5120640"/>
              <a:gd name="connsiteY2" fmla="*/ 5120640 h 5120640"/>
              <a:gd name="connsiteX3" fmla="*/ 0 w 5120640"/>
              <a:gd name="connsiteY3" fmla="*/ 2560320 h 5120640"/>
              <a:gd name="connsiteX4" fmla="*/ 2560320 w 5120640"/>
              <a:gd name="connsiteY4" fmla="*/ 0 h 5120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0640" h="5120640">
                <a:moveTo>
                  <a:pt x="2560320" y="0"/>
                </a:moveTo>
                <a:cubicBezTo>
                  <a:pt x="3974346" y="0"/>
                  <a:pt x="5120640" y="1146294"/>
                  <a:pt x="5120640" y="2560320"/>
                </a:cubicBezTo>
                <a:cubicBezTo>
                  <a:pt x="5120640" y="3974346"/>
                  <a:pt x="3974346" y="5120640"/>
                  <a:pt x="2560320" y="5120640"/>
                </a:cubicBezTo>
                <a:cubicBezTo>
                  <a:pt x="1146294" y="5120640"/>
                  <a:pt x="0" y="3974346"/>
                  <a:pt x="0" y="2560320"/>
                </a:cubicBezTo>
                <a:cubicBezTo>
                  <a:pt x="0" y="1146294"/>
                  <a:pt x="1146294" y="0"/>
                  <a:pt x="2560320" y="0"/>
                </a:cubicBezTo>
                <a:close/>
              </a:path>
            </a:pathLst>
          </a:custGeom>
          <a:solidFill>
            <a:srgbClr val="15396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Freeform 7"/>
          <p:cNvSpPr>
            <a:spLocks noChangeAspect="1"/>
          </p:cNvSpPr>
          <p:nvPr/>
        </p:nvSpPr>
        <p:spPr>
          <a:xfrm>
            <a:off x="6103130" y="685800"/>
            <a:ext cx="5486400" cy="5486400"/>
          </a:xfrm>
          <a:custGeom>
            <a:avLst/>
            <a:gdLst>
              <a:gd name="connsiteX0" fmla="*/ 2743200 w 5486400"/>
              <a:gd name="connsiteY0" fmla="*/ 0 h 5486400"/>
              <a:gd name="connsiteX1" fmla="*/ 5486400 w 5486400"/>
              <a:gd name="connsiteY1" fmla="*/ 2743200 h 5486400"/>
              <a:gd name="connsiteX2" fmla="*/ 2743200 w 5486400"/>
              <a:gd name="connsiteY2" fmla="*/ 5486400 h 5486400"/>
              <a:gd name="connsiteX3" fmla="*/ 0 w 5486400"/>
              <a:gd name="connsiteY3" fmla="*/ 2743200 h 5486400"/>
              <a:gd name="connsiteX4" fmla="*/ 2743200 w 5486400"/>
              <a:gd name="connsiteY4" fmla="*/ 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86400" h="5486400">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path>
            </a:pathLst>
          </a:custGeom>
          <a:solidFill>
            <a:srgbClr val="15396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TextBox 6"/>
          <p:cNvSpPr txBox="1"/>
          <p:nvPr/>
        </p:nvSpPr>
        <p:spPr>
          <a:xfrm>
            <a:off x="6103130" y="1720840"/>
            <a:ext cx="5486400" cy="3416320"/>
          </a:xfrm>
          <a:prstGeom prst="rect">
            <a:avLst/>
          </a:prstGeom>
          <a:noFill/>
        </p:spPr>
        <p:txBody>
          <a:bodyPr wrap="square" rtlCol="0">
            <a:spAutoFit/>
          </a:bodyPr>
          <a:lstStyle/>
          <a:p>
            <a:pPr indent="-457200" algn="ctr"/>
            <a:r>
              <a:rPr lang="en-US" altLang="en-US" sz="3600" dirty="0">
                <a:solidFill>
                  <a:srgbClr val="C1A796"/>
                </a:solidFill>
                <a:latin typeface="AvenirNext LT Pro Bold" panose="020B0804020202020204" pitchFamily="34" charset="0"/>
              </a:rPr>
              <a:t>What is the</a:t>
            </a:r>
            <a:br>
              <a:rPr lang="en-US" altLang="en-US" sz="3600" dirty="0">
                <a:solidFill>
                  <a:srgbClr val="C1A796"/>
                </a:solidFill>
                <a:latin typeface="AvenirNext LT Pro Bold" panose="020B0804020202020204" pitchFamily="34" charset="0"/>
              </a:rPr>
            </a:br>
            <a:r>
              <a:rPr lang="en-US" altLang="en-US" sz="3600" dirty="0">
                <a:solidFill>
                  <a:srgbClr val="C1A796"/>
                </a:solidFill>
                <a:latin typeface="AvenirNext LT Pro Bold" panose="020B0804020202020204" pitchFamily="34" charset="0"/>
              </a:rPr>
              <a:t>Purpose </a:t>
            </a:r>
            <a:r>
              <a:rPr lang="en-US" altLang="en-US" sz="3600">
                <a:solidFill>
                  <a:srgbClr val="C1A796"/>
                </a:solidFill>
                <a:latin typeface="AvenirNext LT Pro Bold" panose="020B0804020202020204" pitchFamily="34" charset="0"/>
              </a:rPr>
              <a:t>of QPR?</a:t>
            </a:r>
            <a:endParaRPr lang="en-US" altLang="en-US" sz="3600" dirty="0">
              <a:solidFill>
                <a:srgbClr val="C1A796"/>
              </a:solidFill>
              <a:latin typeface="AvenirNext LT Pro Bold" panose="020B0804020202020204" pitchFamily="34" charset="0"/>
            </a:endParaRPr>
          </a:p>
          <a:p>
            <a:pPr algn="ctr"/>
            <a:endParaRPr lang="en-US" altLang="en-US" sz="2400" dirty="0">
              <a:solidFill>
                <a:srgbClr val="C1A796"/>
              </a:solidFill>
              <a:latin typeface="Gotham Narrow Medium" pitchFamily="50" charset="0"/>
            </a:endParaRPr>
          </a:p>
          <a:p>
            <a:pPr algn="ctr"/>
            <a:r>
              <a:rPr lang="en-US" altLang="en-US" sz="2400" dirty="0">
                <a:solidFill>
                  <a:srgbClr val="C1A796"/>
                </a:solidFill>
                <a:latin typeface="Gotham Narrow Medium" pitchFamily="50" charset="0"/>
              </a:rPr>
              <a:t>QPR is </a:t>
            </a:r>
            <a:r>
              <a:rPr lang="en-US" altLang="en-US" sz="2400" u="sng" dirty="0">
                <a:solidFill>
                  <a:srgbClr val="C1A796"/>
                </a:solidFill>
                <a:latin typeface="Gotham Narrow Medium" pitchFamily="50" charset="0"/>
              </a:rPr>
              <a:t>not</a:t>
            </a:r>
            <a:r>
              <a:rPr lang="en-US" altLang="en-US" sz="2400" dirty="0">
                <a:solidFill>
                  <a:srgbClr val="C1A796"/>
                </a:solidFill>
                <a:latin typeface="Gotham Narrow Medium" pitchFamily="50" charset="0"/>
              </a:rPr>
              <a:t> intended to be a form</a:t>
            </a:r>
            <a:br>
              <a:rPr lang="en-US" altLang="en-US" sz="2400" dirty="0">
                <a:solidFill>
                  <a:srgbClr val="C1A796"/>
                </a:solidFill>
                <a:latin typeface="Gotham Narrow Medium" pitchFamily="50" charset="0"/>
              </a:rPr>
            </a:br>
            <a:r>
              <a:rPr lang="en-US" altLang="en-US" sz="2400" dirty="0">
                <a:solidFill>
                  <a:srgbClr val="C1A796"/>
                </a:solidFill>
                <a:latin typeface="Gotham Narrow Medium" pitchFamily="50" charset="0"/>
              </a:rPr>
              <a:t>of counseling or treatment.</a:t>
            </a:r>
            <a:br>
              <a:rPr lang="en-US" altLang="en-US" sz="2400" dirty="0">
                <a:solidFill>
                  <a:srgbClr val="C1A796"/>
                </a:solidFill>
                <a:latin typeface="Gotham Narrow Medium" pitchFamily="50" charset="0"/>
              </a:rPr>
            </a:br>
            <a:endParaRPr lang="en-US" altLang="en-US" sz="2400" dirty="0">
              <a:solidFill>
                <a:srgbClr val="C1A796"/>
              </a:solidFill>
              <a:latin typeface="Gotham Narrow Medium" pitchFamily="50" charset="0"/>
            </a:endParaRPr>
          </a:p>
          <a:p>
            <a:pPr algn="ctr"/>
            <a:r>
              <a:rPr lang="en-US" altLang="en-US" sz="2400" dirty="0">
                <a:solidFill>
                  <a:srgbClr val="C1A796"/>
                </a:solidFill>
                <a:latin typeface="Gotham Narrow Medium" pitchFamily="50" charset="0"/>
              </a:rPr>
              <a:t>QPR </a:t>
            </a:r>
            <a:r>
              <a:rPr lang="en-US" altLang="en-US" sz="2400" u="sng" dirty="0">
                <a:solidFill>
                  <a:srgbClr val="C1A796"/>
                </a:solidFill>
                <a:latin typeface="Gotham Narrow Medium" pitchFamily="50" charset="0"/>
              </a:rPr>
              <a:t>is</a:t>
            </a:r>
            <a:r>
              <a:rPr lang="en-US" altLang="en-US" sz="2400" dirty="0">
                <a:solidFill>
                  <a:srgbClr val="C1A796"/>
                </a:solidFill>
                <a:latin typeface="Gotham Narrow Medium" pitchFamily="50" charset="0"/>
              </a:rPr>
              <a:t> intended to offer hope</a:t>
            </a:r>
            <a:br>
              <a:rPr lang="en-US" altLang="en-US" sz="2400" dirty="0">
                <a:solidFill>
                  <a:srgbClr val="C1A796"/>
                </a:solidFill>
                <a:latin typeface="Gotham Narrow Medium" pitchFamily="50" charset="0"/>
              </a:rPr>
            </a:br>
            <a:r>
              <a:rPr lang="en-US" altLang="en-US" sz="2400" dirty="0">
                <a:solidFill>
                  <a:srgbClr val="C1A796"/>
                </a:solidFill>
                <a:latin typeface="Gotham Narrow Medium" pitchFamily="50" charset="0"/>
              </a:rPr>
              <a:t>through positive action.</a:t>
            </a:r>
          </a:p>
        </p:txBody>
      </p:sp>
    </p:spTree>
    <p:extLst>
      <p:ext uri="{BB962C8B-B14F-4D97-AF65-F5344CB8AC3E}">
        <p14:creationId xmlns:p14="http://schemas.microsoft.com/office/powerpoint/2010/main" val="7784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7">
                                            <p:txEl>
                                              <p:pRg st="2" end="2"/>
                                            </p:txEl>
                                          </p:spTgt>
                                        </p:tgtEl>
                                        <p:attrNameLst>
                                          <p:attrName>style.visibility</p:attrName>
                                        </p:attrNameLst>
                                      </p:cBhvr>
                                      <p:to>
                                        <p:strVal val="visible"/>
                                      </p:to>
                                    </p:set>
                                    <p:animEffect transition="in" filter="fade">
                                      <p:cBhvr>
                                        <p:cTn id="18" dur="500"/>
                                        <p:tgtEl>
                                          <p:spTgt spid="7">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xEl>
                                              <p:pRg st="3" end="3"/>
                                            </p:txEl>
                                          </p:spTgt>
                                        </p:tgtEl>
                                        <p:attrNameLst>
                                          <p:attrName>style.visibility</p:attrName>
                                        </p:attrNameLst>
                                      </p:cBhvr>
                                      <p:to>
                                        <p:strVal val="visible"/>
                                      </p:to>
                                    </p:set>
                                    <p:animEffect transition="in" filter="fade">
                                      <p:cBhvr>
                                        <p:cTn id="23"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7"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dirty="0">
                <a:solidFill>
                  <a:schemeClr val="bg1"/>
                </a:solidFill>
              </a:rPr>
              <a:t>Suicide Myths &amp; Facts</a:t>
            </a:r>
            <a:endParaRPr lang="en-US" dirty="0"/>
          </a:p>
        </p:txBody>
      </p:sp>
    </p:spTree>
    <p:extLst>
      <p:ext uri="{BB962C8B-B14F-4D97-AF65-F5344CB8AC3E}">
        <p14:creationId xmlns:p14="http://schemas.microsoft.com/office/powerpoint/2010/main" val="732299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Freeform 1"/>
          <p:cNvSpPr>
            <a:spLocks noChangeAspect="1"/>
          </p:cNvSpPr>
          <p:nvPr/>
        </p:nvSpPr>
        <p:spPr>
          <a:xfrm>
            <a:off x="1769288" y="1105086"/>
            <a:ext cx="4023360" cy="4023360"/>
          </a:xfrm>
          <a:custGeom>
            <a:avLst/>
            <a:gdLst>
              <a:gd name="connsiteX0" fmla="*/ 1143000 w 2286000"/>
              <a:gd name="connsiteY0" fmla="*/ 45720 h 2286000"/>
              <a:gd name="connsiteX1" fmla="*/ 45720 w 2286000"/>
              <a:gd name="connsiteY1" fmla="*/ 1143000 h 2286000"/>
              <a:gd name="connsiteX2" fmla="*/ 1143000 w 2286000"/>
              <a:gd name="connsiteY2" fmla="*/ 2240280 h 2286000"/>
              <a:gd name="connsiteX3" fmla="*/ 2240280 w 2286000"/>
              <a:gd name="connsiteY3" fmla="*/ 1143000 h 2286000"/>
              <a:gd name="connsiteX4" fmla="*/ 1143000 w 2286000"/>
              <a:gd name="connsiteY4" fmla="*/ 45720 h 2286000"/>
              <a:gd name="connsiteX5" fmla="*/ 1143000 w 2286000"/>
              <a:gd name="connsiteY5" fmla="*/ 0 h 2286000"/>
              <a:gd name="connsiteX6" fmla="*/ 2286000 w 2286000"/>
              <a:gd name="connsiteY6" fmla="*/ 1143000 h 2286000"/>
              <a:gd name="connsiteX7" fmla="*/ 1143000 w 2286000"/>
              <a:gd name="connsiteY7" fmla="*/ 2286000 h 2286000"/>
              <a:gd name="connsiteX8" fmla="*/ 0 w 2286000"/>
              <a:gd name="connsiteY8" fmla="*/ 1143000 h 2286000"/>
              <a:gd name="connsiteX9" fmla="*/ 1143000 w 2286000"/>
              <a:gd name="connsiteY9"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1143000" y="45720"/>
                </a:moveTo>
                <a:cubicBezTo>
                  <a:pt x="536989" y="45720"/>
                  <a:pt x="45720" y="536989"/>
                  <a:pt x="45720" y="1143000"/>
                </a:cubicBezTo>
                <a:cubicBezTo>
                  <a:pt x="45720" y="1749011"/>
                  <a:pt x="536989" y="2240280"/>
                  <a:pt x="1143000" y="2240280"/>
                </a:cubicBezTo>
                <a:cubicBezTo>
                  <a:pt x="1749011" y="2240280"/>
                  <a:pt x="2240280" y="1749011"/>
                  <a:pt x="2240280" y="1143000"/>
                </a:cubicBezTo>
                <a:cubicBezTo>
                  <a:pt x="2240280" y="536989"/>
                  <a:pt x="1749011" y="45720"/>
                  <a:pt x="1143000" y="45720"/>
                </a:cubicBezTo>
                <a:close/>
                <a:moveTo>
                  <a:pt x="1143000" y="0"/>
                </a:moveTo>
                <a:cubicBezTo>
                  <a:pt x="1774261" y="0"/>
                  <a:pt x="2286000" y="511739"/>
                  <a:pt x="2286000" y="1143000"/>
                </a:cubicBezTo>
                <a:cubicBezTo>
                  <a:pt x="2286000" y="1774261"/>
                  <a:pt x="1774261" y="2286000"/>
                  <a:pt x="1143000" y="2286000"/>
                </a:cubicBezTo>
                <a:cubicBezTo>
                  <a:pt x="511739" y="2286000"/>
                  <a:pt x="0" y="1774261"/>
                  <a:pt x="0" y="1143000"/>
                </a:cubicBezTo>
                <a:cubicBezTo>
                  <a:pt x="0" y="511739"/>
                  <a:pt x="511739" y="0"/>
                  <a:pt x="1143000" y="0"/>
                </a:cubicBezTo>
                <a:close/>
              </a:path>
            </a:pathLst>
          </a:cu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p:cNvSpPr>
            <a:spLocks noChangeAspect="1"/>
          </p:cNvSpPr>
          <p:nvPr/>
        </p:nvSpPr>
        <p:spPr>
          <a:xfrm>
            <a:off x="6362661" y="1105086"/>
            <a:ext cx="4023360" cy="4023360"/>
          </a:xfrm>
          <a:custGeom>
            <a:avLst/>
            <a:gdLst>
              <a:gd name="connsiteX0" fmla="*/ 1143000 w 2286000"/>
              <a:gd name="connsiteY0" fmla="*/ 45720 h 2286000"/>
              <a:gd name="connsiteX1" fmla="*/ 45720 w 2286000"/>
              <a:gd name="connsiteY1" fmla="*/ 1143000 h 2286000"/>
              <a:gd name="connsiteX2" fmla="*/ 1143000 w 2286000"/>
              <a:gd name="connsiteY2" fmla="*/ 2240280 h 2286000"/>
              <a:gd name="connsiteX3" fmla="*/ 2240280 w 2286000"/>
              <a:gd name="connsiteY3" fmla="*/ 1143000 h 2286000"/>
              <a:gd name="connsiteX4" fmla="*/ 1143000 w 2286000"/>
              <a:gd name="connsiteY4" fmla="*/ 45720 h 2286000"/>
              <a:gd name="connsiteX5" fmla="*/ 1143000 w 2286000"/>
              <a:gd name="connsiteY5" fmla="*/ 0 h 2286000"/>
              <a:gd name="connsiteX6" fmla="*/ 2286000 w 2286000"/>
              <a:gd name="connsiteY6" fmla="*/ 1143000 h 2286000"/>
              <a:gd name="connsiteX7" fmla="*/ 1143000 w 2286000"/>
              <a:gd name="connsiteY7" fmla="*/ 2286000 h 2286000"/>
              <a:gd name="connsiteX8" fmla="*/ 0 w 2286000"/>
              <a:gd name="connsiteY8" fmla="*/ 1143000 h 2286000"/>
              <a:gd name="connsiteX9" fmla="*/ 1143000 w 2286000"/>
              <a:gd name="connsiteY9"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6000" h="2286000">
                <a:moveTo>
                  <a:pt x="1143000" y="45720"/>
                </a:moveTo>
                <a:cubicBezTo>
                  <a:pt x="536989" y="45720"/>
                  <a:pt x="45720" y="536989"/>
                  <a:pt x="45720" y="1143000"/>
                </a:cubicBezTo>
                <a:cubicBezTo>
                  <a:pt x="45720" y="1749011"/>
                  <a:pt x="536989" y="2240280"/>
                  <a:pt x="1143000" y="2240280"/>
                </a:cubicBezTo>
                <a:cubicBezTo>
                  <a:pt x="1749011" y="2240280"/>
                  <a:pt x="2240280" y="1749011"/>
                  <a:pt x="2240280" y="1143000"/>
                </a:cubicBezTo>
                <a:cubicBezTo>
                  <a:pt x="2240280" y="536989"/>
                  <a:pt x="1749011" y="45720"/>
                  <a:pt x="1143000" y="45720"/>
                </a:cubicBezTo>
                <a:close/>
                <a:moveTo>
                  <a:pt x="1143000" y="0"/>
                </a:moveTo>
                <a:cubicBezTo>
                  <a:pt x="1774261" y="0"/>
                  <a:pt x="2286000" y="511739"/>
                  <a:pt x="2286000" y="1143000"/>
                </a:cubicBezTo>
                <a:cubicBezTo>
                  <a:pt x="2286000" y="1774261"/>
                  <a:pt x="1774261" y="2286000"/>
                  <a:pt x="1143000" y="2286000"/>
                </a:cubicBezTo>
                <a:cubicBezTo>
                  <a:pt x="511739" y="2286000"/>
                  <a:pt x="0" y="1774261"/>
                  <a:pt x="0" y="1143000"/>
                </a:cubicBezTo>
                <a:cubicBezTo>
                  <a:pt x="0" y="511739"/>
                  <a:pt x="511739" y="0"/>
                  <a:pt x="1143000" y="0"/>
                </a:cubicBezTo>
                <a:close/>
              </a:path>
            </a:pathLst>
          </a:custGeom>
          <a:solidFill>
            <a:srgbClr val="9DD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402089" y="1551563"/>
            <a:ext cx="2784476" cy="1877437"/>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MYTH 1</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No one can stop a suicide, it is inevitable.</a:t>
            </a:r>
          </a:p>
        </p:txBody>
      </p:sp>
      <p:sp>
        <p:nvSpPr>
          <p:cNvPr id="5" name="TextBox 4"/>
          <p:cNvSpPr txBox="1"/>
          <p:nvPr/>
        </p:nvSpPr>
        <p:spPr>
          <a:xfrm>
            <a:off x="6977387" y="1559291"/>
            <a:ext cx="2784476" cy="2616101"/>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FACT 1</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If people in a crisis get the help they need, they may never be suicidal again.</a:t>
            </a:r>
          </a:p>
        </p:txBody>
      </p:sp>
      <p:sp>
        <p:nvSpPr>
          <p:cNvPr id="6" name="TextBox 5"/>
          <p:cNvSpPr txBox="1"/>
          <p:nvPr/>
        </p:nvSpPr>
        <p:spPr>
          <a:xfrm>
            <a:off x="2249124" y="1548032"/>
            <a:ext cx="3090406" cy="2616101"/>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MYTH 2</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Asking a person about suicide will only make them angry and increase the risk of suicide.</a:t>
            </a:r>
          </a:p>
        </p:txBody>
      </p:sp>
      <p:sp>
        <p:nvSpPr>
          <p:cNvPr id="7" name="TextBox 6"/>
          <p:cNvSpPr txBox="1"/>
          <p:nvPr/>
        </p:nvSpPr>
        <p:spPr>
          <a:xfrm>
            <a:off x="6547155" y="1559291"/>
            <a:ext cx="3644939" cy="2985433"/>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FACT 2</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Asking someone directly about suicidal intent lowers anxiety, opens up communication and lowers the risk of a suicide attempt.</a:t>
            </a:r>
          </a:p>
        </p:txBody>
      </p:sp>
      <p:sp>
        <p:nvSpPr>
          <p:cNvPr id="8" name="TextBox 7"/>
          <p:cNvSpPr txBox="1"/>
          <p:nvPr/>
        </p:nvSpPr>
        <p:spPr>
          <a:xfrm>
            <a:off x="2402089" y="1559291"/>
            <a:ext cx="2784476" cy="1508105"/>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MYTH 3</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Only experts can prevent suicide.</a:t>
            </a:r>
          </a:p>
        </p:txBody>
      </p:sp>
      <p:sp>
        <p:nvSpPr>
          <p:cNvPr id="9" name="TextBox 8"/>
          <p:cNvSpPr txBox="1"/>
          <p:nvPr/>
        </p:nvSpPr>
        <p:spPr>
          <a:xfrm>
            <a:off x="6826434" y="1557447"/>
            <a:ext cx="3086379" cy="2616101"/>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FACT 3</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Suicide prevention is everybody’s business, and anyone can help prevent the tragedy of suicide.</a:t>
            </a:r>
          </a:p>
        </p:txBody>
      </p:sp>
      <p:sp>
        <p:nvSpPr>
          <p:cNvPr id="10" name="TextBox 9"/>
          <p:cNvSpPr txBox="1"/>
          <p:nvPr/>
        </p:nvSpPr>
        <p:spPr>
          <a:xfrm>
            <a:off x="2414126" y="1551563"/>
            <a:ext cx="2784476" cy="2246769"/>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MYTH 4</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People considering suicide keep their plans to themselves.</a:t>
            </a:r>
          </a:p>
        </p:txBody>
      </p:sp>
      <p:sp>
        <p:nvSpPr>
          <p:cNvPr id="11" name="TextBox 10"/>
          <p:cNvSpPr txBox="1"/>
          <p:nvPr/>
        </p:nvSpPr>
        <p:spPr>
          <a:xfrm>
            <a:off x="6692378" y="1559291"/>
            <a:ext cx="3354489" cy="2985433"/>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FACT 4</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Most people considering suicide communicate their intent sometime during the week of preceding their attempt.</a:t>
            </a:r>
          </a:p>
        </p:txBody>
      </p:sp>
      <p:sp>
        <p:nvSpPr>
          <p:cNvPr id="12" name="TextBox 11"/>
          <p:cNvSpPr txBox="1"/>
          <p:nvPr/>
        </p:nvSpPr>
        <p:spPr>
          <a:xfrm>
            <a:off x="2402089" y="1555943"/>
            <a:ext cx="2784476" cy="1877437"/>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MYTH 5</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Those who talk about suicide,</a:t>
            </a:r>
            <a:br>
              <a:rPr lang="en-US" altLang="en-US" sz="2400" dirty="0">
                <a:solidFill>
                  <a:srgbClr val="111A25"/>
                </a:solidFill>
                <a:latin typeface="Gotham Narrow Medium" pitchFamily="50" charset="0"/>
              </a:rPr>
            </a:br>
            <a:r>
              <a:rPr lang="en-US" altLang="en-US" sz="2400" dirty="0">
                <a:solidFill>
                  <a:srgbClr val="111A25"/>
                </a:solidFill>
                <a:latin typeface="Gotham Narrow Medium" pitchFamily="50" charset="0"/>
              </a:rPr>
              <a:t>do not do it.</a:t>
            </a:r>
          </a:p>
        </p:txBody>
      </p:sp>
      <p:sp>
        <p:nvSpPr>
          <p:cNvPr id="13" name="TextBox 12"/>
          <p:cNvSpPr txBox="1"/>
          <p:nvPr/>
        </p:nvSpPr>
        <p:spPr>
          <a:xfrm>
            <a:off x="6750232" y="1555943"/>
            <a:ext cx="3238779" cy="2246769"/>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FACT 5</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People who talk about suicide may try, or even complete, an act of self-destruction.</a:t>
            </a:r>
          </a:p>
        </p:txBody>
      </p:sp>
      <p:sp>
        <p:nvSpPr>
          <p:cNvPr id="14" name="TextBox 13"/>
          <p:cNvSpPr txBox="1"/>
          <p:nvPr/>
        </p:nvSpPr>
        <p:spPr>
          <a:xfrm>
            <a:off x="2092368" y="1548032"/>
            <a:ext cx="3403918" cy="2246769"/>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MYTH 6</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Once a person decides to complete suicide, there is nothing anyone can do to stop them.</a:t>
            </a:r>
          </a:p>
        </p:txBody>
      </p:sp>
      <p:sp>
        <p:nvSpPr>
          <p:cNvPr id="15" name="TextBox 14"/>
          <p:cNvSpPr txBox="1"/>
          <p:nvPr/>
        </p:nvSpPr>
        <p:spPr>
          <a:xfrm>
            <a:off x="6977383" y="1554099"/>
            <a:ext cx="2784476" cy="2616101"/>
          </a:xfrm>
          <a:prstGeom prst="rect">
            <a:avLst/>
          </a:prstGeom>
          <a:noFill/>
        </p:spPr>
        <p:txBody>
          <a:bodyPr wrap="square" rtlCol="0">
            <a:spAutoFit/>
          </a:bodyPr>
          <a:lstStyle/>
          <a:p>
            <a:pPr indent="-457200" algn="ctr"/>
            <a:r>
              <a:rPr lang="en-US" altLang="en-US" sz="3600" dirty="0">
                <a:solidFill>
                  <a:srgbClr val="111A25"/>
                </a:solidFill>
                <a:latin typeface="AvenirNext LT Pro Bold" panose="020B0804020202020204" pitchFamily="34" charset="0"/>
              </a:rPr>
              <a:t>FACT 6</a:t>
            </a:r>
          </a:p>
          <a:p>
            <a:pPr algn="ctr"/>
            <a:endParaRPr lang="en-US" altLang="en-US" sz="800" dirty="0">
              <a:solidFill>
                <a:srgbClr val="111A25"/>
              </a:solidFill>
              <a:latin typeface="Gotham Narrow Medium" pitchFamily="50" charset="0"/>
            </a:endParaRPr>
          </a:p>
          <a:p>
            <a:pPr algn="ctr"/>
            <a:r>
              <a:rPr lang="en-US" altLang="en-US" sz="2400" dirty="0">
                <a:solidFill>
                  <a:srgbClr val="111A25"/>
                </a:solidFill>
                <a:latin typeface="Gotham Narrow Medium" pitchFamily="50" charset="0"/>
              </a:rPr>
              <a:t>Suicide is the most preventable kind of death, and almost any positive action may save a life.</a:t>
            </a:r>
          </a:p>
        </p:txBody>
      </p:sp>
    </p:spTree>
    <p:extLst>
      <p:ext uri="{BB962C8B-B14F-4D97-AF65-F5344CB8AC3E}">
        <p14:creationId xmlns:p14="http://schemas.microsoft.com/office/powerpoint/2010/main" val="3802642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2000"/>
                            </p:stCondLst>
                            <p:childTnLst>
                              <p:par>
                                <p:cTn id="12" presetID="21" presetClass="entr" presetSubtype="1"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heel(1)">
                                      <p:cBhvr>
                                        <p:cTn id="14" dur="20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1" nodeType="clickEffect">
                                  <p:stCondLst>
                                    <p:cond delay="0"/>
                                  </p:stCondLst>
                                  <p:childTnLst>
                                    <p:animEffect transition="out" filter="fade">
                                      <p:cBhvr>
                                        <p:cTn id="36" dur="500"/>
                                        <p:tgtEl>
                                          <p:spTgt spid="6"/>
                                        </p:tgtEl>
                                      </p:cBhvr>
                                    </p:animEffect>
                                    <p:set>
                                      <p:cBhvr>
                                        <p:cTn id="37" dur="1" fill="hold">
                                          <p:stCondLst>
                                            <p:cond delay="499"/>
                                          </p:stCondLst>
                                        </p:cTn>
                                        <p:tgtEl>
                                          <p:spTgt spid="6"/>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8"/>
                                        </p:tgtEl>
                                      </p:cBhvr>
                                    </p:animEffect>
                                    <p:set>
                                      <p:cBhvr>
                                        <p:cTn id="52" dur="1" fill="hold">
                                          <p:stCondLst>
                                            <p:cond delay="499"/>
                                          </p:stCondLst>
                                        </p:cTn>
                                        <p:tgtEl>
                                          <p:spTgt spid="8"/>
                                        </p:tgtEl>
                                        <p:attrNameLst>
                                          <p:attrName>style.visibility</p:attrName>
                                        </p:attrNameLst>
                                      </p:cBhvr>
                                      <p:to>
                                        <p:strVal val="hidden"/>
                                      </p:to>
                                    </p:set>
                                  </p:childTnLst>
                                </p:cTn>
                              </p:par>
                              <p:par>
                                <p:cTn id="53" presetID="10" presetClass="exit" presetSubtype="0" fill="hold" grpId="1" nodeType="withEffect">
                                  <p:stCondLst>
                                    <p:cond delay="0"/>
                                  </p:stCondLst>
                                  <p:childTnLst>
                                    <p:animEffect transition="out" filter="fade">
                                      <p:cBhvr>
                                        <p:cTn id="54" dur="500"/>
                                        <p:tgtEl>
                                          <p:spTgt spid="9"/>
                                        </p:tgtEl>
                                      </p:cBhvr>
                                    </p:animEffect>
                                    <p:set>
                                      <p:cBhvr>
                                        <p:cTn id="55" dur="1" fill="hold">
                                          <p:stCondLst>
                                            <p:cond delay="499"/>
                                          </p:stCondLst>
                                        </p:cTn>
                                        <p:tgtEl>
                                          <p:spTgt spid="9"/>
                                        </p:tgtEl>
                                        <p:attrNameLst>
                                          <p:attrName>style.visibility</p:attrName>
                                        </p:attrNameLst>
                                      </p:cBhvr>
                                      <p:to>
                                        <p:strVal val="hidden"/>
                                      </p:to>
                                    </p:se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fade">
                                      <p:cBhvr>
                                        <p:cTn id="59" dur="500"/>
                                        <p:tgtEl>
                                          <p:spTgt spid="1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500"/>
                                        <p:tgtEl>
                                          <p:spTgt spid="11"/>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1" nodeType="clickEffect">
                                  <p:stCondLst>
                                    <p:cond delay="0"/>
                                  </p:stCondLst>
                                  <p:childTnLst>
                                    <p:animEffect transition="out" filter="fade">
                                      <p:cBhvr>
                                        <p:cTn id="66" dur="500"/>
                                        <p:tgtEl>
                                          <p:spTgt spid="10"/>
                                        </p:tgtEl>
                                      </p:cBhvr>
                                    </p:animEffect>
                                    <p:set>
                                      <p:cBhvr>
                                        <p:cTn id="67" dur="1" fill="hold">
                                          <p:stCondLst>
                                            <p:cond delay="499"/>
                                          </p:stCondLst>
                                        </p:cTn>
                                        <p:tgtEl>
                                          <p:spTgt spid="10"/>
                                        </p:tgtEl>
                                        <p:attrNameLst>
                                          <p:attrName>style.visibility</p:attrName>
                                        </p:attrNameLst>
                                      </p:cBhvr>
                                      <p:to>
                                        <p:strVal val="hidden"/>
                                      </p:to>
                                    </p:set>
                                  </p:childTnLst>
                                </p:cTn>
                              </p:par>
                              <p:par>
                                <p:cTn id="68" presetID="10" presetClass="exit" presetSubtype="0" fill="hold" grpId="1" nodeType="withEffect">
                                  <p:stCondLst>
                                    <p:cond delay="0"/>
                                  </p:stCondLst>
                                  <p:childTnLst>
                                    <p:animEffect transition="out" filter="fade">
                                      <p:cBhvr>
                                        <p:cTn id="69" dur="500"/>
                                        <p:tgtEl>
                                          <p:spTgt spid="11"/>
                                        </p:tgtEl>
                                      </p:cBhvr>
                                    </p:animEffect>
                                    <p:set>
                                      <p:cBhvr>
                                        <p:cTn id="70" dur="1" fill="hold">
                                          <p:stCondLst>
                                            <p:cond delay="499"/>
                                          </p:stCondLst>
                                        </p:cTn>
                                        <p:tgtEl>
                                          <p:spTgt spid="11"/>
                                        </p:tgtEl>
                                        <p:attrNameLst>
                                          <p:attrName>style.visibility</p:attrName>
                                        </p:attrNameLst>
                                      </p:cBhvr>
                                      <p:to>
                                        <p:strVal val="hidden"/>
                                      </p:to>
                                    </p:set>
                                  </p:childTnLst>
                                </p:cTn>
                              </p:par>
                            </p:childTnLst>
                          </p:cTn>
                        </p:par>
                        <p:par>
                          <p:cTn id="71" fill="hold">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500"/>
                                        <p:tgtEl>
                                          <p:spTgt spid="1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fade">
                                      <p:cBhvr>
                                        <p:cTn id="77" dur="500"/>
                                        <p:tgtEl>
                                          <p:spTgt spid="13"/>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grpId="1" nodeType="clickEffect">
                                  <p:stCondLst>
                                    <p:cond delay="0"/>
                                  </p:stCondLst>
                                  <p:childTnLst>
                                    <p:animEffect transition="out" filter="fade">
                                      <p:cBhvr>
                                        <p:cTn id="81" dur="500"/>
                                        <p:tgtEl>
                                          <p:spTgt spid="12"/>
                                        </p:tgtEl>
                                      </p:cBhvr>
                                    </p:animEffect>
                                    <p:set>
                                      <p:cBhvr>
                                        <p:cTn id="82" dur="1" fill="hold">
                                          <p:stCondLst>
                                            <p:cond delay="499"/>
                                          </p:stCondLst>
                                        </p:cTn>
                                        <p:tgtEl>
                                          <p:spTgt spid="12"/>
                                        </p:tgtEl>
                                        <p:attrNameLst>
                                          <p:attrName>style.visibility</p:attrName>
                                        </p:attrNameLst>
                                      </p:cBhvr>
                                      <p:to>
                                        <p:strVal val="hidden"/>
                                      </p:to>
                                    </p:set>
                                  </p:childTnLst>
                                </p:cTn>
                              </p:par>
                              <p:par>
                                <p:cTn id="83" presetID="10" presetClass="exit" presetSubtype="0" fill="hold" grpId="1" nodeType="withEffect">
                                  <p:stCondLst>
                                    <p:cond delay="0"/>
                                  </p:stCondLst>
                                  <p:childTnLst>
                                    <p:animEffect transition="out" filter="fade">
                                      <p:cBhvr>
                                        <p:cTn id="84" dur="500"/>
                                        <p:tgtEl>
                                          <p:spTgt spid="13"/>
                                        </p:tgtEl>
                                      </p:cBhvr>
                                    </p:animEffect>
                                    <p:set>
                                      <p:cBhvr>
                                        <p:cTn id="85" dur="1" fill="hold">
                                          <p:stCondLst>
                                            <p:cond delay="499"/>
                                          </p:stCondLst>
                                        </p:cTn>
                                        <p:tgtEl>
                                          <p:spTgt spid="13"/>
                                        </p:tgtEl>
                                        <p:attrNameLst>
                                          <p:attrName>style.visibility</p:attrName>
                                        </p:attrNameLst>
                                      </p:cBhvr>
                                      <p:to>
                                        <p:strVal val="hidden"/>
                                      </p:to>
                                    </p:set>
                                  </p:childTnLst>
                                </p:cTn>
                              </p:par>
                            </p:childTnLst>
                          </p:cTn>
                        </p:par>
                        <p:par>
                          <p:cTn id="86" fill="hold">
                            <p:stCondLst>
                              <p:cond delay="500"/>
                            </p:stCondLst>
                            <p:childTnLst>
                              <p:par>
                                <p:cTn id="87" presetID="10" presetClass="entr" presetSubtype="0" fill="hold" grpId="0" nodeType="afterEffect">
                                  <p:stCondLst>
                                    <p:cond delay="0"/>
                                  </p:stCondLst>
                                  <p:childTnLst>
                                    <p:set>
                                      <p:cBhvr>
                                        <p:cTn id="88" dur="1" fill="hold">
                                          <p:stCondLst>
                                            <p:cond delay="0"/>
                                          </p:stCondLst>
                                        </p:cTn>
                                        <p:tgtEl>
                                          <p:spTgt spid="14"/>
                                        </p:tgtEl>
                                        <p:attrNameLst>
                                          <p:attrName>style.visibility</p:attrName>
                                        </p:attrNameLst>
                                      </p:cBhvr>
                                      <p:to>
                                        <p:strVal val="visible"/>
                                      </p:to>
                                    </p:set>
                                    <p:animEffect transition="in" filter="fade">
                                      <p:cBhvr>
                                        <p:cTn id="89" dur="500"/>
                                        <p:tgtEl>
                                          <p:spTgt spid="14"/>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fade">
                                      <p:cBhvr>
                                        <p:cTn id="9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4" grpId="1"/>
      <p:bldP spid="5" grpId="0"/>
      <p:bldP spid="5" grpId="1"/>
      <p:bldP spid="6" grpId="0"/>
      <p:bldP spid="6" grpId="1"/>
      <p:bldP spid="7" grpId="0"/>
      <p:bldP spid="7" grpId="1"/>
      <p:bldP spid="8" grpId="0"/>
      <p:bldP spid="8" grpId="1"/>
      <p:bldP spid="9" grpId="0"/>
      <p:bldP spid="9" grpId="1"/>
      <p:bldP spid="10" grpId="0"/>
      <p:bldP spid="10" grpId="1"/>
      <p:bldP spid="11" grpId="0"/>
      <p:bldP spid="11" grpId="1"/>
      <p:bldP spid="12" grpId="0"/>
      <p:bldP spid="12" grpId="1"/>
      <p:bldP spid="13" grpId="0"/>
      <p:bldP spid="13" grpId="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7808976" y="3502152"/>
            <a:ext cx="2962656" cy="475488"/>
          </a:xfrm>
          <a:prstGeom prst="rect">
            <a:avLst/>
          </a:prstGeom>
          <a:solidFill>
            <a:srgbClr val="E7DED7"/>
          </a:solidFill>
          <a:ln>
            <a:solidFill>
              <a:srgbClr val="E7DE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a:spLocks noChangeAspect="1"/>
          </p:cNvSpPr>
          <p:nvPr/>
        </p:nvSpPr>
        <p:spPr>
          <a:xfrm>
            <a:off x="7017529" y="1143000"/>
            <a:ext cx="4572000" cy="4572000"/>
          </a:xfrm>
          <a:custGeom>
            <a:avLst/>
            <a:gdLst/>
            <a:ahLst/>
            <a:cxnLst/>
            <a:rect l="l" t="t" r="r" b="b"/>
            <a:pathLst>
              <a:path w="4572000" h="4572000">
                <a:moveTo>
                  <a:pt x="1587500" y="2707511"/>
                </a:moveTo>
                <a:lnTo>
                  <a:pt x="1587500" y="2726561"/>
                </a:lnTo>
                <a:lnTo>
                  <a:pt x="2082800" y="2726561"/>
                </a:lnTo>
                <a:lnTo>
                  <a:pt x="2082800" y="2707511"/>
                </a:lnTo>
                <a:close/>
                <a:moveTo>
                  <a:pt x="3589867" y="2632086"/>
                </a:moveTo>
                <a:lnTo>
                  <a:pt x="3589867" y="2678914"/>
                </a:lnTo>
                <a:lnTo>
                  <a:pt x="3634934" y="2678914"/>
                </a:lnTo>
                <a:lnTo>
                  <a:pt x="3634934" y="2632086"/>
                </a:lnTo>
                <a:close/>
                <a:moveTo>
                  <a:pt x="3277911" y="2523847"/>
                </a:moveTo>
                <a:cubicBezTo>
                  <a:pt x="3291728" y="2524207"/>
                  <a:pt x="3302879" y="2530010"/>
                  <a:pt x="3311363" y="2541254"/>
                </a:cubicBezTo>
                <a:cubicBezTo>
                  <a:pt x="3319848" y="2552499"/>
                  <a:pt x="3324211" y="2567027"/>
                  <a:pt x="3324453" y="2584839"/>
                </a:cubicBezTo>
                <a:lnTo>
                  <a:pt x="3324453" y="2586954"/>
                </a:lnTo>
                <a:cubicBezTo>
                  <a:pt x="3324284" y="2604765"/>
                  <a:pt x="3320127" y="2619293"/>
                  <a:pt x="3311981" y="2630538"/>
                </a:cubicBezTo>
                <a:cubicBezTo>
                  <a:pt x="3303834" y="2641782"/>
                  <a:pt x="3292713" y="2647585"/>
                  <a:pt x="3278616" y="2647945"/>
                </a:cubicBezTo>
                <a:cubicBezTo>
                  <a:pt x="3264799" y="2647570"/>
                  <a:pt x="3253648" y="2641709"/>
                  <a:pt x="3245164" y="2630361"/>
                </a:cubicBezTo>
                <a:cubicBezTo>
                  <a:pt x="3236680" y="2619014"/>
                  <a:pt x="3232316" y="2604427"/>
                  <a:pt x="3232074" y="2586601"/>
                </a:cubicBezTo>
                <a:lnTo>
                  <a:pt x="3232074" y="2584486"/>
                </a:lnTo>
                <a:cubicBezTo>
                  <a:pt x="3232243" y="2566690"/>
                  <a:pt x="3236401" y="2552220"/>
                  <a:pt x="3244547" y="2541078"/>
                </a:cubicBezTo>
                <a:cubicBezTo>
                  <a:pt x="3252693" y="2529936"/>
                  <a:pt x="3263815" y="2524192"/>
                  <a:pt x="3277911" y="2523847"/>
                </a:cubicBezTo>
                <a:close/>
                <a:moveTo>
                  <a:pt x="2728996" y="2522085"/>
                </a:moveTo>
                <a:cubicBezTo>
                  <a:pt x="2740662" y="2522364"/>
                  <a:pt x="2749771" y="2527185"/>
                  <a:pt x="2756324" y="2536547"/>
                </a:cubicBezTo>
                <a:cubicBezTo>
                  <a:pt x="2762877" y="2545909"/>
                  <a:pt x="2766697" y="2558137"/>
                  <a:pt x="2767784" y="2573231"/>
                </a:cubicBezTo>
                <a:lnTo>
                  <a:pt x="2688797" y="2573231"/>
                </a:lnTo>
                <a:cubicBezTo>
                  <a:pt x="2690339" y="2557211"/>
                  <a:pt x="2694659" y="2544719"/>
                  <a:pt x="2701755" y="2535753"/>
                </a:cubicBezTo>
                <a:cubicBezTo>
                  <a:pt x="2708852" y="2526788"/>
                  <a:pt x="2717932" y="2522232"/>
                  <a:pt x="2728996" y="2522085"/>
                </a:cubicBezTo>
                <a:close/>
                <a:moveTo>
                  <a:pt x="1995571" y="2522085"/>
                </a:moveTo>
                <a:cubicBezTo>
                  <a:pt x="2007237" y="2522364"/>
                  <a:pt x="2016346" y="2527185"/>
                  <a:pt x="2022899" y="2536547"/>
                </a:cubicBezTo>
                <a:cubicBezTo>
                  <a:pt x="2029452" y="2545909"/>
                  <a:pt x="2033272" y="2558137"/>
                  <a:pt x="2034359" y="2573231"/>
                </a:cubicBezTo>
                <a:lnTo>
                  <a:pt x="1955371" y="2573231"/>
                </a:lnTo>
                <a:cubicBezTo>
                  <a:pt x="1956914" y="2557211"/>
                  <a:pt x="1961234" y="2544719"/>
                  <a:pt x="1968330" y="2535753"/>
                </a:cubicBezTo>
                <a:cubicBezTo>
                  <a:pt x="1975427" y="2526788"/>
                  <a:pt x="1984507" y="2522232"/>
                  <a:pt x="1995571" y="2522085"/>
                </a:cubicBezTo>
                <a:close/>
                <a:moveTo>
                  <a:pt x="3117142" y="2492173"/>
                </a:moveTo>
                <a:lnTo>
                  <a:pt x="3117142" y="2678914"/>
                </a:lnTo>
                <a:lnTo>
                  <a:pt x="3156922" y="2678914"/>
                </a:lnTo>
                <a:lnTo>
                  <a:pt x="3156922" y="2492173"/>
                </a:lnTo>
                <a:close/>
                <a:moveTo>
                  <a:pt x="2465565" y="2492173"/>
                </a:moveTo>
                <a:lnTo>
                  <a:pt x="2465565" y="2617284"/>
                </a:lnTo>
                <a:cubicBezTo>
                  <a:pt x="2465689" y="2637570"/>
                  <a:pt x="2470721" y="2653449"/>
                  <a:pt x="2480663" y="2664922"/>
                </a:cubicBezTo>
                <a:cubicBezTo>
                  <a:pt x="2490603" y="2676395"/>
                  <a:pt x="2504709" y="2682234"/>
                  <a:pt x="2522978" y="2682438"/>
                </a:cubicBezTo>
                <a:cubicBezTo>
                  <a:pt x="2535541" y="2682196"/>
                  <a:pt x="2545856" y="2679160"/>
                  <a:pt x="2553923" y="2673330"/>
                </a:cubicBezTo>
                <a:cubicBezTo>
                  <a:pt x="2561989" y="2667501"/>
                  <a:pt x="2568602" y="2660329"/>
                  <a:pt x="2573759" y="2651815"/>
                </a:cubicBezTo>
                <a:lnTo>
                  <a:pt x="2573759" y="2678914"/>
                </a:lnTo>
                <a:lnTo>
                  <a:pt x="2613892" y="2678914"/>
                </a:lnTo>
                <a:lnTo>
                  <a:pt x="2613892" y="2492173"/>
                </a:lnTo>
                <a:lnTo>
                  <a:pt x="2573759" y="2492173"/>
                </a:lnTo>
                <a:lnTo>
                  <a:pt x="2573759" y="2605301"/>
                </a:lnTo>
                <a:cubicBezTo>
                  <a:pt x="2573591" y="2618275"/>
                  <a:pt x="2570314" y="2628363"/>
                  <a:pt x="2563929" y="2635566"/>
                </a:cubicBezTo>
                <a:cubicBezTo>
                  <a:pt x="2557545" y="2642769"/>
                  <a:pt x="2549067" y="2646425"/>
                  <a:pt x="2538494" y="2646535"/>
                </a:cubicBezTo>
                <a:cubicBezTo>
                  <a:pt x="2528010" y="2646476"/>
                  <a:pt x="2519885" y="2642981"/>
                  <a:pt x="2514117" y="2636050"/>
                </a:cubicBezTo>
                <a:cubicBezTo>
                  <a:pt x="2508350" y="2629119"/>
                  <a:pt x="2505426" y="2619105"/>
                  <a:pt x="2505345" y="2606006"/>
                </a:cubicBezTo>
                <a:lnTo>
                  <a:pt x="2505345" y="2492173"/>
                </a:lnTo>
                <a:close/>
                <a:moveTo>
                  <a:pt x="2893405" y="2489353"/>
                </a:moveTo>
                <a:cubicBezTo>
                  <a:pt x="2875568" y="2489536"/>
                  <a:pt x="2860931" y="2494450"/>
                  <a:pt x="2849492" y="2504096"/>
                </a:cubicBezTo>
                <a:cubicBezTo>
                  <a:pt x="2838055" y="2513742"/>
                  <a:pt x="2832141" y="2527024"/>
                  <a:pt x="2831753" y="2543942"/>
                </a:cubicBezTo>
                <a:lnTo>
                  <a:pt x="2831753" y="2544647"/>
                </a:lnTo>
                <a:cubicBezTo>
                  <a:pt x="2832142" y="2559623"/>
                  <a:pt x="2837174" y="2571184"/>
                  <a:pt x="2846850" y="2579329"/>
                </a:cubicBezTo>
                <a:cubicBezTo>
                  <a:pt x="2856526" y="2587475"/>
                  <a:pt x="2868517" y="2594364"/>
                  <a:pt x="2882823" y="2599998"/>
                </a:cubicBezTo>
                <a:cubicBezTo>
                  <a:pt x="2894074" y="2604529"/>
                  <a:pt x="2902966" y="2608863"/>
                  <a:pt x="2909499" y="2612998"/>
                </a:cubicBezTo>
                <a:cubicBezTo>
                  <a:pt x="2916031" y="2617133"/>
                  <a:pt x="2919368" y="2622436"/>
                  <a:pt x="2919507" y="2628907"/>
                </a:cubicBezTo>
                <a:lnTo>
                  <a:pt x="2919507" y="2629259"/>
                </a:lnTo>
                <a:cubicBezTo>
                  <a:pt x="2919456" y="2635201"/>
                  <a:pt x="2917178" y="2640063"/>
                  <a:pt x="2912673" y="2643846"/>
                </a:cubicBezTo>
                <a:cubicBezTo>
                  <a:pt x="2908169" y="2647628"/>
                  <a:pt x="2901746" y="2649582"/>
                  <a:pt x="2893405" y="2649707"/>
                </a:cubicBezTo>
                <a:cubicBezTo>
                  <a:pt x="2885065" y="2649655"/>
                  <a:pt x="2876531" y="2647731"/>
                  <a:pt x="2867803" y="2643934"/>
                </a:cubicBezTo>
                <a:cubicBezTo>
                  <a:pt x="2859075" y="2640137"/>
                  <a:pt x="2850461" y="2634775"/>
                  <a:pt x="2841962" y="2627849"/>
                </a:cubicBezTo>
                <a:lnTo>
                  <a:pt x="2823296" y="2656394"/>
                </a:lnTo>
                <a:cubicBezTo>
                  <a:pt x="2834197" y="2665332"/>
                  <a:pt x="2845672" y="2671916"/>
                  <a:pt x="2857720" y="2676147"/>
                </a:cubicBezTo>
                <a:cubicBezTo>
                  <a:pt x="2869769" y="2680378"/>
                  <a:pt x="2881429" y="2682475"/>
                  <a:pt x="2892700" y="2682438"/>
                </a:cubicBezTo>
                <a:cubicBezTo>
                  <a:pt x="2911089" y="2682366"/>
                  <a:pt x="2926213" y="2677496"/>
                  <a:pt x="2938069" y="2667827"/>
                </a:cubicBezTo>
                <a:cubicBezTo>
                  <a:pt x="2949925" y="2658159"/>
                  <a:pt x="2956059" y="2644128"/>
                  <a:pt x="2956468" y="2625734"/>
                </a:cubicBezTo>
                <a:lnTo>
                  <a:pt x="2956468" y="2625381"/>
                </a:lnTo>
                <a:cubicBezTo>
                  <a:pt x="2956161" y="2611073"/>
                  <a:pt x="2951319" y="2599763"/>
                  <a:pt x="2941944" y="2591448"/>
                </a:cubicBezTo>
                <a:cubicBezTo>
                  <a:pt x="2932569" y="2583134"/>
                  <a:pt x="2920505" y="2575877"/>
                  <a:pt x="2905751" y="2569678"/>
                </a:cubicBezTo>
                <a:cubicBezTo>
                  <a:pt x="2894655" y="2564941"/>
                  <a:pt x="2885807" y="2560490"/>
                  <a:pt x="2879208" y="2556326"/>
                </a:cubicBezTo>
                <a:cubicBezTo>
                  <a:pt x="2872609" y="2552161"/>
                  <a:pt x="2869228" y="2547093"/>
                  <a:pt x="2869067" y="2541122"/>
                </a:cubicBezTo>
                <a:lnTo>
                  <a:pt x="2869067" y="2540417"/>
                </a:lnTo>
                <a:cubicBezTo>
                  <a:pt x="2869125" y="2535180"/>
                  <a:pt x="2871213" y="2530847"/>
                  <a:pt x="2875328" y="2527417"/>
                </a:cubicBezTo>
                <a:cubicBezTo>
                  <a:pt x="2879443" y="2523987"/>
                  <a:pt x="2885233" y="2522210"/>
                  <a:pt x="2892700" y="2522085"/>
                </a:cubicBezTo>
                <a:cubicBezTo>
                  <a:pt x="2900151" y="2522180"/>
                  <a:pt x="2907645" y="2523752"/>
                  <a:pt x="2915179" y="2526800"/>
                </a:cubicBezTo>
                <a:cubicBezTo>
                  <a:pt x="2922714" y="2529848"/>
                  <a:pt x="2930023" y="2533799"/>
                  <a:pt x="2937108" y="2538654"/>
                </a:cubicBezTo>
                <a:lnTo>
                  <a:pt x="2954004" y="2509415"/>
                </a:lnTo>
                <a:cubicBezTo>
                  <a:pt x="2945080" y="2503036"/>
                  <a:pt x="2935381" y="2498108"/>
                  <a:pt x="2924909" y="2494633"/>
                </a:cubicBezTo>
                <a:cubicBezTo>
                  <a:pt x="2914436" y="2491157"/>
                  <a:pt x="2903935" y="2489398"/>
                  <a:pt x="2893405" y="2489353"/>
                </a:cubicBezTo>
                <a:close/>
                <a:moveTo>
                  <a:pt x="1236055" y="2489353"/>
                </a:moveTo>
                <a:cubicBezTo>
                  <a:pt x="1218218" y="2489536"/>
                  <a:pt x="1203581" y="2494450"/>
                  <a:pt x="1192143" y="2504096"/>
                </a:cubicBezTo>
                <a:cubicBezTo>
                  <a:pt x="1180704" y="2513742"/>
                  <a:pt x="1174792" y="2527024"/>
                  <a:pt x="1174404" y="2543942"/>
                </a:cubicBezTo>
                <a:lnTo>
                  <a:pt x="1174404" y="2544647"/>
                </a:lnTo>
                <a:cubicBezTo>
                  <a:pt x="1174792" y="2559623"/>
                  <a:pt x="1179824" y="2571184"/>
                  <a:pt x="1189500" y="2579329"/>
                </a:cubicBezTo>
                <a:cubicBezTo>
                  <a:pt x="1199176" y="2587475"/>
                  <a:pt x="1211167" y="2594364"/>
                  <a:pt x="1225473" y="2599998"/>
                </a:cubicBezTo>
                <a:cubicBezTo>
                  <a:pt x="1236724" y="2604529"/>
                  <a:pt x="1245616" y="2608863"/>
                  <a:pt x="1252149" y="2612998"/>
                </a:cubicBezTo>
                <a:cubicBezTo>
                  <a:pt x="1258682" y="2617133"/>
                  <a:pt x="1262018" y="2622436"/>
                  <a:pt x="1262158" y="2628907"/>
                </a:cubicBezTo>
                <a:lnTo>
                  <a:pt x="1262158" y="2629259"/>
                </a:lnTo>
                <a:cubicBezTo>
                  <a:pt x="1262106" y="2635201"/>
                  <a:pt x="1259828" y="2640063"/>
                  <a:pt x="1255323" y="2643846"/>
                </a:cubicBezTo>
                <a:cubicBezTo>
                  <a:pt x="1250819" y="2647628"/>
                  <a:pt x="1244396" y="2649582"/>
                  <a:pt x="1236055" y="2649707"/>
                </a:cubicBezTo>
                <a:cubicBezTo>
                  <a:pt x="1227715" y="2649655"/>
                  <a:pt x="1219181" y="2647731"/>
                  <a:pt x="1210453" y="2643934"/>
                </a:cubicBezTo>
                <a:cubicBezTo>
                  <a:pt x="1201725" y="2640137"/>
                  <a:pt x="1193112" y="2634775"/>
                  <a:pt x="1184612" y="2627849"/>
                </a:cubicBezTo>
                <a:lnTo>
                  <a:pt x="1165946" y="2656394"/>
                </a:lnTo>
                <a:cubicBezTo>
                  <a:pt x="1176847" y="2665332"/>
                  <a:pt x="1188322" y="2671916"/>
                  <a:pt x="1200371" y="2676147"/>
                </a:cubicBezTo>
                <a:cubicBezTo>
                  <a:pt x="1212419" y="2680378"/>
                  <a:pt x="1224079" y="2682475"/>
                  <a:pt x="1235350" y="2682438"/>
                </a:cubicBezTo>
                <a:cubicBezTo>
                  <a:pt x="1253739" y="2682366"/>
                  <a:pt x="1268862" y="2677496"/>
                  <a:pt x="1280719" y="2667827"/>
                </a:cubicBezTo>
                <a:cubicBezTo>
                  <a:pt x="1292576" y="2658159"/>
                  <a:pt x="1298709" y="2644128"/>
                  <a:pt x="1299118" y="2625734"/>
                </a:cubicBezTo>
                <a:lnTo>
                  <a:pt x="1299118" y="2625381"/>
                </a:lnTo>
                <a:cubicBezTo>
                  <a:pt x="1298811" y="2611073"/>
                  <a:pt x="1293970" y="2599763"/>
                  <a:pt x="1284595" y="2591448"/>
                </a:cubicBezTo>
                <a:cubicBezTo>
                  <a:pt x="1275219" y="2583134"/>
                  <a:pt x="1263155" y="2575877"/>
                  <a:pt x="1248401" y="2569678"/>
                </a:cubicBezTo>
                <a:cubicBezTo>
                  <a:pt x="1237305" y="2564941"/>
                  <a:pt x="1228457" y="2560490"/>
                  <a:pt x="1221858" y="2556326"/>
                </a:cubicBezTo>
                <a:cubicBezTo>
                  <a:pt x="1215259" y="2552161"/>
                  <a:pt x="1211879" y="2547093"/>
                  <a:pt x="1211717" y="2541122"/>
                </a:cubicBezTo>
                <a:lnTo>
                  <a:pt x="1211717" y="2540417"/>
                </a:lnTo>
                <a:cubicBezTo>
                  <a:pt x="1211776" y="2535180"/>
                  <a:pt x="1213863" y="2530847"/>
                  <a:pt x="1217978" y="2527417"/>
                </a:cubicBezTo>
                <a:cubicBezTo>
                  <a:pt x="1222093" y="2523987"/>
                  <a:pt x="1227884" y="2522210"/>
                  <a:pt x="1235350" y="2522085"/>
                </a:cubicBezTo>
                <a:cubicBezTo>
                  <a:pt x="1242802" y="2522180"/>
                  <a:pt x="1250295" y="2523752"/>
                  <a:pt x="1257829" y="2526800"/>
                </a:cubicBezTo>
                <a:cubicBezTo>
                  <a:pt x="1265364" y="2529848"/>
                  <a:pt x="1272674" y="2533799"/>
                  <a:pt x="1279758" y="2538654"/>
                </a:cubicBezTo>
                <a:lnTo>
                  <a:pt x="1296654" y="2509415"/>
                </a:lnTo>
                <a:cubicBezTo>
                  <a:pt x="1287730" y="2503036"/>
                  <a:pt x="1278031" y="2498108"/>
                  <a:pt x="1267559" y="2494633"/>
                </a:cubicBezTo>
                <a:cubicBezTo>
                  <a:pt x="1257086" y="2491157"/>
                  <a:pt x="1246585" y="2489398"/>
                  <a:pt x="1236055" y="2489353"/>
                </a:cubicBezTo>
                <a:close/>
                <a:moveTo>
                  <a:pt x="3491691" y="2488649"/>
                </a:moveTo>
                <a:cubicBezTo>
                  <a:pt x="3479113" y="2488905"/>
                  <a:pt x="3468740" y="2492000"/>
                  <a:pt x="3460570" y="2497932"/>
                </a:cubicBezTo>
                <a:cubicBezTo>
                  <a:pt x="3452400" y="2503865"/>
                  <a:pt x="3445729" y="2511095"/>
                  <a:pt x="3440557" y="2519624"/>
                </a:cubicBezTo>
                <a:lnTo>
                  <a:pt x="3440557" y="2492173"/>
                </a:lnTo>
                <a:lnTo>
                  <a:pt x="3400777" y="2492173"/>
                </a:lnTo>
                <a:lnTo>
                  <a:pt x="3400777" y="2678914"/>
                </a:lnTo>
                <a:lnTo>
                  <a:pt x="3440557" y="2678914"/>
                </a:lnTo>
                <a:lnTo>
                  <a:pt x="3440557" y="2565786"/>
                </a:lnTo>
                <a:cubicBezTo>
                  <a:pt x="3440726" y="2552812"/>
                  <a:pt x="3444003" y="2542724"/>
                  <a:pt x="3450387" y="2535521"/>
                </a:cubicBezTo>
                <a:cubicBezTo>
                  <a:pt x="3456772" y="2528319"/>
                  <a:pt x="3465250" y="2524662"/>
                  <a:pt x="3475822" y="2524552"/>
                </a:cubicBezTo>
                <a:cubicBezTo>
                  <a:pt x="3486475" y="2524611"/>
                  <a:pt x="3494704" y="2528106"/>
                  <a:pt x="3500508" y="2535037"/>
                </a:cubicBezTo>
                <a:cubicBezTo>
                  <a:pt x="3506312" y="2541968"/>
                  <a:pt x="3509251" y="2551982"/>
                  <a:pt x="3509324" y="2565081"/>
                </a:cubicBezTo>
                <a:lnTo>
                  <a:pt x="3509324" y="2678914"/>
                </a:lnTo>
                <a:lnTo>
                  <a:pt x="3549104" y="2678914"/>
                </a:lnTo>
                <a:lnTo>
                  <a:pt x="3549104" y="2553803"/>
                </a:lnTo>
                <a:cubicBezTo>
                  <a:pt x="3548958" y="2533671"/>
                  <a:pt x="3543882" y="2517836"/>
                  <a:pt x="3533875" y="2506297"/>
                </a:cubicBezTo>
                <a:cubicBezTo>
                  <a:pt x="3523868" y="2494758"/>
                  <a:pt x="3509807" y="2488875"/>
                  <a:pt x="3491691" y="2488649"/>
                </a:cubicBezTo>
                <a:close/>
                <a:moveTo>
                  <a:pt x="3278616" y="2488649"/>
                </a:moveTo>
                <a:cubicBezTo>
                  <a:pt x="3253271" y="2489205"/>
                  <a:pt x="3232671" y="2498303"/>
                  <a:pt x="3216814" y="2515943"/>
                </a:cubicBezTo>
                <a:cubicBezTo>
                  <a:pt x="3200957" y="2533584"/>
                  <a:pt x="3192784" y="2556431"/>
                  <a:pt x="3192294" y="2584486"/>
                </a:cubicBezTo>
                <a:lnTo>
                  <a:pt x="3192294" y="2587659"/>
                </a:lnTo>
                <a:cubicBezTo>
                  <a:pt x="3192777" y="2615838"/>
                  <a:pt x="3200877" y="2638613"/>
                  <a:pt x="3216593" y="2655981"/>
                </a:cubicBezTo>
                <a:cubicBezTo>
                  <a:pt x="3232311" y="2673350"/>
                  <a:pt x="3252750" y="2682286"/>
                  <a:pt x="3277911" y="2682791"/>
                </a:cubicBezTo>
                <a:cubicBezTo>
                  <a:pt x="3303256" y="2682250"/>
                  <a:pt x="3323857" y="2673210"/>
                  <a:pt x="3339713" y="2655673"/>
                </a:cubicBezTo>
                <a:cubicBezTo>
                  <a:pt x="3355570" y="2638135"/>
                  <a:pt x="3363743" y="2615346"/>
                  <a:pt x="3364233" y="2587306"/>
                </a:cubicBezTo>
                <a:lnTo>
                  <a:pt x="3364233" y="2584133"/>
                </a:lnTo>
                <a:cubicBezTo>
                  <a:pt x="3363751" y="2555939"/>
                  <a:pt x="3355651" y="2533106"/>
                  <a:pt x="3339934" y="2515635"/>
                </a:cubicBezTo>
                <a:cubicBezTo>
                  <a:pt x="3324217" y="2498163"/>
                  <a:pt x="3303777" y="2489168"/>
                  <a:pt x="3278616" y="2488649"/>
                </a:cubicBezTo>
                <a:close/>
                <a:moveTo>
                  <a:pt x="2728996" y="2488649"/>
                </a:moveTo>
                <a:cubicBezTo>
                  <a:pt x="2705627" y="2489153"/>
                  <a:pt x="2686627" y="2498179"/>
                  <a:pt x="2671996" y="2515725"/>
                </a:cubicBezTo>
                <a:cubicBezTo>
                  <a:pt x="2657365" y="2533271"/>
                  <a:pt x="2649822" y="2556310"/>
                  <a:pt x="2649369" y="2584842"/>
                </a:cubicBezTo>
                <a:lnTo>
                  <a:pt x="2649369" y="2587657"/>
                </a:lnTo>
                <a:cubicBezTo>
                  <a:pt x="2649925" y="2617225"/>
                  <a:pt x="2658142" y="2640396"/>
                  <a:pt x="2674021" y="2657170"/>
                </a:cubicBezTo>
                <a:cubicBezTo>
                  <a:pt x="2689900" y="2673944"/>
                  <a:pt x="2710105" y="2682485"/>
                  <a:pt x="2734638" y="2682791"/>
                </a:cubicBezTo>
                <a:cubicBezTo>
                  <a:pt x="2748500" y="2682710"/>
                  <a:pt x="2760792" y="2680144"/>
                  <a:pt x="2771514" y="2675092"/>
                </a:cubicBezTo>
                <a:cubicBezTo>
                  <a:pt x="2782236" y="2670039"/>
                  <a:pt x="2791788" y="2662985"/>
                  <a:pt x="2800170" y="2653929"/>
                </a:cubicBezTo>
                <a:lnTo>
                  <a:pt x="2779401" y="2629248"/>
                </a:lnTo>
                <a:cubicBezTo>
                  <a:pt x="2773320" y="2635318"/>
                  <a:pt x="2766817" y="2640110"/>
                  <a:pt x="2759892" y="2643623"/>
                </a:cubicBezTo>
                <a:cubicBezTo>
                  <a:pt x="2752966" y="2647135"/>
                  <a:pt x="2745136" y="2648929"/>
                  <a:pt x="2736401" y="2649002"/>
                </a:cubicBezTo>
                <a:cubicBezTo>
                  <a:pt x="2724007" y="2648951"/>
                  <a:pt x="2713532" y="2644821"/>
                  <a:pt x="2704973" y="2636612"/>
                </a:cubicBezTo>
                <a:cubicBezTo>
                  <a:pt x="2696415" y="2628403"/>
                  <a:pt x="2691140" y="2616424"/>
                  <a:pt x="2689149" y="2600676"/>
                </a:cubicBezTo>
                <a:lnTo>
                  <a:pt x="2806155" y="2600676"/>
                </a:lnTo>
                <a:cubicBezTo>
                  <a:pt x="2806323" y="2597795"/>
                  <a:pt x="2806426" y="2595112"/>
                  <a:pt x="2806463" y="2592627"/>
                </a:cubicBezTo>
                <a:cubicBezTo>
                  <a:pt x="2806499" y="2590142"/>
                  <a:pt x="2806514" y="2588251"/>
                  <a:pt x="2806507" y="2586953"/>
                </a:cubicBezTo>
                <a:cubicBezTo>
                  <a:pt x="2806489" y="2568094"/>
                  <a:pt x="2803551" y="2551295"/>
                  <a:pt x="2797691" y="2536556"/>
                </a:cubicBezTo>
                <a:cubicBezTo>
                  <a:pt x="2791830" y="2521817"/>
                  <a:pt x="2783150" y="2510191"/>
                  <a:pt x="2771650" y="2501680"/>
                </a:cubicBezTo>
                <a:cubicBezTo>
                  <a:pt x="2760150" y="2493168"/>
                  <a:pt x="2745932" y="2488824"/>
                  <a:pt x="2728996" y="2488649"/>
                </a:cubicBezTo>
                <a:close/>
                <a:moveTo>
                  <a:pt x="1995571" y="2488649"/>
                </a:moveTo>
                <a:cubicBezTo>
                  <a:pt x="1972202" y="2489153"/>
                  <a:pt x="1953202" y="2498179"/>
                  <a:pt x="1938571" y="2515725"/>
                </a:cubicBezTo>
                <a:cubicBezTo>
                  <a:pt x="1923939" y="2533271"/>
                  <a:pt x="1916397" y="2556310"/>
                  <a:pt x="1915944" y="2584842"/>
                </a:cubicBezTo>
                <a:lnTo>
                  <a:pt x="1915944" y="2587657"/>
                </a:lnTo>
                <a:cubicBezTo>
                  <a:pt x="1916500" y="2617225"/>
                  <a:pt x="1924717" y="2640396"/>
                  <a:pt x="1940596" y="2657170"/>
                </a:cubicBezTo>
                <a:cubicBezTo>
                  <a:pt x="1956475" y="2673944"/>
                  <a:pt x="1976680" y="2682485"/>
                  <a:pt x="2001213" y="2682791"/>
                </a:cubicBezTo>
                <a:cubicBezTo>
                  <a:pt x="2015075" y="2682710"/>
                  <a:pt x="2027367" y="2680144"/>
                  <a:pt x="2038089" y="2675092"/>
                </a:cubicBezTo>
                <a:cubicBezTo>
                  <a:pt x="2048811" y="2670039"/>
                  <a:pt x="2058363" y="2662985"/>
                  <a:pt x="2066745" y="2653929"/>
                </a:cubicBezTo>
                <a:lnTo>
                  <a:pt x="2045976" y="2629248"/>
                </a:lnTo>
                <a:cubicBezTo>
                  <a:pt x="2039895" y="2635318"/>
                  <a:pt x="2033392" y="2640110"/>
                  <a:pt x="2026467" y="2643623"/>
                </a:cubicBezTo>
                <a:cubicBezTo>
                  <a:pt x="2019541" y="2647135"/>
                  <a:pt x="2011711" y="2648929"/>
                  <a:pt x="2002976" y="2649002"/>
                </a:cubicBezTo>
                <a:cubicBezTo>
                  <a:pt x="1990583" y="2648951"/>
                  <a:pt x="1980107" y="2644821"/>
                  <a:pt x="1971548" y="2636612"/>
                </a:cubicBezTo>
                <a:cubicBezTo>
                  <a:pt x="1962990" y="2628403"/>
                  <a:pt x="1957715" y="2616424"/>
                  <a:pt x="1955724" y="2600676"/>
                </a:cubicBezTo>
                <a:lnTo>
                  <a:pt x="2072730" y="2600676"/>
                </a:lnTo>
                <a:cubicBezTo>
                  <a:pt x="2072898" y="2597795"/>
                  <a:pt x="2073001" y="2595112"/>
                  <a:pt x="2073038" y="2592627"/>
                </a:cubicBezTo>
                <a:cubicBezTo>
                  <a:pt x="2073074" y="2590142"/>
                  <a:pt x="2073089" y="2588251"/>
                  <a:pt x="2073081" y="2586953"/>
                </a:cubicBezTo>
                <a:cubicBezTo>
                  <a:pt x="2073065" y="2568094"/>
                  <a:pt x="2070126" y="2551295"/>
                  <a:pt x="2064265" y="2536556"/>
                </a:cubicBezTo>
                <a:cubicBezTo>
                  <a:pt x="2058405" y="2521817"/>
                  <a:pt x="2049725" y="2510191"/>
                  <a:pt x="2038225" y="2501680"/>
                </a:cubicBezTo>
                <a:cubicBezTo>
                  <a:pt x="2026725" y="2493168"/>
                  <a:pt x="2012507" y="2488824"/>
                  <a:pt x="1995571" y="2488649"/>
                </a:cubicBezTo>
                <a:close/>
                <a:moveTo>
                  <a:pt x="1038813" y="2485477"/>
                </a:moveTo>
                <a:lnTo>
                  <a:pt x="1074048" y="2584508"/>
                </a:lnTo>
                <a:lnTo>
                  <a:pt x="1003577" y="2584508"/>
                </a:lnTo>
                <a:close/>
                <a:moveTo>
                  <a:pt x="2314096" y="2466049"/>
                </a:moveTo>
                <a:cubicBezTo>
                  <a:pt x="2334022" y="2466417"/>
                  <a:pt x="2350136" y="2474495"/>
                  <a:pt x="2362438" y="2490285"/>
                </a:cubicBezTo>
                <a:cubicBezTo>
                  <a:pt x="2374740" y="2506074"/>
                  <a:pt x="2381071" y="2527372"/>
                  <a:pt x="2381431" y="2554177"/>
                </a:cubicBezTo>
                <a:lnTo>
                  <a:pt x="2381431" y="2557350"/>
                </a:lnTo>
                <a:cubicBezTo>
                  <a:pt x="2381416" y="2567397"/>
                  <a:pt x="2380564" y="2576650"/>
                  <a:pt x="2378875" y="2585110"/>
                </a:cubicBezTo>
                <a:cubicBezTo>
                  <a:pt x="2377186" y="2593571"/>
                  <a:pt x="2374748" y="2601238"/>
                  <a:pt x="2371561" y="2608112"/>
                </a:cubicBezTo>
                <a:lnTo>
                  <a:pt x="2337364" y="2575328"/>
                </a:lnTo>
                <a:lnTo>
                  <a:pt x="2312333" y="2602824"/>
                </a:lnTo>
                <a:lnTo>
                  <a:pt x="2348998" y="2635608"/>
                </a:lnTo>
                <a:cubicBezTo>
                  <a:pt x="2344231" y="2638949"/>
                  <a:pt x="2339046" y="2641431"/>
                  <a:pt x="2333442" y="2643054"/>
                </a:cubicBezTo>
                <a:cubicBezTo>
                  <a:pt x="2327838" y="2644677"/>
                  <a:pt x="2321859" y="2645485"/>
                  <a:pt x="2315506" y="2645478"/>
                </a:cubicBezTo>
                <a:cubicBezTo>
                  <a:pt x="2295397" y="2645184"/>
                  <a:pt x="2279121" y="2637223"/>
                  <a:pt x="2266679" y="2621595"/>
                </a:cubicBezTo>
                <a:cubicBezTo>
                  <a:pt x="2254237" y="2605967"/>
                  <a:pt x="2247833" y="2584435"/>
                  <a:pt x="2247465" y="2556998"/>
                </a:cubicBezTo>
                <a:lnTo>
                  <a:pt x="2247465" y="2553825"/>
                </a:lnTo>
                <a:cubicBezTo>
                  <a:pt x="2247818" y="2526880"/>
                  <a:pt x="2254075" y="2505597"/>
                  <a:pt x="2266238" y="2489976"/>
                </a:cubicBezTo>
                <a:cubicBezTo>
                  <a:pt x="2278401" y="2474356"/>
                  <a:pt x="2294353" y="2466380"/>
                  <a:pt x="2314096" y="2466049"/>
                </a:cubicBezTo>
                <a:close/>
                <a:moveTo>
                  <a:pt x="2998955" y="2441776"/>
                </a:moveTo>
                <a:lnTo>
                  <a:pt x="2998955" y="2492173"/>
                </a:lnTo>
                <a:lnTo>
                  <a:pt x="2978515" y="2492173"/>
                </a:lnTo>
                <a:lnTo>
                  <a:pt x="2978515" y="2526314"/>
                </a:lnTo>
                <a:lnTo>
                  <a:pt x="2998955" y="2526314"/>
                </a:lnTo>
                <a:lnTo>
                  <a:pt x="2998955" y="2633843"/>
                </a:lnTo>
                <a:cubicBezTo>
                  <a:pt x="2999249" y="2651709"/>
                  <a:pt x="3003855" y="2664225"/>
                  <a:pt x="3012774" y="2671391"/>
                </a:cubicBezTo>
                <a:cubicBezTo>
                  <a:pt x="3021693" y="2678558"/>
                  <a:pt x="3033167" y="2682005"/>
                  <a:pt x="3047194" y="2681734"/>
                </a:cubicBezTo>
                <a:cubicBezTo>
                  <a:pt x="3053861" y="2681704"/>
                  <a:pt x="3059910" y="2680971"/>
                  <a:pt x="3065344" y="2679534"/>
                </a:cubicBezTo>
                <a:cubicBezTo>
                  <a:pt x="3070777" y="2678096"/>
                  <a:pt x="3075769" y="2676131"/>
                  <a:pt x="3080322" y="2673638"/>
                </a:cubicBezTo>
                <a:lnTo>
                  <a:pt x="3080322" y="2640894"/>
                </a:lnTo>
                <a:cubicBezTo>
                  <a:pt x="3073685" y="2644420"/>
                  <a:pt x="3066518" y="2646183"/>
                  <a:pt x="3058824" y="2646183"/>
                </a:cubicBezTo>
                <a:cubicBezTo>
                  <a:pt x="3052436" y="2646234"/>
                  <a:pt x="3047502" y="2644633"/>
                  <a:pt x="3044022" y="2641379"/>
                </a:cubicBezTo>
                <a:cubicBezTo>
                  <a:pt x="3040542" y="2638125"/>
                  <a:pt x="3038780" y="2632910"/>
                  <a:pt x="3038735" y="2625734"/>
                </a:cubicBezTo>
                <a:lnTo>
                  <a:pt x="3038735" y="2526314"/>
                </a:lnTo>
                <a:lnTo>
                  <a:pt x="3080674" y="2526314"/>
                </a:lnTo>
                <a:lnTo>
                  <a:pt x="3080674" y="2492173"/>
                </a:lnTo>
                <a:lnTo>
                  <a:pt x="3038735" y="2492173"/>
                </a:lnTo>
                <a:lnTo>
                  <a:pt x="3038735" y="2441776"/>
                </a:lnTo>
                <a:close/>
                <a:moveTo>
                  <a:pt x="1617831" y="2441776"/>
                </a:moveTo>
                <a:lnTo>
                  <a:pt x="1617831" y="2492173"/>
                </a:lnTo>
                <a:lnTo>
                  <a:pt x="1597390" y="2492173"/>
                </a:lnTo>
                <a:lnTo>
                  <a:pt x="1597390" y="2526314"/>
                </a:lnTo>
                <a:lnTo>
                  <a:pt x="1617831" y="2526314"/>
                </a:lnTo>
                <a:lnTo>
                  <a:pt x="1617831" y="2633843"/>
                </a:lnTo>
                <a:cubicBezTo>
                  <a:pt x="1618124" y="2651709"/>
                  <a:pt x="1622730" y="2664225"/>
                  <a:pt x="1631649" y="2671391"/>
                </a:cubicBezTo>
                <a:cubicBezTo>
                  <a:pt x="1640569" y="2678558"/>
                  <a:pt x="1652042" y="2682005"/>
                  <a:pt x="1666069" y="2681734"/>
                </a:cubicBezTo>
                <a:cubicBezTo>
                  <a:pt x="1672735" y="2681704"/>
                  <a:pt x="1678785" y="2680971"/>
                  <a:pt x="1684219" y="2679534"/>
                </a:cubicBezTo>
                <a:cubicBezTo>
                  <a:pt x="1689652" y="2678096"/>
                  <a:pt x="1694645" y="2676131"/>
                  <a:pt x="1699197" y="2673638"/>
                </a:cubicBezTo>
                <a:lnTo>
                  <a:pt x="1699197" y="2640894"/>
                </a:lnTo>
                <a:cubicBezTo>
                  <a:pt x="1692559" y="2644420"/>
                  <a:pt x="1685393" y="2646183"/>
                  <a:pt x="1677699" y="2646183"/>
                </a:cubicBezTo>
                <a:cubicBezTo>
                  <a:pt x="1671311" y="2646234"/>
                  <a:pt x="1666377" y="2644633"/>
                  <a:pt x="1662897" y="2641379"/>
                </a:cubicBezTo>
                <a:cubicBezTo>
                  <a:pt x="1659417" y="2638125"/>
                  <a:pt x="1657655" y="2632910"/>
                  <a:pt x="1657611" y="2625734"/>
                </a:cubicBezTo>
                <a:lnTo>
                  <a:pt x="1657611" y="2526314"/>
                </a:lnTo>
                <a:lnTo>
                  <a:pt x="1699549" y="2526314"/>
                </a:lnTo>
                <a:lnTo>
                  <a:pt x="1699549" y="2492173"/>
                </a:lnTo>
                <a:lnTo>
                  <a:pt x="1657611" y="2492173"/>
                </a:lnTo>
                <a:lnTo>
                  <a:pt x="1657611" y="2441776"/>
                </a:lnTo>
                <a:close/>
                <a:moveTo>
                  <a:pt x="1019786" y="2430851"/>
                </a:moveTo>
                <a:lnTo>
                  <a:pt x="929230" y="2678914"/>
                </a:lnTo>
                <a:lnTo>
                  <a:pt x="970456" y="2678914"/>
                </a:lnTo>
                <a:lnTo>
                  <a:pt x="990893" y="2620764"/>
                </a:lnTo>
                <a:lnTo>
                  <a:pt x="1086733" y="2620764"/>
                </a:lnTo>
                <a:lnTo>
                  <a:pt x="1107170" y="2678914"/>
                </a:lnTo>
                <a:lnTo>
                  <a:pt x="1149804" y="2678914"/>
                </a:lnTo>
                <a:lnTo>
                  <a:pt x="1059249" y="2430851"/>
                </a:lnTo>
                <a:close/>
                <a:moveTo>
                  <a:pt x="2314801" y="2428384"/>
                </a:moveTo>
                <a:cubicBezTo>
                  <a:pt x="2293138" y="2428579"/>
                  <a:pt x="2274110" y="2434019"/>
                  <a:pt x="2257717" y="2444703"/>
                </a:cubicBezTo>
                <a:cubicBezTo>
                  <a:pt x="2241325" y="2455388"/>
                  <a:pt x="2228516" y="2470145"/>
                  <a:pt x="2219292" y="2488977"/>
                </a:cubicBezTo>
                <a:cubicBezTo>
                  <a:pt x="2210067" y="2507808"/>
                  <a:pt x="2205377" y="2529542"/>
                  <a:pt x="2205218" y="2554177"/>
                </a:cubicBezTo>
                <a:lnTo>
                  <a:pt x="2205218" y="2557703"/>
                </a:lnTo>
                <a:cubicBezTo>
                  <a:pt x="2205372" y="2582219"/>
                  <a:pt x="2210033" y="2603839"/>
                  <a:pt x="2219201" y="2622564"/>
                </a:cubicBezTo>
                <a:cubicBezTo>
                  <a:pt x="2228368" y="2641288"/>
                  <a:pt x="2241120" y="2655959"/>
                  <a:pt x="2257456" y="2666576"/>
                </a:cubicBezTo>
                <a:cubicBezTo>
                  <a:pt x="2273792" y="2677193"/>
                  <a:pt x="2292789" y="2682598"/>
                  <a:pt x="2314449" y="2682791"/>
                </a:cubicBezTo>
                <a:cubicBezTo>
                  <a:pt x="2326295" y="2682747"/>
                  <a:pt x="2337503" y="2680899"/>
                  <a:pt x="2348072" y="2677247"/>
                </a:cubicBezTo>
                <a:cubicBezTo>
                  <a:pt x="2358641" y="2673595"/>
                  <a:pt x="2368351" y="2668402"/>
                  <a:pt x="2377201" y="2661670"/>
                </a:cubicBezTo>
                <a:lnTo>
                  <a:pt x="2403259" y="2685963"/>
                </a:lnTo>
                <a:lnTo>
                  <a:pt x="2428259" y="2658502"/>
                </a:lnTo>
                <a:lnTo>
                  <a:pt x="2401498" y="2635255"/>
                </a:lnTo>
                <a:cubicBezTo>
                  <a:pt x="2408583" y="2624636"/>
                  <a:pt x="2414040" y="2612738"/>
                  <a:pt x="2417869" y="2599563"/>
                </a:cubicBezTo>
                <a:cubicBezTo>
                  <a:pt x="2421697" y="2586388"/>
                  <a:pt x="2423634" y="2572200"/>
                  <a:pt x="2423678" y="2556998"/>
                </a:cubicBezTo>
                <a:lnTo>
                  <a:pt x="2423678" y="2553472"/>
                </a:lnTo>
                <a:cubicBezTo>
                  <a:pt x="2423522" y="2528956"/>
                  <a:pt x="2418865" y="2507336"/>
                  <a:pt x="2409709" y="2488611"/>
                </a:cubicBezTo>
                <a:cubicBezTo>
                  <a:pt x="2400552" y="2469886"/>
                  <a:pt x="2387831" y="2455216"/>
                  <a:pt x="2371545" y="2444599"/>
                </a:cubicBezTo>
                <a:cubicBezTo>
                  <a:pt x="2355259" y="2433982"/>
                  <a:pt x="2336345" y="2428577"/>
                  <a:pt x="2314801" y="2428384"/>
                </a:cubicBezTo>
                <a:close/>
                <a:moveTo>
                  <a:pt x="3115732" y="2425917"/>
                </a:moveTo>
                <a:lnTo>
                  <a:pt x="3115732" y="2464992"/>
                </a:lnTo>
                <a:lnTo>
                  <a:pt x="3157979" y="2464992"/>
                </a:lnTo>
                <a:lnTo>
                  <a:pt x="3157979" y="2425917"/>
                </a:lnTo>
                <a:close/>
                <a:moveTo>
                  <a:pt x="1733902" y="2424507"/>
                </a:moveTo>
                <a:lnTo>
                  <a:pt x="1733902" y="2678914"/>
                </a:lnTo>
                <a:lnTo>
                  <a:pt x="1773682" y="2678914"/>
                </a:lnTo>
                <a:lnTo>
                  <a:pt x="1773682" y="2565786"/>
                </a:lnTo>
                <a:cubicBezTo>
                  <a:pt x="1773851" y="2552812"/>
                  <a:pt x="1777128" y="2542724"/>
                  <a:pt x="1783512" y="2535521"/>
                </a:cubicBezTo>
                <a:cubicBezTo>
                  <a:pt x="1789897" y="2528319"/>
                  <a:pt x="1798375" y="2524662"/>
                  <a:pt x="1808947" y="2524552"/>
                </a:cubicBezTo>
                <a:cubicBezTo>
                  <a:pt x="1819600" y="2524611"/>
                  <a:pt x="1827829" y="2528106"/>
                  <a:pt x="1833633" y="2535037"/>
                </a:cubicBezTo>
                <a:cubicBezTo>
                  <a:pt x="1839437" y="2541968"/>
                  <a:pt x="1842376" y="2551982"/>
                  <a:pt x="1842449" y="2565081"/>
                </a:cubicBezTo>
                <a:lnTo>
                  <a:pt x="1842449" y="2678914"/>
                </a:lnTo>
                <a:lnTo>
                  <a:pt x="1882229" y="2678914"/>
                </a:lnTo>
                <a:lnTo>
                  <a:pt x="1882229" y="2553803"/>
                </a:lnTo>
                <a:cubicBezTo>
                  <a:pt x="1882083" y="2533671"/>
                  <a:pt x="1877007" y="2517836"/>
                  <a:pt x="1867000" y="2506297"/>
                </a:cubicBezTo>
                <a:cubicBezTo>
                  <a:pt x="1856993" y="2494758"/>
                  <a:pt x="1842932" y="2488875"/>
                  <a:pt x="1824817" y="2488649"/>
                </a:cubicBezTo>
                <a:cubicBezTo>
                  <a:pt x="1812239" y="2488905"/>
                  <a:pt x="1801865" y="2492000"/>
                  <a:pt x="1793695" y="2497932"/>
                </a:cubicBezTo>
                <a:cubicBezTo>
                  <a:pt x="1785525" y="2503865"/>
                  <a:pt x="1778854" y="2511095"/>
                  <a:pt x="1773682" y="2519624"/>
                </a:cubicBezTo>
                <a:lnTo>
                  <a:pt x="1773682" y="2424507"/>
                </a:lnTo>
                <a:close/>
                <a:moveTo>
                  <a:pt x="1333852" y="2424507"/>
                </a:moveTo>
                <a:lnTo>
                  <a:pt x="1333852" y="2678914"/>
                </a:lnTo>
                <a:lnTo>
                  <a:pt x="1373632" y="2678914"/>
                </a:lnTo>
                <a:lnTo>
                  <a:pt x="1373632" y="2625005"/>
                </a:lnTo>
                <a:lnTo>
                  <a:pt x="1395130" y="2598932"/>
                </a:lnTo>
                <a:lnTo>
                  <a:pt x="1440241" y="2678914"/>
                </a:lnTo>
                <a:lnTo>
                  <a:pt x="1486408" y="2678914"/>
                </a:lnTo>
                <a:lnTo>
                  <a:pt x="1422619" y="2568278"/>
                </a:lnTo>
                <a:lnTo>
                  <a:pt x="1484646" y="2492173"/>
                </a:lnTo>
                <a:lnTo>
                  <a:pt x="1437421" y="2492173"/>
                </a:lnTo>
                <a:lnTo>
                  <a:pt x="1373632" y="2574268"/>
                </a:lnTo>
                <a:lnTo>
                  <a:pt x="1373632" y="2424507"/>
                </a:lnTo>
                <a:close/>
                <a:moveTo>
                  <a:pt x="3936669" y="2149451"/>
                </a:moveTo>
                <a:cubicBezTo>
                  <a:pt x="3924009" y="2149775"/>
                  <a:pt x="3913462" y="2154039"/>
                  <a:pt x="3905029" y="2162244"/>
                </a:cubicBezTo>
                <a:cubicBezTo>
                  <a:pt x="3896595" y="2170449"/>
                  <a:pt x="3892216" y="2180653"/>
                  <a:pt x="3891893" y="2192856"/>
                </a:cubicBezTo>
                <a:cubicBezTo>
                  <a:pt x="3892245" y="2205240"/>
                  <a:pt x="3896681" y="2215425"/>
                  <a:pt x="3905200" y="2223411"/>
                </a:cubicBezTo>
                <a:cubicBezTo>
                  <a:pt x="3913719" y="2231397"/>
                  <a:pt x="3924209" y="2235529"/>
                  <a:pt x="3936669" y="2235805"/>
                </a:cubicBezTo>
                <a:cubicBezTo>
                  <a:pt x="3949311" y="2235509"/>
                  <a:pt x="3959781" y="2231299"/>
                  <a:pt x="3968082" y="2223174"/>
                </a:cubicBezTo>
                <a:cubicBezTo>
                  <a:pt x="3972232" y="2219112"/>
                  <a:pt x="3975383" y="2214514"/>
                  <a:pt x="3977534" y="2209380"/>
                </a:cubicBezTo>
                <a:lnTo>
                  <a:pt x="3980987" y="2192385"/>
                </a:lnTo>
                <a:lnTo>
                  <a:pt x="3980989" y="2192399"/>
                </a:lnTo>
                <a:lnTo>
                  <a:pt x="3980989" y="2192371"/>
                </a:lnTo>
                <a:lnTo>
                  <a:pt x="3980987" y="2192385"/>
                </a:lnTo>
                <a:lnTo>
                  <a:pt x="3977470" y="2175665"/>
                </a:lnTo>
                <a:cubicBezTo>
                  <a:pt x="3975290" y="2170601"/>
                  <a:pt x="3972103" y="2166051"/>
                  <a:pt x="3967911" y="2162015"/>
                </a:cubicBezTo>
                <a:cubicBezTo>
                  <a:pt x="3959524" y="2153944"/>
                  <a:pt x="3949111" y="2149755"/>
                  <a:pt x="3936669" y="2149451"/>
                </a:cubicBezTo>
                <a:close/>
                <a:moveTo>
                  <a:pt x="2046398" y="2132020"/>
                </a:moveTo>
                <a:lnTo>
                  <a:pt x="2056006" y="2132020"/>
                </a:lnTo>
                <a:lnTo>
                  <a:pt x="2056006" y="2139801"/>
                </a:lnTo>
                <a:cubicBezTo>
                  <a:pt x="2055930" y="2154160"/>
                  <a:pt x="2051850" y="2165488"/>
                  <a:pt x="2043767" y="2173783"/>
                </a:cubicBezTo>
                <a:cubicBezTo>
                  <a:pt x="2035684" y="2182079"/>
                  <a:pt x="2024055" y="2186312"/>
                  <a:pt x="2008881" y="2186484"/>
                </a:cubicBezTo>
                <a:cubicBezTo>
                  <a:pt x="2000922" y="2186599"/>
                  <a:pt x="1993620" y="2184882"/>
                  <a:pt x="1986977" y="2181335"/>
                </a:cubicBezTo>
                <a:cubicBezTo>
                  <a:pt x="1980333" y="2177788"/>
                  <a:pt x="1976806" y="2171724"/>
                  <a:pt x="1976396" y="2163142"/>
                </a:cubicBezTo>
                <a:cubicBezTo>
                  <a:pt x="1976651" y="2154257"/>
                  <a:pt x="1980260" y="2147567"/>
                  <a:pt x="1987224" y="2143072"/>
                </a:cubicBezTo>
                <a:cubicBezTo>
                  <a:pt x="1994189" y="2138577"/>
                  <a:pt x="2002984" y="2135583"/>
                  <a:pt x="2013609" y="2134088"/>
                </a:cubicBezTo>
                <a:cubicBezTo>
                  <a:pt x="2024233" y="2132594"/>
                  <a:pt x="2035163" y="2131904"/>
                  <a:pt x="2046398" y="2132020"/>
                </a:cubicBezTo>
                <a:close/>
                <a:moveTo>
                  <a:pt x="3658387" y="2058411"/>
                </a:moveTo>
                <a:cubicBezTo>
                  <a:pt x="3676227" y="2059002"/>
                  <a:pt x="3689607" y="2065025"/>
                  <a:pt x="3698528" y="2076479"/>
                </a:cubicBezTo>
                <a:cubicBezTo>
                  <a:pt x="3707448" y="2087934"/>
                  <a:pt x="3711908" y="2101275"/>
                  <a:pt x="3711908" y="2116504"/>
                </a:cubicBezTo>
                <a:cubicBezTo>
                  <a:pt x="3711908" y="2131970"/>
                  <a:pt x="3707448" y="2145521"/>
                  <a:pt x="3698528" y="2157157"/>
                </a:cubicBezTo>
                <a:cubicBezTo>
                  <a:pt x="3689607" y="2168793"/>
                  <a:pt x="3676227" y="2174911"/>
                  <a:pt x="3658387" y="2175511"/>
                </a:cubicBezTo>
                <a:cubicBezTo>
                  <a:pt x="3641290" y="2174930"/>
                  <a:pt x="3627910" y="2168888"/>
                  <a:pt x="3618248" y="2157386"/>
                </a:cubicBezTo>
                <a:cubicBezTo>
                  <a:pt x="3608585" y="2145884"/>
                  <a:pt x="3603668" y="2132409"/>
                  <a:pt x="3603497" y="2116961"/>
                </a:cubicBezTo>
                <a:cubicBezTo>
                  <a:pt x="3603668" y="2101914"/>
                  <a:pt x="3608585" y="2088553"/>
                  <a:pt x="3618248" y="2076879"/>
                </a:cubicBezTo>
                <a:cubicBezTo>
                  <a:pt x="3627910" y="2065206"/>
                  <a:pt x="3641290" y="2059049"/>
                  <a:pt x="3658387" y="2058411"/>
                </a:cubicBezTo>
                <a:close/>
                <a:moveTo>
                  <a:pt x="1007618" y="2058411"/>
                </a:moveTo>
                <a:cubicBezTo>
                  <a:pt x="1025297" y="2059002"/>
                  <a:pt x="1038772" y="2065025"/>
                  <a:pt x="1048045" y="2076479"/>
                </a:cubicBezTo>
                <a:cubicBezTo>
                  <a:pt x="1057317" y="2087934"/>
                  <a:pt x="1061987" y="2101275"/>
                  <a:pt x="1062054" y="2116504"/>
                </a:cubicBezTo>
                <a:cubicBezTo>
                  <a:pt x="1062006" y="2131770"/>
                  <a:pt x="1057413" y="2145264"/>
                  <a:pt x="1048273" y="2156986"/>
                </a:cubicBezTo>
                <a:cubicBezTo>
                  <a:pt x="1039134" y="2168707"/>
                  <a:pt x="1025735" y="2174882"/>
                  <a:pt x="1008076" y="2175511"/>
                </a:cubicBezTo>
                <a:cubicBezTo>
                  <a:pt x="990416" y="2174882"/>
                  <a:pt x="977017" y="2168707"/>
                  <a:pt x="967878" y="2156986"/>
                </a:cubicBezTo>
                <a:cubicBezTo>
                  <a:pt x="958738" y="2145264"/>
                  <a:pt x="954145" y="2131770"/>
                  <a:pt x="954097" y="2116504"/>
                </a:cubicBezTo>
                <a:cubicBezTo>
                  <a:pt x="954126" y="2101275"/>
                  <a:pt x="958643" y="2087934"/>
                  <a:pt x="967649" y="2076479"/>
                </a:cubicBezTo>
                <a:cubicBezTo>
                  <a:pt x="976655" y="2065025"/>
                  <a:pt x="989978" y="2059002"/>
                  <a:pt x="1007618" y="2058411"/>
                </a:cubicBezTo>
                <a:close/>
                <a:moveTo>
                  <a:pt x="3233727" y="2047895"/>
                </a:moveTo>
                <a:cubicBezTo>
                  <a:pt x="3248604" y="2048220"/>
                  <a:pt x="3259793" y="2052492"/>
                  <a:pt x="3267293" y="2060714"/>
                </a:cubicBezTo>
                <a:cubicBezTo>
                  <a:pt x="3274794" y="2068935"/>
                  <a:pt x="3278549" y="2079159"/>
                  <a:pt x="3278559" y="2091387"/>
                </a:cubicBezTo>
                <a:lnTo>
                  <a:pt x="3182033" y="2091387"/>
                </a:lnTo>
                <a:cubicBezTo>
                  <a:pt x="3183186" y="2079360"/>
                  <a:pt x="3188427" y="2069193"/>
                  <a:pt x="3197758" y="2060886"/>
                </a:cubicBezTo>
                <a:cubicBezTo>
                  <a:pt x="3207089" y="2052578"/>
                  <a:pt x="3219078" y="2048248"/>
                  <a:pt x="3233727" y="2047895"/>
                </a:cubicBezTo>
                <a:close/>
                <a:moveTo>
                  <a:pt x="1469832" y="2003547"/>
                </a:moveTo>
                <a:lnTo>
                  <a:pt x="1430061" y="2147622"/>
                </a:lnTo>
                <a:lnTo>
                  <a:pt x="1429147" y="2147622"/>
                </a:lnTo>
                <a:lnTo>
                  <a:pt x="1387090" y="2003604"/>
                </a:lnTo>
                <a:lnTo>
                  <a:pt x="1311662" y="2003604"/>
                </a:lnTo>
                <a:lnTo>
                  <a:pt x="1270977" y="2147622"/>
                </a:lnTo>
                <a:lnTo>
                  <a:pt x="1269606" y="2147622"/>
                </a:lnTo>
                <a:lnTo>
                  <a:pt x="1230292" y="2003604"/>
                </a:lnTo>
                <a:lnTo>
                  <a:pt x="1149379" y="2003604"/>
                </a:lnTo>
                <a:lnTo>
                  <a:pt x="1228006" y="2231233"/>
                </a:lnTo>
                <a:lnTo>
                  <a:pt x="1303434" y="2231233"/>
                </a:lnTo>
                <a:lnTo>
                  <a:pt x="1347319" y="2089558"/>
                </a:lnTo>
                <a:lnTo>
                  <a:pt x="1348234" y="2089558"/>
                </a:lnTo>
                <a:lnTo>
                  <a:pt x="1393033" y="2231233"/>
                </a:lnTo>
                <a:lnTo>
                  <a:pt x="1468461" y="2231233"/>
                </a:lnTo>
                <a:lnTo>
                  <a:pt x="1547543" y="2003547"/>
                </a:lnTo>
                <a:close/>
                <a:moveTo>
                  <a:pt x="3676684" y="1997203"/>
                </a:moveTo>
                <a:cubicBezTo>
                  <a:pt x="3659901" y="1997489"/>
                  <a:pt x="3645321" y="2000915"/>
                  <a:pt x="3632941" y="2007481"/>
                </a:cubicBezTo>
                <a:cubicBezTo>
                  <a:pt x="3620563" y="2014047"/>
                  <a:pt x="3610900" y="2022040"/>
                  <a:pt x="3603953" y="2031461"/>
                </a:cubicBezTo>
                <a:lnTo>
                  <a:pt x="3602583" y="2031461"/>
                </a:lnTo>
                <a:lnTo>
                  <a:pt x="3602583" y="2003598"/>
                </a:lnTo>
                <a:lnTo>
                  <a:pt x="3531314" y="2003598"/>
                </a:lnTo>
                <a:lnTo>
                  <a:pt x="3531314" y="2340961"/>
                </a:lnTo>
                <a:lnTo>
                  <a:pt x="3606238" y="2340961"/>
                </a:lnTo>
                <a:lnTo>
                  <a:pt x="3606238" y="2206115"/>
                </a:lnTo>
                <a:lnTo>
                  <a:pt x="3607153" y="2206115"/>
                </a:lnTo>
                <a:cubicBezTo>
                  <a:pt x="3614491" y="2216022"/>
                  <a:pt x="3624288" y="2223730"/>
                  <a:pt x="3636544" y="2229240"/>
                </a:cubicBezTo>
                <a:cubicBezTo>
                  <a:pt x="3648799" y="2234750"/>
                  <a:pt x="3662027" y="2237548"/>
                  <a:pt x="3676227" y="2237633"/>
                </a:cubicBezTo>
                <a:cubicBezTo>
                  <a:pt x="3699152" y="2237315"/>
                  <a:pt x="3718672" y="2231557"/>
                  <a:pt x="3734787" y="2220357"/>
                </a:cubicBezTo>
                <a:cubicBezTo>
                  <a:pt x="3750901" y="2209158"/>
                  <a:pt x="3763206" y="2194427"/>
                  <a:pt x="3771702" y="2176163"/>
                </a:cubicBezTo>
                <a:cubicBezTo>
                  <a:pt x="3780197" y="2157900"/>
                  <a:pt x="3784478" y="2138014"/>
                  <a:pt x="3784546" y="2116504"/>
                </a:cubicBezTo>
                <a:cubicBezTo>
                  <a:pt x="3784442" y="2095017"/>
                  <a:pt x="3780031" y="2075289"/>
                  <a:pt x="3771313" y="2057319"/>
                </a:cubicBezTo>
                <a:cubicBezTo>
                  <a:pt x="3762595" y="2039349"/>
                  <a:pt x="3750194" y="2024911"/>
                  <a:pt x="3734110" y="2014005"/>
                </a:cubicBezTo>
                <a:cubicBezTo>
                  <a:pt x="3718027" y="2003100"/>
                  <a:pt x="3698885" y="1997499"/>
                  <a:pt x="3676684" y="1997203"/>
                </a:cubicBezTo>
                <a:close/>
                <a:moveTo>
                  <a:pt x="2320491" y="1997203"/>
                </a:moveTo>
                <a:cubicBezTo>
                  <a:pt x="2304495" y="1997527"/>
                  <a:pt x="2290502" y="2001333"/>
                  <a:pt x="2278511" y="2008623"/>
                </a:cubicBezTo>
                <a:cubicBezTo>
                  <a:pt x="2266519" y="2015912"/>
                  <a:pt x="2257788" y="2024743"/>
                  <a:pt x="2252317" y="2035116"/>
                </a:cubicBezTo>
                <a:lnTo>
                  <a:pt x="2251404" y="2035116"/>
                </a:lnTo>
                <a:lnTo>
                  <a:pt x="2251404" y="2003598"/>
                </a:lnTo>
                <a:lnTo>
                  <a:pt x="2178765" y="2003598"/>
                </a:lnTo>
                <a:lnTo>
                  <a:pt x="2178765" y="2231233"/>
                </a:lnTo>
                <a:lnTo>
                  <a:pt x="2254145" y="2231233"/>
                </a:lnTo>
                <a:lnTo>
                  <a:pt x="2254145" y="2107789"/>
                </a:lnTo>
                <a:cubicBezTo>
                  <a:pt x="2254164" y="2094349"/>
                  <a:pt x="2257558" y="2082938"/>
                  <a:pt x="2264326" y="2073556"/>
                </a:cubicBezTo>
                <a:cubicBezTo>
                  <a:pt x="2271094" y="2064174"/>
                  <a:pt x="2281122" y="2059278"/>
                  <a:pt x="2294410" y="2058868"/>
                </a:cubicBezTo>
                <a:cubicBezTo>
                  <a:pt x="2307632" y="2059297"/>
                  <a:pt x="2316649" y="2064155"/>
                  <a:pt x="2321463" y="2073441"/>
                </a:cubicBezTo>
                <a:cubicBezTo>
                  <a:pt x="2326277" y="2082728"/>
                  <a:pt x="2328545" y="2093873"/>
                  <a:pt x="2328269" y="2106874"/>
                </a:cubicBezTo>
                <a:lnTo>
                  <a:pt x="2328269" y="2231233"/>
                </a:lnTo>
                <a:lnTo>
                  <a:pt x="2403650" y="2231233"/>
                </a:lnTo>
                <a:lnTo>
                  <a:pt x="2403650" y="2090415"/>
                </a:lnTo>
                <a:cubicBezTo>
                  <a:pt x="2403757" y="2074875"/>
                  <a:pt x="2401106" y="2060048"/>
                  <a:pt x="2395697" y="2045935"/>
                </a:cubicBezTo>
                <a:cubicBezTo>
                  <a:pt x="2390287" y="2031821"/>
                  <a:pt x="2381476" y="2020247"/>
                  <a:pt x="2369264" y="2011212"/>
                </a:cubicBezTo>
                <a:cubicBezTo>
                  <a:pt x="2357051" y="2002177"/>
                  <a:pt x="2340793" y="1997508"/>
                  <a:pt x="2320491" y="1997203"/>
                </a:cubicBezTo>
                <a:close/>
                <a:moveTo>
                  <a:pt x="3233269" y="1996289"/>
                </a:moveTo>
                <a:cubicBezTo>
                  <a:pt x="3210013" y="1996415"/>
                  <a:pt x="3189156" y="2001440"/>
                  <a:pt x="3170700" y="2011364"/>
                </a:cubicBezTo>
                <a:cubicBezTo>
                  <a:pt x="3152245" y="2021287"/>
                  <a:pt x="3137626" y="2035352"/>
                  <a:pt x="3126843" y="2053558"/>
                </a:cubicBezTo>
                <a:cubicBezTo>
                  <a:pt x="3116059" y="2071764"/>
                  <a:pt x="3110549" y="2093354"/>
                  <a:pt x="3110309" y="2118328"/>
                </a:cubicBezTo>
                <a:cubicBezTo>
                  <a:pt x="3110585" y="2143999"/>
                  <a:pt x="3116327" y="2165771"/>
                  <a:pt x="3127537" y="2183642"/>
                </a:cubicBezTo>
                <a:cubicBezTo>
                  <a:pt x="3138745" y="2201514"/>
                  <a:pt x="3153765" y="2215118"/>
                  <a:pt x="3172597" y="2224453"/>
                </a:cubicBezTo>
                <a:cubicBezTo>
                  <a:pt x="3191427" y="2233788"/>
                  <a:pt x="3212415" y="2238486"/>
                  <a:pt x="3235557" y="2238548"/>
                </a:cubicBezTo>
                <a:cubicBezTo>
                  <a:pt x="3258731" y="2238472"/>
                  <a:pt x="3279040" y="2234285"/>
                  <a:pt x="3296482" y="2225987"/>
                </a:cubicBezTo>
                <a:cubicBezTo>
                  <a:pt x="3313923" y="2217690"/>
                  <a:pt x="3328049" y="2205738"/>
                  <a:pt x="3338859" y="2190133"/>
                </a:cubicBezTo>
                <a:lnTo>
                  <a:pt x="3286782" y="2157192"/>
                </a:lnTo>
                <a:cubicBezTo>
                  <a:pt x="3281775" y="2164192"/>
                  <a:pt x="3275106" y="2169877"/>
                  <a:pt x="3266778" y="2174245"/>
                </a:cubicBezTo>
                <a:cubicBezTo>
                  <a:pt x="3258449" y="2178613"/>
                  <a:pt x="3248347" y="2180864"/>
                  <a:pt x="3236472" y="2180998"/>
                </a:cubicBezTo>
                <a:cubicBezTo>
                  <a:pt x="3222538" y="2180778"/>
                  <a:pt x="3210377" y="2176753"/>
                  <a:pt x="3199988" y="2168923"/>
                </a:cubicBezTo>
                <a:cubicBezTo>
                  <a:pt x="3189600" y="2161093"/>
                  <a:pt x="3183615" y="2150773"/>
                  <a:pt x="3182033" y="2137964"/>
                </a:cubicBezTo>
                <a:lnTo>
                  <a:pt x="3347083" y="2137964"/>
                </a:lnTo>
                <a:cubicBezTo>
                  <a:pt x="3347301" y="2135195"/>
                  <a:pt x="3347434" y="2132284"/>
                  <a:pt x="3347482" y="2129230"/>
                </a:cubicBezTo>
                <a:cubicBezTo>
                  <a:pt x="3347529" y="2126177"/>
                  <a:pt x="3347548" y="2123151"/>
                  <a:pt x="3347539" y="2120155"/>
                </a:cubicBezTo>
                <a:cubicBezTo>
                  <a:pt x="3346979" y="2080983"/>
                  <a:pt x="3336336" y="2050621"/>
                  <a:pt x="3315611" y="2029069"/>
                </a:cubicBezTo>
                <a:cubicBezTo>
                  <a:pt x="3294885" y="2007518"/>
                  <a:pt x="3267438" y="1996591"/>
                  <a:pt x="3233269" y="1996289"/>
                </a:cubicBezTo>
                <a:close/>
                <a:moveTo>
                  <a:pt x="2019861" y="1996289"/>
                </a:moveTo>
                <a:cubicBezTo>
                  <a:pt x="2001075" y="1996317"/>
                  <a:pt x="1982841" y="1999572"/>
                  <a:pt x="1965159" y="2006052"/>
                </a:cubicBezTo>
                <a:cubicBezTo>
                  <a:pt x="1947477" y="2012531"/>
                  <a:pt x="1931884" y="2022066"/>
                  <a:pt x="1918380" y="2034654"/>
                </a:cubicBezTo>
                <a:lnTo>
                  <a:pt x="1956296" y="2075364"/>
                </a:lnTo>
                <a:cubicBezTo>
                  <a:pt x="1963292" y="2068781"/>
                  <a:pt x="1971691" y="2063286"/>
                  <a:pt x="1981494" y="2058879"/>
                </a:cubicBezTo>
                <a:cubicBezTo>
                  <a:pt x="1991297" y="2054471"/>
                  <a:pt x="2001646" y="2052182"/>
                  <a:pt x="2012541" y="2052010"/>
                </a:cubicBezTo>
                <a:cubicBezTo>
                  <a:pt x="2024465" y="2051982"/>
                  <a:pt x="2034245" y="2054672"/>
                  <a:pt x="2041880" y="2060081"/>
                </a:cubicBezTo>
                <a:cubicBezTo>
                  <a:pt x="2049515" y="2065490"/>
                  <a:pt x="2053461" y="2073790"/>
                  <a:pt x="2053719" y="2084980"/>
                </a:cubicBezTo>
                <a:lnTo>
                  <a:pt x="2053719" y="2088643"/>
                </a:lnTo>
                <a:cubicBezTo>
                  <a:pt x="2031027" y="2088372"/>
                  <a:pt x="2008555" y="2090132"/>
                  <a:pt x="1986303" y="2093922"/>
                </a:cubicBezTo>
                <a:cubicBezTo>
                  <a:pt x="1964051" y="2097713"/>
                  <a:pt x="1945485" y="2105161"/>
                  <a:pt x="1930604" y="2116265"/>
                </a:cubicBezTo>
                <a:cubicBezTo>
                  <a:pt x="1915723" y="2127370"/>
                  <a:pt x="1907994" y="2143759"/>
                  <a:pt x="1907416" y="2165431"/>
                </a:cubicBezTo>
                <a:cubicBezTo>
                  <a:pt x="1907769" y="2183146"/>
                  <a:pt x="1912241" y="2197230"/>
                  <a:pt x="1920834" y="2207681"/>
                </a:cubicBezTo>
                <a:cubicBezTo>
                  <a:pt x="1929427" y="2218132"/>
                  <a:pt x="1940026" y="2225612"/>
                  <a:pt x="1952631" y="2230121"/>
                </a:cubicBezTo>
                <a:cubicBezTo>
                  <a:pt x="1965236" y="2234630"/>
                  <a:pt x="1977733" y="2236829"/>
                  <a:pt x="1990122" y="2236719"/>
                </a:cubicBezTo>
                <a:cubicBezTo>
                  <a:pt x="2003905" y="2236652"/>
                  <a:pt x="2016601" y="2234045"/>
                  <a:pt x="2028211" y="2228898"/>
                </a:cubicBezTo>
                <a:cubicBezTo>
                  <a:pt x="2039821" y="2223751"/>
                  <a:pt x="2048629" y="2216463"/>
                  <a:pt x="2054634" y="2207035"/>
                </a:cubicBezTo>
                <a:lnTo>
                  <a:pt x="2056006" y="2207035"/>
                </a:lnTo>
                <a:lnTo>
                  <a:pt x="2056006" y="2231233"/>
                </a:lnTo>
                <a:lnTo>
                  <a:pt x="2124529" y="2231233"/>
                </a:lnTo>
                <a:lnTo>
                  <a:pt x="2124529" y="2116496"/>
                </a:lnTo>
                <a:cubicBezTo>
                  <a:pt x="2124939" y="2075282"/>
                  <a:pt x="2117038" y="2044903"/>
                  <a:pt x="2100825" y="2025359"/>
                </a:cubicBezTo>
                <a:cubicBezTo>
                  <a:pt x="2084611" y="2005815"/>
                  <a:pt x="2057623" y="1996125"/>
                  <a:pt x="2019861" y="1996289"/>
                </a:cubicBezTo>
                <a:close/>
                <a:moveTo>
                  <a:pt x="1808604" y="1996289"/>
                </a:moveTo>
                <a:cubicBezTo>
                  <a:pt x="1784731" y="1996412"/>
                  <a:pt x="1763255" y="2001393"/>
                  <a:pt x="1744177" y="2011230"/>
                </a:cubicBezTo>
                <a:cubicBezTo>
                  <a:pt x="1725099" y="2021068"/>
                  <a:pt x="1709958" y="2035021"/>
                  <a:pt x="1698752" y="2053090"/>
                </a:cubicBezTo>
                <a:cubicBezTo>
                  <a:pt x="1687547" y="2071158"/>
                  <a:pt x="1681816" y="2092601"/>
                  <a:pt x="1681559" y="2117419"/>
                </a:cubicBezTo>
                <a:cubicBezTo>
                  <a:pt x="1681805" y="2142667"/>
                  <a:pt x="1687507" y="2164313"/>
                  <a:pt x="1698668" y="2182356"/>
                </a:cubicBezTo>
                <a:cubicBezTo>
                  <a:pt x="1709828" y="2200399"/>
                  <a:pt x="1724975" y="2214251"/>
                  <a:pt x="1744109" y="2223911"/>
                </a:cubicBezTo>
                <a:cubicBezTo>
                  <a:pt x="1763244" y="2233571"/>
                  <a:pt x="1784894" y="2238450"/>
                  <a:pt x="1809061" y="2238548"/>
                </a:cubicBezTo>
                <a:cubicBezTo>
                  <a:pt x="1825997" y="2238472"/>
                  <a:pt x="1841846" y="2235883"/>
                  <a:pt x="1856610" y="2230782"/>
                </a:cubicBezTo>
                <a:cubicBezTo>
                  <a:pt x="1871374" y="2225682"/>
                  <a:pt x="1883566" y="2218525"/>
                  <a:pt x="1893186" y="2209313"/>
                </a:cubicBezTo>
                <a:lnTo>
                  <a:pt x="1851581" y="2158587"/>
                </a:lnTo>
                <a:cubicBezTo>
                  <a:pt x="1846828" y="2164095"/>
                  <a:pt x="1840789" y="2168288"/>
                  <a:pt x="1833464" y="2171166"/>
                </a:cubicBezTo>
                <a:cubicBezTo>
                  <a:pt x="1826139" y="2174044"/>
                  <a:pt x="1818615" y="2175492"/>
                  <a:pt x="1810890" y="2175511"/>
                </a:cubicBezTo>
                <a:cubicBezTo>
                  <a:pt x="1794259" y="2175063"/>
                  <a:pt x="1781229" y="2169327"/>
                  <a:pt x="1771799" y="2158301"/>
                </a:cubicBezTo>
                <a:cubicBezTo>
                  <a:pt x="1762369" y="2147275"/>
                  <a:pt x="1757569" y="2133648"/>
                  <a:pt x="1757397" y="2117419"/>
                </a:cubicBezTo>
                <a:cubicBezTo>
                  <a:pt x="1757617" y="2101170"/>
                  <a:pt x="1762436" y="2087467"/>
                  <a:pt x="1771856" y="2076308"/>
                </a:cubicBezTo>
                <a:cubicBezTo>
                  <a:pt x="1781277" y="2065148"/>
                  <a:pt x="1793983" y="2059335"/>
                  <a:pt x="1809976" y="2058868"/>
                </a:cubicBezTo>
                <a:cubicBezTo>
                  <a:pt x="1817719" y="2058944"/>
                  <a:pt x="1825206" y="2060622"/>
                  <a:pt x="1832435" y="2063900"/>
                </a:cubicBezTo>
                <a:cubicBezTo>
                  <a:pt x="1839665" y="2067178"/>
                  <a:pt x="1845437" y="2071600"/>
                  <a:pt x="1849752" y="2077165"/>
                </a:cubicBezTo>
                <a:lnTo>
                  <a:pt x="1893186" y="2026893"/>
                </a:lnTo>
                <a:cubicBezTo>
                  <a:pt x="1883889" y="2017625"/>
                  <a:pt x="1871621" y="2010240"/>
                  <a:pt x="1856381" y="2004739"/>
                </a:cubicBezTo>
                <a:cubicBezTo>
                  <a:pt x="1841141" y="1999239"/>
                  <a:pt x="1825215" y="1996422"/>
                  <a:pt x="1808604" y="1996289"/>
                </a:cubicBezTo>
                <a:close/>
                <a:moveTo>
                  <a:pt x="1007618" y="1996289"/>
                </a:moveTo>
                <a:cubicBezTo>
                  <a:pt x="984465" y="1996393"/>
                  <a:pt x="963400" y="2001260"/>
                  <a:pt x="944423" y="2010892"/>
                </a:cubicBezTo>
                <a:cubicBezTo>
                  <a:pt x="925445" y="2020524"/>
                  <a:pt x="910279" y="2034296"/>
                  <a:pt x="898924" y="2052209"/>
                </a:cubicBezTo>
                <a:cubicBezTo>
                  <a:pt x="887568" y="2070123"/>
                  <a:pt x="881747" y="2091554"/>
                  <a:pt x="881460" y="2116504"/>
                </a:cubicBezTo>
                <a:cubicBezTo>
                  <a:pt x="881747" y="2141476"/>
                  <a:pt x="887568" y="2163066"/>
                  <a:pt x="898924" y="2181273"/>
                </a:cubicBezTo>
                <a:cubicBezTo>
                  <a:pt x="910279" y="2199480"/>
                  <a:pt x="925445" y="2213546"/>
                  <a:pt x="944423" y="2223471"/>
                </a:cubicBezTo>
                <a:cubicBezTo>
                  <a:pt x="963400" y="2233396"/>
                  <a:pt x="984465" y="2238421"/>
                  <a:pt x="1007618" y="2238548"/>
                </a:cubicBezTo>
                <a:cubicBezTo>
                  <a:pt x="1030921" y="2238421"/>
                  <a:pt x="1052093" y="2233396"/>
                  <a:pt x="1071135" y="2223471"/>
                </a:cubicBezTo>
                <a:cubicBezTo>
                  <a:pt x="1090178" y="2213546"/>
                  <a:pt x="1105384" y="2199480"/>
                  <a:pt x="1116753" y="2181273"/>
                </a:cubicBezTo>
                <a:cubicBezTo>
                  <a:pt x="1128123" y="2163066"/>
                  <a:pt x="1133950" y="2141476"/>
                  <a:pt x="1134234" y="2116504"/>
                </a:cubicBezTo>
                <a:cubicBezTo>
                  <a:pt x="1133950" y="2091554"/>
                  <a:pt x="1128123" y="2070123"/>
                  <a:pt x="1116753" y="2052209"/>
                </a:cubicBezTo>
                <a:cubicBezTo>
                  <a:pt x="1105384" y="2034296"/>
                  <a:pt x="1090178" y="2020524"/>
                  <a:pt x="1071135" y="2010892"/>
                </a:cubicBezTo>
                <a:cubicBezTo>
                  <a:pt x="1052093" y="2001260"/>
                  <a:pt x="1030921" y="1996393"/>
                  <a:pt x="1007618" y="1996289"/>
                </a:cubicBezTo>
                <a:close/>
                <a:moveTo>
                  <a:pt x="2582929" y="1907592"/>
                </a:moveTo>
                <a:lnTo>
                  <a:pt x="2582929" y="2231233"/>
                </a:lnTo>
                <a:lnTo>
                  <a:pt x="2661511" y="2231233"/>
                </a:lnTo>
                <a:lnTo>
                  <a:pt x="2661511" y="1907592"/>
                </a:lnTo>
                <a:close/>
                <a:moveTo>
                  <a:pt x="544579" y="1907592"/>
                </a:moveTo>
                <a:lnTo>
                  <a:pt x="544579" y="2231233"/>
                </a:lnTo>
                <a:lnTo>
                  <a:pt x="622703" y="2231233"/>
                </a:lnTo>
                <a:lnTo>
                  <a:pt x="622703" y="2095901"/>
                </a:lnTo>
                <a:lnTo>
                  <a:pt x="748948" y="2095901"/>
                </a:lnTo>
                <a:lnTo>
                  <a:pt x="748948" y="2231233"/>
                </a:lnTo>
                <a:lnTo>
                  <a:pt x="827072" y="2231233"/>
                </a:lnTo>
                <a:lnTo>
                  <a:pt x="827072" y="1907592"/>
                </a:lnTo>
                <a:lnTo>
                  <a:pt x="748948" y="1907592"/>
                </a:lnTo>
                <a:lnTo>
                  <a:pt x="748948" y="2030122"/>
                </a:lnTo>
                <a:lnTo>
                  <a:pt x="622703" y="2030122"/>
                </a:lnTo>
                <a:lnTo>
                  <a:pt x="622703" y="1907592"/>
                </a:lnTo>
                <a:close/>
                <a:moveTo>
                  <a:pt x="3939899" y="1898905"/>
                </a:moveTo>
                <a:cubicBezTo>
                  <a:pt x="3909943" y="1898895"/>
                  <a:pt x="3884358" y="1907138"/>
                  <a:pt x="3863146" y="1923633"/>
                </a:cubicBezTo>
                <a:cubicBezTo>
                  <a:pt x="3841934" y="1940129"/>
                  <a:pt x="3829266" y="1964938"/>
                  <a:pt x="3825141" y="1998061"/>
                </a:cubicBezTo>
                <a:lnTo>
                  <a:pt x="3897836" y="2005833"/>
                </a:lnTo>
                <a:cubicBezTo>
                  <a:pt x="3898303" y="1994460"/>
                  <a:pt x="3901827" y="1984630"/>
                  <a:pt x="3908409" y="1976344"/>
                </a:cubicBezTo>
                <a:cubicBezTo>
                  <a:pt x="3914991" y="1968057"/>
                  <a:pt x="3924573" y="1963713"/>
                  <a:pt x="3937155" y="1963313"/>
                </a:cubicBezTo>
                <a:cubicBezTo>
                  <a:pt x="3947547" y="1963447"/>
                  <a:pt x="3955681" y="1966380"/>
                  <a:pt x="3961559" y="1972114"/>
                </a:cubicBezTo>
                <a:cubicBezTo>
                  <a:pt x="3967435" y="1977849"/>
                  <a:pt x="3970426" y="1985583"/>
                  <a:pt x="3970531" y="1995317"/>
                </a:cubicBezTo>
                <a:cubicBezTo>
                  <a:pt x="3970407" y="2002299"/>
                  <a:pt x="3968597" y="2008338"/>
                  <a:pt x="3965102" y="2013434"/>
                </a:cubicBezTo>
                <a:cubicBezTo>
                  <a:pt x="3961606" y="2018530"/>
                  <a:pt x="3957167" y="2023311"/>
                  <a:pt x="3951786" y="2027779"/>
                </a:cubicBezTo>
                <a:lnTo>
                  <a:pt x="3936669" y="2041952"/>
                </a:lnTo>
                <a:cubicBezTo>
                  <a:pt x="3924773" y="2052010"/>
                  <a:pt x="3915788" y="2062069"/>
                  <a:pt x="3909716" y="2072127"/>
                </a:cubicBezTo>
                <a:cubicBezTo>
                  <a:pt x="3903644" y="2082185"/>
                  <a:pt x="3900599" y="2094987"/>
                  <a:pt x="3900580" y="2110532"/>
                </a:cubicBezTo>
                <a:lnTo>
                  <a:pt x="3900580" y="2127905"/>
                </a:lnTo>
                <a:lnTo>
                  <a:pt x="3971846" y="2127905"/>
                </a:lnTo>
                <a:lnTo>
                  <a:pt x="3971846" y="2116018"/>
                </a:lnTo>
                <a:cubicBezTo>
                  <a:pt x="3971646" y="2106817"/>
                  <a:pt x="3973303" y="2099273"/>
                  <a:pt x="3976818" y="2093387"/>
                </a:cubicBezTo>
                <a:cubicBezTo>
                  <a:pt x="3980332" y="2087500"/>
                  <a:pt x="3986905" y="2080871"/>
                  <a:pt x="3996535" y="2073499"/>
                </a:cubicBezTo>
                <a:cubicBezTo>
                  <a:pt x="4012476" y="2061945"/>
                  <a:pt x="4024956" y="2050077"/>
                  <a:pt x="4033973" y="2037894"/>
                </a:cubicBezTo>
                <a:cubicBezTo>
                  <a:pt x="4042991" y="2025712"/>
                  <a:pt x="4047580" y="2009843"/>
                  <a:pt x="4047741" y="1990288"/>
                </a:cubicBezTo>
                <a:cubicBezTo>
                  <a:pt x="4047417" y="1969163"/>
                  <a:pt x="4042126" y="1951856"/>
                  <a:pt x="4031868" y="1938366"/>
                </a:cubicBezTo>
                <a:cubicBezTo>
                  <a:pt x="4021611" y="1924876"/>
                  <a:pt x="4008331" y="1914914"/>
                  <a:pt x="3992031" y="1908482"/>
                </a:cubicBezTo>
                <a:cubicBezTo>
                  <a:pt x="3975730" y="1902049"/>
                  <a:pt x="3958353" y="1898857"/>
                  <a:pt x="3939899" y="1898905"/>
                </a:cubicBezTo>
                <a:close/>
                <a:moveTo>
                  <a:pt x="2836904" y="1885647"/>
                </a:moveTo>
                <a:lnTo>
                  <a:pt x="2836904" y="2231233"/>
                </a:lnTo>
                <a:lnTo>
                  <a:pt x="2911827" y="2231233"/>
                </a:lnTo>
                <a:lnTo>
                  <a:pt x="2911827" y="2108246"/>
                </a:lnTo>
                <a:cubicBezTo>
                  <a:pt x="2911894" y="2094425"/>
                  <a:pt x="2915421" y="2082976"/>
                  <a:pt x="2922409" y="2073899"/>
                </a:cubicBezTo>
                <a:cubicBezTo>
                  <a:pt x="2929395" y="2064821"/>
                  <a:pt x="2939443" y="2060116"/>
                  <a:pt x="2952550" y="2059783"/>
                </a:cubicBezTo>
                <a:cubicBezTo>
                  <a:pt x="2965752" y="2060183"/>
                  <a:pt x="2974693" y="2064983"/>
                  <a:pt x="2979374" y="2074184"/>
                </a:cubicBezTo>
                <a:cubicBezTo>
                  <a:pt x="2984054" y="2083386"/>
                  <a:pt x="2986246" y="2094587"/>
                  <a:pt x="2985951" y="2107789"/>
                </a:cubicBezTo>
                <a:lnTo>
                  <a:pt x="2985951" y="2231233"/>
                </a:lnTo>
                <a:lnTo>
                  <a:pt x="3061332" y="2231233"/>
                </a:lnTo>
                <a:lnTo>
                  <a:pt x="3061332" y="2090415"/>
                </a:lnTo>
                <a:cubicBezTo>
                  <a:pt x="3061447" y="2074875"/>
                  <a:pt x="3058830" y="2060049"/>
                  <a:pt x="3053480" y="2045935"/>
                </a:cubicBezTo>
                <a:cubicBezTo>
                  <a:pt x="3048130" y="2031822"/>
                  <a:pt x="3039353" y="2020247"/>
                  <a:pt x="3027149" y="2011212"/>
                </a:cubicBezTo>
                <a:cubicBezTo>
                  <a:pt x="3014945" y="2002177"/>
                  <a:pt x="2998619" y="1997508"/>
                  <a:pt x="2978173" y="1997203"/>
                </a:cubicBezTo>
                <a:cubicBezTo>
                  <a:pt x="2962263" y="1997527"/>
                  <a:pt x="2948670" y="2001105"/>
                  <a:pt x="2937393" y="2007938"/>
                </a:cubicBezTo>
                <a:cubicBezTo>
                  <a:pt x="2926117" y="2014771"/>
                  <a:pt x="2917899" y="2022916"/>
                  <a:pt x="2912743" y="2032376"/>
                </a:cubicBezTo>
                <a:lnTo>
                  <a:pt x="2911827" y="2032376"/>
                </a:lnTo>
                <a:lnTo>
                  <a:pt x="2911827" y="1885647"/>
                </a:lnTo>
                <a:close/>
                <a:moveTo>
                  <a:pt x="3398879" y="1885589"/>
                </a:moveTo>
                <a:lnTo>
                  <a:pt x="3398879" y="2231233"/>
                </a:lnTo>
                <a:lnTo>
                  <a:pt x="3474717" y="2231233"/>
                </a:lnTo>
                <a:lnTo>
                  <a:pt x="3474717" y="1885589"/>
                </a:lnTo>
                <a:close/>
                <a:moveTo>
                  <a:pt x="2286000" y="152400"/>
                </a:moveTo>
                <a:cubicBezTo>
                  <a:pt x="3464355" y="152400"/>
                  <a:pt x="4419600" y="1107645"/>
                  <a:pt x="4419600" y="2286000"/>
                </a:cubicBezTo>
                <a:cubicBezTo>
                  <a:pt x="4419600" y="3464355"/>
                  <a:pt x="3464355" y="4419600"/>
                  <a:pt x="2286000" y="4419600"/>
                </a:cubicBezTo>
                <a:cubicBezTo>
                  <a:pt x="1107645" y="4419600"/>
                  <a:pt x="152400" y="3464355"/>
                  <a:pt x="152400" y="2286000"/>
                </a:cubicBezTo>
                <a:cubicBezTo>
                  <a:pt x="152400" y="1107645"/>
                  <a:pt x="1107645" y="152400"/>
                  <a:pt x="2286000" y="152400"/>
                </a:cubicBezTo>
                <a:close/>
                <a:moveTo>
                  <a:pt x="2286000" y="76200"/>
                </a:moveTo>
                <a:cubicBezTo>
                  <a:pt x="1065561" y="76200"/>
                  <a:pt x="76200" y="1065561"/>
                  <a:pt x="76200" y="2286000"/>
                </a:cubicBezTo>
                <a:cubicBezTo>
                  <a:pt x="76200" y="3506439"/>
                  <a:pt x="1065561" y="4495800"/>
                  <a:pt x="2286000" y="4495800"/>
                </a:cubicBezTo>
                <a:cubicBezTo>
                  <a:pt x="3506439" y="4495800"/>
                  <a:pt x="4495800" y="3506439"/>
                  <a:pt x="4495800" y="2286000"/>
                </a:cubicBezTo>
                <a:cubicBezTo>
                  <a:pt x="4495800" y="1065561"/>
                  <a:pt x="3506439" y="76200"/>
                  <a:pt x="2286000" y="76200"/>
                </a:cubicBezTo>
                <a:close/>
                <a:moveTo>
                  <a:pt x="2286000" y="0"/>
                </a:moveTo>
                <a:cubicBezTo>
                  <a:pt x="3548523" y="0"/>
                  <a:pt x="4572000" y="1023477"/>
                  <a:pt x="4572000" y="2286000"/>
                </a:cubicBezTo>
                <a:cubicBezTo>
                  <a:pt x="4572000" y="3548523"/>
                  <a:pt x="3548523" y="4572000"/>
                  <a:pt x="2286000" y="4572000"/>
                </a:cubicBezTo>
                <a:cubicBezTo>
                  <a:pt x="1023477" y="4572000"/>
                  <a:pt x="0" y="3548523"/>
                  <a:pt x="0" y="2286000"/>
                </a:cubicBezTo>
                <a:cubicBezTo>
                  <a:pt x="0" y="1023477"/>
                  <a:pt x="1023477" y="0"/>
                  <a:pt x="2286000" y="0"/>
                </a:cubicBezTo>
                <a:close/>
              </a:path>
            </a:pathLst>
          </a:custGeom>
          <a:solidFill>
            <a:srgbClr val="E7DE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04487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32703" y="2688336"/>
            <a:ext cx="6288363" cy="585216"/>
          </a:xfrm>
        </p:spPr>
        <p:txBody>
          <a:bodyPr>
            <a:normAutofit fontScale="90000"/>
          </a:bodyPr>
          <a:lstStyle/>
          <a:p>
            <a:r>
              <a:rPr lang="en-US" dirty="0"/>
              <a:t>Suicide Clues and Warning Signs</a:t>
            </a:r>
          </a:p>
        </p:txBody>
      </p:sp>
    </p:spTree>
    <p:extLst>
      <p:ext uri="{BB962C8B-B14F-4D97-AF65-F5344CB8AC3E}">
        <p14:creationId xmlns:p14="http://schemas.microsoft.com/office/powerpoint/2010/main" val="422987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Oval 5"/>
          <p:cNvSpPr/>
          <p:nvPr/>
        </p:nvSpPr>
        <p:spPr>
          <a:xfrm>
            <a:off x="6016752" y="1197864"/>
            <a:ext cx="320040" cy="320040"/>
          </a:xfrm>
          <a:prstGeom prst="ellipse">
            <a:avLst/>
          </a:prstGeom>
          <a:noFill/>
          <a:ln w="38100">
            <a:solidFill>
              <a:srgbClr val="6212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8641080" y="5903976"/>
            <a:ext cx="320040" cy="320040"/>
          </a:xfrm>
          <a:prstGeom prst="ellipse">
            <a:avLst/>
          </a:prstGeom>
          <a:noFill/>
          <a:ln w="38100">
            <a:solidFill>
              <a:srgbClr val="6212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7516368" y="2511552"/>
            <a:ext cx="320040" cy="320040"/>
          </a:xfrm>
          <a:prstGeom prst="ellipse">
            <a:avLst/>
          </a:prstGeom>
          <a:noFill/>
          <a:ln w="38100">
            <a:solidFill>
              <a:srgbClr val="6212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830568" y="4221480"/>
            <a:ext cx="320040" cy="320040"/>
          </a:xfrm>
          <a:prstGeom prst="ellipse">
            <a:avLst/>
          </a:prstGeom>
          <a:noFill/>
          <a:ln w="38100">
            <a:solidFill>
              <a:srgbClr val="62121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a:stCxn id="12" idx="5"/>
            <a:endCxn id="14" idx="1"/>
          </p:cNvCxnSpPr>
          <p:nvPr/>
        </p:nvCxnSpPr>
        <p:spPr>
          <a:xfrm>
            <a:off x="6331391" y="1512503"/>
            <a:ext cx="1191170" cy="1004450"/>
          </a:xfrm>
          <a:prstGeom prst="line">
            <a:avLst/>
          </a:prstGeom>
          <a:ln w="38100">
            <a:solidFill>
              <a:srgbClr val="1539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14" idx="4"/>
            <a:endCxn id="16" idx="7"/>
          </p:cNvCxnSpPr>
          <p:nvPr/>
        </p:nvCxnSpPr>
        <p:spPr>
          <a:xfrm flipH="1">
            <a:off x="7145207" y="2890236"/>
            <a:ext cx="531973" cy="1336645"/>
          </a:xfrm>
          <a:prstGeom prst="line">
            <a:avLst/>
          </a:prstGeom>
          <a:ln w="38100">
            <a:solidFill>
              <a:srgbClr val="15396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16" idx="5"/>
            <a:endCxn id="18" idx="1"/>
          </p:cNvCxnSpPr>
          <p:nvPr/>
        </p:nvCxnSpPr>
        <p:spPr>
          <a:xfrm>
            <a:off x="7145207" y="4536119"/>
            <a:ext cx="1501274" cy="1373398"/>
          </a:xfrm>
          <a:prstGeom prst="line">
            <a:avLst/>
          </a:prstGeom>
          <a:ln w="38100">
            <a:solidFill>
              <a:srgbClr val="15396E"/>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12" idx="3"/>
          </p:cNvCxnSpPr>
          <p:nvPr/>
        </p:nvCxnSpPr>
        <p:spPr>
          <a:xfrm flipH="1">
            <a:off x="4743450" y="1512503"/>
            <a:ext cx="1278703" cy="621097"/>
          </a:xfrm>
          <a:prstGeom prst="line">
            <a:avLst/>
          </a:prstGeom>
          <a:ln w="38100">
            <a:solidFill>
              <a:srgbClr val="15396E"/>
            </a:solidFill>
          </a:ln>
        </p:spPr>
        <p:style>
          <a:lnRef idx="1">
            <a:schemeClr val="accent1"/>
          </a:lnRef>
          <a:fillRef idx="0">
            <a:schemeClr val="accent1"/>
          </a:fillRef>
          <a:effectRef idx="0">
            <a:schemeClr val="accent1"/>
          </a:effectRef>
          <a:fontRef idx="minor">
            <a:schemeClr val="tx1"/>
          </a:fontRef>
        </p:style>
      </p:cxnSp>
      <p:sp>
        <p:nvSpPr>
          <p:cNvPr id="4" name="Freeform 3"/>
          <p:cNvSpPr>
            <a:spLocks noChangeAspect="1"/>
          </p:cNvSpPr>
          <p:nvPr/>
        </p:nvSpPr>
        <p:spPr>
          <a:xfrm>
            <a:off x="625874" y="1143000"/>
            <a:ext cx="4572000" cy="4572000"/>
          </a:xfrm>
          <a:custGeom>
            <a:avLst/>
            <a:gdLst>
              <a:gd name="connsiteX0" fmla="*/ 2743200 w 5486400"/>
              <a:gd name="connsiteY0" fmla="*/ 182880 h 5486400"/>
              <a:gd name="connsiteX1" fmla="*/ 5303520 w 5486400"/>
              <a:gd name="connsiteY1" fmla="*/ 2743200 h 5486400"/>
              <a:gd name="connsiteX2" fmla="*/ 2743200 w 5486400"/>
              <a:gd name="connsiteY2" fmla="*/ 5303520 h 5486400"/>
              <a:gd name="connsiteX3" fmla="*/ 182880 w 5486400"/>
              <a:gd name="connsiteY3" fmla="*/ 2743200 h 5486400"/>
              <a:gd name="connsiteX4" fmla="*/ 2743200 w 5486400"/>
              <a:gd name="connsiteY4" fmla="*/ 18288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 name="connsiteX10" fmla="*/ 2743200 w 5486400"/>
              <a:gd name="connsiteY10" fmla="*/ 0 h 5486400"/>
              <a:gd name="connsiteX11" fmla="*/ 5486400 w 5486400"/>
              <a:gd name="connsiteY11" fmla="*/ 2743200 h 5486400"/>
              <a:gd name="connsiteX12" fmla="*/ 2743200 w 5486400"/>
              <a:gd name="connsiteY12" fmla="*/ 5486400 h 5486400"/>
              <a:gd name="connsiteX13" fmla="*/ 0 w 5486400"/>
              <a:gd name="connsiteY13" fmla="*/ 2743200 h 5486400"/>
              <a:gd name="connsiteX14" fmla="*/ 2743200 w 5486400"/>
              <a:gd name="connsiteY14"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6400" h="5486400">
                <a:moveTo>
                  <a:pt x="2743200" y="182880"/>
                </a:moveTo>
                <a:cubicBezTo>
                  <a:pt x="4157226" y="182880"/>
                  <a:pt x="5303520" y="1329174"/>
                  <a:pt x="5303520" y="2743200"/>
                </a:cubicBezTo>
                <a:cubicBezTo>
                  <a:pt x="5303520" y="4157226"/>
                  <a:pt x="4157226" y="5303520"/>
                  <a:pt x="2743200" y="5303520"/>
                </a:cubicBezTo>
                <a:cubicBezTo>
                  <a:pt x="1329174" y="5303520"/>
                  <a:pt x="182880" y="4157226"/>
                  <a:pt x="182880" y="2743200"/>
                </a:cubicBezTo>
                <a:cubicBezTo>
                  <a:pt x="182880" y="1329174"/>
                  <a:pt x="1329174" y="182880"/>
                  <a:pt x="2743200" y="18288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rgbClr val="1539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14494" y="2090172"/>
            <a:ext cx="3794760" cy="2677656"/>
          </a:xfrm>
          <a:prstGeom prst="rect">
            <a:avLst/>
          </a:prstGeom>
          <a:noFill/>
        </p:spPr>
        <p:txBody>
          <a:bodyPr wrap="square" rtlCol="0">
            <a:spAutoFit/>
          </a:bodyPr>
          <a:lstStyle/>
          <a:p>
            <a:pPr indent="-457200" algn="ctr"/>
            <a:r>
              <a:rPr lang="en-US" altLang="en-US" sz="3600" dirty="0">
                <a:solidFill>
                  <a:srgbClr val="E9DFDD"/>
                </a:solidFill>
                <a:latin typeface="AvenirNext LT Pro Bold" panose="020B0804020202020204" pitchFamily="34" charset="0"/>
              </a:rPr>
              <a:t>Take All</a:t>
            </a:r>
            <a:br>
              <a:rPr lang="en-US" altLang="en-US" sz="3600" dirty="0">
                <a:solidFill>
                  <a:srgbClr val="E9DFDD"/>
                </a:solidFill>
                <a:latin typeface="AvenirNext LT Pro Bold" panose="020B0804020202020204" pitchFamily="34" charset="0"/>
              </a:rPr>
            </a:br>
            <a:r>
              <a:rPr lang="en-US" altLang="en-US" sz="3600" dirty="0">
                <a:solidFill>
                  <a:srgbClr val="E9DFDD"/>
                </a:solidFill>
                <a:latin typeface="AvenirNext LT Pro Bold" panose="020B0804020202020204" pitchFamily="34" charset="0"/>
              </a:rPr>
              <a:t>Signs Seriously.</a:t>
            </a:r>
          </a:p>
          <a:p>
            <a:pPr algn="ctr"/>
            <a:endParaRPr lang="en-US" altLang="en-US" sz="2400" dirty="0">
              <a:solidFill>
                <a:srgbClr val="E9DFDD"/>
              </a:solidFill>
              <a:latin typeface="Gotham Narrow Medium" pitchFamily="50" charset="0"/>
            </a:endParaRPr>
          </a:p>
          <a:p>
            <a:pPr algn="ctr"/>
            <a:r>
              <a:rPr lang="en-US" altLang="en-US" sz="2400" dirty="0">
                <a:solidFill>
                  <a:srgbClr val="E9DFDD"/>
                </a:solidFill>
                <a:latin typeface="Gotham Narrow Medium" pitchFamily="50" charset="0"/>
              </a:rPr>
              <a:t>The more clues and</a:t>
            </a:r>
            <a:br>
              <a:rPr lang="en-US" altLang="en-US" sz="2400" dirty="0">
                <a:solidFill>
                  <a:srgbClr val="E9DFDD"/>
                </a:solidFill>
                <a:latin typeface="Gotham Narrow Medium" pitchFamily="50" charset="0"/>
              </a:rPr>
            </a:br>
            <a:r>
              <a:rPr lang="en-US" altLang="en-US" sz="2400" dirty="0">
                <a:solidFill>
                  <a:srgbClr val="E9DFDD"/>
                </a:solidFill>
                <a:latin typeface="Gotham Narrow Medium" pitchFamily="50" charset="0"/>
              </a:rPr>
              <a:t>signs observed,</a:t>
            </a:r>
            <a:br>
              <a:rPr lang="en-US" altLang="en-US" sz="2400" dirty="0">
                <a:solidFill>
                  <a:srgbClr val="E9DFDD"/>
                </a:solidFill>
                <a:latin typeface="Gotham Narrow Medium" pitchFamily="50" charset="0"/>
              </a:rPr>
            </a:br>
            <a:r>
              <a:rPr lang="en-US" altLang="en-US" sz="2400" dirty="0">
                <a:solidFill>
                  <a:srgbClr val="E9DFDD"/>
                </a:solidFill>
                <a:latin typeface="Gotham Narrow Medium" pitchFamily="50" charset="0"/>
              </a:rPr>
              <a:t>the greater the risk.</a:t>
            </a:r>
          </a:p>
        </p:txBody>
      </p:sp>
      <p:sp>
        <p:nvSpPr>
          <p:cNvPr id="12" name="Oval 11"/>
          <p:cNvSpPr/>
          <p:nvPr/>
        </p:nvSpPr>
        <p:spPr>
          <a:xfrm>
            <a:off x="5958108" y="1139220"/>
            <a:ext cx="437328" cy="437328"/>
          </a:xfrm>
          <a:prstGeom prst="ellipse">
            <a:avLst/>
          </a:prstGeom>
          <a:noFill/>
          <a:ln w="38100">
            <a:solidFill>
              <a:srgbClr val="1539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7458516" y="2452908"/>
            <a:ext cx="437328" cy="437328"/>
          </a:xfrm>
          <a:prstGeom prst="ellipse">
            <a:avLst/>
          </a:prstGeom>
          <a:noFill/>
          <a:ln w="38100">
            <a:solidFill>
              <a:srgbClr val="1539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6771924" y="4162836"/>
            <a:ext cx="437328" cy="437328"/>
          </a:xfrm>
          <a:prstGeom prst="ellipse">
            <a:avLst/>
          </a:prstGeom>
          <a:noFill/>
          <a:ln w="38100">
            <a:solidFill>
              <a:srgbClr val="1539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a:off x="8582436" y="5845472"/>
            <a:ext cx="437328" cy="437328"/>
          </a:xfrm>
          <a:prstGeom prst="ellipse">
            <a:avLst/>
          </a:prstGeom>
          <a:noFill/>
          <a:ln w="38100">
            <a:solidFill>
              <a:srgbClr val="1539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91379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22" presetClass="entr" presetSubtype="8"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up)">
                                      <p:cBhvr>
                                        <p:cTn id="24" dur="500"/>
                                        <p:tgtEl>
                                          <p:spTgt spid="11"/>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3000"/>
                            </p:stCondLst>
                            <p:childTnLst>
                              <p:par>
                                <p:cTn id="44" presetID="22" presetClass="entr" presetSubtype="1"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up)">
                                      <p:cBhvr>
                                        <p:cTn id="46" dur="500"/>
                                        <p:tgtEl>
                                          <p:spTgt spid="15"/>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5">
                                            <p:txEl>
                                              <p:pRg st="2" end="2"/>
                                            </p:txEl>
                                          </p:spTgt>
                                        </p:tgtEl>
                                        <p:attrNameLst>
                                          <p:attrName>style.visibility</p:attrName>
                                        </p:attrNameLst>
                                      </p:cBhvr>
                                      <p:to>
                                        <p:strVal val="visible"/>
                                      </p:to>
                                    </p:set>
                                    <p:animEffect transition="in" filter="fade">
                                      <p:cBhvr>
                                        <p:cTn id="5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4" grpId="0" animBg="1"/>
      <p:bldP spid="5" grpId="0" uiExpand="1" build="p"/>
      <p:bldP spid="12" grpId="0" animBg="1"/>
      <p:bldP spid="14" grpId="0" animBg="1"/>
      <p:bldP spid="16"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
          <p:cNvSpPr>
            <a:spLocks noChangeAspect="1"/>
          </p:cNvSpPr>
          <p:nvPr/>
        </p:nvSpPr>
        <p:spPr>
          <a:xfrm>
            <a:off x="616730" y="1428747"/>
            <a:ext cx="2560320" cy="2560320"/>
          </a:xfrm>
          <a:custGeom>
            <a:avLst/>
            <a:gdLst>
              <a:gd name="connsiteX0" fmla="*/ 2743200 w 5486400"/>
              <a:gd name="connsiteY0" fmla="*/ 182880 h 5486400"/>
              <a:gd name="connsiteX1" fmla="*/ 5303520 w 5486400"/>
              <a:gd name="connsiteY1" fmla="*/ 2743200 h 5486400"/>
              <a:gd name="connsiteX2" fmla="*/ 2743200 w 5486400"/>
              <a:gd name="connsiteY2" fmla="*/ 5303520 h 5486400"/>
              <a:gd name="connsiteX3" fmla="*/ 182880 w 5486400"/>
              <a:gd name="connsiteY3" fmla="*/ 2743200 h 5486400"/>
              <a:gd name="connsiteX4" fmla="*/ 2743200 w 5486400"/>
              <a:gd name="connsiteY4" fmla="*/ 18288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 name="connsiteX10" fmla="*/ 2743200 w 5486400"/>
              <a:gd name="connsiteY10" fmla="*/ 0 h 5486400"/>
              <a:gd name="connsiteX11" fmla="*/ 5486400 w 5486400"/>
              <a:gd name="connsiteY11" fmla="*/ 2743200 h 5486400"/>
              <a:gd name="connsiteX12" fmla="*/ 2743200 w 5486400"/>
              <a:gd name="connsiteY12" fmla="*/ 5486400 h 5486400"/>
              <a:gd name="connsiteX13" fmla="*/ 0 w 5486400"/>
              <a:gd name="connsiteY13" fmla="*/ 2743200 h 5486400"/>
              <a:gd name="connsiteX14" fmla="*/ 2743200 w 5486400"/>
              <a:gd name="connsiteY14"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6400" h="5486400">
                <a:moveTo>
                  <a:pt x="2743200" y="182880"/>
                </a:moveTo>
                <a:cubicBezTo>
                  <a:pt x="4157226" y="182880"/>
                  <a:pt x="5303520" y="1329174"/>
                  <a:pt x="5303520" y="2743200"/>
                </a:cubicBezTo>
                <a:cubicBezTo>
                  <a:pt x="5303520" y="4157226"/>
                  <a:pt x="4157226" y="5303520"/>
                  <a:pt x="2743200" y="5303520"/>
                </a:cubicBezTo>
                <a:cubicBezTo>
                  <a:pt x="1329174" y="5303520"/>
                  <a:pt x="182880" y="4157226"/>
                  <a:pt x="182880" y="2743200"/>
                </a:cubicBezTo>
                <a:cubicBezTo>
                  <a:pt x="182880" y="1329174"/>
                  <a:pt x="1329174" y="182880"/>
                  <a:pt x="2743200" y="18288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blipFill dpi="0" rotWithShape="1">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2"/>
          <p:cNvSpPr>
            <a:spLocks noChangeAspect="1"/>
          </p:cNvSpPr>
          <p:nvPr/>
        </p:nvSpPr>
        <p:spPr>
          <a:xfrm>
            <a:off x="3417080" y="1428747"/>
            <a:ext cx="2560320" cy="2560320"/>
          </a:xfrm>
          <a:custGeom>
            <a:avLst/>
            <a:gdLst>
              <a:gd name="connsiteX0" fmla="*/ 2743200 w 5486400"/>
              <a:gd name="connsiteY0" fmla="*/ 182880 h 5486400"/>
              <a:gd name="connsiteX1" fmla="*/ 5303520 w 5486400"/>
              <a:gd name="connsiteY1" fmla="*/ 2743200 h 5486400"/>
              <a:gd name="connsiteX2" fmla="*/ 2743200 w 5486400"/>
              <a:gd name="connsiteY2" fmla="*/ 5303520 h 5486400"/>
              <a:gd name="connsiteX3" fmla="*/ 182880 w 5486400"/>
              <a:gd name="connsiteY3" fmla="*/ 2743200 h 5486400"/>
              <a:gd name="connsiteX4" fmla="*/ 2743200 w 5486400"/>
              <a:gd name="connsiteY4" fmla="*/ 18288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 name="connsiteX10" fmla="*/ 2743200 w 5486400"/>
              <a:gd name="connsiteY10" fmla="*/ 0 h 5486400"/>
              <a:gd name="connsiteX11" fmla="*/ 5486400 w 5486400"/>
              <a:gd name="connsiteY11" fmla="*/ 2743200 h 5486400"/>
              <a:gd name="connsiteX12" fmla="*/ 2743200 w 5486400"/>
              <a:gd name="connsiteY12" fmla="*/ 5486400 h 5486400"/>
              <a:gd name="connsiteX13" fmla="*/ 0 w 5486400"/>
              <a:gd name="connsiteY13" fmla="*/ 2743200 h 5486400"/>
              <a:gd name="connsiteX14" fmla="*/ 2743200 w 5486400"/>
              <a:gd name="connsiteY14"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6400" h="5486400">
                <a:moveTo>
                  <a:pt x="2743200" y="182880"/>
                </a:moveTo>
                <a:cubicBezTo>
                  <a:pt x="4157226" y="182880"/>
                  <a:pt x="5303520" y="1329174"/>
                  <a:pt x="5303520" y="2743200"/>
                </a:cubicBezTo>
                <a:cubicBezTo>
                  <a:pt x="5303520" y="4157226"/>
                  <a:pt x="4157226" y="5303520"/>
                  <a:pt x="2743200" y="5303520"/>
                </a:cubicBezTo>
                <a:cubicBezTo>
                  <a:pt x="1329174" y="5303520"/>
                  <a:pt x="182880" y="4157226"/>
                  <a:pt x="182880" y="2743200"/>
                </a:cubicBezTo>
                <a:cubicBezTo>
                  <a:pt x="182880" y="1329174"/>
                  <a:pt x="1329174" y="182880"/>
                  <a:pt x="2743200" y="18288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3"/>
          <p:cNvSpPr>
            <a:spLocks noChangeAspect="1"/>
          </p:cNvSpPr>
          <p:nvPr/>
        </p:nvSpPr>
        <p:spPr>
          <a:xfrm>
            <a:off x="6217430" y="1428747"/>
            <a:ext cx="2560320" cy="2560320"/>
          </a:xfrm>
          <a:custGeom>
            <a:avLst/>
            <a:gdLst>
              <a:gd name="connsiteX0" fmla="*/ 2743200 w 5486400"/>
              <a:gd name="connsiteY0" fmla="*/ 182880 h 5486400"/>
              <a:gd name="connsiteX1" fmla="*/ 5303520 w 5486400"/>
              <a:gd name="connsiteY1" fmla="*/ 2743200 h 5486400"/>
              <a:gd name="connsiteX2" fmla="*/ 2743200 w 5486400"/>
              <a:gd name="connsiteY2" fmla="*/ 5303520 h 5486400"/>
              <a:gd name="connsiteX3" fmla="*/ 182880 w 5486400"/>
              <a:gd name="connsiteY3" fmla="*/ 2743200 h 5486400"/>
              <a:gd name="connsiteX4" fmla="*/ 2743200 w 5486400"/>
              <a:gd name="connsiteY4" fmla="*/ 18288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 name="connsiteX10" fmla="*/ 2743200 w 5486400"/>
              <a:gd name="connsiteY10" fmla="*/ 0 h 5486400"/>
              <a:gd name="connsiteX11" fmla="*/ 5486400 w 5486400"/>
              <a:gd name="connsiteY11" fmla="*/ 2743200 h 5486400"/>
              <a:gd name="connsiteX12" fmla="*/ 2743200 w 5486400"/>
              <a:gd name="connsiteY12" fmla="*/ 5486400 h 5486400"/>
              <a:gd name="connsiteX13" fmla="*/ 0 w 5486400"/>
              <a:gd name="connsiteY13" fmla="*/ 2743200 h 5486400"/>
              <a:gd name="connsiteX14" fmla="*/ 2743200 w 5486400"/>
              <a:gd name="connsiteY14"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6400" h="5486400">
                <a:moveTo>
                  <a:pt x="2743200" y="182880"/>
                </a:moveTo>
                <a:cubicBezTo>
                  <a:pt x="4157226" y="182880"/>
                  <a:pt x="5303520" y="1329174"/>
                  <a:pt x="5303520" y="2743200"/>
                </a:cubicBezTo>
                <a:cubicBezTo>
                  <a:pt x="5303520" y="4157226"/>
                  <a:pt x="4157226" y="5303520"/>
                  <a:pt x="2743200" y="5303520"/>
                </a:cubicBezTo>
                <a:cubicBezTo>
                  <a:pt x="1329174" y="5303520"/>
                  <a:pt x="182880" y="4157226"/>
                  <a:pt x="182880" y="2743200"/>
                </a:cubicBezTo>
                <a:cubicBezTo>
                  <a:pt x="182880" y="1329174"/>
                  <a:pt x="1329174" y="182880"/>
                  <a:pt x="2743200" y="18288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a:spLocks noChangeAspect="1"/>
          </p:cNvSpPr>
          <p:nvPr/>
        </p:nvSpPr>
        <p:spPr>
          <a:xfrm>
            <a:off x="9017780" y="1428747"/>
            <a:ext cx="2560320" cy="2560320"/>
          </a:xfrm>
          <a:custGeom>
            <a:avLst/>
            <a:gdLst>
              <a:gd name="connsiteX0" fmla="*/ 2743200 w 5486400"/>
              <a:gd name="connsiteY0" fmla="*/ 182880 h 5486400"/>
              <a:gd name="connsiteX1" fmla="*/ 5303520 w 5486400"/>
              <a:gd name="connsiteY1" fmla="*/ 2743200 h 5486400"/>
              <a:gd name="connsiteX2" fmla="*/ 2743200 w 5486400"/>
              <a:gd name="connsiteY2" fmla="*/ 5303520 h 5486400"/>
              <a:gd name="connsiteX3" fmla="*/ 182880 w 5486400"/>
              <a:gd name="connsiteY3" fmla="*/ 2743200 h 5486400"/>
              <a:gd name="connsiteX4" fmla="*/ 2743200 w 5486400"/>
              <a:gd name="connsiteY4" fmla="*/ 18288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 name="connsiteX10" fmla="*/ 2743200 w 5486400"/>
              <a:gd name="connsiteY10" fmla="*/ 0 h 5486400"/>
              <a:gd name="connsiteX11" fmla="*/ 5486400 w 5486400"/>
              <a:gd name="connsiteY11" fmla="*/ 2743200 h 5486400"/>
              <a:gd name="connsiteX12" fmla="*/ 2743200 w 5486400"/>
              <a:gd name="connsiteY12" fmla="*/ 5486400 h 5486400"/>
              <a:gd name="connsiteX13" fmla="*/ 0 w 5486400"/>
              <a:gd name="connsiteY13" fmla="*/ 2743200 h 5486400"/>
              <a:gd name="connsiteX14" fmla="*/ 2743200 w 5486400"/>
              <a:gd name="connsiteY14"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6400" h="5486400">
                <a:moveTo>
                  <a:pt x="2743200" y="182880"/>
                </a:moveTo>
                <a:cubicBezTo>
                  <a:pt x="4157226" y="182880"/>
                  <a:pt x="5303520" y="1329174"/>
                  <a:pt x="5303520" y="2743200"/>
                </a:cubicBezTo>
                <a:cubicBezTo>
                  <a:pt x="5303520" y="4157226"/>
                  <a:pt x="4157226" y="5303520"/>
                  <a:pt x="2743200" y="5303520"/>
                </a:cubicBezTo>
                <a:cubicBezTo>
                  <a:pt x="1329174" y="5303520"/>
                  <a:pt x="182880" y="4157226"/>
                  <a:pt x="182880" y="2743200"/>
                </a:cubicBezTo>
                <a:cubicBezTo>
                  <a:pt x="182880" y="1329174"/>
                  <a:pt x="1329174" y="182880"/>
                  <a:pt x="2743200" y="18288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616730" y="4152900"/>
            <a:ext cx="2560320" cy="954107"/>
          </a:xfrm>
          <a:prstGeom prst="rect">
            <a:avLst/>
          </a:prstGeom>
          <a:noFill/>
        </p:spPr>
        <p:txBody>
          <a:bodyPr wrap="square" rtlCol="0">
            <a:spAutoFit/>
          </a:bodyPr>
          <a:lstStyle/>
          <a:p>
            <a:pPr algn="ctr"/>
            <a:r>
              <a:rPr lang="en-US" sz="2800" dirty="0">
                <a:solidFill>
                  <a:srgbClr val="15396E"/>
                </a:solidFill>
                <a:latin typeface="AvenirNext LT Pro Bold" panose="020B0804020202020204" pitchFamily="34" charset="0"/>
              </a:rPr>
              <a:t>Direct</a:t>
            </a:r>
            <a:br>
              <a:rPr lang="en-US" sz="2800" dirty="0">
                <a:solidFill>
                  <a:srgbClr val="15396E"/>
                </a:solidFill>
                <a:latin typeface="AvenirNext LT Pro Bold" panose="020B0804020202020204" pitchFamily="34" charset="0"/>
              </a:rPr>
            </a:br>
            <a:r>
              <a:rPr lang="en-US" sz="2800" dirty="0">
                <a:solidFill>
                  <a:srgbClr val="15396E"/>
                </a:solidFill>
                <a:latin typeface="AvenirNext LT Pro Bold" panose="020B0804020202020204" pitchFamily="34" charset="0"/>
              </a:rPr>
              <a:t>Verbal Clues</a:t>
            </a:r>
          </a:p>
        </p:txBody>
      </p:sp>
      <p:sp>
        <p:nvSpPr>
          <p:cNvPr id="7" name="TextBox 6"/>
          <p:cNvSpPr txBox="1"/>
          <p:nvPr/>
        </p:nvSpPr>
        <p:spPr>
          <a:xfrm>
            <a:off x="3417080" y="4152900"/>
            <a:ext cx="2560320" cy="954107"/>
          </a:xfrm>
          <a:prstGeom prst="rect">
            <a:avLst/>
          </a:prstGeom>
          <a:noFill/>
        </p:spPr>
        <p:txBody>
          <a:bodyPr wrap="square" rtlCol="0">
            <a:spAutoFit/>
          </a:bodyPr>
          <a:lstStyle/>
          <a:p>
            <a:pPr algn="ctr"/>
            <a:r>
              <a:rPr lang="en-US" sz="2800" dirty="0">
                <a:solidFill>
                  <a:srgbClr val="15396E"/>
                </a:solidFill>
                <a:latin typeface="AvenirNext LT Pro Bold" panose="020B0804020202020204" pitchFamily="34" charset="0"/>
              </a:rPr>
              <a:t>Indirect Verbal Clues</a:t>
            </a:r>
          </a:p>
        </p:txBody>
      </p:sp>
      <p:sp>
        <p:nvSpPr>
          <p:cNvPr id="8" name="TextBox 7"/>
          <p:cNvSpPr txBox="1"/>
          <p:nvPr/>
        </p:nvSpPr>
        <p:spPr>
          <a:xfrm>
            <a:off x="6217430" y="4152900"/>
            <a:ext cx="2560320" cy="954107"/>
          </a:xfrm>
          <a:prstGeom prst="rect">
            <a:avLst/>
          </a:prstGeom>
          <a:noFill/>
        </p:spPr>
        <p:txBody>
          <a:bodyPr wrap="square" rtlCol="0">
            <a:spAutoFit/>
          </a:bodyPr>
          <a:lstStyle/>
          <a:p>
            <a:pPr algn="ctr"/>
            <a:r>
              <a:rPr lang="en-US" sz="2800" dirty="0">
                <a:solidFill>
                  <a:srgbClr val="15396E"/>
                </a:solidFill>
                <a:latin typeface="AvenirNext LT Pro Bold" panose="020B0804020202020204" pitchFamily="34" charset="0"/>
              </a:rPr>
              <a:t>Behavioral Clues</a:t>
            </a:r>
          </a:p>
        </p:txBody>
      </p:sp>
      <p:sp>
        <p:nvSpPr>
          <p:cNvPr id="9" name="TextBox 8"/>
          <p:cNvSpPr txBox="1"/>
          <p:nvPr/>
        </p:nvSpPr>
        <p:spPr>
          <a:xfrm>
            <a:off x="9017780" y="4152900"/>
            <a:ext cx="2560320" cy="954107"/>
          </a:xfrm>
          <a:prstGeom prst="rect">
            <a:avLst/>
          </a:prstGeom>
          <a:noFill/>
        </p:spPr>
        <p:txBody>
          <a:bodyPr wrap="square" rtlCol="0">
            <a:spAutoFit/>
          </a:bodyPr>
          <a:lstStyle/>
          <a:p>
            <a:pPr algn="ctr"/>
            <a:r>
              <a:rPr lang="en-US" sz="2800" dirty="0">
                <a:solidFill>
                  <a:srgbClr val="15396E"/>
                </a:solidFill>
                <a:latin typeface="AvenirNext LT Pro Bold" panose="020B0804020202020204" pitchFamily="34" charset="0"/>
              </a:rPr>
              <a:t>Situational Clues</a:t>
            </a:r>
          </a:p>
        </p:txBody>
      </p:sp>
    </p:spTree>
    <p:extLst>
      <p:ext uri="{BB962C8B-B14F-4D97-AF65-F5344CB8AC3E}">
        <p14:creationId xmlns:p14="http://schemas.microsoft.com/office/powerpoint/2010/main" val="619888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10" presetClass="entr" presetSubtype="0" fill="hold" grpId="0" nodeType="afterEffect">
                                  <p:stCondLst>
                                    <p:cond delay="50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par>
                          <p:cTn id="21" fill="hold">
                            <p:stCondLst>
                              <p:cond delay="1500"/>
                            </p:stCondLst>
                            <p:childTnLst>
                              <p:par>
                                <p:cTn id="22" presetID="10" presetClass="entr" presetSubtype="0" fill="hold" grpId="0" nodeType="afterEffect">
                                  <p:stCondLst>
                                    <p:cond delay="5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par>
                          <p:cTn id="25" fill="hold">
                            <p:stCondLst>
                              <p:cond delay="2500"/>
                            </p:stCondLst>
                            <p:childTnLst>
                              <p:par>
                                <p:cTn id="26" presetID="10" presetClass="entr" presetSubtype="0" fill="hold" grpId="0" nodeType="afterEffect">
                                  <p:stCondLst>
                                    <p:cond delay="5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3500"/>
                            </p:stCondLst>
                            <p:childTnLst>
                              <p:par>
                                <p:cTn id="30" presetID="10" presetClass="entr" presetSubtype="0" fill="hold" grpId="0" nodeType="afterEffect">
                                  <p:stCondLst>
                                    <p:cond delay="50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7" name="Freeform 16"/>
          <p:cNvSpPr>
            <a:spLocks noChangeAspect="1"/>
          </p:cNvSpPr>
          <p:nvPr/>
        </p:nvSpPr>
        <p:spPr>
          <a:xfrm>
            <a:off x="1" y="1"/>
            <a:ext cx="8009331" cy="6857999"/>
          </a:xfrm>
          <a:custGeom>
            <a:avLst/>
            <a:gdLst>
              <a:gd name="connsiteX0" fmla="*/ 0 w 8009331"/>
              <a:gd name="connsiteY0" fmla="*/ 0 h 6857999"/>
              <a:gd name="connsiteX1" fmla="*/ 6586749 w 8009331"/>
              <a:gd name="connsiteY1" fmla="*/ 0 h 6857999"/>
              <a:gd name="connsiteX2" fmla="*/ 6589520 w 8009331"/>
              <a:gd name="connsiteY2" fmla="*/ 2642 h 6857999"/>
              <a:gd name="connsiteX3" fmla="*/ 8009331 w 8009331"/>
              <a:gd name="connsiteY3" fmla="*/ 3430370 h 6857999"/>
              <a:gd name="connsiteX4" fmla="*/ 6750029 w 8009331"/>
              <a:gd name="connsiteY4" fmla="*/ 6689747 h 6857999"/>
              <a:gd name="connsiteX5" fmla="*/ 6589615 w 8009331"/>
              <a:gd name="connsiteY5" fmla="*/ 6857999 h 6857999"/>
              <a:gd name="connsiteX6" fmla="*/ 0 w 8009331"/>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09331" h="6857999">
                <a:moveTo>
                  <a:pt x="0" y="0"/>
                </a:moveTo>
                <a:lnTo>
                  <a:pt x="6586749" y="0"/>
                </a:lnTo>
                <a:lnTo>
                  <a:pt x="6589520" y="2642"/>
                </a:lnTo>
                <a:cubicBezTo>
                  <a:pt x="7466752" y="879874"/>
                  <a:pt x="8009331" y="2091759"/>
                  <a:pt x="8009331" y="3430370"/>
                </a:cubicBezTo>
                <a:cubicBezTo>
                  <a:pt x="8009331" y="4685319"/>
                  <a:pt x="7532455" y="5828886"/>
                  <a:pt x="6750029" y="6689747"/>
                </a:cubicBezTo>
                <a:lnTo>
                  <a:pt x="6589615" y="6857999"/>
                </a:lnTo>
                <a:lnTo>
                  <a:pt x="0" y="6857999"/>
                </a:lnTo>
                <a:close/>
              </a:path>
            </a:pathLst>
          </a:custGeom>
          <a:solidFill>
            <a:srgbClr val="9DD1E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p:cNvSpPr>
            <a:spLocks noChangeAspect="1"/>
          </p:cNvSpPr>
          <p:nvPr/>
        </p:nvSpPr>
        <p:spPr>
          <a:xfrm>
            <a:off x="6826136" y="1"/>
            <a:ext cx="1529448" cy="6858001"/>
          </a:xfrm>
          <a:custGeom>
            <a:avLst/>
            <a:gdLst>
              <a:gd name="connsiteX0" fmla="*/ 0 w 1529448"/>
              <a:gd name="connsiteY0" fmla="*/ 0 h 6858001"/>
              <a:gd name="connsiteX1" fmla="*/ 233745 w 1529448"/>
              <a:gd name="connsiteY1" fmla="*/ 0 h 6858001"/>
              <a:gd name="connsiteX2" fmla="*/ 343439 w 1529448"/>
              <a:gd name="connsiteY2" fmla="*/ 126636 h 6858001"/>
              <a:gd name="connsiteX3" fmla="*/ 1529448 w 1529448"/>
              <a:gd name="connsiteY3" fmla="*/ 3430370 h 6858001"/>
              <a:gd name="connsiteX4" fmla="*/ 343439 w 1529448"/>
              <a:gd name="connsiteY4" fmla="*/ 6734105 h 6858001"/>
              <a:gd name="connsiteX5" fmla="*/ 236117 w 1529448"/>
              <a:gd name="connsiteY5" fmla="*/ 6858001 h 6858001"/>
              <a:gd name="connsiteX6" fmla="*/ 2612 w 1529448"/>
              <a:gd name="connsiteY6" fmla="*/ 6858001 h 6858001"/>
              <a:gd name="connsiteX7" fmla="*/ 52045 w 1529448"/>
              <a:gd name="connsiteY7" fmla="*/ 6806153 h 6858001"/>
              <a:gd name="connsiteX8" fmla="*/ 1356322 w 1529448"/>
              <a:gd name="connsiteY8" fmla="*/ 3430370 h 6858001"/>
              <a:gd name="connsiteX9" fmla="*/ 52045 w 1529448"/>
              <a:gd name="connsiteY9" fmla="*/ 5458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9448" h="6858001">
                <a:moveTo>
                  <a:pt x="0" y="0"/>
                </a:moveTo>
                <a:lnTo>
                  <a:pt x="233745" y="0"/>
                </a:lnTo>
                <a:lnTo>
                  <a:pt x="343439" y="126636"/>
                </a:lnTo>
                <a:cubicBezTo>
                  <a:pt x="1084364" y="1024429"/>
                  <a:pt x="1529448" y="2175422"/>
                  <a:pt x="1529448" y="3430370"/>
                </a:cubicBezTo>
                <a:cubicBezTo>
                  <a:pt x="1529448" y="4685319"/>
                  <a:pt x="1084364" y="5836311"/>
                  <a:pt x="343439" y="6734105"/>
                </a:cubicBezTo>
                <a:lnTo>
                  <a:pt x="236117" y="6858001"/>
                </a:lnTo>
                <a:lnTo>
                  <a:pt x="2612" y="6858001"/>
                </a:lnTo>
                <a:lnTo>
                  <a:pt x="52045" y="6806153"/>
                </a:lnTo>
                <a:cubicBezTo>
                  <a:pt x="862415" y="5914547"/>
                  <a:pt x="1356322" y="4730138"/>
                  <a:pt x="1356322" y="3430370"/>
                </a:cubicBezTo>
                <a:cubicBezTo>
                  <a:pt x="1356322" y="2130603"/>
                  <a:pt x="862415" y="946193"/>
                  <a:pt x="52045" y="54588"/>
                </a:cubicBezTo>
                <a:close/>
              </a:path>
            </a:pathLst>
          </a:custGeom>
          <a:solidFill>
            <a:srgbClr val="9DD1E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extBox 5"/>
          <p:cNvSpPr txBox="1"/>
          <p:nvPr/>
        </p:nvSpPr>
        <p:spPr>
          <a:xfrm>
            <a:off x="942974" y="1076325"/>
            <a:ext cx="5095875" cy="2862322"/>
          </a:xfrm>
          <a:prstGeom prst="rect">
            <a:avLst/>
          </a:prstGeom>
          <a:noFill/>
        </p:spPr>
        <p:txBody>
          <a:bodyPr wrap="square" rtlCol="0">
            <a:spAutoFit/>
          </a:bodyPr>
          <a:lstStyle/>
          <a:p>
            <a:r>
              <a:rPr lang="en-US" sz="3600" dirty="0">
                <a:solidFill>
                  <a:schemeClr val="bg1"/>
                </a:solidFill>
                <a:latin typeface="AvenirNext LT Pro Bold" panose="020B0804020202020204" pitchFamily="34" charset="0"/>
              </a:rPr>
              <a:t>Direct Verbal Clues</a:t>
            </a:r>
          </a:p>
          <a:p>
            <a:pPr marL="571500" indent="-342900">
              <a:buFont typeface="Wingdings" panose="05000000000000000000" pitchFamily="2" charset="2"/>
              <a:buChar char="§"/>
            </a:pPr>
            <a:r>
              <a:rPr lang="en-US" sz="2400" dirty="0">
                <a:solidFill>
                  <a:schemeClr val="bg1"/>
                </a:solidFill>
                <a:latin typeface="Gotham Narrow Medium" pitchFamily="50" charset="0"/>
              </a:rPr>
              <a:t>“I’ve decided to kill myself.”</a:t>
            </a:r>
          </a:p>
          <a:p>
            <a:pPr marL="571500" indent="-342900">
              <a:buFont typeface="Wingdings" panose="05000000000000000000" pitchFamily="2" charset="2"/>
              <a:buChar char="§"/>
            </a:pPr>
            <a:r>
              <a:rPr lang="en-US" sz="2400" dirty="0">
                <a:solidFill>
                  <a:schemeClr val="bg1"/>
                </a:solidFill>
                <a:latin typeface="Gotham Narrow Medium" pitchFamily="50" charset="0"/>
              </a:rPr>
              <a:t>“I wish I were dead.”</a:t>
            </a:r>
          </a:p>
          <a:p>
            <a:pPr marL="571500" indent="-342900">
              <a:buFont typeface="Wingdings" panose="05000000000000000000" pitchFamily="2" charset="2"/>
              <a:buChar char="§"/>
            </a:pPr>
            <a:r>
              <a:rPr lang="en-US" sz="2400" dirty="0">
                <a:solidFill>
                  <a:schemeClr val="bg1"/>
                </a:solidFill>
                <a:latin typeface="Gotham Narrow Medium" pitchFamily="50" charset="0"/>
              </a:rPr>
              <a:t>“I’m going to commit suicide.”</a:t>
            </a:r>
          </a:p>
          <a:p>
            <a:pPr marL="571500" indent="-342900">
              <a:buFont typeface="Wingdings" panose="05000000000000000000" pitchFamily="2" charset="2"/>
              <a:buChar char="§"/>
            </a:pPr>
            <a:r>
              <a:rPr lang="en-US" sz="2400" dirty="0">
                <a:solidFill>
                  <a:schemeClr val="bg1"/>
                </a:solidFill>
                <a:latin typeface="Gotham Narrow Medium" pitchFamily="50" charset="0"/>
              </a:rPr>
              <a:t>“I’m going to end it all.”</a:t>
            </a:r>
          </a:p>
          <a:p>
            <a:pPr marL="571500" indent="-342900">
              <a:buFont typeface="Wingdings" panose="05000000000000000000" pitchFamily="2" charset="2"/>
              <a:buChar char="§"/>
            </a:pPr>
            <a:r>
              <a:rPr lang="en-US" sz="2400" dirty="0">
                <a:solidFill>
                  <a:schemeClr val="bg1"/>
                </a:solidFill>
                <a:latin typeface="Gotham Narrow Medium" pitchFamily="50" charset="0"/>
              </a:rPr>
              <a:t>“If (such and such) does not happen, I’ll kill myself.”</a:t>
            </a:r>
          </a:p>
        </p:txBody>
      </p:sp>
    </p:spTree>
    <p:extLst>
      <p:ext uri="{BB962C8B-B14F-4D97-AF65-F5344CB8AC3E}">
        <p14:creationId xmlns:p14="http://schemas.microsoft.com/office/powerpoint/2010/main" val="1742082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wipe(up)">
                                      <p:cBhvr>
                                        <p:cTn id="10" dur="500"/>
                                        <p:tgtEl>
                                          <p:spTgt spid="19"/>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xEl>
                                              <p:pRg st="0" end="0"/>
                                            </p:txEl>
                                          </p:spTgt>
                                        </p:tgtEl>
                                        <p:attrNameLst>
                                          <p:attrName>style.visibility</p:attrName>
                                        </p:attrNameLst>
                                      </p:cBhvr>
                                      <p:to>
                                        <p:strVal val="visible"/>
                                      </p:to>
                                    </p:set>
                                    <p:animEffect transition="in" filter="fade">
                                      <p:cBhvr>
                                        <p:cTn id="14" dur="500"/>
                                        <p:tgtEl>
                                          <p:spTgt spid="6">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500"/>
                                        <p:tgtEl>
                                          <p:spTgt spid="6">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Effect transition="in" filter="fade">
                                      <p:cBhvr>
                                        <p:cTn id="24" dur="500"/>
                                        <p:tgtEl>
                                          <p:spTgt spid="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
                                            <p:txEl>
                                              <p:pRg st="3" end="3"/>
                                            </p:txEl>
                                          </p:spTgt>
                                        </p:tgtEl>
                                        <p:attrNameLst>
                                          <p:attrName>style.visibility</p:attrName>
                                        </p:attrNameLst>
                                      </p:cBhvr>
                                      <p:to>
                                        <p:strVal val="visible"/>
                                      </p:to>
                                    </p:set>
                                    <p:animEffect transition="in" filter="fade">
                                      <p:cBhvr>
                                        <p:cTn id="29" dur="500"/>
                                        <p:tgtEl>
                                          <p:spTgt spid="6">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6">
                                            <p:txEl>
                                              <p:pRg st="4" end="4"/>
                                            </p:txEl>
                                          </p:spTgt>
                                        </p:tgtEl>
                                        <p:attrNameLst>
                                          <p:attrName>style.visibility</p:attrName>
                                        </p:attrNameLst>
                                      </p:cBhvr>
                                      <p:to>
                                        <p:strVal val="visible"/>
                                      </p:to>
                                    </p:set>
                                    <p:animEffect transition="in" filter="fade">
                                      <p:cBhvr>
                                        <p:cTn id="34" dur="500"/>
                                        <p:tgtEl>
                                          <p:spTgt spid="6">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
                                            <p:txEl>
                                              <p:pRg st="5" end="5"/>
                                            </p:txEl>
                                          </p:spTgt>
                                        </p:tgtEl>
                                        <p:attrNameLst>
                                          <p:attrName>style.visibility</p:attrName>
                                        </p:attrNameLst>
                                      </p:cBhvr>
                                      <p:to>
                                        <p:strVal val="visible"/>
                                      </p:to>
                                    </p:set>
                                    <p:animEffect transition="in" filter="fade">
                                      <p:cBhvr>
                                        <p:cTn id="39"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Freeform 6"/>
          <p:cNvSpPr>
            <a:spLocks noChangeAspect="1"/>
          </p:cNvSpPr>
          <p:nvPr/>
        </p:nvSpPr>
        <p:spPr>
          <a:xfrm flipH="1">
            <a:off x="5249469" y="1"/>
            <a:ext cx="6942531" cy="6857999"/>
          </a:xfrm>
          <a:custGeom>
            <a:avLst/>
            <a:gdLst>
              <a:gd name="connsiteX0" fmla="*/ 5519949 w 6942531"/>
              <a:gd name="connsiteY0" fmla="*/ 0 h 6857999"/>
              <a:gd name="connsiteX1" fmla="*/ 0 w 6942531"/>
              <a:gd name="connsiteY1" fmla="*/ 0 h 6857999"/>
              <a:gd name="connsiteX2" fmla="*/ 0 w 6942531"/>
              <a:gd name="connsiteY2" fmla="*/ 6857999 h 6857999"/>
              <a:gd name="connsiteX3" fmla="*/ 5522815 w 6942531"/>
              <a:gd name="connsiteY3" fmla="*/ 6857999 h 6857999"/>
              <a:gd name="connsiteX4" fmla="*/ 5683229 w 6942531"/>
              <a:gd name="connsiteY4" fmla="*/ 6689747 h 6857999"/>
              <a:gd name="connsiteX5" fmla="*/ 6942531 w 6942531"/>
              <a:gd name="connsiteY5" fmla="*/ 3430370 h 6857999"/>
              <a:gd name="connsiteX6" fmla="*/ 5522720 w 6942531"/>
              <a:gd name="connsiteY6" fmla="*/ 264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2531" h="6857999">
                <a:moveTo>
                  <a:pt x="5519949" y="0"/>
                </a:moveTo>
                <a:lnTo>
                  <a:pt x="0" y="0"/>
                </a:lnTo>
                <a:lnTo>
                  <a:pt x="0" y="6857999"/>
                </a:lnTo>
                <a:lnTo>
                  <a:pt x="5522815" y="6857999"/>
                </a:lnTo>
                <a:lnTo>
                  <a:pt x="5683229" y="6689747"/>
                </a:lnTo>
                <a:cubicBezTo>
                  <a:pt x="6465655" y="5828886"/>
                  <a:pt x="6942531" y="4685319"/>
                  <a:pt x="6942531" y="3430370"/>
                </a:cubicBezTo>
                <a:cubicBezTo>
                  <a:pt x="6942531" y="2091759"/>
                  <a:pt x="6399952" y="879874"/>
                  <a:pt x="5522720" y="2642"/>
                </a:cubicBezTo>
                <a:close/>
              </a:path>
            </a:pathLst>
          </a:custGeom>
          <a:solidFill>
            <a:srgbClr val="15396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p:cNvSpPr>
            <a:spLocks noChangeAspect="1"/>
          </p:cNvSpPr>
          <p:nvPr/>
        </p:nvSpPr>
        <p:spPr>
          <a:xfrm flipH="1">
            <a:off x="4881169" y="1"/>
            <a:ext cx="1529448" cy="6858001"/>
          </a:xfrm>
          <a:custGeom>
            <a:avLst/>
            <a:gdLst>
              <a:gd name="connsiteX0" fmla="*/ 0 w 1529448"/>
              <a:gd name="connsiteY0" fmla="*/ 0 h 6858001"/>
              <a:gd name="connsiteX1" fmla="*/ 233745 w 1529448"/>
              <a:gd name="connsiteY1" fmla="*/ 0 h 6858001"/>
              <a:gd name="connsiteX2" fmla="*/ 343439 w 1529448"/>
              <a:gd name="connsiteY2" fmla="*/ 126636 h 6858001"/>
              <a:gd name="connsiteX3" fmla="*/ 1529448 w 1529448"/>
              <a:gd name="connsiteY3" fmla="*/ 3430370 h 6858001"/>
              <a:gd name="connsiteX4" fmla="*/ 343439 w 1529448"/>
              <a:gd name="connsiteY4" fmla="*/ 6734105 h 6858001"/>
              <a:gd name="connsiteX5" fmla="*/ 236117 w 1529448"/>
              <a:gd name="connsiteY5" fmla="*/ 6858001 h 6858001"/>
              <a:gd name="connsiteX6" fmla="*/ 2612 w 1529448"/>
              <a:gd name="connsiteY6" fmla="*/ 6858001 h 6858001"/>
              <a:gd name="connsiteX7" fmla="*/ 52045 w 1529448"/>
              <a:gd name="connsiteY7" fmla="*/ 6806153 h 6858001"/>
              <a:gd name="connsiteX8" fmla="*/ 1356322 w 1529448"/>
              <a:gd name="connsiteY8" fmla="*/ 3430370 h 6858001"/>
              <a:gd name="connsiteX9" fmla="*/ 52045 w 1529448"/>
              <a:gd name="connsiteY9" fmla="*/ 5458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9448" h="6858001">
                <a:moveTo>
                  <a:pt x="0" y="0"/>
                </a:moveTo>
                <a:lnTo>
                  <a:pt x="233745" y="0"/>
                </a:lnTo>
                <a:lnTo>
                  <a:pt x="343439" y="126636"/>
                </a:lnTo>
                <a:cubicBezTo>
                  <a:pt x="1084364" y="1024429"/>
                  <a:pt x="1529448" y="2175422"/>
                  <a:pt x="1529448" y="3430370"/>
                </a:cubicBezTo>
                <a:cubicBezTo>
                  <a:pt x="1529448" y="4685319"/>
                  <a:pt x="1084364" y="5836311"/>
                  <a:pt x="343439" y="6734105"/>
                </a:cubicBezTo>
                <a:lnTo>
                  <a:pt x="236117" y="6858001"/>
                </a:lnTo>
                <a:lnTo>
                  <a:pt x="2612" y="6858001"/>
                </a:lnTo>
                <a:lnTo>
                  <a:pt x="52045" y="6806153"/>
                </a:lnTo>
                <a:cubicBezTo>
                  <a:pt x="862415" y="5914547"/>
                  <a:pt x="1356322" y="4730138"/>
                  <a:pt x="1356322" y="3430370"/>
                </a:cubicBezTo>
                <a:cubicBezTo>
                  <a:pt x="1356322" y="2130603"/>
                  <a:pt x="862415" y="946193"/>
                  <a:pt x="52045" y="54588"/>
                </a:cubicBezTo>
                <a:close/>
              </a:path>
            </a:pathLst>
          </a:custGeom>
          <a:solidFill>
            <a:srgbClr val="15396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965824" y="1628507"/>
            <a:ext cx="6022975" cy="3600986"/>
          </a:xfrm>
          <a:prstGeom prst="rect">
            <a:avLst/>
          </a:prstGeom>
          <a:noFill/>
        </p:spPr>
        <p:txBody>
          <a:bodyPr wrap="square" rtlCol="0">
            <a:spAutoFit/>
          </a:bodyPr>
          <a:lstStyle/>
          <a:p>
            <a:r>
              <a:rPr lang="en-US" sz="3600" dirty="0">
                <a:solidFill>
                  <a:schemeClr val="bg1"/>
                </a:solidFill>
                <a:latin typeface="AvenirNext LT Pro Bold" panose="020B0804020202020204" pitchFamily="34" charset="0"/>
              </a:rPr>
              <a:t>Indirect Verbal Clues</a:t>
            </a:r>
          </a:p>
          <a:p>
            <a:pPr marL="571500" indent="-342900">
              <a:buFont typeface="Wingdings" panose="05000000000000000000" pitchFamily="2" charset="2"/>
              <a:buChar char="§"/>
            </a:pPr>
            <a:r>
              <a:rPr lang="en-US" sz="2400" dirty="0">
                <a:solidFill>
                  <a:schemeClr val="bg1"/>
                </a:solidFill>
                <a:latin typeface="Gotham Narrow Medium" pitchFamily="50" charset="0"/>
              </a:rPr>
              <a:t>“I’m tired of life, I just can’t go on.”</a:t>
            </a:r>
          </a:p>
          <a:p>
            <a:pPr marL="571500" indent="-342900">
              <a:buFont typeface="Wingdings" panose="05000000000000000000" pitchFamily="2" charset="2"/>
              <a:buChar char="§"/>
            </a:pPr>
            <a:r>
              <a:rPr lang="en-US" sz="2400" dirty="0">
                <a:solidFill>
                  <a:schemeClr val="bg1"/>
                </a:solidFill>
                <a:latin typeface="Gotham Narrow Medium" pitchFamily="50" charset="0"/>
              </a:rPr>
              <a:t>“My family would be better off without me.”</a:t>
            </a:r>
          </a:p>
          <a:p>
            <a:pPr marL="571500" indent="-342900">
              <a:buFont typeface="Wingdings" panose="05000000000000000000" pitchFamily="2" charset="2"/>
              <a:buChar char="§"/>
            </a:pPr>
            <a:r>
              <a:rPr lang="en-US" sz="2400" dirty="0">
                <a:solidFill>
                  <a:schemeClr val="bg1"/>
                </a:solidFill>
                <a:latin typeface="Gotham Narrow Medium" pitchFamily="50" charset="0"/>
              </a:rPr>
              <a:t>“Who cares if I’m dead anyway.”</a:t>
            </a:r>
          </a:p>
          <a:p>
            <a:pPr marL="571500" indent="-342900">
              <a:buFont typeface="Wingdings" panose="05000000000000000000" pitchFamily="2" charset="2"/>
              <a:buChar char="§"/>
            </a:pPr>
            <a:r>
              <a:rPr lang="en-US" sz="2400" dirty="0">
                <a:solidFill>
                  <a:schemeClr val="bg1"/>
                </a:solidFill>
                <a:latin typeface="Gotham Narrow Medium" pitchFamily="50" charset="0"/>
              </a:rPr>
              <a:t>“I just want out.”</a:t>
            </a:r>
          </a:p>
          <a:p>
            <a:pPr marL="571500" indent="-342900">
              <a:buFont typeface="Wingdings" panose="05000000000000000000" pitchFamily="2" charset="2"/>
              <a:buChar char="§"/>
            </a:pPr>
            <a:r>
              <a:rPr lang="en-US" sz="2400" dirty="0">
                <a:solidFill>
                  <a:schemeClr val="bg1"/>
                </a:solidFill>
                <a:latin typeface="Gotham Narrow Medium" pitchFamily="50" charset="0"/>
              </a:rPr>
              <a:t>“I won’t be around much longer.”</a:t>
            </a:r>
          </a:p>
          <a:p>
            <a:pPr marL="571500" indent="-342900">
              <a:buFont typeface="Wingdings" panose="05000000000000000000" pitchFamily="2" charset="2"/>
              <a:buChar char="§"/>
            </a:pPr>
            <a:r>
              <a:rPr lang="en-US" sz="2400" dirty="0">
                <a:solidFill>
                  <a:schemeClr val="bg1"/>
                </a:solidFill>
                <a:latin typeface="Gotham Narrow Medium" pitchFamily="50" charset="0"/>
              </a:rPr>
              <a:t>“Pretty soon you won’t have to worry about me.”</a:t>
            </a:r>
          </a:p>
        </p:txBody>
      </p:sp>
    </p:spTree>
    <p:extLst>
      <p:ext uri="{BB962C8B-B14F-4D97-AF65-F5344CB8AC3E}">
        <p14:creationId xmlns:p14="http://schemas.microsoft.com/office/powerpoint/2010/main" val="90136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5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500"/>
                                        <p:tgtEl>
                                          <p:spTgt spid="4">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fade">
                                      <p:cBhvr>
                                        <p:cTn id="29" dur="500"/>
                                        <p:tgtEl>
                                          <p:spTgt spid="4">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500"/>
                                        <p:tgtEl>
                                          <p:spTgt spid="4">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fade">
                                      <p:cBhvr>
                                        <p:cTn id="39" dur="500"/>
                                        <p:tgtEl>
                                          <p:spTgt spid="4">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
                                            <p:txEl>
                                              <p:pRg st="6" end="6"/>
                                            </p:txEl>
                                          </p:spTgt>
                                        </p:tgtEl>
                                        <p:attrNameLst>
                                          <p:attrName>style.visibility</p:attrName>
                                        </p:attrNameLst>
                                      </p:cBhvr>
                                      <p:to>
                                        <p:strVal val="visible"/>
                                      </p:to>
                                    </p:set>
                                    <p:animEffect transition="in" filter="fade">
                                      <p:cBhvr>
                                        <p:cTn id="44"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Freeform 3"/>
          <p:cNvSpPr>
            <a:spLocks noChangeAspect="1"/>
          </p:cNvSpPr>
          <p:nvPr/>
        </p:nvSpPr>
        <p:spPr>
          <a:xfrm>
            <a:off x="1" y="1"/>
            <a:ext cx="8009331" cy="6857999"/>
          </a:xfrm>
          <a:custGeom>
            <a:avLst/>
            <a:gdLst>
              <a:gd name="connsiteX0" fmla="*/ 0 w 8009331"/>
              <a:gd name="connsiteY0" fmla="*/ 0 h 6857999"/>
              <a:gd name="connsiteX1" fmla="*/ 6586749 w 8009331"/>
              <a:gd name="connsiteY1" fmla="*/ 0 h 6857999"/>
              <a:gd name="connsiteX2" fmla="*/ 6589520 w 8009331"/>
              <a:gd name="connsiteY2" fmla="*/ 2642 h 6857999"/>
              <a:gd name="connsiteX3" fmla="*/ 8009331 w 8009331"/>
              <a:gd name="connsiteY3" fmla="*/ 3430370 h 6857999"/>
              <a:gd name="connsiteX4" fmla="*/ 6750029 w 8009331"/>
              <a:gd name="connsiteY4" fmla="*/ 6689747 h 6857999"/>
              <a:gd name="connsiteX5" fmla="*/ 6589615 w 8009331"/>
              <a:gd name="connsiteY5" fmla="*/ 6857999 h 6857999"/>
              <a:gd name="connsiteX6" fmla="*/ 0 w 8009331"/>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09331" h="6857999">
                <a:moveTo>
                  <a:pt x="0" y="0"/>
                </a:moveTo>
                <a:lnTo>
                  <a:pt x="6586749" y="0"/>
                </a:lnTo>
                <a:lnTo>
                  <a:pt x="6589520" y="2642"/>
                </a:lnTo>
                <a:cubicBezTo>
                  <a:pt x="7466752" y="879874"/>
                  <a:pt x="8009331" y="2091759"/>
                  <a:pt x="8009331" y="3430370"/>
                </a:cubicBezTo>
                <a:cubicBezTo>
                  <a:pt x="8009331" y="4685319"/>
                  <a:pt x="7532455" y="5828886"/>
                  <a:pt x="6750029" y="6689747"/>
                </a:cubicBezTo>
                <a:lnTo>
                  <a:pt x="6589615" y="6857999"/>
                </a:lnTo>
                <a:lnTo>
                  <a:pt x="0" y="6857999"/>
                </a:lnTo>
                <a:close/>
              </a:path>
            </a:pathLst>
          </a:custGeom>
          <a:solidFill>
            <a:srgbClr val="9DD1E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reeform 4"/>
          <p:cNvSpPr>
            <a:spLocks noChangeAspect="1"/>
          </p:cNvSpPr>
          <p:nvPr/>
        </p:nvSpPr>
        <p:spPr>
          <a:xfrm>
            <a:off x="6826136" y="1"/>
            <a:ext cx="1529448" cy="6858001"/>
          </a:xfrm>
          <a:custGeom>
            <a:avLst/>
            <a:gdLst>
              <a:gd name="connsiteX0" fmla="*/ 0 w 1529448"/>
              <a:gd name="connsiteY0" fmla="*/ 0 h 6858001"/>
              <a:gd name="connsiteX1" fmla="*/ 233745 w 1529448"/>
              <a:gd name="connsiteY1" fmla="*/ 0 h 6858001"/>
              <a:gd name="connsiteX2" fmla="*/ 343439 w 1529448"/>
              <a:gd name="connsiteY2" fmla="*/ 126636 h 6858001"/>
              <a:gd name="connsiteX3" fmla="*/ 1529448 w 1529448"/>
              <a:gd name="connsiteY3" fmla="*/ 3430370 h 6858001"/>
              <a:gd name="connsiteX4" fmla="*/ 343439 w 1529448"/>
              <a:gd name="connsiteY4" fmla="*/ 6734105 h 6858001"/>
              <a:gd name="connsiteX5" fmla="*/ 236117 w 1529448"/>
              <a:gd name="connsiteY5" fmla="*/ 6858001 h 6858001"/>
              <a:gd name="connsiteX6" fmla="*/ 2612 w 1529448"/>
              <a:gd name="connsiteY6" fmla="*/ 6858001 h 6858001"/>
              <a:gd name="connsiteX7" fmla="*/ 52045 w 1529448"/>
              <a:gd name="connsiteY7" fmla="*/ 6806153 h 6858001"/>
              <a:gd name="connsiteX8" fmla="*/ 1356322 w 1529448"/>
              <a:gd name="connsiteY8" fmla="*/ 3430370 h 6858001"/>
              <a:gd name="connsiteX9" fmla="*/ 52045 w 1529448"/>
              <a:gd name="connsiteY9" fmla="*/ 5458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9448" h="6858001">
                <a:moveTo>
                  <a:pt x="0" y="0"/>
                </a:moveTo>
                <a:lnTo>
                  <a:pt x="233745" y="0"/>
                </a:lnTo>
                <a:lnTo>
                  <a:pt x="343439" y="126636"/>
                </a:lnTo>
                <a:cubicBezTo>
                  <a:pt x="1084364" y="1024429"/>
                  <a:pt x="1529448" y="2175422"/>
                  <a:pt x="1529448" y="3430370"/>
                </a:cubicBezTo>
                <a:cubicBezTo>
                  <a:pt x="1529448" y="4685319"/>
                  <a:pt x="1084364" y="5836311"/>
                  <a:pt x="343439" y="6734105"/>
                </a:cubicBezTo>
                <a:lnTo>
                  <a:pt x="236117" y="6858001"/>
                </a:lnTo>
                <a:lnTo>
                  <a:pt x="2612" y="6858001"/>
                </a:lnTo>
                <a:lnTo>
                  <a:pt x="52045" y="6806153"/>
                </a:lnTo>
                <a:cubicBezTo>
                  <a:pt x="862415" y="5914547"/>
                  <a:pt x="1356322" y="4730138"/>
                  <a:pt x="1356322" y="3430370"/>
                </a:cubicBezTo>
                <a:cubicBezTo>
                  <a:pt x="1356322" y="2130603"/>
                  <a:pt x="862415" y="946193"/>
                  <a:pt x="52045" y="54588"/>
                </a:cubicBezTo>
                <a:close/>
              </a:path>
            </a:pathLst>
          </a:custGeom>
          <a:solidFill>
            <a:srgbClr val="9DD1E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p:cNvSpPr txBox="1"/>
          <p:nvPr/>
        </p:nvSpPr>
        <p:spPr>
          <a:xfrm>
            <a:off x="942974" y="889844"/>
            <a:ext cx="6727826" cy="5078313"/>
          </a:xfrm>
          <a:prstGeom prst="rect">
            <a:avLst/>
          </a:prstGeom>
          <a:noFill/>
        </p:spPr>
        <p:txBody>
          <a:bodyPr wrap="square" rtlCol="0">
            <a:spAutoFit/>
          </a:bodyPr>
          <a:lstStyle/>
          <a:p>
            <a:r>
              <a:rPr lang="en-US" sz="3600" dirty="0">
                <a:latin typeface="AvenirNext LT Pro Bold" panose="020B0804020202020204" pitchFamily="34" charset="0"/>
              </a:rPr>
              <a:t>Behavioral Clues</a:t>
            </a:r>
          </a:p>
          <a:p>
            <a:pPr marL="571500" indent="-342900">
              <a:buFont typeface="Wingdings" panose="05000000000000000000" pitchFamily="2" charset="2"/>
              <a:buChar char="§"/>
            </a:pPr>
            <a:r>
              <a:rPr lang="en-US" sz="2400" dirty="0">
                <a:latin typeface="Gotham Narrow Medium" pitchFamily="50" charset="0"/>
              </a:rPr>
              <a:t>Any previous suicide attempt</a:t>
            </a:r>
          </a:p>
          <a:p>
            <a:pPr marL="571500" indent="-342900">
              <a:buFont typeface="Wingdings" panose="05000000000000000000" pitchFamily="2" charset="2"/>
              <a:buChar char="§"/>
            </a:pPr>
            <a:r>
              <a:rPr lang="en-US" sz="2400" dirty="0">
                <a:latin typeface="Gotham Narrow Medium" pitchFamily="50" charset="0"/>
              </a:rPr>
              <a:t>Acquiring a gun or stockpiling pills</a:t>
            </a:r>
          </a:p>
          <a:p>
            <a:pPr marL="571500" indent="-342900">
              <a:buFont typeface="Wingdings" panose="05000000000000000000" pitchFamily="2" charset="2"/>
              <a:buChar char="§"/>
            </a:pPr>
            <a:r>
              <a:rPr lang="en-US" sz="2400" dirty="0">
                <a:latin typeface="Gotham Narrow Medium" pitchFamily="50" charset="0"/>
              </a:rPr>
              <a:t>Co-occurring depression, moodiness, hopelessness</a:t>
            </a:r>
          </a:p>
          <a:p>
            <a:pPr marL="571500" indent="-342900">
              <a:buFont typeface="Wingdings" panose="05000000000000000000" pitchFamily="2" charset="2"/>
              <a:buChar char="§"/>
            </a:pPr>
            <a:r>
              <a:rPr lang="en-US" sz="2400" dirty="0">
                <a:latin typeface="Gotham Narrow Medium" pitchFamily="50" charset="0"/>
              </a:rPr>
              <a:t>Putting personal affairs in order</a:t>
            </a:r>
          </a:p>
          <a:p>
            <a:pPr marL="571500" indent="-342900">
              <a:buFont typeface="Wingdings" panose="05000000000000000000" pitchFamily="2" charset="2"/>
              <a:buChar char="§"/>
            </a:pPr>
            <a:r>
              <a:rPr lang="en-US" sz="2400" dirty="0">
                <a:latin typeface="Gotham Narrow Medium" pitchFamily="50" charset="0"/>
              </a:rPr>
              <a:t>Giving away prized possessions</a:t>
            </a:r>
          </a:p>
          <a:p>
            <a:pPr marL="571500" indent="-342900">
              <a:buFont typeface="Wingdings" panose="05000000000000000000" pitchFamily="2" charset="2"/>
              <a:buChar char="§"/>
            </a:pPr>
            <a:r>
              <a:rPr lang="en-US" sz="2400" dirty="0">
                <a:latin typeface="Gotham Narrow Medium" pitchFamily="50" charset="0"/>
              </a:rPr>
              <a:t>Sudden interest or disinterest in religion</a:t>
            </a:r>
          </a:p>
          <a:p>
            <a:pPr marL="571500" indent="-342900">
              <a:buFont typeface="Wingdings" panose="05000000000000000000" pitchFamily="2" charset="2"/>
              <a:buChar char="§"/>
            </a:pPr>
            <a:r>
              <a:rPr lang="en-US" sz="2400" dirty="0">
                <a:latin typeface="Gotham Narrow Medium" pitchFamily="50" charset="0"/>
              </a:rPr>
              <a:t>Drug or alcohol abuse, or relapse after a period of recovery</a:t>
            </a:r>
          </a:p>
          <a:p>
            <a:pPr marL="571500" indent="-342900">
              <a:buFont typeface="Wingdings" panose="05000000000000000000" pitchFamily="2" charset="2"/>
              <a:buChar char="§"/>
            </a:pPr>
            <a:r>
              <a:rPr lang="en-US" sz="2400" dirty="0">
                <a:latin typeface="Gotham Narrow Medium" pitchFamily="50" charset="0"/>
              </a:rPr>
              <a:t>Unexplained anger, aggression and irritability</a:t>
            </a:r>
          </a:p>
        </p:txBody>
      </p:sp>
    </p:spTree>
    <p:extLst>
      <p:ext uri="{BB962C8B-B14F-4D97-AF65-F5344CB8AC3E}">
        <p14:creationId xmlns:p14="http://schemas.microsoft.com/office/powerpoint/2010/main" val="3416466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500"/>
                                        <p:tgtEl>
                                          <p:spTgt spid="3">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3">
                                            <p:txEl>
                                              <p:pRg st="8" end="8"/>
                                            </p:txEl>
                                          </p:spTgt>
                                        </p:tgtEl>
                                        <p:attrNameLst>
                                          <p:attrName>style.visibility</p:attrName>
                                        </p:attrNameLst>
                                      </p:cBhvr>
                                      <p:to>
                                        <p:strVal val="visible"/>
                                      </p:to>
                                    </p:set>
                                    <p:animEffect transition="in" filter="fade">
                                      <p:cBhvr>
                                        <p:cTn id="5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Freeform 4"/>
          <p:cNvSpPr>
            <a:spLocks noChangeAspect="1"/>
          </p:cNvSpPr>
          <p:nvPr/>
        </p:nvSpPr>
        <p:spPr>
          <a:xfrm>
            <a:off x="1" y="1"/>
            <a:ext cx="8009331" cy="6857999"/>
          </a:xfrm>
          <a:custGeom>
            <a:avLst/>
            <a:gdLst>
              <a:gd name="connsiteX0" fmla="*/ 0 w 8009331"/>
              <a:gd name="connsiteY0" fmla="*/ 0 h 6857999"/>
              <a:gd name="connsiteX1" fmla="*/ 6586749 w 8009331"/>
              <a:gd name="connsiteY1" fmla="*/ 0 h 6857999"/>
              <a:gd name="connsiteX2" fmla="*/ 6589520 w 8009331"/>
              <a:gd name="connsiteY2" fmla="*/ 2642 h 6857999"/>
              <a:gd name="connsiteX3" fmla="*/ 8009331 w 8009331"/>
              <a:gd name="connsiteY3" fmla="*/ 3430370 h 6857999"/>
              <a:gd name="connsiteX4" fmla="*/ 6750029 w 8009331"/>
              <a:gd name="connsiteY4" fmla="*/ 6689747 h 6857999"/>
              <a:gd name="connsiteX5" fmla="*/ 6589615 w 8009331"/>
              <a:gd name="connsiteY5" fmla="*/ 6857999 h 6857999"/>
              <a:gd name="connsiteX6" fmla="*/ 0 w 8009331"/>
              <a:gd name="connsiteY6"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009331" h="6857999">
                <a:moveTo>
                  <a:pt x="0" y="0"/>
                </a:moveTo>
                <a:lnTo>
                  <a:pt x="6586749" y="0"/>
                </a:lnTo>
                <a:lnTo>
                  <a:pt x="6589520" y="2642"/>
                </a:lnTo>
                <a:cubicBezTo>
                  <a:pt x="7466752" y="879874"/>
                  <a:pt x="8009331" y="2091759"/>
                  <a:pt x="8009331" y="3430370"/>
                </a:cubicBezTo>
                <a:cubicBezTo>
                  <a:pt x="8009331" y="4685319"/>
                  <a:pt x="7532455" y="5828886"/>
                  <a:pt x="6750029" y="6689747"/>
                </a:cubicBezTo>
                <a:lnTo>
                  <a:pt x="6589615" y="6857999"/>
                </a:lnTo>
                <a:lnTo>
                  <a:pt x="0" y="6857999"/>
                </a:lnTo>
                <a:close/>
              </a:path>
            </a:pathLst>
          </a:custGeom>
          <a:solidFill>
            <a:srgbClr val="15396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p:cNvSpPr>
            <a:spLocks noChangeAspect="1"/>
          </p:cNvSpPr>
          <p:nvPr/>
        </p:nvSpPr>
        <p:spPr>
          <a:xfrm>
            <a:off x="6826136" y="1"/>
            <a:ext cx="1529448" cy="6858001"/>
          </a:xfrm>
          <a:custGeom>
            <a:avLst/>
            <a:gdLst>
              <a:gd name="connsiteX0" fmla="*/ 0 w 1529448"/>
              <a:gd name="connsiteY0" fmla="*/ 0 h 6858001"/>
              <a:gd name="connsiteX1" fmla="*/ 233745 w 1529448"/>
              <a:gd name="connsiteY1" fmla="*/ 0 h 6858001"/>
              <a:gd name="connsiteX2" fmla="*/ 343439 w 1529448"/>
              <a:gd name="connsiteY2" fmla="*/ 126636 h 6858001"/>
              <a:gd name="connsiteX3" fmla="*/ 1529448 w 1529448"/>
              <a:gd name="connsiteY3" fmla="*/ 3430370 h 6858001"/>
              <a:gd name="connsiteX4" fmla="*/ 343439 w 1529448"/>
              <a:gd name="connsiteY4" fmla="*/ 6734105 h 6858001"/>
              <a:gd name="connsiteX5" fmla="*/ 236117 w 1529448"/>
              <a:gd name="connsiteY5" fmla="*/ 6858001 h 6858001"/>
              <a:gd name="connsiteX6" fmla="*/ 2612 w 1529448"/>
              <a:gd name="connsiteY6" fmla="*/ 6858001 h 6858001"/>
              <a:gd name="connsiteX7" fmla="*/ 52045 w 1529448"/>
              <a:gd name="connsiteY7" fmla="*/ 6806153 h 6858001"/>
              <a:gd name="connsiteX8" fmla="*/ 1356322 w 1529448"/>
              <a:gd name="connsiteY8" fmla="*/ 3430370 h 6858001"/>
              <a:gd name="connsiteX9" fmla="*/ 52045 w 1529448"/>
              <a:gd name="connsiteY9" fmla="*/ 5458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9448" h="6858001">
                <a:moveTo>
                  <a:pt x="0" y="0"/>
                </a:moveTo>
                <a:lnTo>
                  <a:pt x="233745" y="0"/>
                </a:lnTo>
                <a:lnTo>
                  <a:pt x="343439" y="126636"/>
                </a:lnTo>
                <a:cubicBezTo>
                  <a:pt x="1084364" y="1024429"/>
                  <a:pt x="1529448" y="2175422"/>
                  <a:pt x="1529448" y="3430370"/>
                </a:cubicBezTo>
                <a:cubicBezTo>
                  <a:pt x="1529448" y="4685319"/>
                  <a:pt x="1084364" y="5836311"/>
                  <a:pt x="343439" y="6734105"/>
                </a:cubicBezTo>
                <a:lnTo>
                  <a:pt x="236117" y="6858001"/>
                </a:lnTo>
                <a:lnTo>
                  <a:pt x="2612" y="6858001"/>
                </a:lnTo>
                <a:lnTo>
                  <a:pt x="52045" y="6806153"/>
                </a:lnTo>
                <a:cubicBezTo>
                  <a:pt x="862415" y="5914547"/>
                  <a:pt x="1356322" y="4730138"/>
                  <a:pt x="1356322" y="3430370"/>
                </a:cubicBezTo>
                <a:cubicBezTo>
                  <a:pt x="1356322" y="2130603"/>
                  <a:pt x="862415" y="946193"/>
                  <a:pt x="52045" y="54588"/>
                </a:cubicBezTo>
                <a:close/>
              </a:path>
            </a:pathLst>
          </a:custGeom>
          <a:solidFill>
            <a:srgbClr val="15396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extBox 3"/>
          <p:cNvSpPr txBox="1"/>
          <p:nvPr/>
        </p:nvSpPr>
        <p:spPr>
          <a:xfrm>
            <a:off x="942974" y="889844"/>
            <a:ext cx="7412610" cy="5078313"/>
          </a:xfrm>
          <a:prstGeom prst="rect">
            <a:avLst/>
          </a:prstGeom>
          <a:noFill/>
        </p:spPr>
        <p:txBody>
          <a:bodyPr wrap="square" rtlCol="0">
            <a:spAutoFit/>
          </a:bodyPr>
          <a:lstStyle/>
          <a:p>
            <a:r>
              <a:rPr lang="en-US" sz="3600" dirty="0">
                <a:solidFill>
                  <a:schemeClr val="bg1"/>
                </a:solidFill>
                <a:latin typeface="AvenirNext LT Pro Bold" panose="020B0804020202020204" pitchFamily="34" charset="0"/>
              </a:rPr>
              <a:t>Situational Clues</a:t>
            </a:r>
          </a:p>
          <a:p>
            <a:pPr marL="571500" indent="-342900">
              <a:buFont typeface="Wingdings" panose="05000000000000000000" pitchFamily="2" charset="2"/>
              <a:buChar char="§"/>
            </a:pPr>
            <a:r>
              <a:rPr lang="en-US" sz="2400" dirty="0">
                <a:solidFill>
                  <a:schemeClr val="bg1"/>
                </a:solidFill>
                <a:latin typeface="Gotham Narrow Medium" pitchFamily="50" charset="0"/>
              </a:rPr>
              <a:t>Being fired or being expelled from school</a:t>
            </a:r>
          </a:p>
          <a:p>
            <a:pPr marL="571500" indent="-342900">
              <a:buFont typeface="Wingdings" panose="05000000000000000000" pitchFamily="2" charset="2"/>
              <a:buChar char="§"/>
            </a:pPr>
            <a:r>
              <a:rPr lang="en-US" sz="2400" dirty="0">
                <a:solidFill>
                  <a:schemeClr val="bg1"/>
                </a:solidFill>
                <a:latin typeface="Gotham Narrow Medium" pitchFamily="50" charset="0"/>
              </a:rPr>
              <a:t>A recent unwanted move</a:t>
            </a:r>
          </a:p>
          <a:p>
            <a:pPr marL="571500" indent="-342900">
              <a:buFont typeface="Wingdings" panose="05000000000000000000" pitchFamily="2" charset="2"/>
              <a:buChar char="§"/>
            </a:pPr>
            <a:r>
              <a:rPr lang="en-US" sz="2400" dirty="0">
                <a:solidFill>
                  <a:schemeClr val="bg1"/>
                </a:solidFill>
                <a:latin typeface="Gotham Narrow Medium" pitchFamily="50" charset="0"/>
              </a:rPr>
              <a:t>Loss of any major relationship</a:t>
            </a:r>
          </a:p>
          <a:p>
            <a:pPr marL="571500" indent="-342900">
              <a:buFont typeface="Wingdings" panose="05000000000000000000" pitchFamily="2" charset="2"/>
              <a:buChar char="§"/>
            </a:pPr>
            <a:r>
              <a:rPr lang="en-US" sz="2400" dirty="0">
                <a:solidFill>
                  <a:schemeClr val="bg1"/>
                </a:solidFill>
                <a:latin typeface="Gotham Narrow Medium" pitchFamily="50" charset="0"/>
              </a:rPr>
              <a:t>Death of a spouse, child, or best friend</a:t>
            </a:r>
            <a:br>
              <a:rPr lang="en-US" sz="2400" dirty="0">
                <a:solidFill>
                  <a:schemeClr val="bg1"/>
                </a:solidFill>
                <a:latin typeface="Gotham Narrow Medium" pitchFamily="50" charset="0"/>
              </a:rPr>
            </a:br>
            <a:r>
              <a:rPr lang="en-US" sz="2400" dirty="0">
                <a:solidFill>
                  <a:schemeClr val="bg1"/>
                </a:solidFill>
                <a:latin typeface="Gotham Narrow Medium" pitchFamily="50" charset="0"/>
              </a:rPr>
              <a:t>—especially if by suicide</a:t>
            </a:r>
          </a:p>
          <a:p>
            <a:pPr marL="571500" indent="-342900">
              <a:buFont typeface="Wingdings" panose="05000000000000000000" pitchFamily="2" charset="2"/>
              <a:buChar char="§"/>
            </a:pPr>
            <a:r>
              <a:rPr lang="en-US" sz="2400" dirty="0">
                <a:solidFill>
                  <a:schemeClr val="bg1"/>
                </a:solidFill>
                <a:latin typeface="Gotham Narrow Medium" pitchFamily="50" charset="0"/>
              </a:rPr>
              <a:t>Diagnosis of a serious or terminal illness</a:t>
            </a:r>
          </a:p>
          <a:p>
            <a:pPr marL="571500" indent="-342900">
              <a:buFont typeface="Wingdings" panose="05000000000000000000" pitchFamily="2" charset="2"/>
              <a:buChar char="§"/>
            </a:pPr>
            <a:r>
              <a:rPr lang="en-US" sz="2400" dirty="0">
                <a:solidFill>
                  <a:schemeClr val="bg1"/>
                </a:solidFill>
                <a:latin typeface="Gotham Narrow Medium" pitchFamily="50" charset="0"/>
              </a:rPr>
              <a:t>Sudden unexpected loss of freedom/fear of punishment</a:t>
            </a:r>
          </a:p>
          <a:p>
            <a:pPr marL="571500" indent="-342900">
              <a:buFont typeface="Wingdings" panose="05000000000000000000" pitchFamily="2" charset="2"/>
              <a:buChar char="§"/>
            </a:pPr>
            <a:r>
              <a:rPr lang="en-US" sz="2400" dirty="0">
                <a:solidFill>
                  <a:schemeClr val="bg1"/>
                </a:solidFill>
                <a:latin typeface="Gotham Narrow Medium" pitchFamily="50" charset="0"/>
              </a:rPr>
              <a:t>Anticipated loss of financial security</a:t>
            </a:r>
          </a:p>
          <a:p>
            <a:pPr marL="571500" indent="-342900">
              <a:buFont typeface="Wingdings" panose="05000000000000000000" pitchFamily="2" charset="2"/>
              <a:buChar char="§"/>
            </a:pPr>
            <a:r>
              <a:rPr lang="en-US" sz="2400" dirty="0">
                <a:solidFill>
                  <a:schemeClr val="bg1"/>
                </a:solidFill>
                <a:latin typeface="Gotham Narrow Medium" pitchFamily="50" charset="0"/>
              </a:rPr>
              <a:t>Loss of a cherished therapist, counselor</a:t>
            </a:r>
            <a:br>
              <a:rPr lang="en-US" sz="2400" dirty="0">
                <a:solidFill>
                  <a:schemeClr val="bg1"/>
                </a:solidFill>
                <a:latin typeface="Gotham Narrow Medium" pitchFamily="50" charset="0"/>
              </a:rPr>
            </a:br>
            <a:r>
              <a:rPr lang="en-US" sz="2400" dirty="0">
                <a:solidFill>
                  <a:schemeClr val="bg1"/>
                </a:solidFill>
                <a:latin typeface="Gotham Narrow Medium" pitchFamily="50" charset="0"/>
              </a:rPr>
              <a:t>or teacher</a:t>
            </a:r>
          </a:p>
          <a:p>
            <a:pPr marL="571500" indent="-342900">
              <a:buFont typeface="Wingdings" panose="05000000000000000000" pitchFamily="2" charset="2"/>
              <a:buChar char="§"/>
            </a:pPr>
            <a:r>
              <a:rPr lang="en-US" sz="2400" dirty="0">
                <a:solidFill>
                  <a:schemeClr val="bg1"/>
                </a:solidFill>
                <a:latin typeface="Gotham Narrow Medium" pitchFamily="50" charset="0"/>
              </a:rPr>
              <a:t>Fear of becoming a burden to others</a:t>
            </a:r>
          </a:p>
        </p:txBody>
      </p:sp>
    </p:spTree>
    <p:extLst>
      <p:ext uri="{BB962C8B-B14F-4D97-AF65-F5344CB8AC3E}">
        <p14:creationId xmlns:p14="http://schemas.microsoft.com/office/powerpoint/2010/main" val="3249809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5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500"/>
                                        <p:tgtEl>
                                          <p:spTgt spid="4">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Effect transition="in" filter="fade">
                                      <p:cBhvr>
                                        <p:cTn id="29" dur="500"/>
                                        <p:tgtEl>
                                          <p:spTgt spid="4">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4">
                                            <p:txEl>
                                              <p:pRg st="4" end="4"/>
                                            </p:txEl>
                                          </p:spTgt>
                                        </p:tgtEl>
                                        <p:attrNameLst>
                                          <p:attrName>style.visibility</p:attrName>
                                        </p:attrNameLst>
                                      </p:cBhvr>
                                      <p:to>
                                        <p:strVal val="visible"/>
                                      </p:to>
                                    </p:set>
                                    <p:animEffect transition="in" filter="fade">
                                      <p:cBhvr>
                                        <p:cTn id="34" dur="500"/>
                                        <p:tgtEl>
                                          <p:spTgt spid="4">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animEffect transition="in" filter="fade">
                                      <p:cBhvr>
                                        <p:cTn id="39" dur="500"/>
                                        <p:tgtEl>
                                          <p:spTgt spid="4">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
                                            <p:txEl>
                                              <p:pRg st="6" end="6"/>
                                            </p:txEl>
                                          </p:spTgt>
                                        </p:tgtEl>
                                        <p:attrNameLst>
                                          <p:attrName>style.visibility</p:attrName>
                                        </p:attrNameLst>
                                      </p:cBhvr>
                                      <p:to>
                                        <p:strVal val="visible"/>
                                      </p:to>
                                    </p:set>
                                    <p:animEffect transition="in" filter="fade">
                                      <p:cBhvr>
                                        <p:cTn id="44" dur="500"/>
                                        <p:tgtEl>
                                          <p:spTgt spid="4">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
                                            <p:txEl>
                                              <p:pRg st="7" end="7"/>
                                            </p:txEl>
                                          </p:spTgt>
                                        </p:tgtEl>
                                        <p:attrNameLst>
                                          <p:attrName>style.visibility</p:attrName>
                                        </p:attrNameLst>
                                      </p:cBhvr>
                                      <p:to>
                                        <p:strVal val="visible"/>
                                      </p:to>
                                    </p:set>
                                    <p:animEffect transition="in" filter="fade">
                                      <p:cBhvr>
                                        <p:cTn id="49" dur="500"/>
                                        <p:tgtEl>
                                          <p:spTgt spid="4">
                                            <p:txEl>
                                              <p:pRg st="7" end="7"/>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4">
                                            <p:txEl>
                                              <p:pRg st="8" end="8"/>
                                            </p:txEl>
                                          </p:spTgt>
                                        </p:tgtEl>
                                        <p:attrNameLst>
                                          <p:attrName>style.visibility</p:attrName>
                                        </p:attrNameLst>
                                      </p:cBhvr>
                                      <p:to>
                                        <p:strVal val="visible"/>
                                      </p:to>
                                    </p:set>
                                    <p:animEffect transition="in" filter="fade">
                                      <p:cBhvr>
                                        <p:cTn id="54" dur="500"/>
                                        <p:tgtEl>
                                          <p:spTgt spid="4">
                                            <p:txEl>
                                              <p:pRg st="8" end="8"/>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4">
                                            <p:txEl>
                                              <p:pRg st="9" end="9"/>
                                            </p:txEl>
                                          </p:spTgt>
                                        </p:tgtEl>
                                        <p:attrNameLst>
                                          <p:attrName>style.visibility</p:attrName>
                                        </p:attrNameLst>
                                      </p:cBhvr>
                                      <p:to>
                                        <p:strVal val="visible"/>
                                      </p:to>
                                    </p:set>
                                    <p:animEffect transition="in" filter="fade">
                                      <p:cBhvr>
                                        <p:cTn id="59" dur="500"/>
                                        <p:tgtEl>
                                          <p:spTgt spid="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Suicide Questions</a:t>
            </a:r>
          </a:p>
        </p:txBody>
      </p:sp>
    </p:spTree>
    <p:extLst>
      <p:ext uri="{BB962C8B-B14F-4D97-AF65-F5344CB8AC3E}">
        <p14:creationId xmlns:p14="http://schemas.microsoft.com/office/powerpoint/2010/main" val="98598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p:nvPr/>
        </p:nvSpPr>
        <p:spPr>
          <a:xfrm flipH="1" flipV="1">
            <a:off x="0" y="0"/>
            <a:ext cx="2162174" cy="6858000"/>
          </a:xfrm>
          <a:custGeom>
            <a:avLst/>
            <a:gdLst>
              <a:gd name="connsiteX0" fmla="*/ 2162174 w 2162174"/>
              <a:gd name="connsiteY0" fmla="*/ 6858000 h 6858000"/>
              <a:gd name="connsiteX1" fmla="*/ 0 w 2162174"/>
              <a:gd name="connsiteY1" fmla="*/ 6858000 h 6858000"/>
              <a:gd name="connsiteX2" fmla="*/ 633473 w 2162174"/>
              <a:gd name="connsiteY2" fmla="*/ 0 h 6858000"/>
              <a:gd name="connsiteX3" fmla="*/ 2162174 w 2162174"/>
              <a:gd name="connsiteY3" fmla="*/ 0 h 6858000"/>
            </a:gdLst>
            <a:ahLst/>
            <a:cxnLst>
              <a:cxn ang="0">
                <a:pos x="connsiteX0" y="connsiteY0"/>
              </a:cxn>
              <a:cxn ang="0">
                <a:pos x="connsiteX1" y="connsiteY1"/>
              </a:cxn>
              <a:cxn ang="0">
                <a:pos x="connsiteX2" y="connsiteY2"/>
              </a:cxn>
              <a:cxn ang="0">
                <a:pos x="connsiteX3" y="connsiteY3"/>
              </a:cxn>
            </a:cxnLst>
            <a:rect l="l" t="t" r="r" b="b"/>
            <a:pathLst>
              <a:path w="2162174" h="6858000">
                <a:moveTo>
                  <a:pt x="2162174" y="6858000"/>
                </a:moveTo>
                <a:lnTo>
                  <a:pt x="0" y="6858000"/>
                </a:lnTo>
                <a:lnTo>
                  <a:pt x="633473" y="0"/>
                </a:lnTo>
                <a:lnTo>
                  <a:pt x="2162174" y="0"/>
                </a:lnTo>
                <a:close/>
              </a:path>
            </a:pathLst>
          </a:cu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414933" y="4287124"/>
            <a:ext cx="2800353" cy="2570875"/>
          </a:xfrm>
          <a:prstGeom prst="rect">
            <a:avLst/>
          </a:prstGeom>
        </p:spPr>
      </p:pic>
      <p:sp>
        <p:nvSpPr>
          <p:cNvPr id="3" name="TextBox 2"/>
          <p:cNvSpPr txBox="1"/>
          <p:nvPr/>
        </p:nvSpPr>
        <p:spPr>
          <a:xfrm>
            <a:off x="2008632" y="901385"/>
            <a:ext cx="7795768" cy="5055230"/>
          </a:xfrm>
          <a:prstGeom prst="rect">
            <a:avLst/>
          </a:prstGeom>
          <a:noFill/>
        </p:spPr>
        <p:txBody>
          <a:bodyPr wrap="square" rtlCol="0">
            <a:spAutoFit/>
          </a:bodyPr>
          <a:lstStyle/>
          <a:p>
            <a:r>
              <a:rPr lang="en-US" sz="3600" dirty="0">
                <a:solidFill>
                  <a:srgbClr val="621216"/>
                </a:solidFill>
                <a:latin typeface="AvenirNext LT Pro Bold" panose="020B0804020202020204" pitchFamily="34" charset="0"/>
              </a:rPr>
              <a:t>Tips for Asking the Question</a:t>
            </a:r>
          </a:p>
          <a:p>
            <a:pPr marL="800100" lvl="4">
              <a:lnSpc>
                <a:spcPct val="170000"/>
              </a:lnSpc>
            </a:pPr>
            <a:r>
              <a:rPr lang="en-US" sz="2400" dirty="0">
                <a:solidFill>
                  <a:schemeClr val="tx1">
                    <a:lumMod val="85000"/>
                    <a:lumOff val="15000"/>
                  </a:schemeClr>
                </a:solidFill>
                <a:latin typeface="Gotham Narrow Medium" pitchFamily="50" charset="0"/>
              </a:rPr>
              <a:t>If in doubt, don’t wait. Ask the Question!</a:t>
            </a:r>
          </a:p>
          <a:p>
            <a:pPr marL="800100" lvl="4">
              <a:lnSpc>
                <a:spcPct val="170000"/>
              </a:lnSpc>
            </a:pPr>
            <a:r>
              <a:rPr lang="en-US" sz="2400" dirty="0">
                <a:solidFill>
                  <a:schemeClr val="tx1">
                    <a:lumMod val="85000"/>
                    <a:lumOff val="15000"/>
                  </a:schemeClr>
                </a:solidFill>
                <a:latin typeface="Gotham Narrow Medium" pitchFamily="50" charset="0"/>
              </a:rPr>
              <a:t>If the person is reluctant, be persistent.</a:t>
            </a:r>
          </a:p>
          <a:p>
            <a:pPr marL="800100" lvl="4">
              <a:lnSpc>
                <a:spcPct val="170000"/>
              </a:lnSpc>
            </a:pPr>
            <a:r>
              <a:rPr lang="en-US" sz="2400" dirty="0">
                <a:solidFill>
                  <a:schemeClr val="tx1">
                    <a:lumMod val="85000"/>
                    <a:lumOff val="15000"/>
                  </a:schemeClr>
                </a:solidFill>
                <a:latin typeface="Gotham Narrow Medium" pitchFamily="50" charset="0"/>
              </a:rPr>
              <a:t>Talk to the person alone in a private setting.</a:t>
            </a:r>
          </a:p>
          <a:p>
            <a:pPr marL="800100" lvl="4">
              <a:lnSpc>
                <a:spcPct val="170000"/>
              </a:lnSpc>
            </a:pPr>
            <a:r>
              <a:rPr lang="en-US" sz="2400" dirty="0">
                <a:solidFill>
                  <a:schemeClr val="tx1">
                    <a:lumMod val="85000"/>
                    <a:lumOff val="15000"/>
                  </a:schemeClr>
                </a:solidFill>
                <a:latin typeface="Gotham Narrow Medium" pitchFamily="50" charset="0"/>
              </a:rPr>
              <a:t>Allow the person to talk freely.</a:t>
            </a:r>
          </a:p>
          <a:p>
            <a:pPr marL="800100" lvl="4">
              <a:lnSpc>
                <a:spcPct val="170000"/>
              </a:lnSpc>
            </a:pPr>
            <a:r>
              <a:rPr lang="en-US" sz="2400" dirty="0">
                <a:solidFill>
                  <a:schemeClr val="tx1">
                    <a:lumMod val="85000"/>
                    <a:lumOff val="15000"/>
                  </a:schemeClr>
                </a:solidFill>
                <a:latin typeface="Gotham Narrow Medium" pitchFamily="50" charset="0"/>
              </a:rPr>
              <a:t>Give yourself plenty of time.</a:t>
            </a:r>
          </a:p>
          <a:p>
            <a:pPr marL="800100" lvl="4"/>
            <a:endParaRPr lang="en-US" sz="1050" dirty="0">
              <a:solidFill>
                <a:schemeClr val="tx1">
                  <a:lumMod val="85000"/>
                  <a:lumOff val="15000"/>
                </a:schemeClr>
              </a:solidFill>
              <a:latin typeface="Gotham Narrow Medium" pitchFamily="50" charset="0"/>
            </a:endParaRPr>
          </a:p>
          <a:p>
            <a:pPr marL="800100" lvl="4"/>
            <a:r>
              <a:rPr lang="en-US" sz="2400" dirty="0">
                <a:solidFill>
                  <a:schemeClr val="tx1">
                    <a:lumMod val="85000"/>
                    <a:lumOff val="15000"/>
                  </a:schemeClr>
                </a:solidFill>
                <a:latin typeface="Gotham Narrow Medium" pitchFamily="50" charset="0"/>
              </a:rPr>
              <a:t>Have your resources handy: the QPR Card,</a:t>
            </a:r>
            <a:br>
              <a:rPr lang="en-US" sz="2400" dirty="0">
                <a:solidFill>
                  <a:schemeClr val="tx1">
                    <a:lumMod val="85000"/>
                    <a:lumOff val="15000"/>
                  </a:schemeClr>
                </a:solidFill>
                <a:latin typeface="Gotham Narrow Medium" pitchFamily="50" charset="0"/>
              </a:rPr>
            </a:br>
            <a:r>
              <a:rPr lang="en-US" sz="2400" dirty="0">
                <a:solidFill>
                  <a:schemeClr val="tx1">
                    <a:lumMod val="85000"/>
                    <a:lumOff val="15000"/>
                  </a:schemeClr>
                </a:solidFill>
                <a:latin typeface="Gotham Narrow Medium" pitchFamily="50" charset="0"/>
              </a:rPr>
              <a:t>phone numbers, counselor’s name</a:t>
            </a:r>
            <a:br>
              <a:rPr lang="en-US" sz="2400" dirty="0">
                <a:solidFill>
                  <a:schemeClr val="tx1">
                    <a:lumMod val="85000"/>
                    <a:lumOff val="15000"/>
                  </a:schemeClr>
                </a:solidFill>
                <a:latin typeface="Gotham Narrow Medium" pitchFamily="50" charset="0"/>
              </a:rPr>
            </a:br>
            <a:r>
              <a:rPr lang="en-US" sz="2400" dirty="0">
                <a:solidFill>
                  <a:schemeClr val="tx1">
                    <a:lumMod val="85000"/>
                    <a:lumOff val="15000"/>
                  </a:schemeClr>
                </a:solidFill>
                <a:latin typeface="Gotham Narrow Medium" pitchFamily="50" charset="0"/>
              </a:rPr>
              <a:t>and any other information that might help.</a:t>
            </a:r>
          </a:p>
        </p:txBody>
      </p:sp>
      <p:sp>
        <p:nvSpPr>
          <p:cNvPr id="5" name="32-Point Star 4"/>
          <p:cNvSpPr/>
          <p:nvPr/>
        </p:nvSpPr>
        <p:spPr>
          <a:xfrm>
            <a:off x="2218182" y="1591588"/>
            <a:ext cx="544068" cy="544068"/>
          </a:xfrm>
          <a:prstGeom prst="star32">
            <a:avLst>
              <a:gd name="adj" fmla="val 47794"/>
            </a:avLst>
          </a:pr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venirNext LT Pro Bold" panose="020B0804020202020204" pitchFamily="34" charset="0"/>
            </a:endParaRPr>
          </a:p>
        </p:txBody>
      </p:sp>
      <p:sp>
        <p:nvSpPr>
          <p:cNvPr id="6" name="32-Point Star 5"/>
          <p:cNvSpPr/>
          <p:nvPr/>
        </p:nvSpPr>
        <p:spPr>
          <a:xfrm>
            <a:off x="2218182" y="2215466"/>
            <a:ext cx="544068" cy="544068"/>
          </a:xfrm>
          <a:prstGeom prst="star32">
            <a:avLst>
              <a:gd name="adj" fmla="val 47794"/>
            </a:avLst>
          </a:pr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venirNext LT Pro Bold" panose="020B0804020202020204" pitchFamily="34" charset="0"/>
            </a:endParaRPr>
          </a:p>
        </p:txBody>
      </p:sp>
      <p:sp>
        <p:nvSpPr>
          <p:cNvPr id="7" name="32-Point Star 6"/>
          <p:cNvSpPr/>
          <p:nvPr/>
        </p:nvSpPr>
        <p:spPr>
          <a:xfrm>
            <a:off x="2218182" y="2839344"/>
            <a:ext cx="544068" cy="544068"/>
          </a:xfrm>
          <a:prstGeom prst="star32">
            <a:avLst>
              <a:gd name="adj" fmla="val 47794"/>
            </a:avLst>
          </a:pr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venirNext LT Pro Bold" panose="020B0804020202020204" pitchFamily="34" charset="0"/>
            </a:endParaRPr>
          </a:p>
        </p:txBody>
      </p:sp>
      <p:sp>
        <p:nvSpPr>
          <p:cNvPr id="8" name="32-Point Star 7"/>
          <p:cNvSpPr/>
          <p:nvPr/>
        </p:nvSpPr>
        <p:spPr>
          <a:xfrm>
            <a:off x="2218182" y="3463222"/>
            <a:ext cx="544068" cy="544068"/>
          </a:xfrm>
          <a:prstGeom prst="star32">
            <a:avLst>
              <a:gd name="adj" fmla="val 47794"/>
            </a:avLst>
          </a:pr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venirNext LT Pro Bold" panose="020B0804020202020204" pitchFamily="34" charset="0"/>
            </a:endParaRPr>
          </a:p>
        </p:txBody>
      </p:sp>
      <p:sp>
        <p:nvSpPr>
          <p:cNvPr id="9" name="32-Point Star 8"/>
          <p:cNvSpPr/>
          <p:nvPr/>
        </p:nvSpPr>
        <p:spPr>
          <a:xfrm>
            <a:off x="2218182" y="4087100"/>
            <a:ext cx="544068" cy="544068"/>
          </a:xfrm>
          <a:prstGeom prst="star32">
            <a:avLst>
              <a:gd name="adj" fmla="val 47794"/>
            </a:avLst>
          </a:pr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venirNext LT Pro Bold" panose="020B0804020202020204" pitchFamily="34" charset="0"/>
            </a:endParaRPr>
          </a:p>
        </p:txBody>
      </p:sp>
      <p:sp>
        <p:nvSpPr>
          <p:cNvPr id="10" name="32-Point Star 9"/>
          <p:cNvSpPr/>
          <p:nvPr/>
        </p:nvSpPr>
        <p:spPr>
          <a:xfrm>
            <a:off x="2218182" y="4691927"/>
            <a:ext cx="544068" cy="544068"/>
          </a:xfrm>
          <a:prstGeom prst="star32">
            <a:avLst>
              <a:gd name="adj" fmla="val 47794"/>
            </a:avLst>
          </a:pr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bg1"/>
              </a:solidFill>
              <a:latin typeface="AvenirNext LT Pro Bold" panose="020B0804020202020204" pitchFamily="34" charset="0"/>
            </a:endParaRPr>
          </a:p>
        </p:txBody>
      </p:sp>
      <p:sp>
        <p:nvSpPr>
          <p:cNvPr id="16" name="TextBox 15"/>
          <p:cNvSpPr txBox="1"/>
          <p:nvPr/>
        </p:nvSpPr>
        <p:spPr>
          <a:xfrm>
            <a:off x="2198116" y="1602012"/>
            <a:ext cx="584200" cy="523220"/>
          </a:xfrm>
          <a:prstGeom prst="rect">
            <a:avLst/>
          </a:prstGeom>
          <a:noFill/>
        </p:spPr>
        <p:txBody>
          <a:bodyPr wrap="square" rtlCol="0">
            <a:spAutoFit/>
          </a:bodyPr>
          <a:lstStyle/>
          <a:p>
            <a:pPr lvl="0" algn="ctr"/>
            <a:r>
              <a:rPr lang="en-US" sz="2800" dirty="0">
                <a:solidFill>
                  <a:prstClr val="white"/>
                </a:solidFill>
                <a:latin typeface="AvenirNext LT Pro Bold" panose="020B0804020202020204" pitchFamily="34" charset="0"/>
              </a:rPr>
              <a:t>1</a:t>
            </a:r>
          </a:p>
        </p:txBody>
      </p:sp>
      <p:sp>
        <p:nvSpPr>
          <p:cNvPr id="17" name="TextBox 16"/>
          <p:cNvSpPr txBox="1"/>
          <p:nvPr/>
        </p:nvSpPr>
        <p:spPr>
          <a:xfrm>
            <a:off x="2198116" y="2223932"/>
            <a:ext cx="584200" cy="523220"/>
          </a:xfrm>
          <a:prstGeom prst="rect">
            <a:avLst/>
          </a:prstGeom>
          <a:noFill/>
        </p:spPr>
        <p:txBody>
          <a:bodyPr wrap="square" rtlCol="0">
            <a:spAutoFit/>
          </a:bodyPr>
          <a:lstStyle/>
          <a:p>
            <a:pPr lvl="0" algn="ctr"/>
            <a:r>
              <a:rPr lang="en-US" sz="2800" dirty="0">
                <a:solidFill>
                  <a:prstClr val="white"/>
                </a:solidFill>
                <a:latin typeface="AvenirNext LT Pro Bold" panose="020B0804020202020204" pitchFamily="34" charset="0"/>
              </a:rPr>
              <a:t>2</a:t>
            </a:r>
          </a:p>
        </p:txBody>
      </p:sp>
      <p:sp>
        <p:nvSpPr>
          <p:cNvPr id="18" name="TextBox 17"/>
          <p:cNvSpPr txBox="1"/>
          <p:nvPr/>
        </p:nvSpPr>
        <p:spPr>
          <a:xfrm>
            <a:off x="2198116" y="2845852"/>
            <a:ext cx="584200" cy="523220"/>
          </a:xfrm>
          <a:prstGeom prst="rect">
            <a:avLst/>
          </a:prstGeom>
          <a:noFill/>
        </p:spPr>
        <p:txBody>
          <a:bodyPr wrap="square" rtlCol="0">
            <a:spAutoFit/>
          </a:bodyPr>
          <a:lstStyle/>
          <a:p>
            <a:pPr lvl="0" algn="ctr"/>
            <a:r>
              <a:rPr lang="en-US" sz="2800" dirty="0">
                <a:solidFill>
                  <a:prstClr val="white"/>
                </a:solidFill>
                <a:latin typeface="AvenirNext LT Pro Bold" panose="020B0804020202020204" pitchFamily="34" charset="0"/>
              </a:rPr>
              <a:t>3</a:t>
            </a:r>
          </a:p>
        </p:txBody>
      </p:sp>
      <p:sp>
        <p:nvSpPr>
          <p:cNvPr id="19" name="TextBox 18"/>
          <p:cNvSpPr txBox="1"/>
          <p:nvPr/>
        </p:nvSpPr>
        <p:spPr>
          <a:xfrm>
            <a:off x="2198116" y="3467772"/>
            <a:ext cx="584200" cy="523220"/>
          </a:xfrm>
          <a:prstGeom prst="rect">
            <a:avLst/>
          </a:prstGeom>
          <a:noFill/>
        </p:spPr>
        <p:txBody>
          <a:bodyPr wrap="square" rtlCol="0">
            <a:spAutoFit/>
          </a:bodyPr>
          <a:lstStyle/>
          <a:p>
            <a:pPr lvl="0" algn="ctr"/>
            <a:r>
              <a:rPr lang="en-US" sz="2800" dirty="0">
                <a:solidFill>
                  <a:prstClr val="white"/>
                </a:solidFill>
                <a:latin typeface="AvenirNext LT Pro Bold" panose="020B0804020202020204" pitchFamily="34" charset="0"/>
              </a:rPr>
              <a:t>4</a:t>
            </a:r>
          </a:p>
        </p:txBody>
      </p:sp>
      <p:sp>
        <p:nvSpPr>
          <p:cNvPr id="20" name="TextBox 19"/>
          <p:cNvSpPr txBox="1"/>
          <p:nvPr/>
        </p:nvSpPr>
        <p:spPr>
          <a:xfrm>
            <a:off x="2198116" y="4096042"/>
            <a:ext cx="584200" cy="523220"/>
          </a:xfrm>
          <a:prstGeom prst="rect">
            <a:avLst/>
          </a:prstGeom>
          <a:noFill/>
        </p:spPr>
        <p:txBody>
          <a:bodyPr wrap="square" rtlCol="0">
            <a:spAutoFit/>
          </a:bodyPr>
          <a:lstStyle/>
          <a:p>
            <a:pPr lvl="0" algn="ctr"/>
            <a:r>
              <a:rPr lang="en-US" sz="2800" dirty="0">
                <a:solidFill>
                  <a:prstClr val="white"/>
                </a:solidFill>
                <a:latin typeface="AvenirNext LT Pro Bold" panose="020B0804020202020204" pitchFamily="34" charset="0"/>
              </a:rPr>
              <a:t>5</a:t>
            </a:r>
          </a:p>
        </p:txBody>
      </p:sp>
      <p:sp>
        <p:nvSpPr>
          <p:cNvPr id="21" name="TextBox 20"/>
          <p:cNvSpPr txBox="1"/>
          <p:nvPr/>
        </p:nvSpPr>
        <p:spPr>
          <a:xfrm>
            <a:off x="2198116" y="4711612"/>
            <a:ext cx="584200" cy="523220"/>
          </a:xfrm>
          <a:prstGeom prst="rect">
            <a:avLst/>
          </a:prstGeom>
          <a:noFill/>
        </p:spPr>
        <p:txBody>
          <a:bodyPr wrap="square" rtlCol="0">
            <a:spAutoFit/>
          </a:bodyPr>
          <a:lstStyle/>
          <a:p>
            <a:pPr lvl="0" algn="ctr"/>
            <a:r>
              <a:rPr lang="en-US" sz="2800" dirty="0">
                <a:solidFill>
                  <a:prstClr val="white"/>
                </a:solidFill>
                <a:latin typeface="AvenirNext LT Pro Bold" panose="020B0804020202020204" pitchFamily="34" charset="0"/>
              </a:rPr>
              <a:t>6</a:t>
            </a:r>
          </a:p>
        </p:txBody>
      </p:sp>
    </p:spTree>
    <p:extLst>
      <p:ext uri="{BB962C8B-B14F-4D97-AF65-F5344CB8AC3E}">
        <p14:creationId xmlns:p14="http://schemas.microsoft.com/office/powerpoint/2010/main" val="2159033554"/>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5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xEl>
                                              <p:pRg st="4" end="4"/>
                                            </p:txEl>
                                          </p:spTgt>
                                        </p:tgtEl>
                                        <p:attrNameLst>
                                          <p:attrName>style.visibility</p:attrName>
                                        </p:attrNameLst>
                                      </p:cBhvr>
                                      <p:to>
                                        <p:strVal val="visible"/>
                                      </p:to>
                                    </p:set>
                                    <p:animEffect transition="in" filter="fade">
                                      <p:cBhvr>
                                        <p:cTn id="47" dur="500"/>
                                        <p:tgtEl>
                                          <p:spTgt spid="3">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Effect transition="in" filter="fade">
                                      <p:cBhvr>
                                        <p:cTn id="57" dur="500"/>
                                        <p:tgtEl>
                                          <p:spTgt spid="3">
                                            <p:txEl>
                                              <p:pRg st="5" end="5"/>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
                                            <p:txEl>
                                              <p:pRg st="7" end="7"/>
                                            </p:txEl>
                                          </p:spTgt>
                                        </p:tgtEl>
                                        <p:attrNameLst>
                                          <p:attrName>style.visibility</p:attrName>
                                        </p:attrNameLst>
                                      </p:cBhvr>
                                      <p:to>
                                        <p:strVal val="visible"/>
                                      </p:to>
                                    </p:set>
                                    <p:animEffect transition="in" filter="fade">
                                      <p:cBhvr>
                                        <p:cTn id="6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7" grpId="0" animBg="1"/>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305300" y="2551837"/>
            <a:ext cx="6208776" cy="1384995"/>
          </a:xfrm>
          <a:prstGeom prst="rect">
            <a:avLst/>
          </a:prstGeom>
          <a:noFill/>
        </p:spPr>
        <p:txBody>
          <a:bodyPr wrap="square" rtlCol="0">
            <a:spAutoFit/>
          </a:bodyPr>
          <a:lstStyle/>
          <a:p>
            <a:r>
              <a:rPr lang="en-US" sz="3600" dirty="0">
                <a:solidFill>
                  <a:srgbClr val="621216"/>
                </a:solidFill>
                <a:latin typeface="AvenirNext LT Pro Bold" panose="020B0804020202020204" pitchFamily="34" charset="0"/>
              </a:rPr>
              <a:t>REMEMBER:</a:t>
            </a:r>
            <a:br>
              <a:rPr lang="en-US" sz="3600" dirty="0">
                <a:solidFill>
                  <a:schemeClr val="tx1">
                    <a:lumMod val="85000"/>
                    <a:lumOff val="15000"/>
                  </a:schemeClr>
                </a:solidFill>
                <a:latin typeface="AvenirNext LT Pro Bold" panose="020B0804020202020204" pitchFamily="34" charset="0"/>
              </a:rPr>
            </a:br>
            <a:r>
              <a:rPr lang="en-US" sz="2400" dirty="0">
                <a:solidFill>
                  <a:schemeClr val="tx1">
                    <a:lumMod val="85000"/>
                    <a:lumOff val="15000"/>
                  </a:schemeClr>
                </a:solidFill>
                <a:latin typeface="Gotham Narrow Medium" pitchFamily="50" charset="0"/>
              </a:rPr>
              <a:t>How you ask the question is less important than that you ask it.</a:t>
            </a:r>
          </a:p>
        </p:txBody>
      </p:sp>
    </p:spTree>
    <p:extLst>
      <p:ext uri="{BB962C8B-B14F-4D97-AF65-F5344CB8AC3E}">
        <p14:creationId xmlns:p14="http://schemas.microsoft.com/office/powerpoint/2010/main" val="1249542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reeform 33"/>
          <p:cNvSpPr>
            <a:spLocks noChangeAspect="1"/>
          </p:cNvSpPr>
          <p:nvPr/>
        </p:nvSpPr>
        <p:spPr>
          <a:xfrm>
            <a:off x="9203665" y="0"/>
            <a:ext cx="2997717" cy="2420302"/>
          </a:xfrm>
          <a:custGeom>
            <a:avLst/>
            <a:gdLst>
              <a:gd name="connsiteX0" fmla="*/ 0 w 2997717"/>
              <a:gd name="connsiteY0" fmla="*/ 0 h 2420302"/>
              <a:gd name="connsiteX1" fmla="*/ 2997717 w 2997717"/>
              <a:gd name="connsiteY1" fmla="*/ 0 h 2420302"/>
              <a:gd name="connsiteX2" fmla="*/ 2997717 w 2997717"/>
              <a:gd name="connsiteY2" fmla="*/ 2386866 h 2420302"/>
              <a:gd name="connsiteX3" fmla="*/ 2846672 w 2997717"/>
              <a:gd name="connsiteY3" fmla="*/ 2408465 h 2420302"/>
              <a:gd name="connsiteX4" fmla="*/ 2596661 w 2997717"/>
              <a:gd name="connsiteY4" fmla="*/ 2420302 h 2420302"/>
              <a:gd name="connsiteX5" fmla="*/ 4076 w 2997717"/>
              <a:gd name="connsiteY5" fmla="*/ 80714 h 2420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7717" h="2420302">
                <a:moveTo>
                  <a:pt x="0" y="0"/>
                </a:moveTo>
                <a:lnTo>
                  <a:pt x="2997717" y="0"/>
                </a:lnTo>
                <a:lnTo>
                  <a:pt x="2997717" y="2386866"/>
                </a:lnTo>
                <a:lnTo>
                  <a:pt x="2846672" y="2408465"/>
                </a:lnTo>
                <a:cubicBezTo>
                  <a:pt x="2764391" y="2416296"/>
                  <a:pt x="2680994" y="2420302"/>
                  <a:pt x="2596661" y="2420302"/>
                </a:cubicBezTo>
                <a:cubicBezTo>
                  <a:pt x="1247340" y="2420302"/>
                  <a:pt x="137531" y="1394826"/>
                  <a:pt x="4076" y="80714"/>
                </a:cubicBezTo>
                <a:close/>
              </a:path>
            </a:pathLst>
          </a:custGeom>
          <a:solidFill>
            <a:srgbClr val="E7DE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23"/>
          <p:cNvSpPr>
            <a:spLocks noChangeAspect="1"/>
          </p:cNvSpPr>
          <p:nvPr/>
        </p:nvSpPr>
        <p:spPr>
          <a:xfrm flipV="1">
            <a:off x="8952295" y="0"/>
            <a:ext cx="3239707" cy="2666999"/>
          </a:xfrm>
          <a:custGeom>
            <a:avLst/>
            <a:gdLst>
              <a:gd name="connsiteX0" fmla="*/ 2748396 w 3239707"/>
              <a:gd name="connsiteY0" fmla="*/ 0 h 2666999"/>
              <a:gd name="connsiteX1" fmla="*/ 3029846 w 3239707"/>
              <a:gd name="connsiteY1" fmla="*/ 14213 h 2666999"/>
              <a:gd name="connsiteX2" fmla="*/ 3239707 w 3239707"/>
              <a:gd name="connsiteY2" fmla="*/ 46241 h 2666999"/>
              <a:gd name="connsiteX3" fmla="*/ 3239707 w 3239707"/>
              <a:gd name="connsiteY3" fmla="*/ 157501 h 2666999"/>
              <a:gd name="connsiteX4" fmla="*/ 3018588 w 3239707"/>
              <a:gd name="connsiteY4" fmla="*/ 123754 h 2666999"/>
              <a:gd name="connsiteX5" fmla="*/ 2748396 w 3239707"/>
              <a:gd name="connsiteY5" fmla="*/ 110109 h 2666999"/>
              <a:gd name="connsiteX6" fmla="*/ 119424 w 3239707"/>
              <a:gd name="connsiteY6" fmla="*/ 2482534 h 2666999"/>
              <a:gd name="connsiteX7" fmla="*/ 110109 w 3239707"/>
              <a:gd name="connsiteY7" fmla="*/ 2666999 h 2666999"/>
              <a:gd name="connsiteX8" fmla="*/ 0 w 3239707"/>
              <a:gd name="connsiteY8" fmla="*/ 2666999 h 2666999"/>
              <a:gd name="connsiteX9" fmla="*/ 9883 w 3239707"/>
              <a:gd name="connsiteY9" fmla="*/ 2471276 h 2666999"/>
              <a:gd name="connsiteX10" fmla="*/ 2748396 w 3239707"/>
              <a:gd name="connsiteY10" fmla="*/ 0 h 2666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39707" h="2666999">
                <a:moveTo>
                  <a:pt x="2748396" y="0"/>
                </a:moveTo>
                <a:cubicBezTo>
                  <a:pt x="2843414" y="0"/>
                  <a:pt x="2937308" y="4814"/>
                  <a:pt x="3029846" y="14213"/>
                </a:cubicBezTo>
                <a:lnTo>
                  <a:pt x="3239707" y="46241"/>
                </a:lnTo>
                <a:lnTo>
                  <a:pt x="3239707" y="157501"/>
                </a:lnTo>
                <a:lnTo>
                  <a:pt x="3018588" y="123754"/>
                </a:lnTo>
                <a:cubicBezTo>
                  <a:pt x="2929751" y="114731"/>
                  <a:pt x="2839613" y="110109"/>
                  <a:pt x="2748396" y="110109"/>
                </a:cubicBezTo>
                <a:cubicBezTo>
                  <a:pt x="1380137" y="110109"/>
                  <a:pt x="254752" y="1149979"/>
                  <a:pt x="119424" y="2482534"/>
                </a:cubicBezTo>
                <a:lnTo>
                  <a:pt x="110109" y="2666999"/>
                </a:lnTo>
                <a:lnTo>
                  <a:pt x="0" y="2666999"/>
                </a:lnTo>
                <a:lnTo>
                  <a:pt x="9883" y="2471276"/>
                </a:lnTo>
                <a:cubicBezTo>
                  <a:pt x="150850" y="1083199"/>
                  <a:pt x="1323127" y="0"/>
                  <a:pt x="2748396" y="0"/>
                </a:cubicBezTo>
                <a:close/>
              </a:path>
            </a:pathLst>
          </a:custGeom>
          <a:solidFill>
            <a:srgbClr val="E7DE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5" name="Group 24"/>
          <p:cNvGrpSpPr/>
          <p:nvPr/>
        </p:nvGrpSpPr>
        <p:grpSpPr>
          <a:xfrm>
            <a:off x="5063097" y="1238249"/>
            <a:ext cx="2057400" cy="2619376"/>
            <a:chOff x="5063097" y="1238249"/>
            <a:chExt cx="2057400" cy="2619376"/>
          </a:xfrm>
        </p:grpSpPr>
        <p:sp>
          <p:nvSpPr>
            <p:cNvPr id="2" name="Freeform 1"/>
            <p:cNvSpPr>
              <a:spLocks noChangeAspect="1"/>
            </p:cNvSpPr>
            <p:nvPr/>
          </p:nvSpPr>
          <p:spPr>
            <a:xfrm>
              <a:off x="5177397" y="1238249"/>
              <a:ext cx="1828800" cy="1828800"/>
            </a:xfrm>
            <a:custGeom>
              <a:avLst/>
              <a:gdLst>
                <a:gd name="connsiteX0" fmla="*/ 2743200 w 5486400"/>
                <a:gd name="connsiteY0" fmla="*/ 182880 h 5486400"/>
                <a:gd name="connsiteX1" fmla="*/ 5303520 w 5486400"/>
                <a:gd name="connsiteY1" fmla="*/ 2743200 h 5486400"/>
                <a:gd name="connsiteX2" fmla="*/ 2743200 w 5486400"/>
                <a:gd name="connsiteY2" fmla="*/ 5303520 h 5486400"/>
                <a:gd name="connsiteX3" fmla="*/ 182880 w 5486400"/>
                <a:gd name="connsiteY3" fmla="*/ 2743200 h 5486400"/>
                <a:gd name="connsiteX4" fmla="*/ 2743200 w 5486400"/>
                <a:gd name="connsiteY4" fmla="*/ 18288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 name="connsiteX10" fmla="*/ 2743200 w 5486400"/>
                <a:gd name="connsiteY10" fmla="*/ 0 h 5486400"/>
                <a:gd name="connsiteX11" fmla="*/ 5486400 w 5486400"/>
                <a:gd name="connsiteY11" fmla="*/ 2743200 h 5486400"/>
                <a:gd name="connsiteX12" fmla="*/ 2743200 w 5486400"/>
                <a:gd name="connsiteY12" fmla="*/ 5486400 h 5486400"/>
                <a:gd name="connsiteX13" fmla="*/ 0 w 5486400"/>
                <a:gd name="connsiteY13" fmla="*/ 2743200 h 5486400"/>
                <a:gd name="connsiteX14" fmla="*/ 2743200 w 5486400"/>
                <a:gd name="connsiteY14"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6400" h="5486400">
                  <a:moveTo>
                    <a:pt x="2743200" y="182880"/>
                  </a:moveTo>
                  <a:cubicBezTo>
                    <a:pt x="4157226" y="182880"/>
                    <a:pt x="5303520" y="1329174"/>
                    <a:pt x="5303520" y="2743200"/>
                  </a:cubicBezTo>
                  <a:cubicBezTo>
                    <a:pt x="5303520" y="4157226"/>
                    <a:pt x="4157226" y="5303520"/>
                    <a:pt x="2743200" y="5303520"/>
                  </a:cubicBezTo>
                  <a:cubicBezTo>
                    <a:pt x="1329174" y="5303520"/>
                    <a:pt x="182880" y="4157226"/>
                    <a:pt x="182880" y="2743200"/>
                  </a:cubicBezTo>
                  <a:cubicBezTo>
                    <a:pt x="182880" y="1329174"/>
                    <a:pt x="1329174" y="182880"/>
                    <a:pt x="2743200" y="18288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rgbClr val="111A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atin typeface="AvenirNext LT Pro Bold" panose="020B0804020202020204" pitchFamily="34" charset="0"/>
                </a:rPr>
                <a:t>Q</a:t>
              </a:r>
            </a:p>
          </p:txBody>
        </p:sp>
        <p:sp>
          <p:nvSpPr>
            <p:cNvPr id="7" name="Rounded Rectangle 6"/>
            <p:cNvSpPr/>
            <p:nvPr/>
          </p:nvSpPr>
          <p:spPr>
            <a:xfrm>
              <a:off x="5063097" y="3400425"/>
              <a:ext cx="2057400" cy="457200"/>
            </a:xfrm>
            <a:prstGeom prst="roundRect">
              <a:avLst>
                <a:gd name="adj" fmla="val 50000"/>
              </a:avLst>
            </a:prstGeom>
            <a:solidFill>
              <a:srgbClr val="111A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venirNext LT Pro Bold" panose="020B0804020202020204" pitchFamily="34" charset="0"/>
                </a:rPr>
                <a:t>QUESTION</a:t>
              </a:r>
            </a:p>
          </p:txBody>
        </p:sp>
      </p:grpSp>
      <p:grpSp>
        <p:nvGrpSpPr>
          <p:cNvPr id="26" name="Group 25"/>
          <p:cNvGrpSpPr/>
          <p:nvPr/>
        </p:nvGrpSpPr>
        <p:grpSpPr>
          <a:xfrm>
            <a:off x="7251185" y="1238249"/>
            <a:ext cx="2057400" cy="2619376"/>
            <a:chOff x="7251186" y="1238249"/>
            <a:chExt cx="2057400" cy="2619376"/>
          </a:xfrm>
        </p:grpSpPr>
        <p:sp>
          <p:nvSpPr>
            <p:cNvPr id="3" name="Freeform 2"/>
            <p:cNvSpPr>
              <a:spLocks noChangeAspect="1"/>
            </p:cNvSpPr>
            <p:nvPr/>
          </p:nvSpPr>
          <p:spPr>
            <a:xfrm>
              <a:off x="7365486" y="1238249"/>
              <a:ext cx="1828800" cy="1828800"/>
            </a:xfrm>
            <a:custGeom>
              <a:avLst/>
              <a:gdLst>
                <a:gd name="connsiteX0" fmla="*/ 2743200 w 5486400"/>
                <a:gd name="connsiteY0" fmla="*/ 182880 h 5486400"/>
                <a:gd name="connsiteX1" fmla="*/ 5303520 w 5486400"/>
                <a:gd name="connsiteY1" fmla="*/ 2743200 h 5486400"/>
                <a:gd name="connsiteX2" fmla="*/ 2743200 w 5486400"/>
                <a:gd name="connsiteY2" fmla="*/ 5303520 h 5486400"/>
                <a:gd name="connsiteX3" fmla="*/ 182880 w 5486400"/>
                <a:gd name="connsiteY3" fmla="*/ 2743200 h 5486400"/>
                <a:gd name="connsiteX4" fmla="*/ 2743200 w 5486400"/>
                <a:gd name="connsiteY4" fmla="*/ 18288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 name="connsiteX10" fmla="*/ 2743200 w 5486400"/>
                <a:gd name="connsiteY10" fmla="*/ 0 h 5486400"/>
                <a:gd name="connsiteX11" fmla="*/ 5486400 w 5486400"/>
                <a:gd name="connsiteY11" fmla="*/ 2743200 h 5486400"/>
                <a:gd name="connsiteX12" fmla="*/ 2743200 w 5486400"/>
                <a:gd name="connsiteY12" fmla="*/ 5486400 h 5486400"/>
                <a:gd name="connsiteX13" fmla="*/ 0 w 5486400"/>
                <a:gd name="connsiteY13" fmla="*/ 2743200 h 5486400"/>
                <a:gd name="connsiteX14" fmla="*/ 2743200 w 5486400"/>
                <a:gd name="connsiteY14"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6400" h="5486400">
                  <a:moveTo>
                    <a:pt x="2743200" y="182880"/>
                  </a:moveTo>
                  <a:cubicBezTo>
                    <a:pt x="4157226" y="182880"/>
                    <a:pt x="5303520" y="1329174"/>
                    <a:pt x="5303520" y="2743200"/>
                  </a:cubicBezTo>
                  <a:cubicBezTo>
                    <a:pt x="5303520" y="4157226"/>
                    <a:pt x="4157226" y="5303520"/>
                    <a:pt x="2743200" y="5303520"/>
                  </a:cubicBezTo>
                  <a:cubicBezTo>
                    <a:pt x="1329174" y="5303520"/>
                    <a:pt x="182880" y="4157226"/>
                    <a:pt x="182880" y="2743200"/>
                  </a:cubicBezTo>
                  <a:cubicBezTo>
                    <a:pt x="182880" y="1329174"/>
                    <a:pt x="1329174" y="182880"/>
                    <a:pt x="2743200" y="18288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rgbClr val="9DD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atin typeface="AvenirNext LT Pro Bold" panose="020B0804020202020204" pitchFamily="34" charset="0"/>
                </a:rPr>
                <a:t>P</a:t>
              </a:r>
            </a:p>
          </p:txBody>
        </p:sp>
        <p:sp>
          <p:nvSpPr>
            <p:cNvPr id="8" name="Rounded Rectangle 7"/>
            <p:cNvSpPr/>
            <p:nvPr/>
          </p:nvSpPr>
          <p:spPr>
            <a:xfrm>
              <a:off x="7251186" y="3400425"/>
              <a:ext cx="2057400" cy="457200"/>
            </a:xfrm>
            <a:prstGeom prst="roundRect">
              <a:avLst>
                <a:gd name="adj" fmla="val 50000"/>
              </a:avLst>
            </a:prstGeom>
            <a:solidFill>
              <a:srgbClr val="9DD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venirNext LT Pro Bold" panose="020B0804020202020204" pitchFamily="34" charset="0"/>
                </a:rPr>
                <a:t>PERSUADE</a:t>
              </a:r>
            </a:p>
          </p:txBody>
        </p:sp>
      </p:grpSp>
      <p:grpSp>
        <p:nvGrpSpPr>
          <p:cNvPr id="27" name="Group 26"/>
          <p:cNvGrpSpPr/>
          <p:nvPr/>
        </p:nvGrpSpPr>
        <p:grpSpPr>
          <a:xfrm>
            <a:off x="9439274" y="1238249"/>
            <a:ext cx="2057400" cy="2619376"/>
            <a:chOff x="9439274" y="1238249"/>
            <a:chExt cx="2057400" cy="2619376"/>
          </a:xfrm>
        </p:grpSpPr>
        <p:sp>
          <p:nvSpPr>
            <p:cNvPr id="4" name="Freeform 3"/>
            <p:cNvSpPr>
              <a:spLocks noChangeAspect="1"/>
            </p:cNvSpPr>
            <p:nvPr/>
          </p:nvSpPr>
          <p:spPr>
            <a:xfrm>
              <a:off x="9553574" y="1238249"/>
              <a:ext cx="1828800" cy="1828800"/>
            </a:xfrm>
            <a:custGeom>
              <a:avLst/>
              <a:gdLst>
                <a:gd name="connsiteX0" fmla="*/ 2743200 w 5486400"/>
                <a:gd name="connsiteY0" fmla="*/ 182880 h 5486400"/>
                <a:gd name="connsiteX1" fmla="*/ 5303520 w 5486400"/>
                <a:gd name="connsiteY1" fmla="*/ 2743200 h 5486400"/>
                <a:gd name="connsiteX2" fmla="*/ 2743200 w 5486400"/>
                <a:gd name="connsiteY2" fmla="*/ 5303520 h 5486400"/>
                <a:gd name="connsiteX3" fmla="*/ 182880 w 5486400"/>
                <a:gd name="connsiteY3" fmla="*/ 2743200 h 5486400"/>
                <a:gd name="connsiteX4" fmla="*/ 2743200 w 5486400"/>
                <a:gd name="connsiteY4" fmla="*/ 18288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 name="connsiteX10" fmla="*/ 2743200 w 5486400"/>
                <a:gd name="connsiteY10" fmla="*/ 0 h 5486400"/>
                <a:gd name="connsiteX11" fmla="*/ 5486400 w 5486400"/>
                <a:gd name="connsiteY11" fmla="*/ 2743200 h 5486400"/>
                <a:gd name="connsiteX12" fmla="*/ 2743200 w 5486400"/>
                <a:gd name="connsiteY12" fmla="*/ 5486400 h 5486400"/>
                <a:gd name="connsiteX13" fmla="*/ 0 w 5486400"/>
                <a:gd name="connsiteY13" fmla="*/ 2743200 h 5486400"/>
                <a:gd name="connsiteX14" fmla="*/ 2743200 w 5486400"/>
                <a:gd name="connsiteY14"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6400" h="5486400">
                  <a:moveTo>
                    <a:pt x="2743200" y="182880"/>
                  </a:moveTo>
                  <a:cubicBezTo>
                    <a:pt x="4157226" y="182880"/>
                    <a:pt x="5303520" y="1329174"/>
                    <a:pt x="5303520" y="2743200"/>
                  </a:cubicBezTo>
                  <a:cubicBezTo>
                    <a:pt x="5303520" y="4157226"/>
                    <a:pt x="4157226" y="5303520"/>
                    <a:pt x="2743200" y="5303520"/>
                  </a:cubicBezTo>
                  <a:cubicBezTo>
                    <a:pt x="1329174" y="5303520"/>
                    <a:pt x="182880" y="4157226"/>
                    <a:pt x="182880" y="2743200"/>
                  </a:cubicBezTo>
                  <a:cubicBezTo>
                    <a:pt x="182880" y="1329174"/>
                    <a:pt x="1329174" y="182880"/>
                    <a:pt x="2743200" y="18288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latin typeface="AvenirNext LT Pro Bold" panose="020B0804020202020204" pitchFamily="34" charset="0"/>
                </a:rPr>
                <a:t>R</a:t>
              </a:r>
            </a:p>
          </p:txBody>
        </p:sp>
        <p:sp>
          <p:nvSpPr>
            <p:cNvPr id="9" name="Rounded Rectangle 8"/>
            <p:cNvSpPr/>
            <p:nvPr/>
          </p:nvSpPr>
          <p:spPr>
            <a:xfrm>
              <a:off x="9439274" y="3400425"/>
              <a:ext cx="2057400" cy="457200"/>
            </a:xfrm>
            <a:prstGeom prst="roundRect">
              <a:avLst>
                <a:gd name="adj" fmla="val 50000"/>
              </a:avLst>
            </a:pr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venirNext LT Pro Bold" panose="020B0804020202020204" pitchFamily="34" charset="0"/>
                </a:rPr>
                <a:t>REFER</a:t>
              </a:r>
            </a:p>
          </p:txBody>
        </p:sp>
      </p:grpSp>
      <p:sp>
        <p:nvSpPr>
          <p:cNvPr id="17" name="Freeform 16"/>
          <p:cNvSpPr/>
          <p:nvPr/>
        </p:nvSpPr>
        <p:spPr>
          <a:xfrm flipV="1">
            <a:off x="-1" y="1"/>
            <a:ext cx="4622987" cy="6857999"/>
          </a:xfrm>
          <a:custGeom>
            <a:avLst/>
            <a:gdLst>
              <a:gd name="connsiteX0" fmla="*/ 3926981 w 4622987"/>
              <a:gd name="connsiteY0" fmla="*/ 0 h 6857999"/>
              <a:gd name="connsiteX1" fmla="*/ 4622987 w 4622987"/>
              <a:gd name="connsiteY1" fmla="*/ 0 h 6857999"/>
              <a:gd name="connsiteX2" fmla="*/ 4622987 w 4622987"/>
              <a:gd name="connsiteY2" fmla="*/ 6857999 h 6857999"/>
              <a:gd name="connsiteX3" fmla="*/ 0 w 4622987"/>
              <a:gd name="connsiteY3" fmla="*/ 6857999 h 6857999"/>
              <a:gd name="connsiteX4" fmla="*/ 0 w 4622987"/>
              <a:gd name="connsiteY4" fmla="*/ 3803467 h 6857999"/>
              <a:gd name="connsiteX5" fmla="*/ 207992 w 4622987"/>
              <a:gd name="connsiteY5" fmla="*/ 3959000 h 6857999"/>
              <a:gd name="connsiteX6" fmla="*/ 1747067 w 4622987"/>
              <a:gd name="connsiteY6" fmla="*/ 4429123 h 6857999"/>
              <a:gd name="connsiteX7" fmla="*/ 4499792 w 4622987"/>
              <a:gd name="connsiteY7" fmla="*/ 1676398 h 6857999"/>
              <a:gd name="connsiteX8" fmla="*/ 4029670 w 4622987"/>
              <a:gd name="connsiteY8" fmla="*/ 137323 h 6857999"/>
              <a:gd name="connsiteX9" fmla="*/ 0 w 4622987"/>
              <a:gd name="connsiteY9" fmla="*/ 0 h 6857999"/>
              <a:gd name="connsiteX10" fmla="*/ 3789642 w 4622987"/>
              <a:gd name="connsiteY10" fmla="*/ 0 h 6857999"/>
              <a:gd name="connsiteX11" fmla="*/ 3938366 w 4622987"/>
              <a:gd name="connsiteY11" fmla="*/ 198886 h 6857999"/>
              <a:gd name="connsiteX12" fmla="*/ 4389683 w 4622987"/>
              <a:gd name="connsiteY12" fmla="*/ 1676398 h 6857999"/>
              <a:gd name="connsiteX13" fmla="*/ 1747067 w 4622987"/>
              <a:gd name="connsiteY13" fmla="*/ 4319014 h 6857999"/>
              <a:gd name="connsiteX14" fmla="*/ 66117 w 4622987"/>
              <a:gd name="connsiteY14" fmla="*/ 3715569 h 6857999"/>
              <a:gd name="connsiteX15" fmla="*/ 0 w 4622987"/>
              <a:gd name="connsiteY15" fmla="*/ 3655478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22987" h="6857999">
                <a:moveTo>
                  <a:pt x="3926981" y="0"/>
                </a:moveTo>
                <a:lnTo>
                  <a:pt x="4622987" y="0"/>
                </a:lnTo>
                <a:lnTo>
                  <a:pt x="4622987" y="6857999"/>
                </a:lnTo>
                <a:lnTo>
                  <a:pt x="0" y="6857999"/>
                </a:lnTo>
                <a:lnTo>
                  <a:pt x="0" y="3803467"/>
                </a:lnTo>
                <a:lnTo>
                  <a:pt x="207992" y="3959000"/>
                </a:lnTo>
                <a:cubicBezTo>
                  <a:pt x="647330" y="4255812"/>
                  <a:pt x="1176959" y="4429123"/>
                  <a:pt x="1747067" y="4429123"/>
                </a:cubicBezTo>
                <a:cubicBezTo>
                  <a:pt x="3267354" y="4429123"/>
                  <a:pt x="4499792" y="3196685"/>
                  <a:pt x="4499792" y="1676398"/>
                </a:cubicBezTo>
                <a:cubicBezTo>
                  <a:pt x="4499792" y="1106290"/>
                  <a:pt x="4326481" y="576661"/>
                  <a:pt x="4029670" y="137323"/>
                </a:cubicBezTo>
                <a:close/>
                <a:moveTo>
                  <a:pt x="0" y="0"/>
                </a:moveTo>
                <a:lnTo>
                  <a:pt x="3789642" y="0"/>
                </a:lnTo>
                <a:lnTo>
                  <a:pt x="3938366" y="198886"/>
                </a:lnTo>
                <a:cubicBezTo>
                  <a:pt x="4223304" y="620650"/>
                  <a:pt x="4389683" y="1129094"/>
                  <a:pt x="4389683" y="1676398"/>
                </a:cubicBezTo>
                <a:cubicBezTo>
                  <a:pt x="4389683" y="3135875"/>
                  <a:pt x="3206544" y="4319014"/>
                  <a:pt x="1747067" y="4319014"/>
                </a:cubicBezTo>
                <a:cubicBezTo>
                  <a:pt x="1108546" y="4319014"/>
                  <a:pt x="522917" y="4092554"/>
                  <a:pt x="66117" y="3715569"/>
                </a:cubicBezTo>
                <a:lnTo>
                  <a:pt x="0" y="3655478"/>
                </a:lnTo>
                <a:close/>
              </a:path>
            </a:pathLst>
          </a:custGeom>
          <a:solidFill>
            <a:srgbClr val="E7DE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400" dirty="0">
              <a:solidFill>
                <a:srgbClr val="111A25"/>
              </a:solidFill>
              <a:latin typeface="Gotham Narrow Medium" pitchFamily="50" charset="0"/>
            </a:endParaRPr>
          </a:p>
        </p:txBody>
      </p:sp>
      <p:sp>
        <p:nvSpPr>
          <p:cNvPr id="10" name="TextBox 9"/>
          <p:cNvSpPr txBox="1"/>
          <p:nvPr/>
        </p:nvSpPr>
        <p:spPr>
          <a:xfrm>
            <a:off x="224257" y="1238249"/>
            <a:ext cx="4174470" cy="1754326"/>
          </a:xfrm>
          <a:prstGeom prst="rect">
            <a:avLst/>
          </a:prstGeom>
          <a:noFill/>
        </p:spPr>
        <p:txBody>
          <a:bodyPr wrap="square" rtlCol="0">
            <a:spAutoFit/>
          </a:bodyPr>
          <a:lstStyle/>
          <a:p>
            <a:pPr lvl="0" algn="ctr"/>
            <a:r>
              <a:rPr lang="en-US" sz="3600" dirty="0">
                <a:solidFill>
                  <a:srgbClr val="111A25"/>
                </a:solidFill>
                <a:latin typeface="AvenirNext LT Pro Bold" panose="020B0804020202020204" pitchFamily="34" charset="0"/>
              </a:rPr>
              <a:t>The </a:t>
            </a:r>
            <a:r>
              <a:rPr lang="en-US" sz="3600" dirty="0">
                <a:solidFill>
                  <a:schemeClr val="tx1">
                    <a:lumMod val="85000"/>
                    <a:lumOff val="15000"/>
                  </a:schemeClr>
                </a:solidFill>
                <a:latin typeface="AvenirNext LT Pro Bold" panose="020B0804020202020204" pitchFamily="34" charset="0"/>
              </a:rPr>
              <a:t>QPR Institute </a:t>
            </a:r>
            <a:r>
              <a:rPr lang="en-US" sz="3600" dirty="0">
                <a:solidFill>
                  <a:srgbClr val="111A25"/>
                </a:solidFill>
                <a:latin typeface="AvenirNext LT Pro Bold" panose="020B0804020202020204" pitchFamily="34" charset="0"/>
              </a:rPr>
              <a:t>offers a </a:t>
            </a:r>
            <a:r>
              <a:rPr lang="en-US" sz="3600" dirty="0">
                <a:solidFill>
                  <a:srgbClr val="621216"/>
                </a:solidFill>
                <a:latin typeface="AvenirNext LT Pro Bold" panose="020B0804020202020204" pitchFamily="34" charset="0"/>
              </a:rPr>
              <a:t>3-step intervention plan</a:t>
            </a:r>
            <a:r>
              <a:rPr lang="en-US" sz="3600" dirty="0">
                <a:solidFill>
                  <a:srgbClr val="111A25"/>
                </a:solidFill>
                <a:latin typeface="AvenirNext LT Pro Bold" panose="020B0804020202020204" pitchFamily="34" charset="0"/>
              </a:rPr>
              <a:t>.</a:t>
            </a:r>
          </a:p>
        </p:txBody>
      </p:sp>
      <p:sp>
        <p:nvSpPr>
          <p:cNvPr id="11" name="TextBox 10"/>
          <p:cNvSpPr txBox="1"/>
          <p:nvPr/>
        </p:nvSpPr>
        <p:spPr>
          <a:xfrm>
            <a:off x="5063096" y="4552950"/>
            <a:ext cx="6433577" cy="830997"/>
          </a:xfrm>
          <a:prstGeom prst="rect">
            <a:avLst/>
          </a:prstGeom>
          <a:noFill/>
        </p:spPr>
        <p:txBody>
          <a:bodyPr wrap="square" rtlCol="0">
            <a:spAutoFit/>
          </a:bodyPr>
          <a:lstStyle/>
          <a:p>
            <a:pPr lvl="0" algn="ctr"/>
            <a:r>
              <a:rPr lang="en-US" sz="2400" dirty="0">
                <a:solidFill>
                  <a:srgbClr val="111A25"/>
                </a:solidFill>
                <a:latin typeface="Gotham Narrow Medium" pitchFamily="50" charset="0"/>
              </a:rPr>
              <a:t>How you apply these steps will determine</a:t>
            </a:r>
            <a:br>
              <a:rPr lang="en-US" sz="2400" dirty="0">
                <a:solidFill>
                  <a:srgbClr val="111A25"/>
                </a:solidFill>
                <a:latin typeface="Gotham Narrow Medium" pitchFamily="50" charset="0"/>
              </a:rPr>
            </a:br>
            <a:r>
              <a:rPr lang="en-US" sz="2400" dirty="0">
                <a:solidFill>
                  <a:srgbClr val="111A25"/>
                </a:solidFill>
                <a:latin typeface="Gotham Narrow Medium" pitchFamily="50" charset="0"/>
              </a:rPr>
              <a:t>the intervention’s outcome.</a:t>
            </a:r>
          </a:p>
        </p:txBody>
      </p:sp>
      <p:sp>
        <p:nvSpPr>
          <p:cNvPr id="28" name="TextBox 27"/>
          <p:cNvSpPr txBox="1"/>
          <p:nvPr/>
        </p:nvSpPr>
        <p:spPr>
          <a:xfrm>
            <a:off x="1405496" y="3895725"/>
            <a:ext cx="2377440" cy="1200329"/>
          </a:xfrm>
          <a:prstGeom prst="rect">
            <a:avLst/>
          </a:prstGeom>
          <a:noFill/>
          <a:ln>
            <a:noFill/>
          </a:ln>
        </p:spPr>
        <p:txBody>
          <a:bodyPr wrap="square" rtlCol="0">
            <a:spAutoFit/>
          </a:bodyPr>
          <a:lstStyle/>
          <a:p>
            <a:pPr marL="233363" indent="-169863">
              <a:buFont typeface="Wingdings" panose="05000000000000000000" pitchFamily="2" charset="2"/>
              <a:buChar char="§"/>
            </a:pPr>
            <a:r>
              <a:rPr lang="en-US" dirty="0">
                <a:solidFill>
                  <a:schemeClr val="tx1">
                    <a:lumMod val="85000"/>
                    <a:lumOff val="15000"/>
                  </a:schemeClr>
                </a:solidFill>
                <a:latin typeface="Gotham Narrow Medium" pitchFamily="50" charset="0"/>
              </a:rPr>
              <a:t>Approach:</a:t>
            </a:r>
            <a:br>
              <a:rPr lang="en-US" dirty="0">
                <a:solidFill>
                  <a:schemeClr val="tx1">
                    <a:lumMod val="85000"/>
                    <a:lumOff val="15000"/>
                  </a:schemeClr>
                </a:solidFill>
                <a:latin typeface="Gotham Narrow Medium" pitchFamily="50" charset="0"/>
              </a:rPr>
            </a:br>
            <a:r>
              <a:rPr lang="en-US" dirty="0">
                <a:solidFill>
                  <a:schemeClr val="tx1">
                    <a:lumMod val="85000"/>
                    <a:lumOff val="15000"/>
                  </a:schemeClr>
                </a:solidFill>
                <a:latin typeface="Gotham Narrow Medium" pitchFamily="50" charset="0"/>
              </a:rPr>
              <a:t>Direct or Indirect</a:t>
            </a:r>
          </a:p>
          <a:p>
            <a:pPr marL="233363" indent="-169863">
              <a:buFont typeface="Wingdings" panose="05000000000000000000" pitchFamily="2" charset="2"/>
              <a:buChar char="§"/>
            </a:pPr>
            <a:r>
              <a:rPr lang="en-US" dirty="0">
                <a:solidFill>
                  <a:schemeClr val="tx1">
                    <a:lumMod val="85000"/>
                    <a:lumOff val="15000"/>
                  </a:schemeClr>
                </a:solidFill>
                <a:latin typeface="Gotham Narrow Medium" pitchFamily="50" charset="0"/>
              </a:rPr>
              <a:t>Identifying questions to avoid</a:t>
            </a:r>
          </a:p>
        </p:txBody>
      </p:sp>
      <p:sp>
        <p:nvSpPr>
          <p:cNvPr id="29" name="TextBox 28"/>
          <p:cNvSpPr txBox="1"/>
          <p:nvPr/>
        </p:nvSpPr>
        <p:spPr>
          <a:xfrm>
            <a:off x="4944290" y="3895725"/>
            <a:ext cx="2468880" cy="923330"/>
          </a:xfrm>
          <a:prstGeom prst="rect">
            <a:avLst/>
          </a:prstGeom>
          <a:noFill/>
          <a:ln>
            <a:noFill/>
          </a:ln>
        </p:spPr>
        <p:txBody>
          <a:bodyPr wrap="square" rtlCol="0">
            <a:spAutoFit/>
          </a:bodyPr>
          <a:lstStyle/>
          <a:p>
            <a:r>
              <a:rPr lang="en-US" dirty="0">
                <a:solidFill>
                  <a:schemeClr val="tx1">
                    <a:lumMod val="85000"/>
                    <a:lumOff val="15000"/>
                  </a:schemeClr>
                </a:solidFill>
                <a:latin typeface="Gotham Narrow Medium" pitchFamily="50" charset="0"/>
              </a:rPr>
              <a:t>How do you persuade someone to </a:t>
            </a:r>
            <a:r>
              <a:rPr lang="en-US">
                <a:solidFill>
                  <a:schemeClr val="tx1">
                    <a:lumMod val="85000"/>
                    <a:lumOff val="15000"/>
                  </a:schemeClr>
                </a:solidFill>
                <a:latin typeface="Gotham Narrow Medium" pitchFamily="50" charset="0"/>
              </a:rPr>
              <a:t>stay alive?</a:t>
            </a:r>
            <a:endParaRPr lang="en-US" dirty="0">
              <a:solidFill>
                <a:schemeClr val="tx1">
                  <a:lumMod val="85000"/>
                  <a:lumOff val="15000"/>
                </a:schemeClr>
              </a:solidFill>
              <a:latin typeface="Gotham Narrow Medium" pitchFamily="50" charset="0"/>
            </a:endParaRPr>
          </a:p>
        </p:txBody>
      </p:sp>
      <p:sp>
        <p:nvSpPr>
          <p:cNvPr id="30" name="TextBox 29"/>
          <p:cNvSpPr txBox="1"/>
          <p:nvPr/>
        </p:nvSpPr>
        <p:spPr>
          <a:xfrm>
            <a:off x="8483084" y="3895725"/>
            <a:ext cx="2468880" cy="1200329"/>
          </a:xfrm>
          <a:prstGeom prst="rect">
            <a:avLst/>
          </a:prstGeom>
          <a:noFill/>
          <a:ln>
            <a:noFill/>
          </a:ln>
        </p:spPr>
        <p:txBody>
          <a:bodyPr wrap="square" rtlCol="0">
            <a:spAutoFit/>
          </a:bodyPr>
          <a:lstStyle/>
          <a:p>
            <a:r>
              <a:rPr lang="en-US" dirty="0">
                <a:solidFill>
                  <a:schemeClr val="tx1">
                    <a:lumMod val="85000"/>
                    <a:lumOff val="15000"/>
                  </a:schemeClr>
                </a:solidFill>
                <a:latin typeface="Gotham Narrow Medium" pitchFamily="50" charset="0"/>
              </a:rPr>
              <a:t>How and to whom will you refer the person you </a:t>
            </a:r>
            <a:r>
              <a:rPr lang="en-US">
                <a:solidFill>
                  <a:schemeClr val="tx1">
                    <a:lumMod val="85000"/>
                    <a:lumOff val="15000"/>
                  </a:schemeClr>
                </a:solidFill>
                <a:latin typeface="Gotham Narrow Medium" pitchFamily="50" charset="0"/>
              </a:rPr>
              <a:t>just helped?</a:t>
            </a:r>
            <a:endParaRPr lang="en-US" dirty="0">
              <a:solidFill>
                <a:schemeClr val="tx1">
                  <a:lumMod val="85000"/>
                  <a:lumOff val="15000"/>
                </a:schemeClr>
              </a:solidFill>
              <a:latin typeface="Gotham Narrow Medium" pitchFamily="50" charset="0"/>
            </a:endParaRPr>
          </a:p>
        </p:txBody>
      </p:sp>
      <p:sp>
        <p:nvSpPr>
          <p:cNvPr id="35" name="Freeform 34"/>
          <p:cNvSpPr/>
          <p:nvPr/>
        </p:nvSpPr>
        <p:spPr>
          <a:xfrm>
            <a:off x="3517479" y="0"/>
            <a:ext cx="8674521" cy="6858000"/>
          </a:xfrm>
          <a:custGeom>
            <a:avLst/>
            <a:gdLst>
              <a:gd name="connsiteX0" fmla="*/ 633473 w 8674521"/>
              <a:gd name="connsiteY0" fmla="*/ 0 h 6858000"/>
              <a:gd name="connsiteX1" fmla="*/ 6502821 w 8674521"/>
              <a:gd name="connsiteY1" fmla="*/ 0 h 6858000"/>
              <a:gd name="connsiteX2" fmla="*/ 7207671 w 8674521"/>
              <a:gd name="connsiteY2" fmla="*/ 0 h 6858000"/>
              <a:gd name="connsiteX3" fmla="*/ 8674521 w 8674521"/>
              <a:gd name="connsiteY3" fmla="*/ 0 h 6858000"/>
              <a:gd name="connsiteX4" fmla="*/ 8674521 w 8674521"/>
              <a:gd name="connsiteY4" fmla="*/ 6858000 h 6858000"/>
              <a:gd name="connsiteX5" fmla="*/ 7207671 w 8674521"/>
              <a:gd name="connsiteY5" fmla="*/ 6858000 h 6858000"/>
              <a:gd name="connsiteX6" fmla="*/ 6502821 w 8674521"/>
              <a:gd name="connsiteY6" fmla="*/ 6858000 h 6858000"/>
              <a:gd name="connsiteX7" fmla="*/ 0 w 86745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74521" h="6858000">
                <a:moveTo>
                  <a:pt x="633473" y="0"/>
                </a:moveTo>
                <a:lnTo>
                  <a:pt x="6502821" y="0"/>
                </a:lnTo>
                <a:lnTo>
                  <a:pt x="7207671" y="0"/>
                </a:lnTo>
                <a:lnTo>
                  <a:pt x="8674521" y="0"/>
                </a:lnTo>
                <a:lnTo>
                  <a:pt x="8674521" y="6858000"/>
                </a:lnTo>
                <a:lnTo>
                  <a:pt x="7207671" y="6858000"/>
                </a:lnTo>
                <a:lnTo>
                  <a:pt x="6502821" y="6858000"/>
                </a:lnTo>
                <a:lnTo>
                  <a:pt x="0" y="6858000"/>
                </a:lnTo>
                <a:close/>
              </a:path>
            </a:pathLst>
          </a:cu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Parallelogram 4"/>
          <p:cNvSpPr/>
          <p:nvPr/>
        </p:nvSpPr>
        <p:spPr>
          <a:xfrm>
            <a:off x="4044555" y="-836756"/>
            <a:ext cx="4206240" cy="5629275"/>
          </a:xfrm>
          <a:prstGeom prst="parallelogram">
            <a:avLst>
              <a:gd name="adj" fmla="val 13060"/>
            </a:avLst>
          </a:prstGeom>
          <a:solidFill>
            <a:srgbClr val="E7D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Parallelogram 21"/>
          <p:cNvSpPr/>
          <p:nvPr/>
        </p:nvSpPr>
        <p:spPr>
          <a:xfrm>
            <a:off x="7494241" y="2209799"/>
            <a:ext cx="4206240" cy="5629275"/>
          </a:xfrm>
          <a:prstGeom prst="parallelogram">
            <a:avLst>
              <a:gd name="adj" fmla="val 13060"/>
            </a:avLst>
          </a:prstGeom>
          <a:solidFill>
            <a:srgbClr val="E7DE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8124031" y="2463656"/>
            <a:ext cx="3162533" cy="3508653"/>
          </a:xfrm>
          <a:prstGeom prst="rect">
            <a:avLst/>
          </a:prstGeom>
          <a:noFill/>
        </p:spPr>
        <p:txBody>
          <a:bodyPr wrap="square" rtlCol="0">
            <a:spAutoFit/>
          </a:bodyPr>
          <a:lstStyle/>
          <a:p>
            <a:r>
              <a:rPr lang="en-US" sz="2400" dirty="0">
                <a:solidFill>
                  <a:srgbClr val="621216"/>
                </a:solidFill>
                <a:latin typeface="AvenirNext LT Pro Bold" panose="020B0804020202020204" pitchFamily="34" charset="0"/>
              </a:rPr>
              <a:t>Direct Approach</a:t>
            </a:r>
          </a:p>
          <a:p>
            <a:pPr marL="228600" indent="-171450">
              <a:buFont typeface="Wingdings" panose="05000000000000000000" pitchFamily="2" charset="2"/>
              <a:buChar char="§"/>
            </a:pPr>
            <a:r>
              <a:rPr lang="en-US" dirty="0">
                <a:solidFill>
                  <a:schemeClr val="tx1">
                    <a:lumMod val="85000"/>
                    <a:lumOff val="15000"/>
                  </a:schemeClr>
                </a:solidFill>
                <a:latin typeface="Gotham Narrow Medium" pitchFamily="50" charset="0"/>
              </a:rPr>
              <a:t>“You know, when people are as upset as you seem to be, they sometimes</a:t>
            </a:r>
            <a:br>
              <a:rPr lang="en-US" dirty="0">
                <a:solidFill>
                  <a:schemeClr val="tx1">
                    <a:lumMod val="85000"/>
                    <a:lumOff val="15000"/>
                  </a:schemeClr>
                </a:solidFill>
                <a:latin typeface="Gotham Narrow Medium" pitchFamily="50" charset="0"/>
              </a:rPr>
            </a:br>
            <a:r>
              <a:rPr lang="en-US" dirty="0">
                <a:solidFill>
                  <a:schemeClr val="tx1">
                    <a:lumMod val="85000"/>
                    <a:lumOff val="15000"/>
                  </a:schemeClr>
                </a:solidFill>
                <a:latin typeface="Gotham Narrow Medium" pitchFamily="50" charset="0"/>
              </a:rPr>
              <a:t>wish they were dead.</a:t>
            </a:r>
            <a:br>
              <a:rPr lang="en-US" dirty="0">
                <a:solidFill>
                  <a:schemeClr val="tx1">
                    <a:lumMod val="85000"/>
                    <a:lumOff val="15000"/>
                  </a:schemeClr>
                </a:solidFill>
                <a:latin typeface="Gotham Narrow Medium" pitchFamily="50" charset="0"/>
              </a:rPr>
            </a:br>
            <a:r>
              <a:rPr lang="en-US" dirty="0">
                <a:solidFill>
                  <a:schemeClr val="tx1">
                    <a:lumMod val="85000"/>
                    <a:lumOff val="15000"/>
                  </a:schemeClr>
                </a:solidFill>
                <a:latin typeface="Gotham Narrow Medium" pitchFamily="50" charset="0"/>
              </a:rPr>
              <a:t>I’m wondering if you’re feeling that way, too?”</a:t>
            </a:r>
          </a:p>
          <a:p>
            <a:pPr marL="228600" indent="-171450">
              <a:buFont typeface="Wingdings" panose="05000000000000000000" pitchFamily="2" charset="2"/>
              <a:buChar char="§"/>
            </a:pPr>
            <a:r>
              <a:rPr lang="en-US" dirty="0">
                <a:solidFill>
                  <a:schemeClr val="tx1">
                    <a:lumMod val="85000"/>
                    <a:lumOff val="15000"/>
                  </a:schemeClr>
                </a:solidFill>
                <a:latin typeface="Gotham Narrow Medium" pitchFamily="50" charset="0"/>
              </a:rPr>
              <a:t>“You look pretty miserable, I wonder if you’re thinking about suicide?”</a:t>
            </a:r>
          </a:p>
          <a:p>
            <a:pPr marL="228600" indent="-171450">
              <a:buFont typeface="Wingdings" panose="05000000000000000000" pitchFamily="2" charset="2"/>
              <a:buChar char="§"/>
            </a:pPr>
            <a:r>
              <a:rPr lang="en-US" dirty="0">
                <a:solidFill>
                  <a:schemeClr val="tx1">
                    <a:lumMod val="85000"/>
                    <a:lumOff val="15000"/>
                  </a:schemeClr>
                </a:solidFill>
                <a:latin typeface="Gotham Narrow Medium" pitchFamily="50" charset="0"/>
              </a:rPr>
              <a:t>“Are you thinking about killing yourself?”</a:t>
            </a:r>
          </a:p>
        </p:txBody>
      </p:sp>
      <p:sp>
        <p:nvSpPr>
          <p:cNvPr id="31" name="TextBox 30"/>
          <p:cNvSpPr txBox="1"/>
          <p:nvPr/>
        </p:nvSpPr>
        <p:spPr>
          <a:xfrm>
            <a:off x="4534725" y="981075"/>
            <a:ext cx="3334321" cy="3508653"/>
          </a:xfrm>
          <a:prstGeom prst="rect">
            <a:avLst/>
          </a:prstGeom>
          <a:noFill/>
        </p:spPr>
        <p:txBody>
          <a:bodyPr wrap="square" rtlCol="0">
            <a:spAutoFit/>
          </a:bodyPr>
          <a:lstStyle/>
          <a:p>
            <a:r>
              <a:rPr lang="en-US" sz="2400" dirty="0">
                <a:solidFill>
                  <a:srgbClr val="621216"/>
                </a:solidFill>
                <a:latin typeface="AvenirNext LT Pro Bold" panose="020B0804020202020204" pitchFamily="34" charset="0"/>
              </a:rPr>
              <a:t>Less Direct Approach</a:t>
            </a:r>
          </a:p>
          <a:p>
            <a:pPr marL="228600" indent="-171450">
              <a:buFont typeface="Wingdings" panose="05000000000000000000" pitchFamily="2" charset="2"/>
              <a:buChar char="§"/>
            </a:pPr>
            <a:r>
              <a:rPr lang="en-US" dirty="0">
                <a:solidFill>
                  <a:schemeClr val="tx1">
                    <a:lumMod val="85000"/>
                    <a:lumOff val="15000"/>
                  </a:schemeClr>
                </a:solidFill>
                <a:latin typeface="Gotham Narrow Medium" pitchFamily="50" charset="0"/>
              </a:rPr>
              <a:t>“Have you been </a:t>
            </a:r>
            <a:r>
              <a:rPr lang="en-US">
                <a:solidFill>
                  <a:schemeClr val="tx1">
                    <a:lumMod val="85000"/>
                    <a:lumOff val="15000"/>
                  </a:schemeClr>
                </a:solidFill>
                <a:latin typeface="Gotham Narrow Medium" pitchFamily="50" charset="0"/>
              </a:rPr>
              <a:t>unhappy lately?” </a:t>
            </a:r>
            <a:endParaRPr lang="en-US" dirty="0">
              <a:solidFill>
                <a:schemeClr val="tx1">
                  <a:lumMod val="85000"/>
                  <a:lumOff val="15000"/>
                </a:schemeClr>
              </a:solidFill>
              <a:latin typeface="Gotham Narrow Medium" pitchFamily="50" charset="0"/>
            </a:endParaRPr>
          </a:p>
          <a:p>
            <a:pPr marL="228600" indent="-171450">
              <a:buFont typeface="Wingdings" panose="05000000000000000000" pitchFamily="2" charset="2"/>
              <a:buChar char="§"/>
            </a:pPr>
            <a:r>
              <a:rPr lang="en-US" dirty="0">
                <a:solidFill>
                  <a:schemeClr val="tx1">
                    <a:lumMod val="85000"/>
                    <a:lumOff val="15000"/>
                  </a:schemeClr>
                </a:solidFill>
                <a:latin typeface="Gotham Narrow Medium" pitchFamily="50" charset="0"/>
              </a:rPr>
              <a:t>“Have you been very </a:t>
            </a:r>
            <a:r>
              <a:rPr lang="en-US">
                <a:solidFill>
                  <a:schemeClr val="tx1">
                    <a:lumMod val="85000"/>
                    <a:lumOff val="15000"/>
                  </a:schemeClr>
                </a:solidFill>
                <a:latin typeface="Gotham Narrow Medium" pitchFamily="50" charset="0"/>
              </a:rPr>
              <a:t>unhappy lately?” </a:t>
            </a:r>
            <a:endParaRPr lang="en-US" dirty="0">
              <a:solidFill>
                <a:schemeClr val="tx1">
                  <a:lumMod val="85000"/>
                  <a:lumOff val="15000"/>
                </a:schemeClr>
              </a:solidFill>
              <a:latin typeface="Gotham Narrow Medium" pitchFamily="50" charset="0"/>
            </a:endParaRPr>
          </a:p>
          <a:p>
            <a:pPr marL="228600" indent="-171450">
              <a:buFont typeface="Wingdings" panose="05000000000000000000" pitchFamily="2" charset="2"/>
              <a:buChar char="§"/>
            </a:pPr>
            <a:r>
              <a:rPr lang="en-US" dirty="0">
                <a:solidFill>
                  <a:schemeClr val="tx1">
                    <a:lumMod val="85000"/>
                    <a:lumOff val="15000"/>
                  </a:schemeClr>
                </a:solidFill>
                <a:latin typeface="Gotham Narrow Medium" pitchFamily="50" charset="0"/>
              </a:rPr>
              <a:t>“Have you been so very unhappy lately that</a:t>
            </a:r>
            <a:br>
              <a:rPr lang="en-US" dirty="0">
                <a:solidFill>
                  <a:schemeClr val="tx1">
                    <a:lumMod val="85000"/>
                    <a:lumOff val="15000"/>
                  </a:schemeClr>
                </a:solidFill>
                <a:latin typeface="Gotham Narrow Medium" pitchFamily="50" charset="0"/>
              </a:rPr>
            </a:br>
            <a:r>
              <a:rPr lang="en-US" dirty="0">
                <a:solidFill>
                  <a:schemeClr val="tx1">
                    <a:lumMod val="85000"/>
                    <a:lumOff val="15000"/>
                  </a:schemeClr>
                </a:solidFill>
                <a:latin typeface="Gotham Narrow Medium" pitchFamily="50" charset="0"/>
              </a:rPr>
              <a:t>you’ve been thinking</a:t>
            </a:r>
            <a:br>
              <a:rPr lang="en-US" dirty="0">
                <a:solidFill>
                  <a:schemeClr val="tx1">
                    <a:lumMod val="85000"/>
                    <a:lumOff val="15000"/>
                  </a:schemeClr>
                </a:solidFill>
                <a:latin typeface="Gotham Narrow Medium" pitchFamily="50" charset="0"/>
              </a:rPr>
            </a:br>
            <a:r>
              <a:rPr lang="en-US" dirty="0">
                <a:solidFill>
                  <a:schemeClr val="tx1">
                    <a:lumMod val="85000"/>
                    <a:lumOff val="15000"/>
                  </a:schemeClr>
                </a:solidFill>
                <a:latin typeface="Gotham Narrow Medium" pitchFamily="50" charset="0"/>
              </a:rPr>
              <a:t>about ending </a:t>
            </a:r>
            <a:r>
              <a:rPr lang="en-US">
                <a:solidFill>
                  <a:schemeClr val="tx1">
                    <a:lumMod val="85000"/>
                    <a:lumOff val="15000"/>
                  </a:schemeClr>
                </a:solidFill>
                <a:latin typeface="Gotham Narrow Medium" pitchFamily="50" charset="0"/>
              </a:rPr>
              <a:t>your life?”</a:t>
            </a:r>
            <a:endParaRPr lang="en-US" dirty="0">
              <a:solidFill>
                <a:schemeClr val="tx1">
                  <a:lumMod val="85000"/>
                  <a:lumOff val="15000"/>
                </a:schemeClr>
              </a:solidFill>
              <a:latin typeface="Gotham Narrow Medium" pitchFamily="50" charset="0"/>
            </a:endParaRPr>
          </a:p>
          <a:p>
            <a:pPr marL="228600" indent="-171450">
              <a:buFont typeface="Wingdings" panose="05000000000000000000" pitchFamily="2" charset="2"/>
              <a:buChar char="§"/>
            </a:pPr>
            <a:r>
              <a:rPr lang="en-US" dirty="0">
                <a:solidFill>
                  <a:schemeClr val="tx1">
                    <a:lumMod val="85000"/>
                    <a:lumOff val="15000"/>
                  </a:schemeClr>
                </a:solidFill>
                <a:latin typeface="Gotham Narrow Medium" pitchFamily="50" charset="0"/>
              </a:rPr>
              <a:t>“Do you ever wish you</a:t>
            </a:r>
            <a:br>
              <a:rPr lang="en-US" dirty="0">
                <a:solidFill>
                  <a:schemeClr val="tx1">
                    <a:lumMod val="85000"/>
                    <a:lumOff val="15000"/>
                  </a:schemeClr>
                </a:solidFill>
                <a:latin typeface="Gotham Narrow Medium" pitchFamily="50" charset="0"/>
              </a:rPr>
            </a:br>
            <a:r>
              <a:rPr lang="en-US" dirty="0">
                <a:solidFill>
                  <a:schemeClr val="tx1">
                    <a:lumMod val="85000"/>
                    <a:lumOff val="15000"/>
                  </a:schemeClr>
                </a:solidFill>
                <a:latin typeface="Gotham Narrow Medium" pitchFamily="50" charset="0"/>
              </a:rPr>
              <a:t>could go to sleep and</a:t>
            </a:r>
            <a:br>
              <a:rPr lang="en-US" dirty="0">
                <a:solidFill>
                  <a:schemeClr val="tx1">
                    <a:lumMod val="85000"/>
                    <a:lumOff val="15000"/>
                  </a:schemeClr>
                </a:solidFill>
                <a:latin typeface="Gotham Narrow Medium" pitchFamily="50" charset="0"/>
              </a:rPr>
            </a:br>
            <a:r>
              <a:rPr lang="en-US" dirty="0">
                <a:solidFill>
                  <a:schemeClr val="tx1">
                    <a:lumMod val="85000"/>
                    <a:lumOff val="15000"/>
                  </a:schemeClr>
                </a:solidFill>
                <a:latin typeface="Gotham Narrow Medium" pitchFamily="50" charset="0"/>
              </a:rPr>
              <a:t>never </a:t>
            </a:r>
            <a:r>
              <a:rPr lang="en-US">
                <a:solidFill>
                  <a:schemeClr val="tx1">
                    <a:lumMod val="85000"/>
                    <a:lumOff val="15000"/>
                  </a:schemeClr>
                </a:solidFill>
                <a:latin typeface="Gotham Narrow Medium" pitchFamily="50" charset="0"/>
              </a:rPr>
              <a:t>wake up?”</a:t>
            </a:r>
            <a:endParaRPr lang="en-US" dirty="0">
              <a:solidFill>
                <a:schemeClr val="tx1">
                  <a:lumMod val="85000"/>
                  <a:lumOff val="15000"/>
                </a:schemeClr>
              </a:solidFill>
              <a:latin typeface="Gotham Narrow Medium" pitchFamily="50" charset="0"/>
            </a:endParaRPr>
          </a:p>
        </p:txBody>
      </p:sp>
    </p:spTree>
    <p:extLst>
      <p:ext uri="{BB962C8B-B14F-4D97-AF65-F5344CB8AC3E}">
        <p14:creationId xmlns:p14="http://schemas.microsoft.com/office/powerpoint/2010/main" val="388719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par>
                          <p:cTn id="17" fill="hold">
                            <p:stCondLst>
                              <p:cond delay="500"/>
                            </p:stCondLst>
                            <p:childTnLst>
                              <p:par>
                                <p:cTn id="18" presetID="10" presetClass="entr" presetSubtype="0" fill="hold" nodeType="afterEffect">
                                  <p:stCondLst>
                                    <p:cond delay="75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p:stCondLst>
                              <p:cond delay="1750"/>
                            </p:stCondLst>
                            <p:childTnLst>
                              <p:par>
                                <p:cTn id="22" presetID="10" presetClass="entr" presetSubtype="0" fill="hold" nodeType="afterEffect">
                                  <p:stCondLst>
                                    <p:cond delay="75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par>
                          <p:cTn id="25" fill="hold">
                            <p:stCondLst>
                              <p:cond delay="3000"/>
                            </p:stCondLst>
                            <p:childTnLst>
                              <p:par>
                                <p:cTn id="26" presetID="10" presetClass="entr" presetSubtype="0" fill="hold" grpId="0" nodeType="afterEffect">
                                  <p:stCondLst>
                                    <p:cond delay="75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1" nodeType="clickEffect">
                                  <p:stCondLst>
                                    <p:cond delay="0"/>
                                  </p:stCondLst>
                                  <p:childTnLst>
                                    <p:animEffect transition="out" filter="fade">
                                      <p:cBhvr>
                                        <p:cTn id="32" dur="500"/>
                                        <p:tgtEl>
                                          <p:spTgt spid="10"/>
                                        </p:tgtEl>
                                      </p:cBhvr>
                                    </p:animEffect>
                                    <p:set>
                                      <p:cBhvr>
                                        <p:cTn id="33" dur="1" fill="hold">
                                          <p:stCondLst>
                                            <p:cond delay="499"/>
                                          </p:stCondLst>
                                        </p:cTn>
                                        <p:tgtEl>
                                          <p:spTgt spid="10"/>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par>
                                <p:cTn id="37" presetID="22" presetClass="exit" presetSubtype="8" fill="hold" grpId="0" nodeType="withEffect">
                                  <p:stCondLst>
                                    <p:cond delay="0"/>
                                  </p:stCondLst>
                                  <p:childTnLst>
                                    <p:animEffect transition="out" filter="wipe(left)">
                                      <p:cBhvr>
                                        <p:cTn id="38" dur="500"/>
                                        <p:tgtEl>
                                          <p:spTgt spid="24"/>
                                        </p:tgtEl>
                                      </p:cBhvr>
                                    </p:animEffect>
                                    <p:set>
                                      <p:cBhvr>
                                        <p:cTn id="39" dur="1" fill="hold">
                                          <p:stCondLst>
                                            <p:cond delay="499"/>
                                          </p:stCondLst>
                                        </p:cTn>
                                        <p:tgtEl>
                                          <p:spTgt spid="24"/>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34"/>
                                        </p:tgtEl>
                                      </p:cBhvr>
                                    </p:animEffect>
                                    <p:set>
                                      <p:cBhvr>
                                        <p:cTn id="42" dur="1" fill="hold">
                                          <p:stCondLst>
                                            <p:cond delay="499"/>
                                          </p:stCondLst>
                                        </p:cTn>
                                        <p:tgtEl>
                                          <p:spTgt spid="34"/>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11"/>
                                        </p:tgtEl>
                                      </p:cBhvr>
                                    </p:animEffect>
                                    <p:set>
                                      <p:cBhvr>
                                        <p:cTn id="45" dur="1" fill="hold">
                                          <p:stCondLst>
                                            <p:cond delay="499"/>
                                          </p:stCondLst>
                                        </p:cTn>
                                        <p:tgtEl>
                                          <p:spTgt spid="11"/>
                                        </p:tgtEl>
                                        <p:attrNameLst>
                                          <p:attrName>style.visibility</p:attrName>
                                        </p:attrNameLst>
                                      </p:cBhvr>
                                      <p:to>
                                        <p:strVal val="hidden"/>
                                      </p:to>
                                    </p:set>
                                  </p:childTnLst>
                                </p:cTn>
                              </p:par>
                              <p:par>
                                <p:cTn id="46" presetID="35" presetClass="path" presetSubtype="0" accel="50000" decel="50000" fill="hold" nodeType="withEffect">
                                  <p:stCondLst>
                                    <p:cond delay="0"/>
                                  </p:stCondLst>
                                  <p:childTnLst>
                                    <p:animMotion origin="layout" path="M 3.33333E-6 2.22222E-6 L -0.17917 -0.00023 " pathEditMode="relative" rAng="0" ptsTypes="AA">
                                      <p:cBhvr>
                                        <p:cTn id="47" dur="750" fill="hold"/>
                                        <p:tgtEl>
                                          <p:spTgt spid="26"/>
                                        </p:tgtEl>
                                        <p:attrNameLst>
                                          <p:attrName>ppt_x</p:attrName>
                                          <p:attrName>ppt_y</p:attrName>
                                        </p:attrNameLst>
                                      </p:cBhvr>
                                      <p:rCtr x="-8958" y="-23"/>
                                    </p:animMotion>
                                  </p:childTnLst>
                                </p:cTn>
                              </p:par>
                              <p:par>
                                <p:cTn id="48" presetID="35" presetClass="path" presetSubtype="0" accel="50000" decel="50000" fill="hold" nodeType="withEffect">
                                  <p:stCondLst>
                                    <p:cond delay="0"/>
                                  </p:stCondLst>
                                  <p:childTnLst>
                                    <p:animMotion origin="layout" path="M 6.25E-7 2.22222E-6 L -0.2901 2.22222E-6 " pathEditMode="relative" rAng="0" ptsTypes="AA">
                                      <p:cBhvr>
                                        <p:cTn id="49" dur="750" fill="hold"/>
                                        <p:tgtEl>
                                          <p:spTgt spid="25"/>
                                        </p:tgtEl>
                                        <p:attrNameLst>
                                          <p:attrName>ppt_x</p:attrName>
                                          <p:attrName>ppt_y</p:attrName>
                                        </p:attrNameLst>
                                      </p:cBhvr>
                                      <p:rCtr x="-14505" y="0"/>
                                    </p:animMotion>
                                  </p:childTnLst>
                                </p:cTn>
                              </p:par>
                              <p:par>
                                <p:cTn id="50" presetID="35" presetClass="path" presetSubtype="0" accel="50000" decel="50000" fill="hold" nodeType="withEffect">
                                  <p:stCondLst>
                                    <p:cond delay="0"/>
                                  </p:stCondLst>
                                  <p:childTnLst>
                                    <p:animMotion origin="layout" path="M -3.75E-6 2.22222E-6 L -0.06783 0.00046 " pathEditMode="relative" rAng="0" ptsTypes="AA">
                                      <p:cBhvr>
                                        <p:cTn id="51" dur="750" fill="hold"/>
                                        <p:tgtEl>
                                          <p:spTgt spid="27"/>
                                        </p:tgtEl>
                                        <p:attrNameLst>
                                          <p:attrName>ppt_x</p:attrName>
                                          <p:attrName>ppt_y</p:attrName>
                                        </p:attrNameLst>
                                      </p:cBhvr>
                                      <p:rCtr x="-3398" y="23"/>
                                    </p:animMotion>
                                  </p:childTnLst>
                                </p:cTn>
                              </p:par>
                            </p:childTnLst>
                          </p:cTn>
                        </p:par>
                        <p:par>
                          <p:cTn id="52" fill="hold">
                            <p:stCondLst>
                              <p:cond delay="750"/>
                            </p:stCondLst>
                            <p:childTnLst>
                              <p:par>
                                <p:cTn id="53" presetID="10"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fade">
                                      <p:cBhvr>
                                        <p:cTn id="65" dur="500"/>
                                        <p:tgtEl>
                                          <p:spTgt spid="30"/>
                                        </p:tgtEl>
                                      </p:cBhvr>
                                    </p:animEffect>
                                  </p:childTnLst>
                                </p:cTn>
                              </p:par>
                            </p:childTnLst>
                          </p:cTn>
                        </p:par>
                      </p:childTnLst>
                    </p:cTn>
                  </p:par>
                  <p:par>
                    <p:cTn id="66" fill="hold">
                      <p:stCondLst>
                        <p:cond delay="indefinite"/>
                      </p:stCondLst>
                      <p:childTnLst>
                        <p:par>
                          <p:cTn id="67" fill="hold">
                            <p:stCondLst>
                              <p:cond delay="0"/>
                            </p:stCondLst>
                            <p:childTnLst>
                              <p:par>
                                <p:cTn id="68" presetID="2" presetClass="exit" presetSubtype="2" fill="hold" nodeType="clickEffect">
                                  <p:stCondLst>
                                    <p:cond delay="0"/>
                                  </p:stCondLst>
                                  <p:childTnLst>
                                    <p:anim calcmode="lin" valueType="num">
                                      <p:cBhvr additive="base">
                                        <p:cTn id="69" dur="350"/>
                                        <p:tgtEl>
                                          <p:spTgt spid="26"/>
                                        </p:tgtEl>
                                        <p:attrNameLst>
                                          <p:attrName>ppt_x</p:attrName>
                                        </p:attrNameLst>
                                      </p:cBhvr>
                                      <p:tavLst>
                                        <p:tav tm="0">
                                          <p:val>
                                            <p:strVal val="ppt_x"/>
                                          </p:val>
                                        </p:tav>
                                        <p:tav tm="100000">
                                          <p:val>
                                            <p:strVal val="1+ppt_w/2"/>
                                          </p:val>
                                        </p:tav>
                                      </p:tavLst>
                                    </p:anim>
                                    <p:anim calcmode="lin" valueType="num">
                                      <p:cBhvr additive="base">
                                        <p:cTn id="70" dur="350"/>
                                        <p:tgtEl>
                                          <p:spTgt spid="26"/>
                                        </p:tgtEl>
                                        <p:attrNameLst>
                                          <p:attrName>ppt_y</p:attrName>
                                        </p:attrNameLst>
                                      </p:cBhvr>
                                      <p:tavLst>
                                        <p:tav tm="0">
                                          <p:val>
                                            <p:strVal val="ppt_y"/>
                                          </p:val>
                                        </p:tav>
                                        <p:tav tm="100000">
                                          <p:val>
                                            <p:strVal val="ppt_y"/>
                                          </p:val>
                                        </p:tav>
                                      </p:tavLst>
                                    </p:anim>
                                    <p:set>
                                      <p:cBhvr>
                                        <p:cTn id="71" dur="1" fill="hold">
                                          <p:stCondLst>
                                            <p:cond delay="349"/>
                                          </p:stCondLst>
                                        </p:cTn>
                                        <p:tgtEl>
                                          <p:spTgt spid="26"/>
                                        </p:tgtEl>
                                        <p:attrNameLst>
                                          <p:attrName>style.visibility</p:attrName>
                                        </p:attrNameLst>
                                      </p:cBhvr>
                                      <p:to>
                                        <p:strVal val="hidden"/>
                                      </p:to>
                                    </p:set>
                                  </p:childTnLst>
                                </p:cTn>
                              </p:par>
                              <p:par>
                                <p:cTn id="72" presetID="2" presetClass="exit" presetSubtype="2" fill="hold" nodeType="withEffect">
                                  <p:stCondLst>
                                    <p:cond delay="0"/>
                                  </p:stCondLst>
                                  <p:childTnLst>
                                    <p:anim calcmode="lin" valueType="num">
                                      <p:cBhvr additive="base">
                                        <p:cTn id="73" dur="350"/>
                                        <p:tgtEl>
                                          <p:spTgt spid="27"/>
                                        </p:tgtEl>
                                        <p:attrNameLst>
                                          <p:attrName>ppt_x</p:attrName>
                                        </p:attrNameLst>
                                      </p:cBhvr>
                                      <p:tavLst>
                                        <p:tav tm="0">
                                          <p:val>
                                            <p:strVal val="ppt_x"/>
                                          </p:val>
                                        </p:tav>
                                        <p:tav tm="100000">
                                          <p:val>
                                            <p:strVal val="1+ppt_w/2"/>
                                          </p:val>
                                        </p:tav>
                                      </p:tavLst>
                                    </p:anim>
                                    <p:anim calcmode="lin" valueType="num">
                                      <p:cBhvr additive="base">
                                        <p:cTn id="74" dur="350"/>
                                        <p:tgtEl>
                                          <p:spTgt spid="27"/>
                                        </p:tgtEl>
                                        <p:attrNameLst>
                                          <p:attrName>ppt_y</p:attrName>
                                        </p:attrNameLst>
                                      </p:cBhvr>
                                      <p:tavLst>
                                        <p:tav tm="0">
                                          <p:val>
                                            <p:strVal val="ppt_y"/>
                                          </p:val>
                                        </p:tav>
                                        <p:tav tm="100000">
                                          <p:val>
                                            <p:strVal val="ppt_y"/>
                                          </p:val>
                                        </p:tav>
                                      </p:tavLst>
                                    </p:anim>
                                    <p:set>
                                      <p:cBhvr>
                                        <p:cTn id="75" dur="1" fill="hold">
                                          <p:stCondLst>
                                            <p:cond delay="349"/>
                                          </p:stCondLst>
                                        </p:cTn>
                                        <p:tgtEl>
                                          <p:spTgt spid="27"/>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250"/>
                                        <p:tgtEl>
                                          <p:spTgt spid="28"/>
                                        </p:tgtEl>
                                      </p:cBhvr>
                                    </p:animEffect>
                                    <p:set>
                                      <p:cBhvr>
                                        <p:cTn id="78" dur="1" fill="hold">
                                          <p:stCondLst>
                                            <p:cond delay="249"/>
                                          </p:stCondLst>
                                        </p:cTn>
                                        <p:tgtEl>
                                          <p:spTgt spid="28"/>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250"/>
                                        <p:tgtEl>
                                          <p:spTgt spid="29"/>
                                        </p:tgtEl>
                                      </p:cBhvr>
                                    </p:animEffect>
                                    <p:set>
                                      <p:cBhvr>
                                        <p:cTn id="81" dur="1" fill="hold">
                                          <p:stCondLst>
                                            <p:cond delay="249"/>
                                          </p:stCondLst>
                                        </p:cTn>
                                        <p:tgtEl>
                                          <p:spTgt spid="29"/>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250"/>
                                        <p:tgtEl>
                                          <p:spTgt spid="30"/>
                                        </p:tgtEl>
                                      </p:cBhvr>
                                    </p:animEffect>
                                    <p:set>
                                      <p:cBhvr>
                                        <p:cTn id="84" dur="1" fill="hold">
                                          <p:stCondLst>
                                            <p:cond delay="249"/>
                                          </p:stCondLst>
                                        </p:cTn>
                                        <p:tgtEl>
                                          <p:spTgt spid="30"/>
                                        </p:tgtEl>
                                        <p:attrNameLst>
                                          <p:attrName>style.visibility</p:attrName>
                                        </p:attrNameLst>
                                      </p:cBhvr>
                                      <p:to>
                                        <p:strVal val="hidden"/>
                                      </p:to>
                                    </p:set>
                                  </p:childTnLst>
                                </p:cTn>
                              </p:par>
                              <p:par>
                                <p:cTn id="85" presetID="2" presetClass="entr" presetSubtype="3" fill="hold" grpId="0" nodeType="withEffect">
                                  <p:stCondLst>
                                    <p:cond delay="750"/>
                                  </p:stCondLst>
                                  <p:childTnLst>
                                    <p:set>
                                      <p:cBhvr>
                                        <p:cTn id="86" dur="1" fill="hold">
                                          <p:stCondLst>
                                            <p:cond delay="0"/>
                                          </p:stCondLst>
                                        </p:cTn>
                                        <p:tgtEl>
                                          <p:spTgt spid="35"/>
                                        </p:tgtEl>
                                        <p:attrNameLst>
                                          <p:attrName>style.visibility</p:attrName>
                                        </p:attrNameLst>
                                      </p:cBhvr>
                                      <p:to>
                                        <p:strVal val="visible"/>
                                      </p:to>
                                    </p:set>
                                    <p:anim calcmode="lin" valueType="num">
                                      <p:cBhvr additive="base">
                                        <p:cTn id="87" dur="500" fill="hold"/>
                                        <p:tgtEl>
                                          <p:spTgt spid="35"/>
                                        </p:tgtEl>
                                        <p:attrNameLst>
                                          <p:attrName>ppt_x</p:attrName>
                                        </p:attrNameLst>
                                      </p:cBhvr>
                                      <p:tavLst>
                                        <p:tav tm="0">
                                          <p:val>
                                            <p:strVal val="1+#ppt_w/2"/>
                                          </p:val>
                                        </p:tav>
                                        <p:tav tm="100000">
                                          <p:val>
                                            <p:strVal val="#ppt_x"/>
                                          </p:val>
                                        </p:tav>
                                      </p:tavLst>
                                    </p:anim>
                                    <p:anim calcmode="lin" valueType="num">
                                      <p:cBhvr additive="base">
                                        <p:cTn id="88" dur="500" fill="hold"/>
                                        <p:tgtEl>
                                          <p:spTgt spid="35"/>
                                        </p:tgtEl>
                                        <p:attrNameLst>
                                          <p:attrName>ppt_y</p:attrName>
                                        </p:attrNameLst>
                                      </p:cBhvr>
                                      <p:tavLst>
                                        <p:tav tm="0">
                                          <p:val>
                                            <p:strVal val="0-#ppt_h/2"/>
                                          </p:val>
                                        </p:tav>
                                        <p:tav tm="100000">
                                          <p:val>
                                            <p:strVal val="#ppt_y"/>
                                          </p:val>
                                        </p:tav>
                                      </p:tavLst>
                                    </p:anim>
                                  </p:childTnLst>
                                </p:cTn>
                              </p:par>
                            </p:childTnLst>
                          </p:cTn>
                        </p:par>
                        <p:par>
                          <p:cTn id="89" fill="hold">
                            <p:stCondLst>
                              <p:cond delay="1250"/>
                            </p:stCondLst>
                            <p:childTnLst>
                              <p:par>
                                <p:cTn id="90" presetID="2" presetClass="entr" presetSubtype="3" fill="hold" grpId="0" nodeType="afterEffect">
                                  <p:stCondLst>
                                    <p:cond delay="0"/>
                                  </p:stCondLst>
                                  <p:childTnLst>
                                    <p:set>
                                      <p:cBhvr>
                                        <p:cTn id="91" dur="1" fill="hold">
                                          <p:stCondLst>
                                            <p:cond delay="0"/>
                                          </p:stCondLst>
                                        </p:cTn>
                                        <p:tgtEl>
                                          <p:spTgt spid="5"/>
                                        </p:tgtEl>
                                        <p:attrNameLst>
                                          <p:attrName>style.visibility</p:attrName>
                                        </p:attrNameLst>
                                      </p:cBhvr>
                                      <p:to>
                                        <p:strVal val="visible"/>
                                      </p:to>
                                    </p:set>
                                    <p:anim calcmode="lin" valueType="num">
                                      <p:cBhvr additive="base">
                                        <p:cTn id="92" dur="250" fill="hold"/>
                                        <p:tgtEl>
                                          <p:spTgt spid="5"/>
                                        </p:tgtEl>
                                        <p:attrNameLst>
                                          <p:attrName>ppt_x</p:attrName>
                                        </p:attrNameLst>
                                      </p:cBhvr>
                                      <p:tavLst>
                                        <p:tav tm="0">
                                          <p:val>
                                            <p:strVal val="1+#ppt_w/2"/>
                                          </p:val>
                                        </p:tav>
                                        <p:tav tm="100000">
                                          <p:val>
                                            <p:strVal val="#ppt_x"/>
                                          </p:val>
                                        </p:tav>
                                      </p:tavLst>
                                    </p:anim>
                                    <p:anim calcmode="lin" valueType="num">
                                      <p:cBhvr additive="base">
                                        <p:cTn id="93" dur="250" fill="hold"/>
                                        <p:tgtEl>
                                          <p:spTgt spid="5"/>
                                        </p:tgtEl>
                                        <p:attrNameLst>
                                          <p:attrName>ppt_y</p:attrName>
                                        </p:attrNameLst>
                                      </p:cBhvr>
                                      <p:tavLst>
                                        <p:tav tm="0">
                                          <p:val>
                                            <p:strVal val="0-#ppt_h/2"/>
                                          </p:val>
                                        </p:tav>
                                        <p:tav tm="100000">
                                          <p:val>
                                            <p:strVal val="#ppt_y"/>
                                          </p:val>
                                        </p:tav>
                                      </p:tavLst>
                                    </p:anim>
                                  </p:childTnLst>
                                </p:cTn>
                              </p:par>
                              <p:par>
                                <p:cTn id="94" presetID="10" presetClass="entr" presetSubtype="0" fill="hold" grpId="0" nodeType="with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2" fill="hold" grpId="0" nodeType="clickEffect">
                                  <p:stCondLst>
                                    <p:cond delay="0"/>
                                  </p:stCondLst>
                                  <p:childTnLst>
                                    <p:set>
                                      <p:cBhvr>
                                        <p:cTn id="100" dur="1" fill="hold">
                                          <p:stCondLst>
                                            <p:cond delay="0"/>
                                          </p:stCondLst>
                                        </p:cTn>
                                        <p:tgtEl>
                                          <p:spTgt spid="22"/>
                                        </p:tgtEl>
                                        <p:attrNameLst>
                                          <p:attrName>style.visibility</p:attrName>
                                        </p:attrNameLst>
                                      </p:cBhvr>
                                      <p:to>
                                        <p:strVal val="visible"/>
                                      </p:to>
                                    </p:set>
                                    <p:anim calcmode="lin" valueType="num">
                                      <p:cBhvr additive="base">
                                        <p:cTn id="101" dur="250" fill="hold"/>
                                        <p:tgtEl>
                                          <p:spTgt spid="22"/>
                                        </p:tgtEl>
                                        <p:attrNameLst>
                                          <p:attrName>ppt_x</p:attrName>
                                        </p:attrNameLst>
                                      </p:cBhvr>
                                      <p:tavLst>
                                        <p:tav tm="0">
                                          <p:val>
                                            <p:strVal val="1+#ppt_w/2"/>
                                          </p:val>
                                        </p:tav>
                                        <p:tav tm="100000">
                                          <p:val>
                                            <p:strVal val="#ppt_x"/>
                                          </p:val>
                                        </p:tav>
                                      </p:tavLst>
                                    </p:anim>
                                    <p:anim calcmode="lin" valueType="num">
                                      <p:cBhvr additive="base">
                                        <p:cTn id="102" dur="250" fill="hold"/>
                                        <p:tgtEl>
                                          <p:spTgt spid="22"/>
                                        </p:tgtEl>
                                        <p:attrNameLst>
                                          <p:attrName>ppt_y</p:attrName>
                                        </p:attrNameLst>
                                      </p:cBhvr>
                                      <p:tavLst>
                                        <p:tav tm="0">
                                          <p:val>
                                            <p:strVal val="#ppt_y"/>
                                          </p:val>
                                        </p:tav>
                                        <p:tav tm="100000">
                                          <p:val>
                                            <p:strVal val="#ppt_y"/>
                                          </p:val>
                                        </p:tav>
                                      </p:tavLst>
                                    </p:anim>
                                  </p:childTnLst>
                                </p:cTn>
                              </p:par>
                            </p:childTnLst>
                          </p:cTn>
                        </p:par>
                        <p:par>
                          <p:cTn id="103" fill="hold">
                            <p:stCondLst>
                              <p:cond delay="250"/>
                            </p:stCondLst>
                            <p:childTnLst>
                              <p:par>
                                <p:cTn id="104" presetID="10" presetClass="entr" presetSubtype="0" fill="hold" grpId="0" nodeType="afterEffect">
                                  <p:stCondLst>
                                    <p:cond delay="0"/>
                                  </p:stCondLst>
                                  <p:childTnLst>
                                    <p:set>
                                      <p:cBhvr>
                                        <p:cTn id="105" dur="1" fill="hold">
                                          <p:stCondLst>
                                            <p:cond delay="0"/>
                                          </p:stCondLst>
                                        </p:cTn>
                                        <p:tgtEl>
                                          <p:spTgt spid="6"/>
                                        </p:tgtEl>
                                        <p:attrNameLst>
                                          <p:attrName>style.visibility</p:attrName>
                                        </p:attrNameLst>
                                      </p:cBhvr>
                                      <p:to>
                                        <p:strVal val="visible"/>
                                      </p:to>
                                    </p:set>
                                    <p:animEffect transition="in" filter="fade">
                                      <p:cBhvr>
                                        <p:cTn id="10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24" grpId="0" animBg="1"/>
      <p:bldP spid="17" grpId="0" animBg="1"/>
      <p:bldP spid="17" grpId="1" animBg="1"/>
      <p:bldP spid="10" grpId="0"/>
      <p:bldP spid="10" grpId="1"/>
      <p:bldP spid="11" grpId="0"/>
      <p:bldP spid="11" grpId="1"/>
      <p:bldP spid="28" grpId="0"/>
      <p:bldP spid="28" grpId="1"/>
      <p:bldP spid="29" grpId="0"/>
      <p:bldP spid="29" grpId="1"/>
      <p:bldP spid="30" grpId="0"/>
      <p:bldP spid="30" grpId="1"/>
      <p:bldP spid="35" grpId="0" animBg="1"/>
      <p:bldP spid="5" grpId="0" animBg="1"/>
      <p:bldP spid="22" grpId="0" animBg="1"/>
      <p:bldP spid="6"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621216"/>
        </a:solidFill>
        <a:effectLst/>
      </p:bgPr>
    </p:bg>
    <p:spTree>
      <p:nvGrpSpPr>
        <p:cNvPr id="1" name=""/>
        <p:cNvGrpSpPr/>
        <p:nvPr/>
      </p:nvGrpSpPr>
      <p:grpSpPr>
        <a:xfrm>
          <a:off x="0" y="0"/>
          <a:ext cx="0" cy="0"/>
          <a:chOff x="0" y="0"/>
          <a:chExt cx="0" cy="0"/>
        </a:xfrm>
      </p:grpSpPr>
      <p:sp>
        <p:nvSpPr>
          <p:cNvPr id="2" name="TextBox 1"/>
          <p:cNvSpPr txBox="1"/>
          <p:nvPr/>
        </p:nvSpPr>
        <p:spPr>
          <a:xfrm>
            <a:off x="2281238" y="2921169"/>
            <a:ext cx="7629525" cy="1015663"/>
          </a:xfrm>
          <a:prstGeom prst="rect">
            <a:avLst/>
          </a:prstGeom>
          <a:noFill/>
        </p:spPr>
        <p:txBody>
          <a:bodyPr wrap="square" rtlCol="0">
            <a:spAutoFit/>
          </a:bodyPr>
          <a:lstStyle/>
          <a:p>
            <a:r>
              <a:rPr lang="en-US" sz="3600" dirty="0">
                <a:solidFill>
                  <a:schemeClr val="bg1"/>
                </a:solidFill>
                <a:latin typeface="AvenirNext LT Pro Bold" panose="020B0804020202020204" pitchFamily="34" charset="0"/>
              </a:rPr>
              <a:t>IMPORTANT:</a:t>
            </a:r>
          </a:p>
          <a:p>
            <a:r>
              <a:rPr lang="en-US" sz="2400" dirty="0">
                <a:solidFill>
                  <a:schemeClr val="bg1"/>
                </a:solidFill>
                <a:latin typeface="Gotham Narrow Medium" pitchFamily="50" charset="0"/>
              </a:rPr>
              <a:t>If you cannot ask the question, </a:t>
            </a:r>
            <a:r>
              <a:rPr lang="en-US" sz="2400" dirty="0">
                <a:solidFill>
                  <a:srgbClr val="FFFF00"/>
                </a:solidFill>
                <a:latin typeface="Gotham Narrow Medium" pitchFamily="50" charset="0"/>
              </a:rPr>
              <a:t>find someone who can</a:t>
            </a:r>
            <a:r>
              <a:rPr lang="en-US" sz="2400" dirty="0">
                <a:solidFill>
                  <a:schemeClr val="bg1"/>
                </a:solidFill>
                <a:latin typeface="Gotham Narrow Medium" pitchFamily="50" charset="0"/>
              </a:rPr>
              <a:t>.</a:t>
            </a:r>
          </a:p>
        </p:txBody>
      </p:sp>
    </p:spTree>
    <p:extLst>
      <p:ext uri="{BB962C8B-B14F-4D97-AF65-F5344CB8AC3E}">
        <p14:creationId xmlns:p14="http://schemas.microsoft.com/office/powerpoint/2010/main" val="809866837"/>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21216"/>
        </a:solidFill>
        <a:effectLst/>
      </p:bgPr>
    </p:bg>
    <p:spTree>
      <p:nvGrpSpPr>
        <p:cNvPr id="1" name=""/>
        <p:cNvGrpSpPr/>
        <p:nvPr/>
      </p:nvGrpSpPr>
      <p:grpSpPr>
        <a:xfrm>
          <a:off x="0" y="0"/>
          <a:ext cx="0" cy="0"/>
          <a:chOff x="0" y="0"/>
          <a:chExt cx="0" cy="0"/>
        </a:xfrm>
      </p:grpSpPr>
      <p:sp>
        <p:nvSpPr>
          <p:cNvPr id="2" name="TextBox 1"/>
          <p:cNvSpPr txBox="1"/>
          <p:nvPr/>
        </p:nvSpPr>
        <p:spPr>
          <a:xfrm>
            <a:off x="2603043" y="2195721"/>
            <a:ext cx="8534399" cy="2123658"/>
          </a:xfrm>
          <a:prstGeom prst="rect">
            <a:avLst/>
          </a:prstGeom>
          <a:noFill/>
        </p:spPr>
        <p:txBody>
          <a:bodyPr wrap="square" rtlCol="0">
            <a:spAutoFit/>
          </a:bodyPr>
          <a:lstStyle/>
          <a:p>
            <a:r>
              <a:rPr lang="en-US" sz="3600" dirty="0">
                <a:solidFill>
                  <a:schemeClr val="bg1"/>
                </a:solidFill>
                <a:latin typeface="AvenirNext LT Pro Bold" panose="020B0804020202020204" pitchFamily="34" charset="0"/>
              </a:rPr>
              <a:t>How </a:t>
            </a:r>
            <a:r>
              <a:rPr lang="en-US" sz="3600" dirty="0">
                <a:solidFill>
                  <a:srgbClr val="FFFF00"/>
                </a:solidFill>
                <a:latin typeface="AvenirNext LT Pro Bold" panose="020B0804020202020204" pitchFamily="34" charset="0"/>
              </a:rPr>
              <a:t>not</a:t>
            </a:r>
            <a:r>
              <a:rPr lang="en-US" sz="3600" dirty="0">
                <a:solidFill>
                  <a:schemeClr val="bg1"/>
                </a:solidFill>
                <a:latin typeface="AvenirNext LT Pro Bold" panose="020B0804020202020204" pitchFamily="34" charset="0"/>
              </a:rPr>
              <a:t> to ask the suicide question:</a:t>
            </a:r>
          </a:p>
          <a:p>
            <a:pPr marL="400050" indent="-285750">
              <a:buClr>
                <a:srgbClr val="FFFF00"/>
              </a:buClr>
              <a:buFont typeface="Gotham Narrow Medium" pitchFamily="50" charset="0"/>
              <a:buChar char="×"/>
            </a:pPr>
            <a:r>
              <a:rPr lang="en-US" sz="2400" dirty="0">
                <a:solidFill>
                  <a:schemeClr val="bg1"/>
                </a:solidFill>
                <a:latin typeface="Gotham Narrow Medium" pitchFamily="50" charset="0"/>
              </a:rPr>
              <a:t>“You’re not thinking of killing yourself, </a:t>
            </a:r>
            <a:r>
              <a:rPr lang="en-US" sz="2400">
                <a:solidFill>
                  <a:schemeClr val="bg1"/>
                </a:solidFill>
                <a:latin typeface="Gotham Narrow Medium" pitchFamily="50" charset="0"/>
              </a:rPr>
              <a:t>are you?”</a:t>
            </a:r>
            <a:endParaRPr lang="en-US" sz="2400" dirty="0">
              <a:solidFill>
                <a:schemeClr val="bg1"/>
              </a:solidFill>
              <a:latin typeface="Gotham Narrow Medium" pitchFamily="50" charset="0"/>
            </a:endParaRPr>
          </a:p>
          <a:p>
            <a:pPr marL="400050" indent="-285750">
              <a:buClr>
                <a:srgbClr val="FFFF00"/>
              </a:buClr>
              <a:buFont typeface="Gotham Narrow Medium" pitchFamily="50" charset="0"/>
              <a:buChar char="×"/>
            </a:pPr>
            <a:r>
              <a:rPr lang="en-US" sz="2400" dirty="0">
                <a:solidFill>
                  <a:schemeClr val="bg1"/>
                </a:solidFill>
                <a:latin typeface="Gotham Narrow Medium" pitchFamily="50" charset="0"/>
              </a:rPr>
              <a:t>“You wouldn’t do anything stupid </a:t>
            </a:r>
            <a:r>
              <a:rPr lang="en-US" sz="2400">
                <a:solidFill>
                  <a:schemeClr val="bg1"/>
                </a:solidFill>
                <a:latin typeface="Gotham Narrow Medium" pitchFamily="50" charset="0"/>
              </a:rPr>
              <a:t>would you?”</a:t>
            </a:r>
            <a:endParaRPr lang="en-US" sz="2400" dirty="0">
              <a:solidFill>
                <a:schemeClr val="bg1"/>
              </a:solidFill>
              <a:latin typeface="Gotham Narrow Medium" pitchFamily="50" charset="0"/>
            </a:endParaRPr>
          </a:p>
          <a:p>
            <a:pPr marL="400050" indent="-285750">
              <a:buClr>
                <a:srgbClr val="FFFF00"/>
              </a:buClr>
              <a:buFont typeface="Gotham Narrow Medium" pitchFamily="50" charset="0"/>
              <a:buChar char="×"/>
            </a:pPr>
            <a:r>
              <a:rPr lang="en-US" sz="2400" dirty="0">
                <a:solidFill>
                  <a:schemeClr val="bg1"/>
                </a:solidFill>
                <a:latin typeface="Gotham Narrow Medium" pitchFamily="50" charset="0"/>
              </a:rPr>
              <a:t>“Suicide is a dumb idea. Surely you are not thinking</a:t>
            </a:r>
            <a:br>
              <a:rPr lang="en-US" sz="2400" dirty="0">
                <a:solidFill>
                  <a:schemeClr val="bg1"/>
                </a:solidFill>
                <a:latin typeface="Gotham Narrow Medium" pitchFamily="50" charset="0"/>
              </a:rPr>
            </a:br>
            <a:r>
              <a:rPr lang="en-US" sz="2400">
                <a:solidFill>
                  <a:schemeClr val="bg1"/>
                </a:solidFill>
                <a:latin typeface="Gotham Narrow Medium" pitchFamily="50" charset="0"/>
              </a:rPr>
              <a:t>about suicide?”</a:t>
            </a:r>
            <a:endParaRPr lang="en-US" sz="2400" dirty="0">
              <a:solidFill>
                <a:schemeClr val="bg1"/>
              </a:solidFill>
              <a:latin typeface="Gotham Narrow Medium" pitchFamily="50" charset="0"/>
            </a:endParaRPr>
          </a:p>
        </p:txBody>
      </p:sp>
      <p:pic>
        <p:nvPicPr>
          <p:cNvPr id="4" name="Picture 3">
            <a:extLst>
              <a:ext uri="{FF2B5EF4-FFF2-40B4-BE49-F238E27FC236}">
                <a16:creationId xmlns:a16="http://schemas.microsoft.com/office/drawing/2014/main" id="{770EC689-203C-6C4A-B842-5D267C28EB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044" y="2471159"/>
            <a:ext cx="2166941" cy="4209430"/>
          </a:xfrm>
          <a:prstGeom prst="rect">
            <a:avLst/>
          </a:prstGeom>
        </p:spPr>
      </p:pic>
    </p:spTree>
    <p:extLst>
      <p:ext uri="{BB962C8B-B14F-4D97-AF65-F5344CB8AC3E}">
        <p14:creationId xmlns:p14="http://schemas.microsoft.com/office/powerpoint/2010/main" val="359687127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tretch>
            <a:fillRect/>
          </a:stretch>
        </p:blipFill>
        <p:spPr>
          <a:xfrm>
            <a:off x="2891580" y="0"/>
            <a:ext cx="10291020" cy="6858000"/>
          </a:xfrm>
          <a:prstGeom prst="rect">
            <a:avLst/>
          </a:prstGeom>
        </p:spPr>
      </p:pic>
      <p:sp>
        <p:nvSpPr>
          <p:cNvPr id="11" name="Freeform 10"/>
          <p:cNvSpPr>
            <a:spLocks noChangeAspect="1"/>
          </p:cNvSpPr>
          <p:nvPr/>
        </p:nvSpPr>
        <p:spPr>
          <a:xfrm>
            <a:off x="2289171" y="1939604"/>
            <a:ext cx="8588468" cy="4918396"/>
          </a:xfrm>
          <a:custGeom>
            <a:avLst/>
            <a:gdLst>
              <a:gd name="connsiteX0" fmla="*/ 4294234 w 8588468"/>
              <a:gd name="connsiteY0" fmla="*/ 0 h 4918396"/>
              <a:gd name="connsiteX1" fmla="*/ 8588468 w 8588468"/>
              <a:gd name="connsiteY1" fmla="*/ 4294234 h 4918396"/>
              <a:gd name="connsiteX2" fmla="*/ 8566297 w 8588468"/>
              <a:gd name="connsiteY2" fmla="*/ 4733295 h 4918396"/>
              <a:gd name="connsiteX3" fmla="*/ 8542776 w 8588468"/>
              <a:gd name="connsiteY3" fmla="*/ 4918396 h 4918396"/>
              <a:gd name="connsiteX4" fmla="*/ 45692 w 8588468"/>
              <a:gd name="connsiteY4" fmla="*/ 4918396 h 4918396"/>
              <a:gd name="connsiteX5" fmla="*/ 22171 w 8588468"/>
              <a:gd name="connsiteY5" fmla="*/ 4733295 h 4918396"/>
              <a:gd name="connsiteX6" fmla="*/ 0 w 8588468"/>
              <a:gd name="connsiteY6" fmla="*/ 4294234 h 4918396"/>
              <a:gd name="connsiteX7" fmla="*/ 4294234 w 8588468"/>
              <a:gd name="connsiteY7" fmla="*/ 0 h 4918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88468" h="4918396">
                <a:moveTo>
                  <a:pt x="4294234" y="0"/>
                </a:moveTo>
                <a:cubicBezTo>
                  <a:pt x="6665875" y="0"/>
                  <a:pt x="8588468" y="1922594"/>
                  <a:pt x="8588468" y="4294234"/>
                </a:cubicBezTo>
                <a:cubicBezTo>
                  <a:pt x="8588468" y="4442462"/>
                  <a:pt x="8580958" y="4588935"/>
                  <a:pt x="8566297" y="4733295"/>
                </a:cubicBezTo>
                <a:lnTo>
                  <a:pt x="8542776" y="4918396"/>
                </a:lnTo>
                <a:lnTo>
                  <a:pt x="45692" y="4918396"/>
                </a:lnTo>
                <a:lnTo>
                  <a:pt x="22171" y="4733295"/>
                </a:lnTo>
                <a:cubicBezTo>
                  <a:pt x="7511" y="4588935"/>
                  <a:pt x="0" y="4442462"/>
                  <a:pt x="0" y="4294234"/>
                </a:cubicBezTo>
                <a:cubicBezTo>
                  <a:pt x="0" y="1922594"/>
                  <a:pt x="1922594" y="0"/>
                  <a:pt x="4294234" y="0"/>
                </a:cubicBezTo>
                <a:close/>
              </a:path>
            </a:pathLst>
          </a:custGeom>
          <a:solidFill>
            <a:srgbClr val="62121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p:cNvSpPr>
            <a:spLocks noChangeAspect="1"/>
          </p:cNvSpPr>
          <p:nvPr/>
        </p:nvSpPr>
        <p:spPr>
          <a:xfrm>
            <a:off x="1982440" y="1632874"/>
            <a:ext cx="9201930" cy="5225127"/>
          </a:xfrm>
          <a:custGeom>
            <a:avLst/>
            <a:gdLst>
              <a:gd name="connsiteX0" fmla="*/ 4600965 w 9201930"/>
              <a:gd name="connsiteY0" fmla="*/ 0 h 5225127"/>
              <a:gd name="connsiteX1" fmla="*/ 9201930 w 9201930"/>
              <a:gd name="connsiteY1" fmla="*/ 4600965 h 5225127"/>
              <a:gd name="connsiteX2" fmla="*/ 9178176 w 9201930"/>
              <a:gd name="connsiteY2" fmla="*/ 5071388 h 5225127"/>
              <a:gd name="connsiteX3" fmla="*/ 9158640 w 9201930"/>
              <a:gd name="connsiteY3" fmla="*/ 5225127 h 5225127"/>
              <a:gd name="connsiteX4" fmla="*/ 9004073 w 9201930"/>
              <a:gd name="connsiteY4" fmla="*/ 5225127 h 5225127"/>
              <a:gd name="connsiteX5" fmla="*/ 9025601 w 9201930"/>
              <a:gd name="connsiteY5" fmla="*/ 5055707 h 5225127"/>
              <a:gd name="connsiteX6" fmla="*/ 9048564 w 9201930"/>
              <a:gd name="connsiteY6" fmla="*/ 4600965 h 5225127"/>
              <a:gd name="connsiteX7" fmla="*/ 4600965 w 9201930"/>
              <a:gd name="connsiteY7" fmla="*/ 153366 h 5225127"/>
              <a:gd name="connsiteX8" fmla="*/ 153366 w 9201930"/>
              <a:gd name="connsiteY8" fmla="*/ 4600965 h 5225127"/>
              <a:gd name="connsiteX9" fmla="*/ 176328 w 9201930"/>
              <a:gd name="connsiteY9" fmla="*/ 5055707 h 5225127"/>
              <a:gd name="connsiteX10" fmla="*/ 197857 w 9201930"/>
              <a:gd name="connsiteY10" fmla="*/ 5225127 h 5225127"/>
              <a:gd name="connsiteX11" fmla="*/ 43290 w 9201930"/>
              <a:gd name="connsiteY11" fmla="*/ 5225127 h 5225127"/>
              <a:gd name="connsiteX12" fmla="*/ 23755 w 9201930"/>
              <a:gd name="connsiteY12" fmla="*/ 5071388 h 5225127"/>
              <a:gd name="connsiteX13" fmla="*/ 0 w 9201930"/>
              <a:gd name="connsiteY13" fmla="*/ 4600965 h 5225127"/>
              <a:gd name="connsiteX14" fmla="*/ 4600965 w 9201930"/>
              <a:gd name="connsiteY14" fmla="*/ 0 h 5225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01930" h="5225127">
                <a:moveTo>
                  <a:pt x="4600965" y="0"/>
                </a:moveTo>
                <a:cubicBezTo>
                  <a:pt x="7142008" y="0"/>
                  <a:pt x="9201930" y="2059922"/>
                  <a:pt x="9201930" y="4600965"/>
                </a:cubicBezTo>
                <a:cubicBezTo>
                  <a:pt x="9201930" y="4759781"/>
                  <a:pt x="9193883" y="4916717"/>
                  <a:pt x="9178176" y="5071388"/>
                </a:cubicBezTo>
                <a:lnTo>
                  <a:pt x="9158640" y="5225127"/>
                </a:lnTo>
                <a:lnTo>
                  <a:pt x="9004073" y="5225127"/>
                </a:lnTo>
                <a:lnTo>
                  <a:pt x="9025601" y="5055707"/>
                </a:lnTo>
                <a:cubicBezTo>
                  <a:pt x="9040786" y="4906191"/>
                  <a:pt x="9048564" y="4754487"/>
                  <a:pt x="9048564" y="4600965"/>
                </a:cubicBezTo>
                <a:cubicBezTo>
                  <a:pt x="9048564" y="2144623"/>
                  <a:pt x="7057307" y="153366"/>
                  <a:pt x="4600965" y="153366"/>
                </a:cubicBezTo>
                <a:cubicBezTo>
                  <a:pt x="2144623" y="153366"/>
                  <a:pt x="153366" y="2144623"/>
                  <a:pt x="153366" y="4600965"/>
                </a:cubicBezTo>
                <a:cubicBezTo>
                  <a:pt x="153366" y="4754487"/>
                  <a:pt x="161144" y="4906191"/>
                  <a:pt x="176328" y="5055707"/>
                </a:cubicBezTo>
                <a:lnTo>
                  <a:pt x="197857" y="5225127"/>
                </a:lnTo>
                <a:lnTo>
                  <a:pt x="43290" y="5225127"/>
                </a:lnTo>
                <a:lnTo>
                  <a:pt x="23755" y="5071388"/>
                </a:lnTo>
                <a:cubicBezTo>
                  <a:pt x="8047" y="4916717"/>
                  <a:pt x="0" y="4759781"/>
                  <a:pt x="0" y="4600965"/>
                </a:cubicBezTo>
                <a:cubicBezTo>
                  <a:pt x="0" y="2059922"/>
                  <a:pt x="2059922" y="0"/>
                  <a:pt x="4600965" y="0"/>
                </a:cubicBezTo>
                <a:close/>
              </a:path>
            </a:pathLst>
          </a:custGeom>
          <a:solidFill>
            <a:srgbClr val="62121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p:cNvSpPr/>
          <p:nvPr/>
        </p:nvSpPr>
        <p:spPr>
          <a:xfrm flipH="1" flipV="1">
            <a:off x="0" y="0"/>
            <a:ext cx="4145945" cy="6858000"/>
          </a:xfrm>
          <a:custGeom>
            <a:avLst/>
            <a:gdLst>
              <a:gd name="connsiteX0" fmla="*/ 4145945 w 4145945"/>
              <a:gd name="connsiteY0" fmla="*/ 6858000 h 6858000"/>
              <a:gd name="connsiteX1" fmla="*/ 0 w 4145945"/>
              <a:gd name="connsiteY1" fmla="*/ 6858000 h 6858000"/>
              <a:gd name="connsiteX2" fmla="*/ 633473 w 4145945"/>
              <a:gd name="connsiteY2" fmla="*/ 0 h 6858000"/>
              <a:gd name="connsiteX3" fmla="*/ 4145945 w 4145945"/>
              <a:gd name="connsiteY3" fmla="*/ 0 h 6858000"/>
            </a:gdLst>
            <a:ahLst/>
            <a:cxnLst>
              <a:cxn ang="0">
                <a:pos x="connsiteX0" y="connsiteY0"/>
              </a:cxn>
              <a:cxn ang="0">
                <a:pos x="connsiteX1" y="connsiteY1"/>
              </a:cxn>
              <a:cxn ang="0">
                <a:pos x="connsiteX2" y="connsiteY2"/>
              </a:cxn>
              <a:cxn ang="0">
                <a:pos x="connsiteX3" y="connsiteY3"/>
              </a:cxn>
            </a:cxnLst>
            <a:rect l="l" t="t" r="r" b="b"/>
            <a:pathLst>
              <a:path w="4145945" h="6858000">
                <a:moveTo>
                  <a:pt x="4145945" y="6858000"/>
                </a:moveTo>
                <a:lnTo>
                  <a:pt x="0" y="6858000"/>
                </a:lnTo>
                <a:lnTo>
                  <a:pt x="633473" y="0"/>
                </a:lnTo>
                <a:lnTo>
                  <a:pt x="4145945" y="0"/>
                </a:lnTo>
                <a:close/>
              </a:path>
            </a:pathLst>
          </a:cu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 name="Group 3"/>
          <p:cNvGrpSpPr/>
          <p:nvPr/>
        </p:nvGrpSpPr>
        <p:grpSpPr>
          <a:xfrm>
            <a:off x="1524951" y="1234440"/>
            <a:ext cx="2057400" cy="2619376"/>
            <a:chOff x="7251186" y="1238249"/>
            <a:chExt cx="2057400" cy="2619376"/>
          </a:xfrm>
        </p:grpSpPr>
        <p:sp>
          <p:nvSpPr>
            <p:cNvPr id="5" name="Freeform 4"/>
            <p:cNvSpPr>
              <a:spLocks noChangeAspect="1"/>
            </p:cNvSpPr>
            <p:nvPr/>
          </p:nvSpPr>
          <p:spPr>
            <a:xfrm>
              <a:off x="7365486" y="1238249"/>
              <a:ext cx="1828800" cy="1828800"/>
            </a:xfrm>
            <a:custGeom>
              <a:avLst/>
              <a:gdLst>
                <a:gd name="connsiteX0" fmla="*/ 2743200 w 5486400"/>
                <a:gd name="connsiteY0" fmla="*/ 182880 h 5486400"/>
                <a:gd name="connsiteX1" fmla="*/ 5303520 w 5486400"/>
                <a:gd name="connsiteY1" fmla="*/ 2743200 h 5486400"/>
                <a:gd name="connsiteX2" fmla="*/ 2743200 w 5486400"/>
                <a:gd name="connsiteY2" fmla="*/ 5303520 h 5486400"/>
                <a:gd name="connsiteX3" fmla="*/ 182880 w 5486400"/>
                <a:gd name="connsiteY3" fmla="*/ 2743200 h 5486400"/>
                <a:gd name="connsiteX4" fmla="*/ 2743200 w 5486400"/>
                <a:gd name="connsiteY4" fmla="*/ 18288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 name="connsiteX10" fmla="*/ 2743200 w 5486400"/>
                <a:gd name="connsiteY10" fmla="*/ 0 h 5486400"/>
                <a:gd name="connsiteX11" fmla="*/ 5486400 w 5486400"/>
                <a:gd name="connsiteY11" fmla="*/ 2743200 h 5486400"/>
                <a:gd name="connsiteX12" fmla="*/ 2743200 w 5486400"/>
                <a:gd name="connsiteY12" fmla="*/ 5486400 h 5486400"/>
                <a:gd name="connsiteX13" fmla="*/ 0 w 5486400"/>
                <a:gd name="connsiteY13" fmla="*/ 2743200 h 5486400"/>
                <a:gd name="connsiteX14" fmla="*/ 2743200 w 5486400"/>
                <a:gd name="connsiteY14"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6400" h="5486400">
                  <a:moveTo>
                    <a:pt x="2743200" y="182880"/>
                  </a:moveTo>
                  <a:cubicBezTo>
                    <a:pt x="4157226" y="182880"/>
                    <a:pt x="5303520" y="1329174"/>
                    <a:pt x="5303520" y="2743200"/>
                  </a:cubicBezTo>
                  <a:cubicBezTo>
                    <a:pt x="5303520" y="4157226"/>
                    <a:pt x="4157226" y="5303520"/>
                    <a:pt x="2743200" y="5303520"/>
                  </a:cubicBezTo>
                  <a:cubicBezTo>
                    <a:pt x="1329174" y="5303520"/>
                    <a:pt x="182880" y="4157226"/>
                    <a:pt x="182880" y="2743200"/>
                  </a:cubicBezTo>
                  <a:cubicBezTo>
                    <a:pt x="182880" y="1329174"/>
                    <a:pt x="1329174" y="182880"/>
                    <a:pt x="2743200" y="18288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rgbClr val="9DD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rgbClr val="621216"/>
                  </a:solidFill>
                  <a:latin typeface="AvenirNext LT Pro Bold" panose="020B0804020202020204" pitchFamily="34" charset="0"/>
                </a:rPr>
                <a:t>P</a:t>
              </a:r>
            </a:p>
          </p:txBody>
        </p:sp>
        <p:sp>
          <p:nvSpPr>
            <p:cNvPr id="6" name="Rounded Rectangle 5"/>
            <p:cNvSpPr/>
            <p:nvPr/>
          </p:nvSpPr>
          <p:spPr>
            <a:xfrm>
              <a:off x="7251186" y="3400425"/>
              <a:ext cx="2057400" cy="457200"/>
            </a:xfrm>
            <a:prstGeom prst="roundRect">
              <a:avLst>
                <a:gd name="adj" fmla="val 50000"/>
              </a:avLst>
            </a:prstGeom>
            <a:solidFill>
              <a:srgbClr val="9DD1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621216"/>
                  </a:solidFill>
                  <a:latin typeface="AvenirNext LT Pro Bold" panose="020B0804020202020204" pitchFamily="34" charset="0"/>
                </a:rPr>
                <a:t>PERSUADE</a:t>
              </a:r>
            </a:p>
          </p:txBody>
        </p:sp>
      </p:grpSp>
      <p:sp>
        <p:nvSpPr>
          <p:cNvPr id="2" name="TextBox 1"/>
          <p:cNvSpPr txBox="1"/>
          <p:nvPr/>
        </p:nvSpPr>
        <p:spPr>
          <a:xfrm>
            <a:off x="4145944" y="2528012"/>
            <a:ext cx="5404456" cy="3785652"/>
          </a:xfrm>
          <a:prstGeom prst="rect">
            <a:avLst/>
          </a:prstGeom>
          <a:noFill/>
        </p:spPr>
        <p:txBody>
          <a:bodyPr wrap="square" rtlCol="0">
            <a:spAutoFit/>
          </a:bodyPr>
          <a:lstStyle/>
          <a:p>
            <a:r>
              <a:rPr lang="en-US" sz="3600" dirty="0">
                <a:solidFill>
                  <a:schemeClr val="bg1"/>
                </a:solidFill>
                <a:latin typeface="AvenirNext LT Pro Bold" panose="020B0804020202020204" pitchFamily="34" charset="0"/>
              </a:rPr>
              <a:t>Persuading Someone</a:t>
            </a:r>
            <a:br>
              <a:rPr lang="en-US" sz="3600" dirty="0">
                <a:solidFill>
                  <a:schemeClr val="bg1"/>
                </a:solidFill>
                <a:latin typeface="AvenirNext LT Pro Bold" panose="020B0804020202020204" pitchFamily="34" charset="0"/>
              </a:rPr>
            </a:br>
            <a:r>
              <a:rPr lang="en-US" sz="3600" dirty="0">
                <a:solidFill>
                  <a:schemeClr val="bg1"/>
                </a:solidFill>
                <a:latin typeface="AvenirNext LT Pro Bold" panose="020B0804020202020204" pitchFamily="34" charset="0"/>
              </a:rPr>
              <a:t>to Stay Alive</a:t>
            </a:r>
          </a:p>
          <a:p>
            <a:pPr marL="342900" indent="-342900">
              <a:buFont typeface="Wingdings" panose="05000000000000000000" pitchFamily="2" charset="2"/>
              <a:buChar char="§"/>
            </a:pPr>
            <a:r>
              <a:rPr lang="en-US" sz="2400" dirty="0">
                <a:solidFill>
                  <a:schemeClr val="bg1"/>
                </a:solidFill>
                <a:latin typeface="Gotham Narrow Medium" pitchFamily="50" charset="0"/>
              </a:rPr>
              <a:t>Listen to the problem and give them your full attention.</a:t>
            </a:r>
          </a:p>
          <a:p>
            <a:pPr marL="342900" indent="-342900">
              <a:buFont typeface="Wingdings" panose="05000000000000000000" pitchFamily="2" charset="2"/>
              <a:buChar char="§"/>
            </a:pPr>
            <a:r>
              <a:rPr lang="en-US" sz="2400" dirty="0">
                <a:solidFill>
                  <a:schemeClr val="bg1"/>
                </a:solidFill>
                <a:latin typeface="Gotham Narrow Medium" pitchFamily="50" charset="0"/>
              </a:rPr>
              <a:t>Remember, suicide is not the problem, only the solution to a perceived insoluble problem.</a:t>
            </a:r>
          </a:p>
          <a:p>
            <a:pPr marL="342900" indent="-342900">
              <a:buFont typeface="Wingdings" panose="05000000000000000000" pitchFamily="2" charset="2"/>
              <a:buChar char="§"/>
            </a:pPr>
            <a:r>
              <a:rPr lang="en-US" sz="2400" dirty="0">
                <a:solidFill>
                  <a:schemeClr val="bg1"/>
                </a:solidFill>
                <a:latin typeface="Gotham Narrow Medium" pitchFamily="50" charset="0"/>
              </a:rPr>
              <a:t>Do not rush to judgment.</a:t>
            </a:r>
          </a:p>
          <a:p>
            <a:pPr marL="342900" indent="-342900">
              <a:buFont typeface="Wingdings" panose="05000000000000000000" pitchFamily="2" charset="2"/>
              <a:buChar char="§"/>
            </a:pPr>
            <a:r>
              <a:rPr lang="en-US" sz="2400" dirty="0">
                <a:solidFill>
                  <a:schemeClr val="bg1"/>
                </a:solidFill>
                <a:latin typeface="Gotham Narrow Medium" pitchFamily="50" charset="0"/>
              </a:rPr>
              <a:t>Offer hope in any form.</a:t>
            </a:r>
          </a:p>
        </p:txBody>
      </p:sp>
      <p:pic>
        <p:nvPicPr>
          <p:cNvPr id="16" name="Picture 15"/>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2891580" y="0"/>
            <a:ext cx="10291019" cy="6858000"/>
          </a:xfrm>
          <a:custGeom>
            <a:avLst/>
            <a:gdLst>
              <a:gd name="connsiteX0" fmla="*/ 0 w 10291019"/>
              <a:gd name="connsiteY0" fmla="*/ 0 h 6858000"/>
              <a:gd name="connsiteX1" fmla="*/ 10291019 w 10291019"/>
              <a:gd name="connsiteY1" fmla="*/ 0 h 6858000"/>
              <a:gd name="connsiteX2" fmla="*/ 10291019 w 10291019"/>
              <a:gd name="connsiteY2" fmla="*/ 6858000 h 6858000"/>
              <a:gd name="connsiteX3" fmla="*/ 7826067 w 10291019"/>
              <a:gd name="connsiteY3" fmla="*/ 6858000 h 6858000"/>
              <a:gd name="connsiteX4" fmla="*/ 7849588 w 10291019"/>
              <a:gd name="connsiteY4" fmla="*/ 6672899 h 6858000"/>
              <a:gd name="connsiteX5" fmla="*/ 7871759 w 10291019"/>
              <a:gd name="connsiteY5" fmla="*/ 6233838 h 6858000"/>
              <a:gd name="connsiteX6" fmla="*/ 3577525 w 10291019"/>
              <a:gd name="connsiteY6" fmla="*/ 1939604 h 6858000"/>
              <a:gd name="connsiteX7" fmla="*/ 16679 w 10291019"/>
              <a:gd name="connsiteY7" fmla="*/ 3832891 h 6858000"/>
              <a:gd name="connsiteX8" fmla="*/ 0 w 10291019"/>
              <a:gd name="connsiteY8" fmla="*/ 38603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91019" h="6858000">
                <a:moveTo>
                  <a:pt x="0" y="0"/>
                </a:moveTo>
                <a:lnTo>
                  <a:pt x="10291019" y="0"/>
                </a:lnTo>
                <a:lnTo>
                  <a:pt x="10291019" y="6858000"/>
                </a:lnTo>
                <a:lnTo>
                  <a:pt x="7826067" y="6858000"/>
                </a:lnTo>
                <a:lnTo>
                  <a:pt x="7849588" y="6672899"/>
                </a:lnTo>
                <a:cubicBezTo>
                  <a:pt x="7864249" y="6528539"/>
                  <a:pt x="7871759" y="6382066"/>
                  <a:pt x="7871759" y="6233838"/>
                </a:cubicBezTo>
                <a:cubicBezTo>
                  <a:pt x="7871759" y="3862198"/>
                  <a:pt x="5949166" y="1939604"/>
                  <a:pt x="3577525" y="1939604"/>
                </a:cubicBezTo>
                <a:cubicBezTo>
                  <a:pt x="2095250" y="1939604"/>
                  <a:pt x="788384" y="2690617"/>
                  <a:pt x="16679" y="3832891"/>
                </a:cubicBezTo>
                <a:lnTo>
                  <a:pt x="0" y="3860345"/>
                </a:lnTo>
                <a:close/>
              </a:path>
            </a:pathLst>
          </a:custGeom>
        </p:spPr>
      </p:pic>
    </p:spTree>
    <p:extLst>
      <p:ext uri="{BB962C8B-B14F-4D97-AF65-F5344CB8AC3E}">
        <p14:creationId xmlns:p14="http://schemas.microsoft.com/office/powerpoint/2010/main" val="488385388"/>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500"/>
                                        <p:tgtEl>
                                          <p:spTgt spid="11"/>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animEffect transition="in" filter="fade">
                                      <p:cBhvr>
                                        <p:cTn id="21" dur="500"/>
                                        <p:tgtEl>
                                          <p:spTgt spid="2">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1" end="1"/>
                                            </p:txEl>
                                          </p:spTgt>
                                        </p:tgtEl>
                                        <p:attrNameLst>
                                          <p:attrName>style.visibility</p:attrName>
                                        </p:attrNameLst>
                                      </p:cBhvr>
                                      <p:to>
                                        <p:strVal val="visible"/>
                                      </p:to>
                                    </p:set>
                                    <p:animEffect transition="in" filter="fade">
                                      <p:cBhvr>
                                        <p:cTn id="26" dur="500"/>
                                        <p:tgtEl>
                                          <p:spTgt spid="2">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
                                            <p:txEl>
                                              <p:pRg st="2" end="2"/>
                                            </p:txEl>
                                          </p:spTgt>
                                        </p:tgtEl>
                                        <p:attrNameLst>
                                          <p:attrName>style.visibility</p:attrName>
                                        </p:attrNameLst>
                                      </p:cBhvr>
                                      <p:to>
                                        <p:strVal val="visible"/>
                                      </p:to>
                                    </p:set>
                                    <p:animEffect transition="in" filter="fade">
                                      <p:cBhvr>
                                        <p:cTn id="31" dur="500"/>
                                        <p:tgtEl>
                                          <p:spTgt spid="2">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
                                            <p:txEl>
                                              <p:pRg st="3" end="3"/>
                                            </p:txEl>
                                          </p:spTgt>
                                        </p:tgtEl>
                                        <p:attrNameLst>
                                          <p:attrName>style.visibility</p:attrName>
                                        </p:attrNameLst>
                                      </p:cBhvr>
                                      <p:to>
                                        <p:strVal val="visible"/>
                                      </p:to>
                                    </p:set>
                                    <p:animEffect transition="in" filter="fade">
                                      <p:cBhvr>
                                        <p:cTn id="36" dur="500"/>
                                        <p:tgtEl>
                                          <p:spTgt spid="2">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
                                            <p:txEl>
                                              <p:pRg st="4" end="4"/>
                                            </p:txEl>
                                          </p:spTgt>
                                        </p:tgtEl>
                                        <p:attrNameLst>
                                          <p:attrName>style.visibility</p:attrName>
                                        </p:attrNameLst>
                                      </p:cBhvr>
                                      <p:to>
                                        <p:strVal val="visible"/>
                                      </p:to>
                                    </p:set>
                                    <p:animEffect transition="in" filter="fade">
                                      <p:cBhvr>
                                        <p:cTn id="4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12192000" cy="8124825"/>
          </a:xfrm>
          <a:prstGeom prst="rect">
            <a:avLst/>
          </a:prstGeom>
        </p:spPr>
      </p:pic>
      <p:sp>
        <p:nvSpPr>
          <p:cNvPr id="2" name="Freeform 1"/>
          <p:cNvSpPr>
            <a:spLocks noChangeAspect="1"/>
          </p:cNvSpPr>
          <p:nvPr/>
        </p:nvSpPr>
        <p:spPr>
          <a:xfrm flipV="1">
            <a:off x="2286000" y="0"/>
            <a:ext cx="8588468" cy="4918396"/>
          </a:xfrm>
          <a:custGeom>
            <a:avLst/>
            <a:gdLst>
              <a:gd name="connsiteX0" fmla="*/ 4294234 w 8588468"/>
              <a:gd name="connsiteY0" fmla="*/ 0 h 4918396"/>
              <a:gd name="connsiteX1" fmla="*/ 8588468 w 8588468"/>
              <a:gd name="connsiteY1" fmla="*/ 4294234 h 4918396"/>
              <a:gd name="connsiteX2" fmla="*/ 8566297 w 8588468"/>
              <a:gd name="connsiteY2" fmla="*/ 4733295 h 4918396"/>
              <a:gd name="connsiteX3" fmla="*/ 8542776 w 8588468"/>
              <a:gd name="connsiteY3" fmla="*/ 4918396 h 4918396"/>
              <a:gd name="connsiteX4" fmla="*/ 45692 w 8588468"/>
              <a:gd name="connsiteY4" fmla="*/ 4918396 h 4918396"/>
              <a:gd name="connsiteX5" fmla="*/ 22171 w 8588468"/>
              <a:gd name="connsiteY5" fmla="*/ 4733295 h 4918396"/>
              <a:gd name="connsiteX6" fmla="*/ 0 w 8588468"/>
              <a:gd name="connsiteY6" fmla="*/ 4294234 h 4918396"/>
              <a:gd name="connsiteX7" fmla="*/ 4294234 w 8588468"/>
              <a:gd name="connsiteY7" fmla="*/ 0 h 4918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88468" h="4918396">
                <a:moveTo>
                  <a:pt x="4294234" y="0"/>
                </a:moveTo>
                <a:cubicBezTo>
                  <a:pt x="6665875" y="0"/>
                  <a:pt x="8588468" y="1922594"/>
                  <a:pt x="8588468" y="4294234"/>
                </a:cubicBezTo>
                <a:cubicBezTo>
                  <a:pt x="8588468" y="4442462"/>
                  <a:pt x="8580958" y="4588935"/>
                  <a:pt x="8566297" y="4733295"/>
                </a:cubicBezTo>
                <a:lnTo>
                  <a:pt x="8542776" y="4918396"/>
                </a:lnTo>
                <a:lnTo>
                  <a:pt x="45692" y="4918396"/>
                </a:lnTo>
                <a:lnTo>
                  <a:pt x="22171" y="4733295"/>
                </a:lnTo>
                <a:cubicBezTo>
                  <a:pt x="7511" y="4588935"/>
                  <a:pt x="0" y="4442462"/>
                  <a:pt x="0" y="4294234"/>
                </a:cubicBezTo>
                <a:cubicBezTo>
                  <a:pt x="0" y="1922594"/>
                  <a:pt x="1922594" y="0"/>
                  <a:pt x="4294234" y="0"/>
                </a:cubicBezTo>
                <a:close/>
              </a:path>
            </a:pathLst>
          </a:custGeom>
          <a:solidFill>
            <a:srgbClr val="62121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Freeform 2"/>
          <p:cNvSpPr>
            <a:spLocks noChangeAspect="1"/>
          </p:cNvSpPr>
          <p:nvPr/>
        </p:nvSpPr>
        <p:spPr>
          <a:xfrm flipV="1">
            <a:off x="1984248" y="0"/>
            <a:ext cx="9201930" cy="5225127"/>
          </a:xfrm>
          <a:custGeom>
            <a:avLst/>
            <a:gdLst>
              <a:gd name="connsiteX0" fmla="*/ 4600965 w 9201930"/>
              <a:gd name="connsiteY0" fmla="*/ 0 h 5225127"/>
              <a:gd name="connsiteX1" fmla="*/ 9201930 w 9201930"/>
              <a:gd name="connsiteY1" fmla="*/ 4600965 h 5225127"/>
              <a:gd name="connsiteX2" fmla="*/ 9178176 w 9201930"/>
              <a:gd name="connsiteY2" fmla="*/ 5071388 h 5225127"/>
              <a:gd name="connsiteX3" fmla="*/ 9158640 w 9201930"/>
              <a:gd name="connsiteY3" fmla="*/ 5225127 h 5225127"/>
              <a:gd name="connsiteX4" fmla="*/ 9004073 w 9201930"/>
              <a:gd name="connsiteY4" fmla="*/ 5225127 h 5225127"/>
              <a:gd name="connsiteX5" fmla="*/ 9025601 w 9201930"/>
              <a:gd name="connsiteY5" fmla="*/ 5055707 h 5225127"/>
              <a:gd name="connsiteX6" fmla="*/ 9048564 w 9201930"/>
              <a:gd name="connsiteY6" fmla="*/ 4600965 h 5225127"/>
              <a:gd name="connsiteX7" fmla="*/ 4600965 w 9201930"/>
              <a:gd name="connsiteY7" fmla="*/ 153366 h 5225127"/>
              <a:gd name="connsiteX8" fmla="*/ 153366 w 9201930"/>
              <a:gd name="connsiteY8" fmla="*/ 4600965 h 5225127"/>
              <a:gd name="connsiteX9" fmla="*/ 176328 w 9201930"/>
              <a:gd name="connsiteY9" fmla="*/ 5055707 h 5225127"/>
              <a:gd name="connsiteX10" fmla="*/ 197857 w 9201930"/>
              <a:gd name="connsiteY10" fmla="*/ 5225127 h 5225127"/>
              <a:gd name="connsiteX11" fmla="*/ 43290 w 9201930"/>
              <a:gd name="connsiteY11" fmla="*/ 5225127 h 5225127"/>
              <a:gd name="connsiteX12" fmla="*/ 23755 w 9201930"/>
              <a:gd name="connsiteY12" fmla="*/ 5071388 h 5225127"/>
              <a:gd name="connsiteX13" fmla="*/ 0 w 9201930"/>
              <a:gd name="connsiteY13" fmla="*/ 4600965 h 5225127"/>
              <a:gd name="connsiteX14" fmla="*/ 4600965 w 9201930"/>
              <a:gd name="connsiteY14" fmla="*/ 0 h 5225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201930" h="5225127">
                <a:moveTo>
                  <a:pt x="4600965" y="0"/>
                </a:moveTo>
                <a:cubicBezTo>
                  <a:pt x="7142008" y="0"/>
                  <a:pt x="9201930" y="2059922"/>
                  <a:pt x="9201930" y="4600965"/>
                </a:cubicBezTo>
                <a:cubicBezTo>
                  <a:pt x="9201930" y="4759781"/>
                  <a:pt x="9193883" y="4916717"/>
                  <a:pt x="9178176" y="5071388"/>
                </a:cubicBezTo>
                <a:lnTo>
                  <a:pt x="9158640" y="5225127"/>
                </a:lnTo>
                <a:lnTo>
                  <a:pt x="9004073" y="5225127"/>
                </a:lnTo>
                <a:lnTo>
                  <a:pt x="9025601" y="5055707"/>
                </a:lnTo>
                <a:cubicBezTo>
                  <a:pt x="9040786" y="4906191"/>
                  <a:pt x="9048564" y="4754487"/>
                  <a:pt x="9048564" y="4600965"/>
                </a:cubicBezTo>
                <a:cubicBezTo>
                  <a:pt x="9048564" y="2144623"/>
                  <a:pt x="7057307" y="153366"/>
                  <a:pt x="4600965" y="153366"/>
                </a:cubicBezTo>
                <a:cubicBezTo>
                  <a:pt x="2144623" y="153366"/>
                  <a:pt x="153366" y="2144623"/>
                  <a:pt x="153366" y="4600965"/>
                </a:cubicBezTo>
                <a:cubicBezTo>
                  <a:pt x="153366" y="4754487"/>
                  <a:pt x="161144" y="4906191"/>
                  <a:pt x="176328" y="5055707"/>
                </a:cubicBezTo>
                <a:lnTo>
                  <a:pt x="197857" y="5225127"/>
                </a:lnTo>
                <a:lnTo>
                  <a:pt x="43290" y="5225127"/>
                </a:lnTo>
                <a:lnTo>
                  <a:pt x="23755" y="5071388"/>
                </a:lnTo>
                <a:cubicBezTo>
                  <a:pt x="8047" y="4916717"/>
                  <a:pt x="0" y="4759781"/>
                  <a:pt x="0" y="4600965"/>
                </a:cubicBezTo>
                <a:cubicBezTo>
                  <a:pt x="0" y="2059922"/>
                  <a:pt x="2059922" y="0"/>
                  <a:pt x="4600965" y="0"/>
                </a:cubicBezTo>
                <a:close/>
              </a:path>
            </a:pathLst>
          </a:custGeom>
          <a:solidFill>
            <a:srgbClr val="62121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12191999" cy="8124825"/>
          </a:xfrm>
          <a:prstGeom prst="rect">
            <a:avLst/>
          </a:prstGeom>
        </p:spPr>
      </p:pic>
      <p:sp>
        <p:nvSpPr>
          <p:cNvPr id="4" name="TextBox 3"/>
          <p:cNvSpPr txBox="1"/>
          <p:nvPr/>
        </p:nvSpPr>
        <p:spPr>
          <a:xfrm>
            <a:off x="3017520" y="886968"/>
            <a:ext cx="6888480" cy="1754326"/>
          </a:xfrm>
          <a:prstGeom prst="rect">
            <a:avLst/>
          </a:prstGeom>
          <a:noFill/>
        </p:spPr>
        <p:txBody>
          <a:bodyPr wrap="square" rtlCol="0">
            <a:spAutoFit/>
          </a:bodyPr>
          <a:lstStyle/>
          <a:p>
            <a:r>
              <a:rPr lang="en-US" sz="3600" dirty="0">
                <a:solidFill>
                  <a:schemeClr val="bg1"/>
                </a:solidFill>
                <a:latin typeface="AvenirNext LT Pro Bold" panose="020B0804020202020204" pitchFamily="34" charset="0"/>
              </a:rPr>
              <a:t>Then, ASK:</a:t>
            </a:r>
          </a:p>
          <a:p>
            <a:pPr marL="342900" indent="-342900">
              <a:buFont typeface="Wingdings" panose="05000000000000000000" pitchFamily="2" charset="2"/>
              <a:buChar char="§"/>
            </a:pPr>
            <a:r>
              <a:rPr lang="en-US" sz="2400" dirty="0">
                <a:solidFill>
                  <a:schemeClr val="bg1"/>
                </a:solidFill>
                <a:latin typeface="Gotham Narrow Medium" pitchFamily="50" charset="0"/>
              </a:rPr>
              <a:t>“Will you go with me to get help?”</a:t>
            </a:r>
          </a:p>
          <a:p>
            <a:pPr marL="342900" indent="-342900">
              <a:buFont typeface="Wingdings" panose="05000000000000000000" pitchFamily="2" charset="2"/>
              <a:buChar char="§"/>
            </a:pPr>
            <a:r>
              <a:rPr lang="en-US" sz="2400" dirty="0">
                <a:solidFill>
                  <a:schemeClr val="bg1"/>
                </a:solidFill>
                <a:latin typeface="Gotham Narrow Medium" pitchFamily="50" charset="0"/>
              </a:rPr>
              <a:t>“Will you let me help you get help?”</a:t>
            </a:r>
          </a:p>
          <a:p>
            <a:pPr marL="342900" indent="-342900">
              <a:buFont typeface="Wingdings" panose="05000000000000000000" pitchFamily="2" charset="2"/>
              <a:buChar char="§"/>
            </a:pPr>
            <a:r>
              <a:rPr lang="en-US" sz="2400" dirty="0">
                <a:solidFill>
                  <a:schemeClr val="bg1"/>
                </a:solidFill>
                <a:latin typeface="Gotham Narrow Medium" pitchFamily="50" charset="0"/>
              </a:rPr>
              <a:t>“What can we do to keep you safe for now?”</a:t>
            </a:r>
          </a:p>
        </p:txBody>
      </p:sp>
    </p:spTree>
    <p:extLst>
      <p:ext uri="{BB962C8B-B14F-4D97-AF65-F5344CB8AC3E}">
        <p14:creationId xmlns:p14="http://schemas.microsoft.com/office/powerpoint/2010/main" val="7640845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right)">
                                      <p:cBhvr>
                                        <p:cTn id="10" dur="500"/>
                                        <p:tgtEl>
                                          <p:spTgt spid="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fade">
                                      <p:cBhvr>
                                        <p:cTn id="19" dur="500"/>
                                        <p:tgtEl>
                                          <p:spTgt spid="4">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27048" y="1238249"/>
            <a:ext cx="2057400" cy="2619376"/>
            <a:chOff x="9439274" y="1238249"/>
            <a:chExt cx="2057400" cy="2619376"/>
          </a:xfrm>
        </p:grpSpPr>
        <p:sp>
          <p:nvSpPr>
            <p:cNvPr id="4" name="Freeform 3"/>
            <p:cNvSpPr>
              <a:spLocks noChangeAspect="1"/>
            </p:cNvSpPr>
            <p:nvPr/>
          </p:nvSpPr>
          <p:spPr>
            <a:xfrm>
              <a:off x="9553574" y="1238249"/>
              <a:ext cx="1828800" cy="1828800"/>
            </a:xfrm>
            <a:custGeom>
              <a:avLst/>
              <a:gdLst>
                <a:gd name="connsiteX0" fmla="*/ 2743200 w 5486400"/>
                <a:gd name="connsiteY0" fmla="*/ 182880 h 5486400"/>
                <a:gd name="connsiteX1" fmla="*/ 5303520 w 5486400"/>
                <a:gd name="connsiteY1" fmla="*/ 2743200 h 5486400"/>
                <a:gd name="connsiteX2" fmla="*/ 2743200 w 5486400"/>
                <a:gd name="connsiteY2" fmla="*/ 5303520 h 5486400"/>
                <a:gd name="connsiteX3" fmla="*/ 182880 w 5486400"/>
                <a:gd name="connsiteY3" fmla="*/ 2743200 h 5486400"/>
                <a:gd name="connsiteX4" fmla="*/ 2743200 w 5486400"/>
                <a:gd name="connsiteY4" fmla="*/ 182880 h 5486400"/>
                <a:gd name="connsiteX5" fmla="*/ 2743200 w 5486400"/>
                <a:gd name="connsiteY5" fmla="*/ 91440 h 5486400"/>
                <a:gd name="connsiteX6" fmla="*/ 91440 w 5486400"/>
                <a:gd name="connsiteY6" fmla="*/ 2743200 h 5486400"/>
                <a:gd name="connsiteX7" fmla="*/ 2743200 w 5486400"/>
                <a:gd name="connsiteY7" fmla="*/ 5394960 h 5486400"/>
                <a:gd name="connsiteX8" fmla="*/ 5394960 w 5486400"/>
                <a:gd name="connsiteY8" fmla="*/ 2743200 h 5486400"/>
                <a:gd name="connsiteX9" fmla="*/ 2743200 w 5486400"/>
                <a:gd name="connsiteY9" fmla="*/ 91440 h 5486400"/>
                <a:gd name="connsiteX10" fmla="*/ 2743200 w 5486400"/>
                <a:gd name="connsiteY10" fmla="*/ 0 h 5486400"/>
                <a:gd name="connsiteX11" fmla="*/ 5486400 w 5486400"/>
                <a:gd name="connsiteY11" fmla="*/ 2743200 h 5486400"/>
                <a:gd name="connsiteX12" fmla="*/ 2743200 w 5486400"/>
                <a:gd name="connsiteY12" fmla="*/ 5486400 h 5486400"/>
                <a:gd name="connsiteX13" fmla="*/ 0 w 5486400"/>
                <a:gd name="connsiteY13" fmla="*/ 2743200 h 5486400"/>
                <a:gd name="connsiteX14" fmla="*/ 2743200 w 5486400"/>
                <a:gd name="connsiteY14"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86400" h="5486400">
                  <a:moveTo>
                    <a:pt x="2743200" y="182880"/>
                  </a:moveTo>
                  <a:cubicBezTo>
                    <a:pt x="4157226" y="182880"/>
                    <a:pt x="5303520" y="1329174"/>
                    <a:pt x="5303520" y="2743200"/>
                  </a:cubicBezTo>
                  <a:cubicBezTo>
                    <a:pt x="5303520" y="4157226"/>
                    <a:pt x="4157226" y="5303520"/>
                    <a:pt x="2743200" y="5303520"/>
                  </a:cubicBezTo>
                  <a:cubicBezTo>
                    <a:pt x="1329174" y="5303520"/>
                    <a:pt x="182880" y="4157226"/>
                    <a:pt x="182880" y="2743200"/>
                  </a:cubicBezTo>
                  <a:cubicBezTo>
                    <a:pt x="182880" y="1329174"/>
                    <a:pt x="1329174" y="182880"/>
                    <a:pt x="2743200" y="182880"/>
                  </a:cubicBezTo>
                  <a:close/>
                  <a:moveTo>
                    <a:pt x="2743200" y="91440"/>
                  </a:moveTo>
                  <a:cubicBezTo>
                    <a:pt x="1278673" y="91440"/>
                    <a:pt x="91440" y="1278673"/>
                    <a:pt x="91440" y="2743200"/>
                  </a:cubicBezTo>
                  <a:cubicBezTo>
                    <a:pt x="91440" y="4207727"/>
                    <a:pt x="1278673" y="5394960"/>
                    <a:pt x="2743200" y="5394960"/>
                  </a:cubicBezTo>
                  <a:cubicBezTo>
                    <a:pt x="4207727" y="5394960"/>
                    <a:pt x="5394960" y="4207727"/>
                    <a:pt x="5394960" y="2743200"/>
                  </a:cubicBezTo>
                  <a:cubicBezTo>
                    <a:pt x="5394960" y="1278673"/>
                    <a:pt x="4207727" y="91440"/>
                    <a:pt x="2743200" y="91440"/>
                  </a:cubicBezTo>
                  <a:close/>
                  <a:moveTo>
                    <a:pt x="2743200" y="0"/>
                  </a:moveTo>
                  <a:cubicBezTo>
                    <a:pt x="4258228" y="0"/>
                    <a:pt x="5486400" y="1228172"/>
                    <a:pt x="5486400" y="2743200"/>
                  </a:cubicBezTo>
                  <a:cubicBezTo>
                    <a:pt x="5486400" y="4258228"/>
                    <a:pt x="4258228" y="5486400"/>
                    <a:pt x="2743200" y="5486400"/>
                  </a:cubicBezTo>
                  <a:cubicBezTo>
                    <a:pt x="1228172" y="5486400"/>
                    <a:pt x="0" y="4258228"/>
                    <a:pt x="0" y="2743200"/>
                  </a:cubicBezTo>
                  <a:cubicBezTo>
                    <a:pt x="0" y="1228172"/>
                    <a:pt x="1228172" y="0"/>
                    <a:pt x="2743200" y="0"/>
                  </a:cubicBezTo>
                  <a:close/>
                </a:path>
              </a:pathLst>
            </a:cu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dirty="0">
                  <a:solidFill>
                    <a:schemeClr val="bg1"/>
                  </a:solidFill>
                  <a:latin typeface="AvenirNext LT Pro Bold" panose="020B0804020202020204" pitchFamily="34" charset="0"/>
                </a:rPr>
                <a:t>R</a:t>
              </a:r>
            </a:p>
          </p:txBody>
        </p:sp>
        <p:sp>
          <p:nvSpPr>
            <p:cNvPr id="5" name="Rounded Rectangle 4"/>
            <p:cNvSpPr/>
            <p:nvPr/>
          </p:nvSpPr>
          <p:spPr>
            <a:xfrm>
              <a:off x="9439274" y="3400425"/>
              <a:ext cx="2057400" cy="457200"/>
            </a:xfrm>
            <a:prstGeom prst="roundRect">
              <a:avLst>
                <a:gd name="adj" fmla="val 50000"/>
              </a:avLst>
            </a:pr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AvenirNext LT Pro Bold" panose="020B0804020202020204" pitchFamily="34" charset="0"/>
                </a:rPr>
                <a:t>REFER</a:t>
              </a:r>
            </a:p>
          </p:txBody>
        </p:sp>
      </p:gr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517480" y="0"/>
            <a:ext cx="8674521" cy="6858000"/>
          </a:xfrm>
          <a:custGeom>
            <a:avLst/>
            <a:gdLst>
              <a:gd name="connsiteX0" fmla="*/ 633473 w 8674521"/>
              <a:gd name="connsiteY0" fmla="*/ 0 h 6858000"/>
              <a:gd name="connsiteX1" fmla="*/ 6502821 w 8674521"/>
              <a:gd name="connsiteY1" fmla="*/ 0 h 6858000"/>
              <a:gd name="connsiteX2" fmla="*/ 7207671 w 8674521"/>
              <a:gd name="connsiteY2" fmla="*/ 0 h 6858000"/>
              <a:gd name="connsiteX3" fmla="*/ 8674521 w 8674521"/>
              <a:gd name="connsiteY3" fmla="*/ 0 h 6858000"/>
              <a:gd name="connsiteX4" fmla="*/ 8674521 w 8674521"/>
              <a:gd name="connsiteY4" fmla="*/ 6858000 h 6858000"/>
              <a:gd name="connsiteX5" fmla="*/ 7207671 w 8674521"/>
              <a:gd name="connsiteY5" fmla="*/ 6858000 h 6858000"/>
              <a:gd name="connsiteX6" fmla="*/ 6502821 w 8674521"/>
              <a:gd name="connsiteY6" fmla="*/ 6858000 h 6858000"/>
              <a:gd name="connsiteX7" fmla="*/ 0 w 86745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74521" h="6858000">
                <a:moveTo>
                  <a:pt x="633473" y="0"/>
                </a:moveTo>
                <a:lnTo>
                  <a:pt x="6502821" y="0"/>
                </a:lnTo>
                <a:lnTo>
                  <a:pt x="7207671" y="0"/>
                </a:lnTo>
                <a:lnTo>
                  <a:pt x="8674521" y="0"/>
                </a:lnTo>
                <a:lnTo>
                  <a:pt x="8674521" y="6858000"/>
                </a:lnTo>
                <a:lnTo>
                  <a:pt x="7207671" y="6858000"/>
                </a:lnTo>
                <a:lnTo>
                  <a:pt x="6502821" y="6858000"/>
                </a:lnTo>
                <a:lnTo>
                  <a:pt x="0" y="6858000"/>
                </a:lnTo>
                <a:close/>
              </a:path>
            </a:pathLst>
          </a:custGeom>
        </p:spPr>
      </p:pic>
      <p:sp>
        <p:nvSpPr>
          <p:cNvPr id="2" name="Freeform 1"/>
          <p:cNvSpPr/>
          <p:nvPr/>
        </p:nvSpPr>
        <p:spPr>
          <a:xfrm>
            <a:off x="3517479" y="0"/>
            <a:ext cx="8674521" cy="6858000"/>
          </a:xfrm>
          <a:custGeom>
            <a:avLst/>
            <a:gdLst>
              <a:gd name="connsiteX0" fmla="*/ 633473 w 8674521"/>
              <a:gd name="connsiteY0" fmla="*/ 0 h 6858000"/>
              <a:gd name="connsiteX1" fmla="*/ 6502821 w 8674521"/>
              <a:gd name="connsiteY1" fmla="*/ 0 h 6858000"/>
              <a:gd name="connsiteX2" fmla="*/ 7207671 w 8674521"/>
              <a:gd name="connsiteY2" fmla="*/ 0 h 6858000"/>
              <a:gd name="connsiteX3" fmla="*/ 8674521 w 8674521"/>
              <a:gd name="connsiteY3" fmla="*/ 0 h 6858000"/>
              <a:gd name="connsiteX4" fmla="*/ 8674521 w 8674521"/>
              <a:gd name="connsiteY4" fmla="*/ 6858000 h 6858000"/>
              <a:gd name="connsiteX5" fmla="*/ 7207671 w 8674521"/>
              <a:gd name="connsiteY5" fmla="*/ 6858000 h 6858000"/>
              <a:gd name="connsiteX6" fmla="*/ 6502821 w 8674521"/>
              <a:gd name="connsiteY6" fmla="*/ 6858000 h 6858000"/>
              <a:gd name="connsiteX7" fmla="*/ 0 w 8674521"/>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674521" h="6858000">
                <a:moveTo>
                  <a:pt x="633473" y="0"/>
                </a:moveTo>
                <a:lnTo>
                  <a:pt x="6502821" y="0"/>
                </a:lnTo>
                <a:lnTo>
                  <a:pt x="7207671" y="0"/>
                </a:lnTo>
                <a:lnTo>
                  <a:pt x="8674521" y="0"/>
                </a:lnTo>
                <a:lnTo>
                  <a:pt x="8674521" y="6858000"/>
                </a:lnTo>
                <a:lnTo>
                  <a:pt x="7207671" y="6858000"/>
                </a:lnTo>
                <a:lnTo>
                  <a:pt x="6502821" y="6858000"/>
                </a:lnTo>
                <a:lnTo>
                  <a:pt x="0" y="6858000"/>
                </a:lnTo>
                <a:close/>
              </a:path>
            </a:pathLst>
          </a:custGeom>
          <a:solidFill>
            <a:srgbClr val="62121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TextBox 8"/>
          <p:cNvSpPr txBox="1"/>
          <p:nvPr/>
        </p:nvSpPr>
        <p:spPr>
          <a:xfrm>
            <a:off x="4427220" y="4378325"/>
            <a:ext cx="6875780" cy="1754326"/>
          </a:xfrm>
          <a:prstGeom prst="rect">
            <a:avLst/>
          </a:prstGeom>
          <a:noFill/>
        </p:spPr>
        <p:txBody>
          <a:bodyPr wrap="square" rtlCol="0">
            <a:spAutoFit/>
          </a:bodyPr>
          <a:lstStyle/>
          <a:p>
            <a:r>
              <a:rPr lang="en-US" sz="3600" dirty="0">
                <a:solidFill>
                  <a:schemeClr val="bg1"/>
                </a:solidFill>
                <a:latin typeface="AvenirNext LT Pro Bold" panose="020B0804020202020204" pitchFamily="34" charset="0"/>
              </a:rPr>
              <a:t>Suicidal people often believe they cannot be helped, so you may have to do more.</a:t>
            </a:r>
          </a:p>
        </p:txBody>
      </p:sp>
    </p:spTree>
    <p:extLst>
      <p:ext uri="{BB962C8B-B14F-4D97-AF65-F5344CB8AC3E}">
        <p14:creationId xmlns:p14="http://schemas.microsoft.com/office/powerpoint/2010/main" val="2478617516"/>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xEl>
                                              <p:pRg st="0" end="0"/>
                                            </p:txEl>
                                          </p:spTgt>
                                        </p:tgtEl>
                                        <p:attrNameLst>
                                          <p:attrName>style.visibility</p:attrName>
                                        </p:attrNameLst>
                                      </p:cBhvr>
                                      <p:to>
                                        <p:strVal val="visible"/>
                                      </p:to>
                                    </p:set>
                                    <p:animEffect transition="in" filter="fade">
                                      <p:cBhvr>
                                        <p:cTn id="1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41833" y="1078992"/>
            <a:ext cx="6678167" cy="4708981"/>
          </a:xfrm>
          <a:prstGeom prst="rect">
            <a:avLst/>
          </a:prstGeom>
          <a:noFill/>
        </p:spPr>
        <p:txBody>
          <a:bodyPr wrap="square" rtlCol="0">
            <a:spAutoFit/>
          </a:bodyPr>
          <a:lstStyle/>
          <a:p>
            <a:r>
              <a:rPr lang="en-US" sz="3600" dirty="0">
                <a:solidFill>
                  <a:schemeClr val="tx1">
                    <a:lumMod val="85000"/>
                    <a:lumOff val="15000"/>
                  </a:schemeClr>
                </a:solidFill>
                <a:latin typeface="AvenirNext LT Pro Bold" panose="020B0804020202020204" pitchFamily="34" charset="0"/>
              </a:rPr>
              <a:t>Referral Options</a:t>
            </a:r>
          </a:p>
          <a:p>
            <a:pPr lvl="2"/>
            <a:r>
              <a:rPr lang="en-US" sz="2400" dirty="0">
                <a:solidFill>
                  <a:schemeClr val="tx1">
                    <a:lumMod val="85000"/>
                    <a:lumOff val="15000"/>
                  </a:schemeClr>
                </a:solidFill>
                <a:latin typeface="Gotham Narrow Medium" pitchFamily="50" charset="0"/>
              </a:rPr>
              <a:t>The </a:t>
            </a:r>
            <a:r>
              <a:rPr lang="en-US" sz="2400" b="1" dirty="0">
                <a:solidFill>
                  <a:schemeClr val="tx1">
                    <a:lumMod val="85000"/>
                    <a:lumOff val="15000"/>
                  </a:schemeClr>
                </a:solidFill>
                <a:latin typeface="Gotham Narrow Medium" pitchFamily="50" charset="0"/>
              </a:rPr>
              <a:t>best referral</a:t>
            </a:r>
            <a:r>
              <a:rPr lang="en-US" sz="2400" dirty="0">
                <a:solidFill>
                  <a:schemeClr val="tx1">
                    <a:lumMod val="85000"/>
                    <a:lumOff val="15000"/>
                  </a:schemeClr>
                </a:solidFill>
                <a:latin typeface="Gotham Narrow Medium" pitchFamily="50" charset="0"/>
              </a:rPr>
              <a:t> involves</a:t>
            </a:r>
            <a:br>
              <a:rPr lang="en-US" sz="2400" dirty="0">
                <a:solidFill>
                  <a:schemeClr val="tx1">
                    <a:lumMod val="85000"/>
                    <a:lumOff val="15000"/>
                  </a:schemeClr>
                </a:solidFill>
                <a:latin typeface="Gotham Narrow Medium" pitchFamily="50" charset="0"/>
              </a:rPr>
            </a:br>
            <a:r>
              <a:rPr lang="en-US" sz="2400" dirty="0">
                <a:solidFill>
                  <a:schemeClr val="tx1">
                    <a:lumMod val="85000"/>
                    <a:lumOff val="15000"/>
                  </a:schemeClr>
                </a:solidFill>
                <a:latin typeface="Gotham Narrow Medium" pitchFamily="50" charset="0"/>
              </a:rPr>
              <a:t>taking the person directly to someone who can help.</a:t>
            </a:r>
          </a:p>
          <a:p>
            <a:pPr lvl="2"/>
            <a:r>
              <a:rPr lang="en-US" sz="2400" dirty="0">
                <a:solidFill>
                  <a:schemeClr val="tx1">
                    <a:lumMod val="85000"/>
                    <a:lumOff val="15000"/>
                  </a:schemeClr>
                </a:solidFill>
                <a:latin typeface="Gotham Narrow Medium" pitchFamily="50" charset="0"/>
              </a:rPr>
              <a:t>The </a:t>
            </a:r>
            <a:r>
              <a:rPr lang="en-US" sz="2400" b="1" dirty="0">
                <a:solidFill>
                  <a:schemeClr val="tx1">
                    <a:lumMod val="85000"/>
                    <a:lumOff val="15000"/>
                  </a:schemeClr>
                </a:solidFill>
                <a:latin typeface="Gotham Narrow Medium" pitchFamily="50" charset="0"/>
              </a:rPr>
              <a:t>next best referral </a:t>
            </a:r>
            <a:r>
              <a:rPr lang="en-US" sz="2400" dirty="0">
                <a:solidFill>
                  <a:schemeClr val="tx1">
                    <a:lumMod val="85000"/>
                    <a:lumOff val="15000"/>
                  </a:schemeClr>
                </a:solidFill>
                <a:latin typeface="Gotham Narrow Medium" pitchFamily="50" charset="0"/>
              </a:rPr>
              <a:t>is getting</a:t>
            </a:r>
            <a:br>
              <a:rPr lang="en-US" sz="2400" dirty="0">
                <a:solidFill>
                  <a:schemeClr val="tx1">
                    <a:lumMod val="85000"/>
                    <a:lumOff val="15000"/>
                  </a:schemeClr>
                </a:solidFill>
                <a:latin typeface="Gotham Narrow Medium" pitchFamily="50" charset="0"/>
              </a:rPr>
            </a:br>
            <a:r>
              <a:rPr lang="en-US" sz="2400" dirty="0">
                <a:solidFill>
                  <a:schemeClr val="tx1">
                    <a:lumMod val="85000"/>
                    <a:lumOff val="15000"/>
                  </a:schemeClr>
                </a:solidFill>
                <a:latin typeface="Gotham Narrow Medium" pitchFamily="50" charset="0"/>
              </a:rPr>
              <a:t>a commitment from them to accept help, then making the arrangements to get that help.</a:t>
            </a:r>
          </a:p>
          <a:p>
            <a:pPr lvl="2"/>
            <a:r>
              <a:rPr lang="en-US" sz="2400" dirty="0">
                <a:solidFill>
                  <a:schemeClr val="tx1">
                    <a:lumMod val="85000"/>
                    <a:lumOff val="15000"/>
                  </a:schemeClr>
                </a:solidFill>
                <a:latin typeface="Gotham Narrow Medium" pitchFamily="50" charset="0"/>
              </a:rPr>
              <a:t>The </a:t>
            </a:r>
            <a:r>
              <a:rPr lang="en-US" sz="2400" b="1" dirty="0">
                <a:solidFill>
                  <a:schemeClr val="tx1">
                    <a:lumMod val="85000"/>
                    <a:lumOff val="15000"/>
                  </a:schemeClr>
                </a:solidFill>
                <a:latin typeface="Gotham Narrow Medium" pitchFamily="50" charset="0"/>
              </a:rPr>
              <a:t>third best referral </a:t>
            </a:r>
            <a:r>
              <a:rPr lang="en-US" sz="2400" dirty="0">
                <a:solidFill>
                  <a:schemeClr val="tx1">
                    <a:lumMod val="85000"/>
                    <a:lumOff val="15000"/>
                  </a:schemeClr>
                </a:solidFill>
                <a:latin typeface="Gotham Narrow Medium" pitchFamily="50" charset="0"/>
              </a:rPr>
              <a:t>is to give referral information and try to get a good faith commitment not to complete or attempt suicide.</a:t>
            </a:r>
          </a:p>
        </p:txBody>
      </p:sp>
      <p:sp>
        <p:nvSpPr>
          <p:cNvPr id="7" name="Rounded Rectangle 6"/>
          <p:cNvSpPr>
            <a:spLocks noChangeAspect="1"/>
          </p:cNvSpPr>
          <p:nvPr/>
        </p:nvSpPr>
        <p:spPr>
          <a:xfrm>
            <a:off x="941835" y="1730832"/>
            <a:ext cx="914400" cy="299454"/>
          </a:xfrm>
          <a:prstGeom prst="roundRect">
            <a:avLst>
              <a:gd name="adj" fmla="val 50000"/>
            </a:avLst>
          </a:prstGeom>
          <a:solidFill>
            <a:srgbClr val="FFC000"/>
          </a:solidFill>
          <a:ln w="28575">
            <a:solidFill>
              <a:srgbClr val="1413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a:solidFill>
                  <a:srgbClr val="14130E"/>
                </a:solidFill>
                <a:sym typeface="Wingdings 2" panose="05020102010507070707" pitchFamily="18" charset="2"/>
              </a:rPr>
              <a:t></a:t>
            </a:r>
            <a:endParaRPr lang="en-US" sz="1900" dirty="0">
              <a:solidFill>
                <a:srgbClr val="14130E"/>
              </a:solidFill>
            </a:endParaRPr>
          </a:p>
        </p:txBody>
      </p:sp>
      <p:sp>
        <p:nvSpPr>
          <p:cNvPr id="8" name="Rounded Rectangle 7"/>
          <p:cNvSpPr>
            <a:spLocks noChangeAspect="1"/>
          </p:cNvSpPr>
          <p:nvPr/>
        </p:nvSpPr>
        <p:spPr>
          <a:xfrm>
            <a:off x="941834" y="2837147"/>
            <a:ext cx="914400" cy="299454"/>
          </a:xfrm>
          <a:prstGeom prst="roundRect">
            <a:avLst>
              <a:gd name="adj" fmla="val 50000"/>
            </a:avLst>
          </a:prstGeom>
          <a:solidFill>
            <a:srgbClr val="92D050"/>
          </a:solidFill>
          <a:ln w="28575">
            <a:solidFill>
              <a:srgbClr val="1413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a:solidFill>
                  <a:srgbClr val="14130E"/>
                </a:solidFill>
                <a:sym typeface="Wingdings 2" panose="05020102010507070707" pitchFamily="18" charset="2"/>
              </a:rPr>
              <a:t></a:t>
            </a:r>
            <a:endParaRPr lang="en-US" sz="1900" dirty="0">
              <a:solidFill>
                <a:srgbClr val="14130E"/>
              </a:solidFill>
            </a:endParaRPr>
          </a:p>
        </p:txBody>
      </p:sp>
      <p:sp>
        <p:nvSpPr>
          <p:cNvPr id="9" name="Rounded Rectangle 8"/>
          <p:cNvSpPr>
            <a:spLocks noChangeAspect="1"/>
          </p:cNvSpPr>
          <p:nvPr/>
        </p:nvSpPr>
        <p:spPr>
          <a:xfrm>
            <a:off x="941833" y="4296234"/>
            <a:ext cx="914400" cy="299454"/>
          </a:xfrm>
          <a:prstGeom prst="roundRect">
            <a:avLst>
              <a:gd name="adj" fmla="val 50000"/>
            </a:avLst>
          </a:prstGeom>
          <a:solidFill>
            <a:srgbClr val="00B0F0"/>
          </a:solidFill>
          <a:ln w="28575">
            <a:solidFill>
              <a:srgbClr val="14130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00" dirty="0">
                <a:solidFill>
                  <a:srgbClr val="14130E"/>
                </a:solidFill>
                <a:sym typeface="Wingdings 2" panose="05020102010507070707" pitchFamily="18" charset="2"/>
              </a:rPr>
              <a:t></a:t>
            </a:r>
            <a:endParaRPr lang="en-US" sz="1900" dirty="0">
              <a:solidFill>
                <a:srgbClr val="14130E"/>
              </a:solidFill>
            </a:endParaRPr>
          </a:p>
        </p:txBody>
      </p:sp>
    </p:spTree>
    <p:extLst>
      <p:ext uri="{BB962C8B-B14F-4D97-AF65-F5344CB8AC3E}">
        <p14:creationId xmlns:p14="http://schemas.microsoft.com/office/powerpoint/2010/main" val="2379385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500"/>
                                        <p:tgtEl>
                                          <p:spTgt spid="2">
                                            <p:txEl>
                                              <p:pRg st="2" end="2"/>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500"/>
                                        <p:tgtEl>
                                          <p:spTgt spid="2">
                                            <p:txEl>
                                              <p:pRg st="3" end="3"/>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animBg="1"/>
      <p:bldP spid="8" grpId="0" animBg="1"/>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FBCC7"/>
        </a:solidFill>
        <a:effectLst/>
      </p:bgPr>
    </p:bg>
    <p:spTree>
      <p:nvGrpSpPr>
        <p:cNvPr id="1" name=""/>
        <p:cNvGrpSpPr/>
        <p:nvPr/>
      </p:nvGrpSpPr>
      <p:grpSpPr>
        <a:xfrm>
          <a:off x="0" y="0"/>
          <a:ext cx="0" cy="0"/>
          <a:chOff x="0" y="0"/>
          <a:chExt cx="0" cy="0"/>
        </a:xfrm>
      </p:grpSpPr>
      <p:sp>
        <p:nvSpPr>
          <p:cNvPr id="3" name="TextBox 2"/>
          <p:cNvSpPr txBox="1"/>
          <p:nvPr/>
        </p:nvSpPr>
        <p:spPr>
          <a:xfrm>
            <a:off x="2413000" y="2551837"/>
            <a:ext cx="7366000" cy="1754326"/>
          </a:xfrm>
          <a:prstGeom prst="rect">
            <a:avLst/>
          </a:prstGeom>
          <a:noFill/>
        </p:spPr>
        <p:txBody>
          <a:bodyPr wrap="square" rtlCol="0">
            <a:spAutoFit/>
          </a:bodyPr>
          <a:lstStyle/>
          <a:p>
            <a:pPr algn="ctr"/>
            <a:r>
              <a:rPr lang="en-US" sz="3600" dirty="0">
                <a:solidFill>
                  <a:schemeClr val="tx1">
                    <a:lumMod val="85000"/>
                    <a:lumOff val="15000"/>
                  </a:schemeClr>
                </a:solidFill>
                <a:latin typeface="AvenirNext LT Pro Bold" panose="020B0804020202020204" pitchFamily="34" charset="0"/>
              </a:rPr>
              <a:t>Any willingness to accept help at some time, </a:t>
            </a:r>
            <a:r>
              <a:rPr lang="en-US" sz="3600" dirty="0">
                <a:solidFill>
                  <a:srgbClr val="621216"/>
                </a:solidFill>
                <a:latin typeface="AvenirNext LT Pro Bold" panose="020B0804020202020204" pitchFamily="34" charset="0"/>
              </a:rPr>
              <a:t>even if in the future</a:t>
            </a:r>
            <a:r>
              <a:rPr lang="en-US" sz="3600" dirty="0">
                <a:solidFill>
                  <a:schemeClr val="tx1">
                    <a:lumMod val="85000"/>
                    <a:lumOff val="15000"/>
                  </a:schemeClr>
                </a:solidFill>
                <a:latin typeface="AvenirNext LT Pro Bold" panose="020B0804020202020204" pitchFamily="34" charset="0"/>
              </a:rPr>
              <a:t>, is a good outcome.</a:t>
            </a:r>
          </a:p>
        </p:txBody>
      </p:sp>
    </p:spTree>
    <p:extLst>
      <p:ext uri="{BB962C8B-B14F-4D97-AF65-F5344CB8AC3E}">
        <p14:creationId xmlns:p14="http://schemas.microsoft.com/office/powerpoint/2010/main" val="1976557427"/>
      </p:ext>
    </p:extLst>
  </p:cSld>
  <p:clrMapOvr>
    <a:masterClrMapping/>
  </p:clrMapOvr>
  <p:transition spd="slow">
    <p:push dir="r"/>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4305300" y="2367171"/>
            <a:ext cx="6210300" cy="2123658"/>
          </a:xfrm>
          <a:prstGeom prst="rect">
            <a:avLst/>
          </a:prstGeom>
          <a:noFill/>
        </p:spPr>
        <p:txBody>
          <a:bodyPr wrap="square" rtlCol="0">
            <a:spAutoFit/>
          </a:bodyPr>
          <a:lstStyle/>
          <a:p>
            <a:r>
              <a:rPr lang="en-US" sz="3600" dirty="0">
                <a:solidFill>
                  <a:srgbClr val="621216"/>
                </a:solidFill>
                <a:latin typeface="AvenirNext LT Pro Bold" panose="020B0804020202020204" pitchFamily="34" charset="0"/>
              </a:rPr>
              <a:t>REMEMBER:</a:t>
            </a:r>
            <a:br>
              <a:rPr lang="en-US" sz="3600" dirty="0">
                <a:solidFill>
                  <a:schemeClr val="tx1">
                    <a:lumMod val="85000"/>
                    <a:lumOff val="15000"/>
                  </a:schemeClr>
                </a:solidFill>
                <a:latin typeface="AvenirNext LT Pro Bold" panose="020B0804020202020204" pitchFamily="34" charset="0"/>
              </a:rPr>
            </a:br>
            <a:r>
              <a:rPr lang="en-US" sz="2400" dirty="0">
                <a:solidFill>
                  <a:schemeClr val="tx1">
                    <a:lumMod val="85000"/>
                    <a:lumOff val="15000"/>
                  </a:schemeClr>
                </a:solidFill>
                <a:latin typeface="Gotham Narrow Medium" pitchFamily="50" charset="0"/>
              </a:rPr>
              <a:t>Since almost all efforts to persuade someone to live instead of attempt suicide will be met with agreement and relief, don’t hesitate to get involved or take the lead.</a:t>
            </a:r>
          </a:p>
        </p:txBody>
      </p:sp>
    </p:spTree>
    <p:extLst>
      <p:ext uri="{BB962C8B-B14F-4D97-AF65-F5344CB8AC3E}">
        <p14:creationId xmlns:p14="http://schemas.microsoft.com/office/powerpoint/2010/main" val="127432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p:nvSpPr>
        <p:spPr>
          <a:xfrm>
            <a:off x="942974" y="1076325"/>
            <a:ext cx="6030481" cy="4093428"/>
          </a:xfrm>
          <a:prstGeom prst="rect">
            <a:avLst/>
          </a:prstGeom>
          <a:noFill/>
        </p:spPr>
        <p:txBody>
          <a:bodyPr wrap="square" rtlCol="0">
            <a:spAutoFit/>
          </a:bodyPr>
          <a:lstStyle/>
          <a:p>
            <a:r>
              <a:rPr lang="en-US" sz="3600" dirty="0">
                <a:solidFill>
                  <a:srgbClr val="030606"/>
                </a:solidFill>
                <a:latin typeface="AvenirNext LT Pro Bold" panose="020B0804020202020204" pitchFamily="34" charset="0"/>
              </a:rPr>
              <a:t>Pro Tips for Effective QPR</a:t>
            </a:r>
          </a:p>
          <a:p>
            <a:pPr marL="571500" indent="-342900">
              <a:buFont typeface="Wingdings" panose="05000000000000000000" pitchFamily="2" charset="2"/>
              <a:buChar char="§"/>
            </a:pPr>
            <a:r>
              <a:rPr lang="en-US" sz="2400" dirty="0">
                <a:solidFill>
                  <a:srgbClr val="030606"/>
                </a:solidFill>
                <a:latin typeface="Gotham Narrow Medium" pitchFamily="50" charset="0"/>
              </a:rPr>
              <a:t>Offer encouragement, such as:</a:t>
            </a:r>
          </a:p>
          <a:p>
            <a:pPr marL="1028700" lvl="1" indent="-342900">
              <a:buFont typeface="Courier New" panose="02070309020205020404" pitchFamily="49" charset="0"/>
              <a:buChar char="o"/>
            </a:pPr>
            <a:r>
              <a:rPr lang="en-US" sz="2400" dirty="0">
                <a:solidFill>
                  <a:srgbClr val="030606"/>
                </a:solidFill>
                <a:latin typeface="Gotham Narrow Medium" pitchFamily="50" charset="0"/>
              </a:rPr>
              <a:t>“I want you to live”</a:t>
            </a:r>
          </a:p>
          <a:p>
            <a:pPr marL="1028700" lvl="1" indent="-342900">
              <a:buFont typeface="Courier New" panose="02070309020205020404" pitchFamily="49" charset="0"/>
              <a:buChar char="o"/>
            </a:pPr>
            <a:r>
              <a:rPr lang="en-US" sz="2400" dirty="0">
                <a:solidFill>
                  <a:srgbClr val="030606"/>
                </a:solidFill>
                <a:latin typeface="Gotham Narrow Medium" pitchFamily="50" charset="0"/>
              </a:rPr>
              <a:t>“I’m on your side... We’ll get through this.”</a:t>
            </a:r>
          </a:p>
          <a:p>
            <a:pPr marL="1028700" lvl="1" indent="-342900">
              <a:buFont typeface="Courier New" panose="02070309020205020404" pitchFamily="49" charset="0"/>
              <a:buChar char="o"/>
            </a:pPr>
            <a:endParaRPr lang="en-US" sz="800" dirty="0">
              <a:solidFill>
                <a:srgbClr val="030606"/>
              </a:solidFill>
              <a:latin typeface="Gotham Narrow Medium" pitchFamily="50" charset="0"/>
            </a:endParaRPr>
          </a:p>
          <a:p>
            <a:pPr marL="571500" indent="-342900">
              <a:buFont typeface="Wingdings" panose="05000000000000000000" pitchFamily="2" charset="2"/>
              <a:buChar char="§"/>
            </a:pPr>
            <a:r>
              <a:rPr lang="en-US" sz="2400" dirty="0">
                <a:solidFill>
                  <a:srgbClr val="030606"/>
                </a:solidFill>
                <a:latin typeface="Gotham Narrow Medium" pitchFamily="50" charset="0"/>
              </a:rPr>
              <a:t>Get others involved.  Ask the person who else might help.</a:t>
            </a:r>
          </a:p>
          <a:p>
            <a:pPr marL="1028700" lvl="1" indent="-342900">
              <a:buFont typeface="Courier New" panose="02070309020205020404" pitchFamily="49" charset="0"/>
              <a:buChar char="o"/>
            </a:pPr>
            <a:r>
              <a:rPr lang="en-US" sz="2400" dirty="0">
                <a:solidFill>
                  <a:srgbClr val="030606"/>
                </a:solidFill>
                <a:latin typeface="Gotham Narrow Medium" pitchFamily="50" charset="0"/>
              </a:rPr>
              <a:t>Family. Friends. Brothers. Sisters. Pastors. Priest. Rabbi. Bishop. Physician.</a:t>
            </a:r>
          </a:p>
        </p:txBody>
      </p:sp>
    </p:spTree>
    <p:extLst>
      <p:ext uri="{BB962C8B-B14F-4D97-AF65-F5344CB8AC3E}">
        <p14:creationId xmlns:p14="http://schemas.microsoft.com/office/powerpoint/2010/main" val="1576814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fade">
                                      <p:cBhvr>
                                        <p:cTn id="23" dur="500"/>
                                        <p:tgtEl>
                                          <p:spTgt spid="2">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Effect transition="in" filter="fade">
                                      <p:cBhvr>
                                        <p:cTn id="26"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Freeform 1"/>
          <p:cNvSpPr>
            <a:spLocks noChangeAspect="1"/>
          </p:cNvSpPr>
          <p:nvPr/>
        </p:nvSpPr>
        <p:spPr>
          <a:xfrm flipH="1">
            <a:off x="5249469" y="1"/>
            <a:ext cx="6942531" cy="6857999"/>
          </a:xfrm>
          <a:custGeom>
            <a:avLst/>
            <a:gdLst>
              <a:gd name="connsiteX0" fmla="*/ 5519949 w 6942531"/>
              <a:gd name="connsiteY0" fmla="*/ 0 h 6857999"/>
              <a:gd name="connsiteX1" fmla="*/ 0 w 6942531"/>
              <a:gd name="connsiteY1" fmla="*/ 0 h 6857999"/>
              <a:gd name="connsiteX2" fmla="*/ 0 w 6942531"/>
              <a:gd name="connsiteY2" fmla="*/ 6857999 h 6857999"/>
              <a:gd name="connsiteX3" fmla="*/ 5522815 w 6942531"/>
              <a:gd name="connsiteY3" fmla="*/ 6857999 h 6857999"/>
              <a:gd name="connsiteX4" fmla="*/ 5683229 w 6942531"/>
              <a:gd name="connsiteY4" fmla="*/ 6689747 h 6857999"/>
              <a:gd name="connsiteX5" fmla="*/ 6942531 w 6942531"/>
              <a:gd name="connsiteY5" fmla="*/ 3430370 h 6857999"/>
              <a:gd name="connsiteX6" fmla="*/ 5522720 w 6942531"/>
              <a:gd name="connsiteY6" fmla="*/ 2642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942531" h="6857999">
                <a:moveTo>
                  <a:pt x="5519949" y="0"/>
                </a:moveTo>
                <a:lnTo>
                  <a:pt x="0" y="0"/>
                </a:lnTo>
                <a:lnTo>
                  <a:pt x="0" y="6857999"/>
                </a:lnTo>
                <a:lnTo>
                  <a:pt x="5522815" y="6857999"/>
                </a:lnTo>
                <a:lnTo>
                  <a:pt x="5683229" y="6689747"/>
                </a:lnTo>
                <a:cubicBezTo>
                  <a:pt x="6465655" y="5828886"/>
                  <a:pt x="6942531" y="4685319"/>
                  <a:pt x="6942531" y="3430370"/>
                </a:cubicBezTo>
                <a:cubicBezTo>
                  <a:pt x="6942531" y="2091759"/>
                  <a:pt x="6399952" y="879874"/>
                  <a:pt x="5522720" y="2642"/>
                </a:cubicBezTo>
                <a:close/>
              </a:path>
            </a:pathLst>
          </a:custGeom>
          <a:solidFill>
            <a:srgbClr val="15396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Freeform 2"/>
          <p:cNvSpPr>
            <a:spLocks noChangeAspect="1"/>
          </p:cNvSpPr>
          <p:nvPr/>
        </p:nvSpPr>
        <p:spPr>
          <a:xfrm flipH="1">
            <a:off x="4881169" y="1"/>
            <a:ext cx="1529448" cy="6858001"/>
          </a:xfrm>
          <a:custGeom>
            <a:avLst/>
            <a:gdLst>
              <a:gd name="connsiteX0" fmla="*/ 0 w 1529448"/>
              <a:gd name="connsiteY0" fmla="*/ 0 h 6858001"/>
              <a:gd name="connsiteX1" fmla="*/ 233745 w 1529448"/>
              <a:gd name="connsiteY1" fmla="*/ 0 h 6858001"/>
              <a:gd name="connsiteX2" fmla="*/ 343439 w 1529448"/>
              <a:gd name="connsiteY2" fmla="*/ 126636 h 6858001"/>
              <a:gd name="connsiteX3" fmla="*/ 1529448 w 1529448"/>
              <a:gd name="connsiteY3" fmla="*/ 3430370 h 6858001"/>
              <a:gd name="connsiteX4" fmla="*/ 343439 w 1529448"/>
              <a:gd name="connsiteY4" fmla="*/ 6734105 h 6858001"/>
              <a:gd name="connsiteX5" fmla="*/ 236117 w 1529448"/>
              <a:gd name="connsiteY5" fmla="*/ 6858001 h 6858001"/>
              <a:gd name="connsiteX6" fmla="*/ 2612 w 1529448"/>
              <a:gd name="connsiteY6" fmla="*/ 6858001 h 6858001"/>
              <a:gd name="connsiteX7" fmla="*/ 52045 w 1529448"/>
              <a:gd name="connsiteY7" fmla="*/ 6806153 h 6858001"/>
              <a:gd name="connsiteX8" fmla="*/ 1356322 w 1529448"/>
              <a:gd name="connsiteY8" fmla="*/ 3430370 h 6858001"/>
              <a:gd name="connsiteX9" fmla="*/ 52045 w 1529448"/>
              <a:gd name="connsiteY9" fmla="*/ 54588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29448" h="6858001">
                <a:moveTo>
                  <a:pt x="0" y="0"/>
                </a:moveTo>
                <a:lnTo>
                  <a:pt x="233745" y="0"/>
                </a:lnTo>
                <a:lnTo>
                  <a:pt x="343439" y="126636"/>
                </a:lnTo>
                <a:cubicBezTo>
                  <a:pt x="1084364" y="1024429"/>
                  <a:pt x="1529448" y="2175422"/>
                  <a:pt x="1529448" y="3430370"/>
                </a:cubicBezTo>
                <a:cubicBezTo>
                  <a:pt x="1529448" y="4685319"/>
                  <a:pt x="1084364" y="5836311"/>
                  <a:pt x="343439" y="6734105"/>
                </a:cubicBezTo>
                <a:lnTo>
                  <a:pt x="236117" y="6858001"/>
                </a:lnTo>
                <a:lnTo>
                  <a:pt x="2612" y="6858001"/>
                </a:lnTo>
                <a:lnTo>
                  <a:pt x="52045" y="6806153"/>
                </a:lnTo>
                <a:cubicBezTo>
                  <a:pt x="862415" y="5914547"/>
                  <a:pt x="1356322" y="4730138"/>
                  <a:pt x="1356322" y="3430370"/>
                </a:cubicBezTo>
                <a:cubicBezTo>
                  <a:pt x="1356322" y="2130603"/>
                  <a:pt x="862415" y="946193"/>
                  <a:pt x="52045" y="54588"/>
                </a:cubicBezTo>
                <a:close/>
              </a:path>
            </a:pathLst>
          </a:custGeom>
          <a:solidFill>
            <a:srgbClr val="15396E">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965825" y="1259175"/>
            <a:ext cx="5467350" cy="4339650"/>
          </a:xfrm>
          <a:prstGeom prst="rect">
            <a:avLst/>
          </a:prstGeom>
          <a:noFill/>
        </p:spPr>
        <p:txBody>
          <a:bodyPr wrap="square" rtlCol="0">
            <a:spAutoFit/>
          </a:bodyPr>
          <a:lstStyle/>
          <a:p>
            <a:r>
              <a:rPr lang="en-US" sz="3600" dirty="0">
                <a:solidFill>
                  <a:schemeClr val="bg1"/>
                </a:solidFill>
                <a:latin typeface="AvenirNext LT Pro Bold" panose="020B0804020202020204" pitchFamily="34" charset="0"/>
              </a:rPr>
              <a:t>More Pro Tips</a:t>
            </a:r>
          </a:p>
          <a:p>
            <a:pPr marL="571500" indent="-342900">
              <a:buFont typeface="Wingdings" panose="05000000000000000000" pitchFamily="2" charset="2"/>
              <a:buChar char="§"/>
            </a:pPr>
            <a:r>
              <a:rPr lang="en-US" sz="2400" dirty="0">
                <a:solidFill>
                  <a:schemeClr val="bg1"/>
                </a:solidFill>
                <a:latin typeface="Gotham Narrow Medium" pitchFamily="50" charset="0"/>
              </a:rPr>
              <a:t>Join a team.  Offer to work with clergy, therapists, psychiatrists or whomever is going to provide the counseling or treatment.</a:t>
            </a:r>
          </a:p>
          <a:p>
            <a:pPr marL="571500" indent="-342900">
              <a:buFont typeface="Wingdings" panose="05000000000000000000" pitchFamily="2" charset="2"/>
              <a:buChar char="§"/>
            </a:pPr>
            <a:r>
              <a:rPr lang="en-US" sz="2400" dirty="0">
                <a:solidFill>
                  <a:schemeClr val="bg1"/>
                </a:solidFill>
                <a:latin typeface="Gotham Narrow Medium" pitchFamily="50" charset="0"/>
              </a:rPr>
              <a:t>Follow up with a visit, a phone call or a card, and in whatever way feels comfortable to you.</a:t>
            </a:r>
          </a:p>
          <a:p>
            <a:pPr marL="571500" indent="-342900">
              <a:buFont typeface="Wingdings" panose="05000000000000000000" pitchFamily="2" charset="2"/>
              <a:buChar char="§"/>
            </a:pPr>
            <a:r>
              <a:rPr lang="en-US" sz="2400" dirty="0">
                <a:solidFill>
                  <a:schemeClr val="bg1"/>
                </a:solidFill>
                <a:latin typeface="Gotham Narrow Medium" pitchFamily="50" charset="0"/>
              </a:rPr>
              <a:t>Let the person know you care about what happens to them.  Caring may save a life.</a:t>
            </a:r>
          </a:p>
        </p:txBody>
      </p:sp>
    </p:spTree>
    <p:extLst>
      <p:ext uri="{BB962C8B-B14F-4D97-AF65-F5344CB8AC3E}">
        <p14:creationId xmlns:p14="http://schemas.microsoft.com/office/powerpoint/2010/main" val="228623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500"/>
                                        <p:tgtEl>
                                          <p:spTgt spid="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500"/>
                                        <p:tgtEl>
                                          <p:spTgt spid="4">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500"/>
                                        <p:tgtEl>
                                          <p:spTgt spid="4">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960119" y="4614307"/>
            <a:ext cx="4479637" cy="424873"/>
          </a:xfrm>
          <a:prstGeom prst="rect">
            <a:avLst/>
          </a:prstGeom>
          <a:solidFill>
            <a:srgbClr val="6212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960120" y="2946397"/>
            <a:ext cx="4479637" cy="2123658"/>
          </a:xfrm>
          <a:prstGeom prst="rect">
            <a:avLst/>
          </a:prstGeom>
          <a:noFill/>
        </p:spPr>
        <p:txBody>
          <a:bodyPr wrap="square" rtlCol="0">
            <a:spAutoFit/>
          </a:bodyPr>
          <a:lstStyle/>
          <a:p>
            <a:r>
              <a:rPr lang="en-US" sz="3600" dirty="0">
                <a:solidFill>
                  <a:srgbClr val="D1D8D8"/>
                </a:solidFill>
                <a:latin typeface="AvenirNext LT Pro Bold" panose="020B0804020202020204" pitchFamily="34" charset="0"/>
              </a:rPr>
              <a:t>REMEMBER</a:t>
            </a:r>
          </a:p>
          <a:p>
            <a:r>
              <a:rPr lang="en-US" sz="2400" dirty="0">
                <a:solidFill>
                  <a:srgbClr val="D1D8D8"/>
                </a:solidFill>
                <a:latin typeface="Gotham Narrow Medium" pitchFamily="50" charset="0"/>
              </a:rPr>
              <a:t>When you apply QPR, you plant the seeds of hope.</a:t>
            </a:r>
          </a:p>
          <a:p>
            <a:endParaRPr lang="en-US" sz="2400" dirty="0">
              <a:solidFill>
                <a:srgbClr val="D1D8D8"/>
              </a:solidFill>
              <a:latin typeface="Gotham Narrow Medium" pitchFamily="50" charset="0"/>
            </a:endParaRPr>
          </a:p>
          <a:p>
            <a:r>
              <a:rPr lang="en-US" sz="2400" dirty="0">
                <a:solidFill>
                  <a:srgbClr val="D1D8D8"/>
                </a:solidFill>
                <a:latin typeface="Gotham Narrow Medium" pitchFamily="50" charset="0"/>
              </a:rPr>
              <a:t>Hope helps prevent suicide.</a:t>
            </a:r>
          </a:p>
        </p:txBody>
      </p:sp>
    </p:spTree>
    <p:extLst>
      <p:ext uri="{BB962C8B-B14F-4D97-AF65-F5344CB8AC3E}">
        <p14:creationId xmlns:p14="http://schemas.microsoft.com/office/powerpoint/2010/main" val="63679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2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uiExpand="1"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3324</TotalTime>
  <Words>2224</Words>
  <Application>Microsoft Office PowerPoint</Application>
  <PresentationFormat>Widescreen</PresentationFormat>
  <Paragraphs>209</Paragraphs>
  <Slides>28</Slides>
  <Notes>20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Arial</vt:lpstr>
      <vt:lpstr>AvenirNext LT Pro Bold</vt:lpstr>
      <vt:lpstr>Calibri</vt:lpstr>
      <vt:lpstr>Calibri Light</vt:lpstr>
      <vt:lpstr>Courier New</vt:lpstr>
      <vt:lpstr>Gotham Narrow Medium</vt:lpstr>
      <vt:lpstr>Wingdings</vt:lpstr>
      <vt:lpstr>Office Theme</vt:lpstr>
      <vt:lpstr>PowerPoint Presentation</vt:lpstr>
      <vt:lpstr>PowerPoint Presentation</vt:lpstr>
      <vt:lpstr>PowerPoint Presentation</vt:lpstr>
      <vt:lpstr>Suicide Myths &amp; Facts</vt:lpstr>
      <vt:lpstr>PowerPoint Presentation</vt:lpstr>
      <vt:lpstr>PowerPoint Presentation</vt:lpstr>
      <vt:lpstr>Suicide Clues and Warning Signs</vt:lpstr>
      <vt:lpstr>PowerPoint Presentation</vt:lpstr>
      <vt:lpstr>PowerPoint Presentation</vt:lpstr>
      <vt:lpstr>PowerPoint Presentation</vt:lpstr>
      <vt:lpstr>PowerPoint Presentation</vt:lpstr>
      <vt:lpstr>PowerPoint Presentation</vt:lpstr>
      <vt:lpstr>PowerPoint Presentation</vt:lpstr>
      <vt:lpstr>Suicide Questions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ewiggins</dc:creator>
  <cp:lastModifiedBy>Quay Byrd</cp:lastModifiedBy>
  <cp:revision>131</cp:revision>
  <dcterms:created xsi:type="dcterms:W3CDTF">2022-01-23T15:25:26Z</dcterms:created>
  <dcterms:modified xsi:type="dcterms:W3CDTF">2022-09-21T18:19:13Z</dcterms:modified>
</cp:coreProperties>
</file>