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8" r:id="rId2"/>
    <p:sldMasterId id="2147483706" r:id="rId3"/>
  </p:sldMasterIdLst>
  <p:notesMasterIdLst>
    <p:notesMasterId r:id="rId10"/>
  </p:notesMasterIdLst>
  <p:handoutMasterIdLst>
    <p:handoutMasterId r:id="rId11"/>
  </p:handoutMasterIdLst>
  <p:sldIdLst>
    <p:sldId id="338" r:id="rId4"/>
    <p:sldId id="295" r:id="rId5"/>
    <p:sldId id="340" r:id="rId6"/>
    <p:sldId id="339" r:id="rId7"/>
    <p:sldId id="331" r:id="rId8"/>
    <p:sldId id="332" r:id="rId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tchins, Darcy" initials="HD" lastIdx="10" clrIdx="0">
    <p:extLst>
      <p:ext uri="{19B8F6BF-5375-455C-9EA6-DF929625EA0E}">
        <p15:presenceInfo xmlns:p15="http://schemas.microsoft.com/office/powerpoint/2012/main" userId="S-1-5-21-170422339-1359699126-1544898942-239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01" autoAdjust="0"/>
    <p:restoredTop sz="90612" autoAdjust="0"/>
  </p:normalViewPr>
  <p:slideViewPr>
    <p:cSldViewPr snapToGrid="0">
      <p:cViewPr varScale="1">
        <p:scale>
          <a:sx n="57" d="100"/>
          <a:sy n="57" d="100"/>
        </p:scale>
        <p:origin x="13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E431846C-5CBA-449A-AFE3-856C09524713}" type="datetimeFigureOut">
              <a:rPr lang="en-US" smtClean="0"/>
              <a:t>1/22/2021</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D79D032F-6BAE-41E6-A3C5-A81522C6D594}" type="slidenum">
              <a:rPr lang="en-US" smtClean="0"/>
              <a:t>‹#›</a:t>
            </a:fld>
            <a:endParaRPr lang="en-US"/>
          </a:p>
        </p:txBody>
      </p:sp>
    </p:spTree>
    <p:extLst>
      <p:ext uri="{BB962C8B-B14F-4D97-AF65-F5344CB8AC3E}">
        <p14:creationId xmlns:p14="http://schemas.microsoft.com/office/powerpoint/2010/main" val="4187724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792D53F-F460-4D6A-B453-BA59885E211A}" type="datetimeFigureOut">
              <a:rPr lang="en-US" smtClean="0"/>
              <a:t>1/22/2021</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9B9F7FB-F861-4DDA-862A-1B95F54A9727}" type="slidenum">
              <a:rPr lang="en-US" smtClean="0"/>
              <a:t>‹#›</a:t>
            </a:fld>
            <a:endParaRPr lang="en-US"/>
          </a:p>
        </p:txBody>
      </p:sp>
    </p:spTree>
    <p:extLst>
      <p:ext uri="{BB962C8B-B14F-4D97-AF65-F5344CB8AC3E}">
        <p14:creationId xmlns:p14="http://schemas.microsoft.com/office/powerpoint/2010/main" val="312090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This</a:t>
            </a:r>
            <a:r>
              <a:rPr lang="en-US" baseline="0" dirty="0"/>
              <a:t> slide represents the current trends in FSCP research and practice. This is not an exhaustive list.</a:t>
            </a:r>
            <a:endParaRPr lang="en-US" dirty="0"/>
          </a:p>
        </p:txBody>
      </p:sp>
      <p:sp>
        <p:nvSpPr>
          <p:cNvPr id="4" name="Slide Number Placeholder 3"/>
          <p:cNvSpPr>
            <a:spLocks noGrp="1"/>
          </p:cNvSpPr>
          <p:nvPr>
            <p:ph type="sldNum" sz="quarter" idx="10"/>
          </p:nvPr>
        </p:nvSpPr>
        <p:spPr/>
        <p:txBody>
          <a:bodyPr/>
          <a:lstStyle/>
          <a:p>
            <a:fld id="{B9B9F7FB-F861-4DDA-862A-1B95F54A9727}" type="slidenum">
              <a:rPr lang="en-US" smtClean="0"/>
              <a:t>2</a:t>
            </a:fld>
            <a:endParaRPr lang="en-US"/>
          </a:p>
        </p:txBody>
      </p:sp>
    </p:spTree>
    <p:extLst>
      <p:ext uri="{BB962C8B-B14F-4D97-AF65-F5344CB8AC3E}">
        <p14:creationId xmlns:p14="http://schemas.microsoft.com/office/powerpoint/2010/main" val="4094726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b="1" baseline="0" dirty="0"/>
              <a:t>5 minutes</a:t>
            </a:r>
          </a:p>
          <a:p>
            <a:pPr defTabSz="931774" eaLnBrk="0" fontAlgn="base" hangingPunct="0">
              <a:spcBef>
                <a:spcPct val="30000"/>
              </a:spcBef>
              <a:spcAft>
                <a:spcPct val="0"/>
              </a:spcAft>
              <a:defRPr/>
            </a:pPr>
            <a:endParaRPr lang="en-US" b="0" baseline="0" dirty="0"/>
          </a:p>
          <a:p>
            <a:pPr marL="171450" indent="-171450" defTabSz="931774" eaLnBrk="0" fontAlgn="base" hangingPunct="0">
              <a:spcBef>
                <a:spcPct val="30000"/>
              </a:spcBef>
              <a:spcAft>
                <a:spcPct val="0"/>
              </a:spcAft>
              <a:buFont typeface="Wingdings" panose="05000000000000000000" pitchFamily="2" charset="2"/>
              <a:buChar char="q"/>
              <a:defRPr/>
            </a:pPr>
            <a:r>
              <a:rPr lang="en-US" dirty="0">
                <a:solidFill>
                  <a:prstClr val="black"/>
                </a:solidFill>
              </a:rPr>
              <a:t>There are no “right answers,” but here is how we look at these strategies in terms of impact on student success. </a:t>
            </a:r>
          </a:p>
          <a:p>
            <a:pPr marL="171450" indent="-171450" defTabSz="931774" eaLnBrk="0" fontAlgn="base" hangingPunct="0">
              <a:spcBef>
                <a:spcPct val="30000"/>
              </a:spcBef>
              <a:spcAft>
                <a:spcPct val="0"/>
              </a:spcAft>
              <a:buFont typeface="Wingdings" panose="05000000000000000000" pitchFamily="2" charset="2"/>
              <a:buChar char="q"/>
              <a:defRPr/>
            </a:pPr>
            <a:r>
              <a:rPr lang="en-US" dirty="0">
                <a:solidFill>
                  <a:prstClr val="black"/>
                </a:solidFill>
              </a:rPr>
              <a:t>The family engagement activities that schools often engage in are school-wide, not learning-focused, and require families to come to the school. </a:t>
            </a:r>
          </a:p>
          <a:p>
            <a:pPr marL="171450" indent="-171450" defTabSz="931774" eaLnBrk="0" fontAlgn="base" hangingPunct="0">
              <a:spcBef>
                <a:spcPct val="30000"/>
              </a:spcBef>
              <a:spcAft>
                <a:spcPct val="0"/>
              </a:spcAft>
              <a:buFont typeface="Wingdings" panose="05000000000000000000" pitchFamily="2" charset="2"/>
              <a:buChar char="q"/>
              <a:defRPr/>
            </a:pPr>
            <a:r>
              <a:rPr lang="en-US" dirty="0">
                <a:solidFill>
                  <a:prstClr val="black"/>
                </a:solidFill>
              </a:rPr>
              <a:t>“Numbers of participants” is what gets recognized – rather than the increase in a parent’s ability to play the five roles.  </a:t>
            </a:r>
          </a:p>
          <a:p>
            <a:pPr marL="171450" indent="-171450" defTabSz="931774" eaLnBrk="0" fontAlgn="base" hangingPunct="0">
              <a:spcBef>
                <a:spcPct val="30000"/>
              </a:spcBef>
              <a:spcAft>
                <a:spcPct val="0"/>
              </a:spcAft>
              <a:buFont typeface="Wingdings" panose="05000000000000000000" pitchFamily="2" charset="2"/>
              <a:buChar char="q"/>
              <a:defRPr/>
            </a:pPr>
            <a:r>
              <a:rPr lang="en-US" dirty="0">
                <a:solidFill>
                  <a:prstClr val="black"/>
                </a:solidFill>
              </a:rPr>
              <a:t>If families are being asked repeatedly to come to school but are not getting anything that will help them with what they most care about – educating their individual child, then schools often see the undesired effect of families choosing NOT to attend school events because they feel like their time is wasted.</a:t>
            </a:r>
          </a:p>
          <a:p>
            <a:pPr marL="0" indent="0" defTabSz="931774">
              <a:buFont typeface="Arial" panose="020B0604020202020204" pitchFamily="34" charset="0"/>
              <a:buNone/>
              <a:defRPr/>
            </a:pPr>
            <a:endParaRPr lang="en-US" b="1" baseline="0" dirty="0"/>
          </a:p>
          <a:p>
            <a:pPr marL="0" indent="0" defTabSz="931774">
              <a:buFont typeface="Arial" panose="020B0604020202020204" pitchFamily="34" charset="0"/>
              <a:buNone/>
              <a:defRPr/>
            </a:pPr>
            <a:r>
              <a:rPr lang="en-US" b="1" baseline="0" dirty="0"/>
              <a:t>Ask: </a:t>
            </a:r>
            <a:r>
              <a:rPr lang="en-US" b="0" baseline="0" dirty="0"/>
              <a:t>What similarities do you notice between the schoolwide impact strategies?  </a:t>
            </a:r>
            <a:r>
              <a:rPr lang="en-US" dirty="0">
                <a:solidFill>
                  <a:prstClr val="black"/>
                </a:solidFill>
              </a:rPr>
              <a:t>What do you notice about the activities on the higher impact side of the chart? What do they have in common? So what can we infer about high impact family engagement?</a:t>
            </a:r>
          </a:p>
          <a:p>
            <a:pPr marL="171450" marR="0" lvl="0" indent="-17145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Emphasize: </a:t>
            </a:r>
            <a:r>
              <a:rPr lang="en-US" dirty="0">
                <a:solidFill>
                  <a:prstClr val="black"/>
                </a:solidFill>
              </a:rPr>
              <a:t>(Prompt if they don’t say: 1) teacher-led; 2) learning-focused; 3) individualized; 4) they either build relationships or support academic partnering; 5) most of them don’t require the family to come to the school</a:t>
            </a: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prstClr val="black"/>
              </a:solidFill>
            </a:endParaRPr>
          </a:p>
          <a:p>
            <a:pPr defTabSz="931774" eaLnBrk="0" fontAlgn="base" hangingPunct="0">
              <a:spcBef>
                <a:spcPct val="30000"/>
              </a:spcBef>
              <a:spcAft>
                <a:spcPct val="0"/>
              </a:spcAft>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A2B1E6-E157-F34B-B1D8-0A33CB453C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4274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4675238"/>
            <a:ext cx="9144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3236239"/>
            <a:ext cx="7772400" cy="1216589"/>
          </a:xfrm>
        </p:spPr>
        <p:txBody>
          <a:bodyPr anchor="t" anchorCtr="0">
            <a:normAutofit/>
          </a:bodyPr>
          <a:lstStyle>
            <a:lvl1pPr algn="ctr">
              <a:defRPr sz="3600">
                <a:latin typeface="Museo Slab 500" panose="02000000000000000000"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5073444"/>
            <a:ext cx="77724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5737" y="632706"/>
            <a:ext cx="2821173" cy="1762730"/>
          </a:xfrm>
          <a:prstGeom prst="rect">
            <a:avLst/>
          </a:prstGeom>
        </p:spPr>
      </p:pic>
      <p:cxnSp>
        <p:nvCxnSpPr>
          <p:cNvPr id="10" name="Straight Connector 9"/>
          <p:cNvCxnSpPr/>
          <p:nvPr/>
        </p:nvCxnSpPr>
        <p:spPr>
          <a:xfrm>
            <a:off x="685800" y="2772696"/>
            <a:ext cx="7801897" cy="0"/>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tx1"/>
                </a:solidFill>
              </a:defRPr>
            </a:lvl1pPr>
          </a:lstStyle>
          <a:p>
            <a:fld id="{F4DD0253-F559-4064-9CCB-8744F2470DE8}" type="slidenum">
              <a:rPr lang="en-US" smtClean="0"/>
              <a:t>‹#›</a:t>
            </a:fld>
            <a:endParaRPr lang="en-US"/>
          </a:p>
        </p:txBody>
      </p:sp>
    </p:spTree>
    <p:extLst>
      <p:ext uri="{BB962C8B-B14F-4D97-AF65-F5344CB8AC3E}">
        <p14:creationId xmlns:p14="http://schemas.microsoft.com/office/powerpoint/2010/main" val="174851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spTree>
    <p:extLst>
      <p:ext uri="{BB962C8B-B14F-4D97-AF65-F5344CB8AC3E}">
        <p14:creationId xmlns:p14="http://schemas.microsoft.com/office/powerpoint/2010/main" val="3417662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788162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647206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192282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74873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850421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449451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63040"/>
            <a:ext cx="38862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463040"/>
            <a:ext cx="38862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9"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12"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spTree>
    <p:extLst>
      <p:ext uri="{BB962C8B-B14F-4D97-AF65-F5344CB8AC3E}">
        <p14:creationId xmlns:p14="http://schemas.microsoft.com/office/powerpoint/2010/main" val="4204515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F4DD0253-F559-4064-9CCB-8744F2470DE8}" type="slidenum">
              <a:rPr lang="en-US" smtClean="0"/>
              <a:t>‹#›</a:t>
            </a:fld>
            <a:endParaRPr lang="en-US"/>
          </a:p>
        </p:txBody>
      </p:sp>
      <p:sp>
        <p:nvSpPr>
          <p:cNvPr id="3"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1119947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275336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15697" y="6427018"/>
            <a:ext cx="2057400" cy="365125"/>
          </a:xfrm>
          <a:prstGeom prst="rect">
            <a:avLst/>
          </a:prstGeom>
        </p:spPr>
        <p:txBody>
          <a:bodyPr/>
          <a:lstStyle>
            <a:lvl1pPr algn="l">
              <a:defRPr sz="1600">
                <a:solidFill>
                  <a:schemeClr val="tx1"/>
                </a:solidFill>
              </a:defRPr>
            </a:lvl1pPr>
          </a:lstStyle>
          <a:p>
            <a:fld id="{F4DD0253-F559-4064-9CCB-8744F2470DE8}" type="slidenum">
              <a:rPr lang="en-US" smtClean="0"/>
              <a:t>‹#›</a:t>
            </a:fld>
            <a:endParaRPr lang="en-US"/>
          </a:p>
        </p:txBody>
      </p:sp>
    </p:spTree>
    <p:extLst>
      <p:ext uri="{BB962C8B-B14F-4D97-AF65-F5344CB8AC3E}">
        <p14:creationId xmlns:p14="http://schemas.microsoft.com/office/powerpoint/2010/main" val="916344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tx1"/>
                </a:solidFill>
              </a:defRPr>
            </a:lvl1pPr>
          </a:lstStyle>
          <a:p>
            <a:fld id="{F4DD0253-F559-4064-9CCB-8744F2470DE8}" type="slidenum">
              <a:rPr lang="en-US" smtClean="0"/>
              <a:t>‹#›</a:t>
            </a:fld>
            <a:endParaRPr lang="en-US"/>
          </a:p>
        </p:txBody>
      </p:sp>
    </p:spTree>
    <p:extLst>
      <p:ext uri="{BB962C8B-B14F-4D97-AF65-F5344CB8AC3E}">
        <p14:creationId xmlns:p14="http://schemas.microsoft.com/office/powerpoint/2010/main" val="2969019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605284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7667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41"/>
            <a:ext cx="7308061" cy="850369"/>
          </a:xfrm>
        </p:spPr>
        <p:txBody>
          <a:bodyPr/>
          <a:lstStyle>
            <a:lvl1pPr>
              <a:defRPr>
                <a:solidFill>
                  <a:srgbClr val="0D0D0D"/>
                </a:solidFill>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Title 6"/>
          <p:cNvSpPr txBox="1">
            <a:spLocks/>
          </p:cNvSpPr>
          <p:nvPr userDrawn="1"/>
        </p:nvSpPr>
        <p:spPr>
          <a:xfrm>
            <a:off x="2133600" y="1725073"/>
            <a:ext cx="1788991" cy="630942"/>
          </a:xfrm>
          <a:prstGeom prst="rect">
            <a:avLst/>
          </a:prstGeom>
        </p:spPr>
        <p:txBody>
          <a:bodyPr vert="horz" wrap="square" lIns="91440" tIns="45720" rIns="91440" bIns="45720" rtlCol="0" anchor="t">
            <a:spAutoFit/>
          </a:bodyPr>
          <a:lstStyle>
            <a:lvl1pPr algn="l" defTabSz="457200" rtl="0" eaLnBrk="1" latinLnBrk="0" hangingPunct="1">
              <a:spcBef>
                <a:spcPct val="0"/>
              </a:spcBef>
              <a:buNone/>
              <a:defRPr sz="3500" b="1" kern="1200">
                <a:solidFill>
                  <a:schemeClr val="tx1">
                    <a:lumMod val="65000"/>
                    <a:lumOff val="35000"/>
                  </a:schemeClr>
                </a:solidFill>
                <a:latin typeface="+mj-lt"/>
                <a:ea typeface="+mj-ea"/>
                <a:cs typeface="+mj-cs"/>
              </a:defRPr>
            </a:lvl1pPr>
          </a:lstStyle>
          <a:p>
            <a:pPr algn="r"/>
            <a:r>
              <a:rPr lang="en-US" sz="3500" dirty="0">
                <a:solidFill>
                  <a:schemeClr val="tx1"/>
                </a:solidFill>
              </a:rPr>
              <a:t>Agenda</a:t>
            </a:r>
          </a:p>
        </p:txBody>
      </p:sp>
      <p:sp>
        <p:nvSpPr>
          <p:cNvPr id="6" name="Content Placeholder 7"/>
          <p:cNvSpPr>
            <a:spLocks noGrp="1"/>
          </p:cNvSpPr>
          <p:nvPr>
            <p:ph idx="1"/>
          </p:nvPr>
        </p:nvSpPr>
        <p:spPr>
          <a:xfrm>
            <a:off x="1828801" y="2723102"/>
            <a:ext cx="2093791" cy="406399"/>
          </a:xfrm>
        </p:spPr>
        <p:txBody>
          <a:bodyPr>
            <a:normAutofit/>
          </a:bodyPr>
          <a:lstStyle/>
          <a:p>
            <a:pPr marL="0" lvl="0" indent="0" algn="r">
              <a:buNone/>
            </a:pPr>
            <a:r>
              <a:rPr lang="en-US" sz="1100"/>
              <a:t>Edit Master text styles</a:t>
            </a:r>
          </a:p>
        </p:txBody>
      </p:sp>
      <p:sp>
        <p:nvSpPr>
          <p:cNvPr id="8" name="Oval 7"/>
          <p:cNvSpPr/>
          <p:nvPr/>
        </p:nvSpPr>
        <p:spPr>
          <a:xfrm>
            <a:off x="4131395" y="2745227"/>
            <a:ext cx="43013" cy="57351"/>
          </a:xfrm>
          <a:prstGeom prst="ellipse">
            <a:avLst/>
          </a:prstGeom>
          <a:solidFill>
            <a:srgbClr val="D80815"/>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cxnSp>
        <p:nvCxnSpPr>
          <p:cNvPr id="9" name="Straight Connector 8"/>
          <p:cNvCxnSpPr/>
          <p:nvPr/>
        </p:nvCxnSpPr>
        <p:spPr>
          <a:xfrm>
            <a:off x="4152900" y="1873905"/>
            <a:ext cx="0" cy="7112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52900" y="2926300"/>
            <a:ext cx="0" cy="170256"/>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52900" y="3411175"/>
            <a:ext cx="0" cy="170256"/>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152900" y="3896049"/>
            <a:ext cx="0" cy="170256"/>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152900" y="4380924"/>
            <a:ext cx="0" cy="170256"/>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52900" y="4865799"/>
            <a:ext cx="0" cy="170256"/>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131395" y="3709315"/>
            <a:ext cx="43013" cy="57351"/>
          </a:xfrm>
          <a:prstGeom prst="ellipse">
            <a:avLst/>
          </a:prstGeom>
          <a:solidFill>
            <a:srgbClr val="D80815"/>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17" name="Oval 16"/>
          <p:cNvSpPr/>
          <p:nvPr/>
        </p:nvSpPr>
        <p:spPr>
          <a:xfrm>
            <a:off x="4131395" y="3227271"/>
            <a:ext cx="43013" cy="57351"/>
          </a:xfrm>
          <a:prstGeom prst="ellipse">
            <a:avLst/>
          </a:prstGeom>
          <a:solidFill>
            <a:srgbClr val="D80815"/>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18" name="Oval 17"/>
          <p:cNvSpPr/>
          <p:nvPr/>
        </p:nvSpPr>
        <p:spPr>
          <a:xfrm>
            <a:off x="4131395" y="4191359"/>
            <a:ext cx="43013" cy="57351"/>
          </a:xfrm>
          <a:prstGeom prst="ellipse">
            <a:avLst/>
          </a:prstGeom>
          <a:solidFill>
            <a:srgbClr val="D80815"/>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19" name="Oval 18"/>
          <p:cNvSpPr/>
          <p:nvPr/>
        </p:nvSpPr>
        <p:spPr>
          <a:xfrm>
            <a:off x="4131395" y="4673403"/>
            <a:ext cx="43013" cy="57351"/>
          </a:xfrm>
          <a:prstGeom prst="ellipse">
            <a:avLst/>
          </a:prstGeom>
          <a:solidFill>
            <a:srgbClr val="D80815"/>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20" name="Oval 19"/>
          <p:cNvSpPr/>
          <p:nvPr/>
        </p:nvSpPr>
        <p:spPr>
          <a:xfrm>
            <a:off x="4131395" y="5155450"/>
            <a:ext cx="43013" cy="57351"/>
          </a:xfrm>
          <a:prstGeom prst="ellipse">
            <a:avLst/>
          </a:prstGeom>
          <a:solidFill>
            <a:srgbClr val="D80815"/>
          </a:solidFill>
          <a:ln w="127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22" name="Rectangle 21"/>
          <p:cNvSpPr/>
          <p:nvPr userDrawn="1"/>
        </p:nvSpPr>
        <p:spPr>
          <a:xfrm>
            <a:off x="8396030" y="147729"/>
            <a:ext cx="375051" cy="5227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4" name="Content Placeholder 23"/>
          <p:cNvSpPr>
            <a:spLocks noGrp="1"/>
          </p:cNvSpPr>
          <p:nvPr userDrawn="1">
            <p:ph sz="quarter" idx="11"/>
          </p:nvPr>
        </p:nvSpPr>
        <p:spPr>
          <a:xfrm>
            <a:off x="4210528" y="2614742"/>
            <a:ext cx="2778968" cy="316867"/>
          </a:xfrm>
        </p:spPr>
        <p:txBody>
          <a:bodyPr anchor="ctr">
            <a:noAutofit/>
          </a:bodyPr>
          <a:lstStyle>
            <a:lvl1pPr marL="0" indent="0">
              <a:buNone/>
              <a:defRPr sz="1400" b="0">
                <a:solidFill>
                  <a:srgbClr val="0D0D0D"/>
                </a:solidFill>
              </a:defRPr>
            </a:lvl1pPr>
          </a:lstStyle>
          <a:p>
            <a:pPr lvl="0"/>
            <a:r>
              <a:rPr lang="en-US"/>
              <a:t>Edit Master text styles</a:t>
            </a:r>
          </a:p>
        </p:txBody>
      </p:sp>
    </p:spTree>
    <p:extLst>
      <p:ext uri="{BB962C8B-B14F-4D97-AF65-F5344CB8AC3E}">
        <p14:creationId xmlns:p14="http://schemas.microsoft.com/office/powerpoint/2010/main" val="198993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8691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2"/>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2"/>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33629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8663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26824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4169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441687" y="244553"/>
            <a:ext cx="245115" cy="305336"/>
          </a:xfrm>
          <a:prstGeom prst="rect">
            <a:avLst/>
          </a:prstGeom>
        </p:spPr>
        <p:txBody>
          <a:bodyPr/>
          <a:lstStyle/>
          <a:p>
            <a:fld id="{4C0D9C06-BD96-B74D-A8E1-D020A9BCEE4C}" type="slidenum">
              <a:rPr lang="en-US" smtClean="0"/>
              <a:t>‹#›</a:t>
            </a:fld>
            <a:endParaRPr lang="en-US"/>
          </a:p>
        </p:txBody>
      </p:sp>
    </p:spTree>
    <p:extLst>
      <p:ext uri="{BB962C8B-B14F-4D97-AF65-F5344CB8AC3E}">
        <p14:creationId xmlns:p14="http://schemas.microsoft.com/office/powerpoint/2010/main" val="7601301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76804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22198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6"/>
            <a:ext cx="20574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6"/>
            <a:ext cx="6019800" cy="43878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684083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rgbClr val="000000"/>
                </a:solidFill>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5" name="Rectangle 4"/>
          <p:cNvSpPr/>
          <p:nvPr userDrawn="1"/>
        </p:nvSpPr>
        <p:spPr>
          <a:xfrm>
            <a:off x="3657600" y="1905000"/>
            <a:ext cx="5486400"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entagon 5"/>
          <p:cNvSpPr/>
          <p:nvPr userDrawn="1"/>
        </p:nvSpPr>
        <p:spPr>
          <a:xfrm>
            <a:off x="0" y="1905000"/>
            <a:ext cx="3657600" cy="2438400"/>
          </a:xfrm>
          <a:prstGeom prst="homePlate">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7"/>
          <p:cNvSpPr>
            <a:spLocks noGrp="1"/>
          </p:cNvSpPr>
          <p:nvPr>
            <p:ph type="pic" sz="quarter" idx="12" hasCustomPrompt="1"/>
          </p:nvPr>
        </p:nvSpPr>
        <p:spPr>
          <a:xfrm>
            <a:off x="0" y="1922277"/>
            <a:ext cx="3657600" cy="2438400"/>
          </a:xfrm>
        </p:spPr>
        <p:txBody>
          <a:bodyPr>
            <a:normAutofit/>
          </a:bodyPr>
          <a:lstStyle>
            <a:lvl1pPr marL="0" indent="0">
              <a:buNone/>
              <a:defRPr sz="1400" baseline="0"/>
            </a:lvl1pPr>
          </a:lstStyle>
          <a:p>
            <a:r>
              <a:rPr lang="en-US" dirty="0"/>
              <a:t>Insert picture here</a:t>
            </a:r>
          </a:p>
        </p:txBody>
      </p:sp>
    </p:spTree>
    <p:extLst>
      <p:ext uri="{BB962C8B-B14F-4D97-AF65-F5344CB8AC3E}">
        <p14:creationId xmlns:p14="http://schemas.microsoft.com/office/powerpoint/2010/main" val="350384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6" name="Slide Number Placeholder 3"/>
          <p:cNvSpPr txBox="1">
            <a:spLocks/>
          </p:cNvSpPr>
          <p:nvPr userDrawn="1"/>
        </p:nvSpPr>
        <p:spPr>
          <a:xfrm>
            <a:off x="8441687" y="244553"/>
            <a:ext cx="245115" cy="305336"/>
          </a:xfrm>
          <a:prstGeom prst="rect">
            <a:avLst/>
          </a:prstGeom>
        </p:spPr>
        <p:txBody>
          <a:bodyPr vert="horz" lIns="91440" tIns="45720" rIns="91440" bIns="45720" rtlCol="0" anchor="ctr"/>
          <a:lstStyle>
            <a:defPPr>
              <a:defRPr lang="en-US"/>
            </a:defPPr>
            <a:lvl1pPr marL="0" algn="r" defTabSz="457200" rtl="0" eaLnBrk="1" latinLnBrk="0" hangingPunct="1">
              <a:defRPr sz="900" b="1"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C0D9C06-BD96-B74D-A8E1-D020A9BCEE4C}" type="slidenum">
              <a:rPr lang="en-US" sz="900" smtClean="0"/>
              <a:pPr/>
              <a:t>‹#›</a:t>
            </a:fld>
            <a:endParaRPr lang="en-US" sz="900" dirty="0"/>
          </a:p>
        </p:txBody>
      </p:sp>
      <p:sp>
        <p:nvSpPr>
          <p:cNvPr id="7" name="Rectangle 6"/>
          <p:cNvSpPr/>
          <p:nvPr userDrawn="1"/>
        </p:nvSpPr>
        <p:spPr>
          <a:xfrm>
            <a:off x="3657600" y="1905000"/>
            <a:ext cx="5486400" cy="2438400"/>
          </a:xfrm>
          <a:prstGeom prst="rect">
            <a:avLst/>
          </a:prstGeom>
          <a:solidFill>
            <a:srgbClr val="4D9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Pentagon 7"/>
          <p:cNvSpPr/>
          <p:nvPr userDrawn="1"/>
        </p:nvSpPr>
        <p:spPr>
          <a:xfrm>
            <a:off x="0" y="1905000"/>
            <a:ext cx="3657600" cy="2438400"/>
          </a:xfrm>
          <a:prstGeom prst="homePlate">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7"/>
          <p:cNvSpPr>
            <a:spLocks noGrp="1"/>
          </p:cNvSpPr>
          <p:nvPr>
            <p:ph type="pic" sz="quarter" idx="12" hasCustomPrompt="1"/>
          </p:nvPr>
        </p:nvSpPr>
        <p:spPr>
          <a:xfrm>
            <a:off x="0" y="1922277"/>
            <a:ext cx="3657600" cy="2438400"/>
          </a:xfrm>
        </p:spPr>
        <p:txBody>
          <a:bodyPr>
            <a:normAutofit/>
          </a:bodyPr>
          <a:lstStyle>
            <a:lvl1pPr marL="0" indent="0">
              <a:buNone/>
              <a:defRPr sz="1400" baseline="0"/>
            </a:lvl1pPr>
          </a:lstStyle>
          <a:p>
            <a:r>
              <a:rPr lang="en-US" dirty="0"/>
              <a:t>Insert picture here</a:t>
            </a:r>
          </a:p>
        </p:txBody>
      </p:sp>
    </p:spTree>
    <p:extLst>
      <p:ext uri="{BB962C8B-B14F-4D97-AF65-F5344CB8AC3E}">
        <p14:creationId xmlns:p14="http://schemas.microsoft.com/office/powerpoint/2010/main" val="1749102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solidFill>
                  <a:schemeClr val="tx1"/>
                </a:solidFill>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564283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page image and quote">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Picture Placeholder 9"/>
          <p:cNvSpPr>
            <a:spLocks noGrp="1"/>
          </p:cNvSpPr>
          <p:nvPr>
            <p:ph type="pic" sz="quarter" idx="12" hasCustomPrompt="1"/>
          </p:nvPr>
        </p:nvSpPr>
        <p:spPr>
          <a:xfrm>
            <a:off x="0" y="0"/>
            <a:ext cx="9144000" cy="6858000"/>
          </a:xfrm>
        </p:spPr>
        <p:txBody>
          <a:bodyPr/>
          <a:lstStyle>
            <a:lvl1pPr marL="0" indent="0">
              <a:buNone/>
              <a:defRPr baseline="0"/>
            </a:lvl1pPr>
          </a:lstStyle>
          <a:p>
            <a:r>
              <a:rPr lang="en-US" dirty="0"/>
              <a:t>Insert picture here</a:t>
            </a:r>
          </a:p>
        </p:txBody>
      </p:sp>
      <p:sp>
        <p:nvSpPr>
          <p:cNvPr id="3" name="Footer Placeholder 2"/>
          <p:cNvSpPr>
            <a:spLocks noGrp="1"/>
          </p:cNvSpPr>
          <p:nvPr>
            <p:ph type="ftr" sz="quarter" idx="10"/>
          </p:nvPr>
        </p:nvSpPr>
        <p:spPr/>
        <p:txBody>
          <a:bodyPr/>
          <a:lstStyle/>
          <a:p>
            <a:endParaRPr lang="en-US" dirty="0"/>
          </a:p>
        </p:txBody>
      </p:sp>
      <p:sp>
        <p:nvSpPr>
          <p:cNvPr id="5" name="Teardrop 4"/>
          <p:cNvSpPr/>
          <p:nvPr userDrawn="1"/>
        </p:nvSpPr>
        <p:spPr>
          <a:xfrm>
            <a:off x="3810000" y="0"/>
            <a:ext cx="5334000" cy="7112000"/>
          </a:xfrm>
          <a:prstGeom prst="teardrop">
            <a:avLst/>
          </a:prstGeom>
          <a:solidFill>
            <a:schemeClr val="bg1">
              <a:alpha val="2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6" name="Teardrop 5"/>
          <p:cNvSpPr/>
          <p:nvPr userDrawn="1"/>
        </p:nvSpPr>
        <p:spPr>
          <a:xfrm>
            <a:off x="4953000" y="1397000"/>
            <a:ext cx="3200400" cy="4267200"/>
          </a:xfrm>
          <a:prstGeom prst="teardrop">
            <a:avLst/>
          </a:prstGeom>
          <a:solidFill>
            <a:srgbClr val="D8081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dirty="0"/>
          </a:p>
        </p:txBody>
      </p:sp>
      <p:sp>
        <p:nvSpPr>
          <p:cNvPr id="12" name="Text Placeholder 11"/>
          <p:cNvSpPr>
            <a:spLocks noGrp="1"/>
          </p:cNvSpPr>
          <p:nvPr>
            <p:ph type="body" sz="quarter" idx="13" hasCustomPrompt="1"/>
          </p:nvPr>
        </p:nvSpPr>
        <p:spPr>
          <a:xfrm>
            <a:off x="5410200" y="2334685"/>
            <a:ext cx="2217738" cy="2573867"/>
          </a:xfrm>
        </p:spPr>
        <p:txBody>
          <a:bodyPr>
            <a:normAutofit/>
          </a:bodyPr>
          <a:lstStyle>
            <a:lvl1pPr marL="0" indent="0">
              <a:buNone/>
              <a:defRPr sz="2000">
                <a:solidFill>
                  <a:schemeClr val="bg1"/>
                </a:solidFill>
              </a:defRPr>
            </a:lvl1pPr>
          </a:lstStyle>
          <a:p>
            <a:pPr lvl="0"/>
            <a:r>
              <a:rPr lang="en-US" dirty="0"/>
              <a:t>Click to insert a quote</a:t>
            </a:r>
          </a:p>
        </p:txBody>
      </p:sp>
    </p:spTree>
    <p:extLst>
      <p:ext uri="{BB962C8B-B14F-4D97-AF65-F5344CB8AC3E}">
        <p14:creationId xmlns:p14="http://schemas.microsoft.com/office/powerpoint/2010/main" val="55040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Заголовок и объект">
    <p:spTree>
      <p:nvGrpSpPr>
        <p:cNvPr id="1" name=""/>
        <p:cNvGrpSpPr/>
        <p:nvPr/>
      </p:nvGrpSpPr>
      <p:grpSpPr>
        <a:xfrm>
          <a:off x="0" y="0"/>
          <a:ext cx="0" cy="0"/>
          <a:chOff x="0" y="0"/>
          <a:chExt cx="0" cy="0"/>
        </a:xfrm>
      </p:grpSpPr>
      <p:sp>
        <p:nvSpPr>
          <p:cNvPr id="13" name="Рисунок 12"/>
          <p:cNvSpPr>
            <a:spLocks noGrp="1"/>
          </p:cNvSpPr>
          <p:nvPr>
            <p:ph type="pic" sz="quarter" idx="10"/>
          </p:nvPr>
        </p:nvSpPr>
        <p:spPr>
          <a:xfrm>
            <a:off x="3" y="4"/>
            <a:ext cx="9143998" cy="6857999"/>
          </a:xfrm>
          <a:custGeom>
            <a:avLst/>
            <a:gdLst>
              <a:gd name="connsiteX0" fmla="*/ 0 w 12191997"/>
              <a:gd name="connsiteY0" fmla="*/ 0 h 6857999"/>
              <a:gd name="connsiteX1" fmla="*/ 12191997 w 12191997"/>
              <a:gd name="connsiteY1" fmla="*/ 0 h 6857999"/>
              <a:gd name="connsiteX2" fmla="*/ 12191997 w 12191997"/>
              <a:gd name="connsiteY2" fmla="*/ 6857999 h 6857999"/>
            </a:gdLst>
            <a:ahLst/>
            <a:cxnLst>
              <a:cxn ang="0">
                <a:pos x="connsiteX0" y="connsiteY0"/>
              </a:cxn>
              <a:cxn ang="0">
                <a:pos x="connsiteX1" y="connsiteY1"/>
              </a:cxn>
              <a:cxn ang="0">
                <a:pos x="connsiteX2" y="connsiteY2"/>
              </a:cxn>
            </a:cxnLst>
            <a:rect l="l" t="t" r="r" b="b"/>
            <a:pathLst>
              <a:path w="12191997" h="6857999">
                <a:moveTo>
                  <a:pt x="0" y="0"/>
                </a:moveTo>
                <a:lnTo>
                  <a:pt x="12191997" y="0"/>
                </a:lnTo>
                <a:lnTo>
                  <a:pt x="12191997" y="6857999"/>
                </a:lnTo>
                <a:close/>
              </a:path>
            </a:pathLst>
          </a:custGeom>
        </p:spPr>
        <p:txBody>
          <a:bodyPr rtlCol="0">
            <a:noAutofit/>
          </a:bodyPr>
          <a:lstStyle/>
          <a:p>
            <a:pPr lvl="0"/>
            <a:endParaRPr lang="ru-RU" noProof="0"/>
          </a:p>
        </p:txBody>
      </p:sp>
    </p:spTree>
    <p:extLst>
      <p:ext uri="{BB962C8B-B14F-4D97-AF65-F5344CB8AC3E}">
        <p14:creationId xmlns:p14="http://schemas.microsoft.com/office/powerpoint/2010/main" val="3389228784"/>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p10"/>
          <p:cNvSpPr/>
          <p:nvPr/>
        </p:nvSpPr>
        <p:spPr>
          <a:xfrm>
            <a:off x="0" y="4675238"/>
            <a:ext cx="9144000" cy="2182761"/>
          </a:xfrm>
          <a:prstGeom prst="rect">
            <a:avLst/>
          </a:prstGeom>
          <a:gradFill>
            <a:gsLst>
              <a:gs pos="0">
                <a:schemeClr val="lt1"/>
              </a:gs>
              <a:gs pos="100000">
                <a:srgbClr val="EF7521">
                  <a:alpha val="2000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p10"/>
          <p:cNvSpPr txBox="1">
            <a:spLocks noGrp="1"/>
          </p:cNvSpPr>
          <p:nvPr>
            <p:ph type="ctrTitle"/>
          </p:nvPr>
        </p:nvSpPr>
        <p:spPr>
          <a:xfrm>
            <a:off x="685800" y="3236239"/>
            <a:ext cx="7772400" cy="1216589"/>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3600"/>
              <a:buFont typeface="Arial"/>
              <a:buNone/>
              <a:defRPr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0"/>
          <p:cNvSpPr txBox="1">
            <a:spLocks noGrp="1"/>
          </p:cNvSpPr>
          <p:nvPr>
            <p:ph type="subTitle" idx="1"/>
          </p:nvPr>
        </p:nvSpPr>
        <p:spPr>
          <a:xfrm>
            <a:off x="685800" y="5073444"/>
            <a:ext cx="7772400" cy="106592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10"/>
          <p:cNvPicPr preferRelativeResize="0"/>
          <p:nvPr/>
        </p:nvPicPr>
        <p:blipFill rotWithShape="1">
          <a:blip r:embed="rId2">
            <a:alphaModFix/>
          </a:blip>
          <a:srcRect/>
          <a:stretch/>
        </p:blipFill>
        <p:spPr>
          <a:xfrm>
            <a:off x="3165737" y="632706"/>
            <a:ext cx="2821173" cy="1762730"/>
          </a:xfrm>
          <a:prstGeom prst="rect">
            <a:avLst/>
          </a:prstGeom>
          <a:noFill/>
          <a:ln>
            <a:noFill/>
          </a:ln>
        </p:spPr>
      </p:pic>
      <p:cxnSp>
        <p:nvCxnSpPr>
          <p:cNvPr id="18" name="Google Shape;18;p10"/>
          <p:cNvCxnSpPr/>
          <p:nvPr/>
        </p:nvCxnSpPr>
        <p:spPr>
          <a:xfrm>
            <a:off x="685800" y="2772696"/>
            <a:ext cx="7801897" cy="0"/>
          </a:xfrm>
          <a:prstGeom prst="straightConnector1">
            <a:avLst/>
          </a:prstGeom>
          <a:noFill/>
          <a:ln w="19050" cap="flat" cmpd="sng">
            <a:solidFill>
              <a:srgbClr val="EF7521"/>
            </a:solidFill>
            <a:prstDash val="solid"/>
            <a:miter lim="800000"/>
            <a:headEnd type="none" w="sm" len="sm"/>
            <a:tailEnd type="none" w="sm" len="sm"/>
          </a:ln>
        </p:spPr>
      </p:cxnSp>
      <p:sp>
        <p:nvSpPr>
          <p:cNvPr id="19" name="Google Shape;19;p10"/>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246041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0"/>
        <p:cNvGrpSpPr/>
        <p:nvPr/>
      </p:nvGrpSpPr>
      <p:grpSpPr>
        <a:xfrm>
          <a:off x="0" y="0"/>
          <a:ext cx="0" cy="0"/>
          <a:chOff x="0" y="0"/>
          <a:chExt cx="0" cy="0"/>
        </a:xfrm>
      </p:grpSpPr>
      <p:pic>
        <p:nvPicPr>
          <p:cNvPr id="21" name="Google Shape;21;p11"/>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22" name="Google Shape;22;p11"/>
          <p:cNvSpPr txBox="1">
            <a:spLocks noGrp="1"/>
          </p:cNvSpPr>
          <p:nvPr>
            <p:ph type="title"/>
          </p:nvPr>
        </p:nvSpPr>
        <p:spPr>
          <a:xfrm>
            <a:off x="245193" y="254514"/>
            <a:ext cx="6081865"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4" name="Google Shape;24;p11"/>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25" name="Google Shape;25;p11"/>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2120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pic>
        <p:nvPicPr>
          <p:cNvPr id="27" name="Google Shape;27;p12"/>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28" name="Google Shape;28;p12"/>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12"/>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31" name="Google Shape;31;p12"/>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2" name="Google Shape;32;p12"/>
          <p:cNvPicPr preferRelativeResize="0"/>
          <p:nvPr/>
        </p:nvPicPr>
        <p:blipFill rotWithShape="1">
          <a:blip r:embed="rId4">
            <a:alphaModFix/>
          </a:blip>
          <a:srcRect/>
          <a:stretch/>
        </p:blipFill>
        <p:spPr>
          <a:xfrm>
            <a:off x="117219" y="41458"/>
            <a:ext cx="934373" cy="1068472"/>
          </a:xfrm>
          <a:prstGeom prst="rect">
            <a:avLst/>
          </a:prstGeom>
          <a:noFill/>
          <a:ln>
            <a:noFill/>
          </a:ln>
        </p:spPr>
      </p:pic>
    </p:spTree>
    <p:extLst>
      <p:ext uri="{BB962C8B-B14F-4D97-AF65-F5344CB8AC3E}">
        <p14:creationId xmlns:p14="http://schemas.microsoft.com/office/powerpoint/2010/main" val="33661632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3"/>
        <p:cNvGrpSpPr/>
        <p:nvPr/>
      </p:nvGrpSpPr>
      <p:grpSpPr>
        <a:xfrm>
          <a:off x="0" y="0"/>
          <a:ext cx="0" cy="0"/>
          <a:chOff x="0" y="0"/>
          <a:chExt cx="0" cy="0"/>
        </a:xfrm>
      </p:grpSpPr>
      <p:sp>
        <p:nvSpPr>
          <p:cNvPr id="34" name="Google Shape;34;p13"/>
          <p:cNvSpPr txBox="1">
            <a:spLocks noGrp="1"/>
          </p:cNvSpPr>
          <p:nvPr>
            <p:ph type="body" idx="1"/>
          </p:nvPr>
        </p:nvSpPr>
        <p:spPr>
          <a:xfrm>
            <a:off x="628650" y="1463040"/>
            <a:ext cx="3886200" cy="458379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3"/>
          <p:cNvSpPr txBox="1">
            <a:spLocks noGrp="1"/>
          </p:cNvSpPr>
          <p:nvPr>
            <p:ph type="body" idx="2"/>
          </p:nvPr>
        </p:nvSpPr>
        <p:spPr>
          <a:xfrm>
            <a:off x="4629150" y="1463040"/>
            <a:ext cx="3886200" cy="458379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 name="Google Shape;36;p13"/>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37" name="Google Shape;37;p13"/>
          <p:cNvSpPr txBox="1">
            <a:spLocks noGrp="1"/>
          </p:cNvSpPr>
          <p:nvPr>
            <p:ph type="title"/>
          </p:nvPr>
        </p:nvSpPr>
        <p:spPr>
          <a:xfrm>
            <a:off x="245193" y="254514"/>
            <a:ext cx="6081865"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8" name="Google Shape;38;p13"/>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39" name="Google Shape;39;p13"/>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00610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49"/>
        <p:cNvGrpSpPr/>
        <p:nvPr/>
      </p:nvGrpSpPr>
      <p:grpSpPr>
        <a:xfrm>
          <a:off x="0" y="0"/>
          <a:ext cx="0" cy="0"/>
          <a:chOff x="0" y="0"/>
          <a:chExt cx="0" cy="0"/>
        </a:xfrm>
      </p:grpSpPr>
      <p:pic>
        <p:nvPicPr>
          <p:cNvPr id="50" name="Google Shape;50;p17"/>
          <p:cNvPicPr preferRelativeResize="0"/>
          <p:nvPr/>
        </p:nvPicPr>
        <p:blipFill rotWithShape="1">
          <a:blip r:embed="rId2">
            <a:alphaModFix/>
          </a:blip>
          <a:srcRect/>
          <a:stretch/>
        </p:blipFill>
        <p:spPr>
          <a:xfrm>
            <a:off x="0" y="0"/>
            <a:ext cx="9143999" cy="6857999"/>
          </a:xfrm>
          <a:prstGeom prst="rect">
            <a:avLst/>
          </a:prstGeom>
          <a:noFill/>
          <a:ln>
            <a:noFill/>
          </a:ln>
        </p:spPr>
      </p:pic>
      <p:sp>
        <p:nvSpPr>
          <p:cNvPr id="51" name="Google Shape;51;p17"/>
          <p:cNvSpPr txBox="1">
            <a:spLocks noGrp="1"/>
          </p:cNvSpPr>
          <p:nvPr>
            <p:ph type="ctrTitle"/>
          </p:nvPr>
        </p:nvSpPr>
        <p:spPr>
          <a:xfrm>
            <a:off x="685800" y="2595716"/>
            <a:ext cx="7772400" cy="233762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7"/>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chemeClr val="lt1"/>
                </a:solidFill>
                <a:latin typeface="Calibri"/>
                <a:ea typeface="Calibri"/>
                <a:cs typeface="Calibri"/>
                <a:sym typeface="Calibri"/>
              </a:defRPr>
            </a:lvl1pPr>
            <a:lvl2pPr marL="0" lvl="1" indent="0" algn="l">
              <a:spcBef>
                <a:spcPts val="0"/>
              </a:spcBef>
              <a:buNone/>
              <a:defRPr sz="1600" b="0" i="0" u="none" strike="noStrike" cap="none">
                <a:solidFill>
                  <a:schemeClr val="lt1"/>
                </a:solidFill>
                <a:latin typeface="Calibri"/>
                <a:ea typeface="Calibri"/>
                <a:cs typeface="Calibri"/>
                <a:sym typeface="Calibri"/>
              </a:defRPr>
            </a:lvl2pPr>
            <a:lvl3pPr marL="0" lvl="2" indent="0" algn="l">
              <a:spcBef>
                <a:spcPts val="0"/>
              </a:spcBef>
              <a:buNone/>
              <a:defRPr sz="1600" b="0" i="0" u="none" strike="noStrike" cap="none">
                <a:solidFill>
                  <a:schemeClr val="lt1"/>
                </a:solidFill>
                <a:latin typeface="Calibri"/>
                <a:ea typeface="Calibri"/>
                <a:cs typeface="Calibri"/>
                <a:sym typeface="Calibri"/>
              </a:defRPr>
            </a:lvl3pPr>
            <a:lvl4pPr marL="0" lvl="3" indent="0" algn="l">
              <a:spcBef>
                <a:spcPts val="0"/>
              </a:spcBef>
              <a:buNone/>
              <a:defRPr sz="1600" b="0" i="0" u="none" strike="noStrike" cap="none">
                <a:solidFill>
                  <a:schemeClr val="lt1"/>
                </a:solidFill>
                <a:latin typeface="Calibri"/>
                <a:ea typeface="Calibri"/>
                <a:cs typeface="Calibri"/>
                <a:sym typeface="Calibri"/>
              </a:defRPr>
            </a:lvl4pPr>
            <a:lvl5pPr marL="0" lvl="4" indent="0" algn="l">
              <a:spcBef>
                <a:spcPts val="0"/>
              </a:spcBef>
              <a:buNone/>
              <a:defRPr sz="1600" b="0" i="0" u="none" strike="noStrike" cap="none">
                <a:solidFill>
                  <a:schemeClr val="lt1"/>
                </a:solidFill>
                <a:latin typeface="Calibri"/>
                <a:ea typeface="Calibri"/>
                <a:cs typeface="Calibri"/>
                <a:sym typeface="Calibri"/>
              </a:defRPr>
            </a:lvl5pPr>
            <a:lvl6pPr marL="0" lvl="5" indent="0" algn="l">
              <a:spcBef>
                <a:spcPts val="0"/>
              </a:spcBef>
              <a:buNone/>
              <a:defRPr sz="1600" b="0" i="0" u="none" strike="noStrike" cap="none">
                <a:solidFill>
                  <a:schemeClr val="lt1"/>
                </a:solidFill>
                <a:latin typeface="Calibri"/>
                <a:ea typeface="Calibri"/>
                <a:cs typeface="Calibri"/>
                <a:sym typeface="Calibri"/>
              </a:defRPr>
            </a:lvl6pPr>
            <a:lvl7pPr marL="0" lvl="6" indent="0" algn="l">
              <a:spcBef>
                <a:spcPts val="0"/>
              </a:spcBef>
              <a:buNone/>
              <a:defRPr sz="1600" b="0" i="0" u="none" strike="noStrike" cap="none">
                <a:solidFill>
                  <a:schemeClr val="lt1"/>
                </a:solidFill>
                <a:latin typeface="Calibri"/>
                <a:ea typeface="Calibri"/>
                <a:cs typeface="Calibri"/>
                <a:sym typeface="Calibri"/>
              </a:defRPr>
            </a:lvl7pPr>
            <a:lvl8pPr marL="0" lvl="7" indent="0" algn="l">
              <a:spcBef>
                <a:spcPts val="0"/>
              </a:spcBef>
              <a:buNone/>
              <a:defRPr sz="1600" b="0" i="0" u="none" strike="noStrike" cap="none">
                <a:solidFill>
                  <a:schemeClr val="lt1"/>
                </a:solidFill>
                <a:latin typeface="Calibri"/>
                <a:ea typeface="Calibri"/>
                <a:cs typeface="Calibri"/>
                <a:sym typeface="Calibri"/>
              </a:defRPr>
            </a:lvl8pPr>
            <a:lvl9pPr marL="0" lvl="8" indent="0" algn="l">
              <a:spcBef>
                <a:spcPts val="0"/>
              </a:spcBef>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35604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53"/>
        <p:cNvGrpSpPr/>
        <p:nvPr/>
      </p:nvGrpSpPr>
      <p:grpSpPr>
        <a:xfrm>
          <a:off x="0" y="0"/>
          <a:ext cx="0" cy="0"/>
          <a:chOff x="0" y="0"/>
          <a:chExt cx="0" cy="0"/>
        </a:xfrm>
      </p:grpSpPr>
      <p:pic>
        <p:nvPicPr>
          <p:cNvPr id="54" name="Google Shape;54;p18"/>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55" name="Google Shape;55;p18"/>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7" name="Google Shape;57;p18"/>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58" name="Google Shape;58;p18"/>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9" name="Google Shape;59;p18"/>
          <p:cNvPicPr preferRelativeResize="0"/>
          <p:nvPr/>
        </p:nvPicPr>
        <p:blipFill rotWithShape="1">
          <a:blip r:embed="rId4">
            <a:alphaModFix/>
          </a:blip>
          <a:srcRect/>
          <a:stretch/>
        </p:blipFill>
        <p:spPr>
          <a:xfrm>
            <a:off x="117219" y="41458"/>
            <a:ext cx="934373" cy="1068472"/>
          </a:xfrm>
          <a:prstGeom prst="rect">
            <a:avLst/>
          </a:prstGeom>
          <a:noFill/>
          <a:ln>
            <a:noFill/>
          </a:ln>
        </p:spPr>
      </p:pic>
    </p:spTree>
    <p:extLst>
      <p:ext uri="{BB962C8B-B14F-4D97-AF65-F5344CB8AC3E}">
        <p14:creationId xmlns:p14="http://schemas.microsoft.com/office/powerpoint/2010/main" val="41710273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60"/>
        <p:cNvGrpSpPr/>
        <p:nvPr/>
      </p:nvGrpSpPr>
      <p:grpSpPr>
        <a:xfrm>
          <a:off x="0" y="0"/>
          <a:ext cx="0" cy="0"/>
          <a:chOff x="0" y="0"/>
          <a:chExt cx="0" cy="0"/>
        </a:xfrm>
      </p:grpSpPr>
      <p:pic>
        <p:nvPicPr>
          <p:cNvPr id="61" name="Google Shape;61;p19"/>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62" name="Google Shape;62;p19"/>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4" name="Google Shape;64;p19"/>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65" name="Google Shape;65;p19"/>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6" name="Google Shape;66;p19"/>
          <p:cNvPicPr preferRelativeResize="0"/>
          <p:nvPr/>
        </p:nvPicPr>
        <p:blipFill rotWithShape="1">
          <a:blip r:embed="rId4">
            <a:alphaModFix/>
          </a:blip>
          <a:srcRect/>
          <a:stretch/>
        </p:blipFill>
        <p:spPr>
          <a:xfrm>
            <a:off x="117219" y="41458"/>
            <a:ext cx="934373" cy="1068472"/>
          </a:xfrm>
          <a:prstGeom prst="rect">
            <a:avLst/>
          </a:prstGeom>
          <a:noFill/>
          <a:ln>
            <a:noFill/>
          </a:ln>
        </p:spPr>
      </p:pic>
    </p:spTree>
    <p:extLst>
      <p:ext uri="{BB962C8B-B14F-4D97-AF65-F5344CB8AC3E}">
        <p14:creationId xmlns:p14="http://schemas.microsoft.com/office/powerpoint/2010/main" val="22984301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7"/>
        <p:cNvGrpSpPr/>
        <p:nvPr/>
      </p:nvGrpSpPr>
      <p:grpSpPr>
        <a:xfrm>
          <a:off x="0" y="0"/>
          <a:ext cx="0" cy="0"/>
          <a:chOff x="0" y="0"/>
          <a:chExt cx="0" cy="0"/>
        </a:xfrm>
      </p:grpSpPr>
      <p:pic>
        <p:nvPicPr>
          <p:cNvPr id="68" name="Google Shape;68;p20"/>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69" name="Google Shape;69;p20"/>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1" name="Google Shape;71;p20"/>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72" name="Google Shape;72;p20"/>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3" name="Google Shape;73;p20"/>
          <p:cNvPicPr preferRelativeResize="0"/>
          <p:nvPr/>
        </p:nvPicPr>
        <p:blipFill rotWithShape="1">
          <a:blip r:embed="rId4">
            <a:alphaModFix/>
          </a:blip>
          <a:srcRect/>
          <a:stretch/>
        </p:blipFill>
        <p:spPr>
          <a:xfrm>
            <a:off x="117219" y="41458"/>
            <a:ext cx="934373" cy="1068472"/>
          </a:xfrm>
          <a:prstGeom prst="rect">
            <a:avLst/>
          </a:prstGeom>
          <a:noFill/>
          <a:ln>
            <a:noFill/>
          </a:ln>
        </p:spPr>
      </p:pic>
    </p:spTree>
    <p:extLst>
      <p:ext uri="{BB962C8B-B14F-4D97-AF65-F5344CB8AC3E}">
        <p14:creationId xmlns:p14="http://schemas.microsoft.com/office/powerpoint/2010/main" val="38727892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74"/>
        <p:cNvGrpSpPr/>
        <p:nvPr/>
      </p:nvGrpSpPr>
      <p:grpSpPr>
        <a:xfrm>
          <a:off x="0" y="0"/>
          <a:ext cx="0" cy="0"/>
          <a:chOff x="0" y="0"/>
          <a:chExt cx="0" cy="0"/>
        </a:xfrm>
      </p:grpSpPr>
      <p:pic>
        <p:nvPicPr>
          <p:cNvPr id="75" name="Google Shape;75;p21"/>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76" name="Google Shape;76;p21"/>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1"/>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8" name="Google Shape;78;p21"/>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79" name="Google Shape;79;p21"/>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80" name="Google Shape;80;p21"/>
          <p:cNvPicPr preferRelativeResize="0"/>
          <p:nvPr/>
        </p:nvPicPr>
        <p:blipFill rotWithShape="1">
          <a:blip r:embed="rId4">
            <a:alphaModFix/>
          </a:blip>
          <a:srcRect/>
          <a:stretch/>
        </p:blipFill>
        <p:spPr>
          <a:xfrm>
            <a:off x="117219" y="41458"/>
            <a:ext cx="934373" cy="1068472"/>
          </a:xfrm>
          <a:prstGeom prst="rect">
            <a:avLst/>
          </a:prstGeom>
          <a:noFill/>
          <a:ln>
            <a:noFill/>
          </a:ln>
        </p:spPr>
      </p:pic>
    </p:spTree>
    <p:extLst>
      <p:ext uri="{BB962C8B-B14F-4D97-AF65-F5344CB8AC3E}">
        <p14:creationId xmlns:p14="http://schemas.microsoft.com/office/powerpoint/2010/main" val="1532584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81"/>
        <p:cNvGrpSpPr/>
        <p:nvPr/>
      </p:nvGrpSpPr>
      <p:grpSpPr>
        <a:xfrm>
          <a:off x="0" y="0"/>
          <a:ext cx="0" cy="0"/>
          <a:chOff x="0" y="0"/>
          <a:chExt cx="0" cy="0"/>
        </a:xfrm>
      </p:grpSpPr>
      <p:pic>
        <p:nvPicPr>
          <p:cNvPr id="82" name="Google Shape;82;p22"/>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83" name="Google Shape;83;p22"/>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2"/>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5" name="Google Shape;85;p22"/>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86" name="Google Shape;86;p22"/>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87" name="Google Shape;87;p22"/>
          <p:cNvPicPr preferRelativeResize="0"/>
          <p:nvPr/>
        </p:nvPicPr>
        <p:blipFill rotWithShape="1">
          <a:blip r:embed="rId4">
            <a:alphaModFix/>
          </a:blip>
          <a:srcRect/>
          <a:stretch/>
        </p:blipFill>
        <p:spPr>
          <a:xfrm>
            <a:off x="117219" y="41458"/>
            <a:ext cx="934373" cy="1068472"/>
          </a:xfrm>
          <a:prstGeom prst="rect">
            <a:avLst/>
          </a:prstGeom>
          <a:noFill/>
          <a:ln>
            <a:noFill/>
          </a:ln>
        </p:spPr>
      </p:pic>
    </p:spTree>
    <p:extLst>
      <p:ext uri="{BB962C8B-B14F-4D97-AF65-F5344CB8AC3E}">
        <p14:creationId xmlns:p14="http://schemas.microsoft.com/office/powerpoint/2010/main" val="41424816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1443617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12.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245193" y="6360652"/>
            <a:ext cx="2057400" cy="365125"/>
          </a:xfrm>
          <a:prstGeom prst="rect">
            <a:avLst/>
          </a:prstGeom>
        </p:spPr>
        <p:txBody>
          <a:bodyPr/>
          <a:lstStyle>
            <a:lvl1pPr algn="l">
              <a:defRPr/>
            </a:lvl1pPr>
          </a:lstStyle>
          <a:p>
            <a:fld id="{F4DD0253-F559-4064-9CCB-8744F2470DE8}" type="slidenum">
              <a:rPr lang="en-US" smtClean="0"/>
              <a:t>‹#›</a:t>
            </a:fld>
            <a:endParaRPr lang="en-US"/>
          </a:p>
        </p:txBody>
      </p:sp>
    </p:spTree>
    <p:extLst>
      <p:ext uri="{BB962C8B-B14F-4D97-AF65-F5344CB8AC3E}">
        <p14:creationId xmlns:p14="http://schemas.microsoft.com/office/powerpoint/2010/main" val="13410541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1"/>
            <a:ext cx="8229600" cy="85036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24640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7200" y="6291048"/>
            <a:ext cx="2895600" cy="365125"/>
          </a:xfrm>
          <a:prstGeom prst="rect">
            <a:avLst/>
          </a:prstGeom>
        </p:spPr>
        <p:txBody>
          <a:bodyPr vert="horz" lIns="91440" tIns="45720" rIns="91440" bIns="45720" rtlCol="0" anchor="ctr"/>
          <a:lstStyle>
            <a:lvl1pPr algn="l">
              <a:defRPr sz="800">
                <a:solidFill>
                  <a:srgbClr val="595959"/>
                </a:solidFill>
              </a:defRPr>
            </a:lvl1pPr>
          </a:lstStyle>
          <a:p>
            <a:endParaRPr lang="en-US" dirty="0"/>
          </a:p>
        </p:txBody>
      </p:sp>
      <p:pic>
        <p:nvPicPr>
          <p:cNvPr id="11" name="Picture 10" descr="Flamboyan_logo_color.png"/>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7771310" y="6191552"/>
            <a:ext cx="900178" cy="556109"/>
          </a:xfrm>
          <a:prstGeom prst="rect">
            <a:avLst/>
          </a:prstGeom>
        </p:spPr>
      </p:pic>
      <p:cxnSp>
        <p:nvCxnSpPr>
          <p:cNvPr id="8" name="Straight Connector 7"/>
          <p:cNvCxnSpPr/>
          <p:nvPr userDrawn="1"/>
        </p:nvCxnSpPr>
        <p:spPr>
          <a:xfrm>
            <a:off x="457201" y="6616857"/>
            <a:ext cx="7188200" cy="0"/>
          </a:xfrm>
          <a:prstGeom prst="line">
            <a:avLst/>
          </a:prstGeom>
          <a:ln w="127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5045606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hdr="0" ftr="0" dt="0"/>
  <p:txStyles>
    <p:titleStyle>
      <a:lvl1pPr algn="l" defTabSz="457189" rtl="0" eaLnBrk="1" latinLnBrk="0" hangingPunct="1">
        <a:spcBef>
          <a:spcPct val="0"/>
        </a:spcBef>
        <a:buNone/>
        <a:defRPr sz="3500" b="1" kern="1200">
          <a:solidFill>
            <a:schemeClr val="tx1">
              <a:lumMod val="65000"/>
              <a:lumOff val="35000"/>
            </a:schemeClr>
          </a:solidFill>
          <a:latin typeface="+mj-lt"/>
          <a:ea typeface="+mj-ea"/>
          <a:cs typeface="+mj-cs"/>
        </a:defRPr>
      </a:lvl1pPr>
    </p:titleStyle>
    <p:bodyStyle>
      <a:lvl1pPr marL="342892" indent="-342892" algn="l" defTabSz="457189" rtl="0" eaLnBrk="1" latinLnBrk="0" hangingPunct="1">
        <a:spcBef>
          <a:spcPct val="20000"/>
        </a:spcBef>
        <a:buClr>
          <a:srgbClr val="131B4D"/>
        </a:buClr>
        <a:buFont typeface="Arial"/>
        <a:buChar char="•"/>
        <a:defRPr sz="2600" kern="1200">
          <a:solidFill>
            <a:srgbClr val="595959"/>
          </a:solidFill>
          <a:latin typeface="+mn-lt"/>
          <a:ea typeface="+mn-ea"/>
          <a:cs typeface="+mn-cs"/>
        </a:defRPr>
      </a:lvl1pPr>
      <a:lvl2pPr marL="742931" indent="-285743" algn="l" defTabSz="457189" rtl="0" eaLnBrk="1" latinLnBrk="0" hangingPunct="1">
        <a:spcBef>
          <a:spcPct val="20000"/>
        </a:spcBef>
        <a:buClr>
          <a:srgbClr val="131B4D"/>
        </a:buClr>
        <a:buFont typeface="Arial"/>
        <a:buChar char="–"/>
        <a:defRPr sz="2400" kern="1200">
          <a:solidFill>
            <a:srgbClr val="595959"/>
          </a:solidFill>
          <a:latin typeface="+mn-lt"/>
          <a:ea typeface="+mn-ea"/>
          <a:cs typeface="+mn-cs"/>
        </a:defRPr>
      </a:lvl2pPr>
      <a:lvl3pPr marL="1142972" indent="-228594" algn="l" defTabSz="457189" rtl="0" eaLnBrk="1" latinLnBrk="0" hangingPunct="1">
        <a:spcBef>
          <a:spcPct val="20000"/>
        </a:spcBef>
        <a:buClr>
          <a:srgbClr val="131B4D"/>
        </a:buClr>
        <a:buFont typeface="Arial"/>
        <a:buChar char="•"/>
        <a:defRPr sz="2200" kern="1200">
          <a:solidFill>
            <a:srgbClr val="595959"/>
          </a:solidFill>
          <a:latin typeface="+mn-lt"/>
          <a:ea typeface="+mn-ea"/>
          <a:cs typeface="+mn-cs"/>
        </a:defRPr>
      </a:lvl3pPr>
      <a:lvl4pPr marL="1600160" indent="-228594" algn="l" defTabSz="457189" rtl="0" eaLnBrk="1" latinLnBrk="0" hangingPunct="1">
        <a:spcBef>
          <a:spcPct val="20000"/>
        </a:spcBef>
        <a:buClr>
          <a:srgbClr val="131B4D"/>
        </a:buClr>
        <a:buFont typeface="Arial"/>
        <a:buChar char="–"/>
        <a:defRPr sz="1800" kern="1200">
          <a:solidFill>
            <a:srgbClr val="595959"/>
          </a:solidFill>
          <a:latin typeface="+mn-lt"/>
          <a:ea typeface="+mn-ea"/>
          <a:cs typeface="+mn-cs"/>
        </a:defRPr>
      </a:lvl4pPr>
      <a:lvl5pPr marL="2057348" indent="-228594" algn="l" defTabSz="457189" rtl="0" eaLnBrk="1" latinLnBrk="0" hangingPunct="1">
        <a:spcBef>
          <a:spcPct val="20000"/>
        </a:spcBef>
        <a:buClr>
          <a:srgbClr val="131B4D"/>
        </a:buClr>
        <a:buFont typeface="Arial"/>
        <a:buChar char="»"/>
        <a:defRPr sz="1800" kern="1200">
          <a:solidFill>
            <a:srgbClr val="595959"/>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sldNum" idx="12"/>
          </p:nvPr>
        </p:nvSpPr>
        <p:spPr>
          <a:xfrm>
            <a:off x="245193" y="6360652"/>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7409273"/>
      </p:ext>
    </p:extLst>
  </p:cSld>
  <p:clrMap bg1="lt1" tx1="dk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hyperlink" Target="http://www.cde.state.co.us/sacpie" TargetMode="External"/><Relationship Id="rId13" Type="http://schemas.openxmlformats.org/officeDocument/2006/relationships/hyperlink" Target="http://www.cde.state.co.us/uip/p-12_fscp_framework" TargetMode="External"/><Relationship Id="rId3" Type="http://schemas.openxmlformats.org/officeDocument/2006/relationships/image" Target="../media/image19.jpeg"/><Relationship Id="rId7" Type="http://schemas.openxmlformats.org/officeDocument/2006/relationships/image" Target="../media/image21.jpeg"/><Relationship Id="rId12" Type="http://schemas.openxmlformats.org/officeDocument/2006/relationships/image" Target="../media/image24.png"/><Relationship Id="rId17" Type="http://schemas.openxmlformats.org/officeDocument/2006/relationships/image" Target="../media/image27.gif"/><Relationship Id="rId2" Type="http://schemas.openxmlformats.org/officeDocument/2006/relationships/hyperlink" Target="https://www.cde.state.co.us/uip/fscp-fillable-rubric" TargetMode="External"/><Relationship Id="rId16" Type="http://schemas.openxmlformats.org/officeDocument/2006/relationships/hyperlink" Target="https://sitesed.cde.state.co.us/course/view.php?id=225&amp;section=4" TargetMode="External"/><Relationship Id="rId1" Type="http://schemas.openxmlformats.org/officeDocument/2006/relationships/slideLayout" Target="../slideLayouts/slideLayout32.xml"/><Relationship Id="rId6" Type="http://schemas.openxmlformats.org/officeDocument/2006/relationships/hyperlink" Target="http://www.cde.state.co.us/uip/fscp_key_october_2019" TargetMode="External"/><Relationship Id="rId11" Type="http://schemas.openxmlformats.org/officeDocument/2006/relationships/hyperlink" Target="http://www.cde.state.co.us/standardsandinstruction/2020cas-k-guide" TargetMode="External"/><Relationship Id="rId5" Type="http://schemas.openxmlformats.org/officeDocument/2006/relationships/image" Target="../media/image20.jpeg"/><Relationship Id="rId15" Type="http://schemas.openxmlformats.org/officeDocument/2006/relationships/image" Target="../media/image26.jpeg"/><Relationship Id="rId10" Type="http://schemas.openxmlformats.org/officeDocument/2006/relationships/image" Target="../media/image23.jpeg"/><Relationship Id="rId4" Type="http://schemas.openxmlformats.org/officeDocument/2006/relationships/hyperlink" Target="http://www.cde.state.co.us/uip/researchbrief_opportunityconditions" TargetMode="External"/><Relationship Id="rId9" Type="http://schemas.openxmlformats.org/officeDocument/2006/relationships/image" Target="../media/image22.jpg"/><Relationship Id="rId14" Type="http://schemas.openxmlformats.org/officeDocument/2006/relationships/image" Target="../media/image25.jpeg"/></Relationships>
</file>

<file path=ppt/slides/_rels/slide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5988C-97AC-4A4F-91F9-E3E830D6ACA4}"/>
              </a:ext>
            </a:extLst>
          </p:cNvPr>
          <p:cNvSpPr>
            <a:spLocks noGrp="1"/>
          </p:cNvSpPr>
          <p:nvPr>
            <p:ph type="ctrTitle"/>
          </p:nvPr>
        </p:nvSpPr>
        <p:spPr/>
        <p:txBody>
          <a:bodyPr/>
          <a:lstStyle/>
          <a:p>
            <a:r>
              <a:rPr lang="en-US" dirty="0"/>
              <a:t>Family-School-Community Partnerships</a:t>
            </a:r>
          </a:p>
        </p:txBody>
      </p:sp>
      <p:sp>
        <p:nvSpPr>
          <p:cNvPr id="5" name="Subtitle 4">
            <a:extLst>
              <a:ext uri="{FF2B5EF4-FFF2-40B4-BE49-F238E27FC236}">
                <a16:creationId xmlns:a16="http://schemas.microsoft.com/office/drawing/2014/main" id="{56062A73-0308-4D11-98CE-6CD939C2AF5C}"/>
              </a:ext>
            </a:extLst>
          </p:cNvPr>
          <p:cNvSpPr>
            <a:spLocks noGrp="1"/>
          </p:cNvSpPr>
          <p:nvPr>
            <p:ph type="subTitle" idx="1"/>
          </p:nvPr>
        </p:nvSpPr>
        <p:spPr>
          <a:xfrm>
            <a:off x="685800" y="4278787"/>
            <a:ext cx="7772400" cy="1065925"/>
          </a:xfrm>
        </p:spPr>
        <p:txBody>
          <a:bodyPr>
            <a:noAutofit/>
          </a:bodyPr>
          <a:lstStyle/>
          <a:p>
            <a:r>
              <a:rPr lang="en-US" dirty="0"/>
              <a:t>Norwood </a:t>
            </a:r>
          </a:p>
          <a:p>
            <a:r>
              <a:rPr lang="en-US" dirty="0"/>
              <a:t>January 22, 2021</a:t>
            </a:r>
          </a:p>
          <a:p>
            <a:endParaRPr lang="en-US" dirty="0"/>
          </a:p>
          <a:p>
            <a:r>
              <a:rPr lang="en-US" dirty="0"/>
              <a:t>Darcy Hutchins, Ph.D.</a:t>
            </a:r>
          </a:p>
          <a:p>
            <a:r>
              <a:rPr lang="en-US" dirty="0"/>
              <a:t>Director | Family, School and Community Partnerships</a:t>
            </a:r>
          </a:p>
          <a:p>
            <a:endParaRPr lang="en-US" dirty="0"/>
          </a:p>
          <a:p>
            <a:endParaRPr lang="en-US" dirty="0"/>
          </a:p>
        </p:txBody>
      </p:sp>
    </p:spTree>
    <p:extLst>
      <p:ext uri="{BB962C8B-B14F-4D97-AF65-F5344CB8AC3E}">
        <p14:creationId xmlns:p14="http://schemas.microsoft.com/office/powerpoint/2010/main" val="702736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What is Family-School-Community Partnering?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0131" y="1401589"/>
            <a:ext cx="5060769" cy="4324611"/>
          </a:xfrm>
          <a:prstGeom prst="rect">
            <a:avLst/>
          </a:prstGeom>
        </p:spPr>
      </p:pic>
      <p:sp>
        <p:nvSpPr>
          <p:cNvPr id="5" name="TextBox 4"/>
          <p:cNvSpPr txBox="1"/>
          <p:nvPr/>
        </p:nvSpPr>
        <p:spPr>
          <a:xfrm rot="746903">
            <a:off x="6866598" y="1592110"/>
            <a:ext cx="1824730" cy="523220"/>
          </a:xfrm>
          <a:prstGeom prst="rect">
            <a:avLst/>
          </a:prstGeom>
          <a:noFill/>
        </p:spPr>
        <p:txBody>
          <a:bodyPr wrap="none" rtlCol="0">
            <a:spAutoFit/>
          </a:bodyPr>
          <a:lstStyle/>
          <a:p>
            <a:r>
              <a:rPr lang="en-US" sz="2800" b="1" dirty="0"/>
              <a:t>Intentional</a:t>
            </a:r>
          </a:p>
        </p:txBody>
      </p:sp>
      <p:sp>
        <p:nvSpPr>
          <p:cNvPr id="6" name="TextBox 5"/>
          <p:cNvSpPr txBox="1"/>
          <p:nvPr/>
        </p:nvSpPr>
        <p:spPr>
          <a:xfrm>
            <a:off x="247497" y="5744316"/>
            <a:ext cx="3356240" cy="523220"/>
          </a:xfrm>
          <a:prstGeom prst="rect">
            <a:avLst/>
          </a:prstGeom>
          <a:noFill/>
        </p:spPr>
        <p:txBody>
          <a:bodyPr wrap="none" rtlCol="0">
            <a:spAutoFit/>
          </a:bodyPr>
          <a:lstStyle/>
          <a:p>
            <a:r>
              <a:rPr lang="en-US" sz="2800" b="1" dirty="0">
                <a:solidFill>
                  <a:srgbClr val="C00000"/>
                </a:solidFill>
              </a:rPr>
              <a:t>Beyond Random Acts</a:t>
            </a:r>
          </a:p>
        </p:txBody>
      </p:sp>
      <p:sp>
        <p:nvSpPr>
          <p:cNvPr id="7" name="TextBox 6"/>
          <p:cNvSpPr txBox="1"/>
          <p:nvPr/>
        </p:nvSpPr>
        <p:spPr>
          <a:xfrm rot="20964043">
            <a:off x="268454" y="1388125"/>
            <a:ext cx="2914067" cy="523220"/>
          </a:xfrm>
          <a:prstGeom prst="rect">
            <a:avLst/>
          </a:prstGeom>
          <a:noFill/>
        </p:spPr>
        <p:txBody>
          <a:bodyPr wrap="none" rtlCol="0">
            <a:spAutoFit/>
          </a:bodyPr>
          <a:lstStyle/>
          <a:p>
            <a:r>
              <a:rPr lang="en-US" sz="2800" b="1" dirty="0"/>
              <a:t>Linked to Learning</a:t>
            </a:r>
          </a:p>
        </p:txBody>
      </p:sp>
      <p:sp>
        <p:nvSpPr>
          <p:cNvPr id="8" name="TextBox 7"/>
          <p:cNvSpPr txBox="1"/>
          <p:nvPr/>
        </p:nvSpPr>
        <p:spPr>
          <a:xfrm>
            <a:off x="6175579" y="5319080"/>
            <a:ext cx="1952907" cy="523220"/>
          </a:xfrm>
          <a:prstGeom prst="rect">
            <a:avLst/>
          </a:prstGeom>
          <a:noFill/>
        </p:spPr>
        <p:txBody>
          <a:bodyPr wrap="none" rtlCol="0">
            <a:spAutoFit/>
          </a:bodyPr>
          <a:lstStyle/>
          <a:p>
            <a:r>
              <a:rPr lang="en-US" sz="2800" b="1" dirty="0"/>
              <a:t>Measurable</a:t>
            </a:r>
          </a:p>
        </p:txBody>
      </p:sp>
      <p:sp>
        <p:nvSpPr>
          <p:cNvPr id="9" name="TextBox 8"/>
          <p:cNvSpPr txBox="1"/>
          <p:nvPr/>
        </p:nvSpPr>
        <p:spPr>
          <a:xfrm>
            <a:off x="314760" y="2290987"/>
            <a:ext cx="1482970" cy="523220"/>
          </a:xfrm>
          <a:prstGeom prst="rect">
            <a:avLst/>
          </a:prstGeom>
          <a:noFill/>
        </p:spPr>
        <p:txBody>
          <a:bodyPr wrap="none" rtlCol="0">
            <a:spAutoFit/>
          </a:bodyPr>
          <a:lstStyle/>
          <a:p>
            <a:r>
              <a:rPr lang="en-US" sz="2800" b="1" dirty="0"/>
              <a:t>Inclusive</a:t>
            </a:r>
          </a:p>
        </p:txBody>
      </p:sp>
      <p:sp>
        <p:nvSpPr>
          <p:cNvPr id="10" name="TextBox 9"/>
          <p:cNvSpPr txBox="1"/>
          <p:nvPr/>
        </p:nvSpPr>
        <p:spPr>
          <a:xfrm>
            <a:off x="7243301" y="3167390"/>
            <a:ext cx="1905137" cy="523220"/>
          </a:xfrm>
          <a:prstGeom prst="rect">
            <a:avLst/>
          </a:prstGeom>
          <a:noFill/>
        </p:spPr>
        <p:txBody>
          <a:bodyPr wrap="none" rtlCol="0">
            <a:spAutoFit/>
          </a:bodyPr>
          <a:lstStyle/>
          <a:p>
            <a:r>
              <a:rPr lang="en-US" sz="2800" b="1" dirty="0"/>
              <a:t>Sustainable</a:t>
            </a:r>
          </a:p>
        </p:txBody>
      </p:sp>
      <p:sp>
        <p:nvSpPr>
          <p:cNvPr id="11" name="TextBox 10"/>
          <p:cNvSpPr txBox="1"/>
          <p:nvPr/>
        </p:nvSpPr>
        <p:spPr>
          <a:xfrm>
            <a:off x="529145" y="5134550"/>
            <a:ext cx="2537169" cy="523220"/>
          </a:xfrm>
          <a:prstGeom prst="rect">
            <a:avLst/>
          </a:prstGeom>
          <a:noFill/>
        </p:spPr>
        <p:txBody>
          <a:bodyPr wrap="none" rtlCol="0">
            <a:spAutoFit/>
          </a:bodyPr>
          <a:lstStyle/>
          <a:p>
            <a:r>
              <a:rPr lang="en-US" sz="2800" b="1" dirty="0">
                <a:solidFill>
                  <a:srgbClr val="C00000"/>
                </a:solidFill>
              </a:rPr>
              <a:t>Research-Based</a:t>
            </a:r>
          </a:p>
        </p:txBody>
      </p:sp>
      <p:sp>
        <p:nvSpPr>
          <p:cNvPr id="12" name="TextBox 11"/>
          <p:cNvSpPr txBox="1"/>
          <p:nvPr/>
        </p:nvSpPr>
        <p:spPr>
          <a:xfrm rot="20915312">
            <a:off x="280928" y="4245115"/>
            <a:ext cx="1854418" cy="523220"/>
          </a:xfrm>
          <a:prstGeom prst="rect">
            <a:avLst/>
          </a:prstGeom>
          <a:noFill/>
        </p:spPr>
        <p:txBody>
          <a:bodyPr wrap="none" rtlCol="0">
            <a:spAutoFit/>
          </a:bodyPr>
          <a:lstStyle/>
          <a:p>
            <a:r>
              <a:rPr lang="en-US" sz="2800" b="1" dirty="0"/>
              <a:t>Committed</a:t>
            </a:r>
          </a:p>
        </p:txBody>
      </p:sp>
      <p:sp>
        <p:nvSpPr>
          <p:cNvPr id="13" name="TextBox 12"/>
          <p:cNvSpPr txBox="1"/>
          <p:nvPr/>
        </p:nvSpPr>
        <p:spPr>
          <a:xfrm>
            <a:off x="6986649" y="3947276"/>
            <a:ext cx="2023118" cy="954107"/>
          </a:xfrm>
          <a:prstGeom prst="rect">
            <a:avLst/>
          </a:prstGeom>
          <a:noFill/>
        </p:spPr>
        <p:txBody>
          <a:bodyPr wrap="none" rtlCol="0">
            <a:spAutoFit/>
          </a:bodyPr>
          <a:lstStyle/>
          <a:p>
            <a:r>
              <a:rPr lang="en-US" sz="2800" b="1" dirty="0"/>
              <a:t>Realistically </a:t>
            </a:r>
          </a:p>
          <a:p>
            <a:r>
              <a:rPr lang="en-US" sz="2800" b="1" dirty="0"/>
              <a:t>Optimistic</a:t>
            </a:r>
          </a:p>
        </p:txBody>
      </p:sp>
      <p:sp>
        <p:nvSpPr>
          <p:cNvPr id="15" name="TextBox 14"/>
          <p:cNvSpPr txBox="1"/>
          <p:nvPr/>
        </p:nvSpPr>
        <p:spPr>
          <a:xfrm>
            <a:off x="6865942" y="2290987"/>
            <a:ext cx="2264531" cy="954107"/>
          </a:xfrm>
          <a:prstGeom prst="rect">
            <a:avLst/>
          </a:prstGeom>
          <a:noFill/>
        </p:spPr>
        <p:txBody>
          <a:bodyPr wrap="none" rtlCol="0">
            <a:spAutoFit/>
          </a:bodyPr>
          <a:lstStyle/>
          <a:p>
            <a:pPr algn="ctr"/>
            <a:r>
              <a:rPr lang="en-US" sz="2800" b="1" dirty="0">
                <a:solidFill>
                  <a:srgbClr val="C00000"/>
                </a:solidFill>
              </a:rPr>
              <a:t>Integrate and </a:t>
            </a:r>
          </a:p>
          <a:p>
            <a:pPr algn="ctr"/>
            <a:r>
              <a:rPr lang="en-US" sz="2800" b="1" dirty="0">
                <a:solidFill>
                  <a:srgbClr val="C00000"/>
                </a:solidFill>
              </a:rPr>
              <a:t>Elevate</a:t>
            </a:r>
          </a:p>
        </p:txBody>
      </p:sp>
      <p:sp>
        <p:nvSpPr>
          <p:cNvPr id="16" name="TextBox 15"/>
          <p:cNvSpPr txBox="1"/>
          <p:nvPr/>
        </p:nvSpPr>
        <p:spPr>
          <a:xfrm>
            <a:off x="3286125" y="6143897"/>
            <a:ext cx="4466544" cy="523220"/>
          </a:xfrm>
          <a:prstGeom prst="rect">
            <a:avLst/>
          </a:prstGeom>
          <a:noFill/>
        </p:spPr>
        <p:txBody>
          <a:bodyPr wrap="none" rtlCol="0">
            <a:spAutoFit/>
          </a:bodyPr>
          <a:lstStyle/>
          <a:p>
            <a:r>
              <a:rPr lang="en-US" sz="2800" b="1" dirty="0">
                <a:solidFill>
                  <a:srgbClr val="C00000"/>
                </a:solidFill>
              </a:rPr>
              <a:t>Context vs Content Expertise</a:t>
            </a:r>
          </a:p>
        </p:txBody>
      </p:sp>
      <p:sp>
        <p:nvSpPr>
          <p:cNvPr id="17" name="TextBox 16">
            <a:extLst>
              <a:ext uri="{FF2B5EF4-FFF2-40B4-BE49-F238E27FC236}">
                <a16:creationId xmlns:a16="http://schemas.microsoft.com/office/drawing/2014/main" id="{42645438-5448-4D03-8D85-92535355CD90}"/>
              </a:ext>
            </a:extLst>
          </p:cNvPr>
          <p:cNvSpPr txBox="1"/>
          <p:nvPr/>
        </p:nvSpPr>
        <p:spPr>
          <a:xfrm>
            <a:off x="118585" y="3018760"/>
            <a:ext cx="1974515" cy="954107"/>
          </a:xfrm>
          <a:prstGeom prst="rect">
            <a:avLst/>
          </a:prstGeom>
          <a:noFill/>
        </p:spPr>
        <p:txBody>
          <a:bodyPr wrap="none" rtlCol="0">
            <a:spAutoFit/>
          </a:bodyPr>
          <a:lstStyle/>
          <a:p>
            <a:pPr algn="ctr"/>
            <a:r>
              <a:rPr lang="en-US" sz="2800" b="1" dirty="0">
                <a:solidFill>
                  <a:srgbClr val="C00000"/>
                </a:solidFill>
              </a:rPr>
              <a:t>Proactive vs</a:t>
            </a:r>
          </a:p>
          <a:p>
            <a:pPr algn="ctr"/>
            <a:r>
              <a:rPr lang="en-US" sz="2800" b="1" dirty="0">
                <a:solidFill>
                  <a:srgbClr val="C00000"/>
                </a:solidFill>
              </a:rPr>
              <a:t>Reactive</a:t>
            </a:r>
          </a:p>
        </p:txBody>
      </p:sp>
    </p:spTree>
    <p:extLst>
      <p:ext uri="{BB962C8B-B14F-4D97-AF65-F5344CB8AC3E}">
        <p14:creationId xmlns:p14="http://schemas.microsoft.com/office/powerpoint/2010/main" val="564639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8112F-F38B-474B-A427-2F9A6ED8524E}"/>
              </a:ext>
            </a:extLst>
          </p:cNvPr>
          <p:cNvSpPr>
            <a:spLocks noGrp="1"/>
          </p:cNvSpPr>
          <p:nvPr>
            <p:ph type="title"/>
          </p:nvPr>
        </p:nvSpPr>
        <p:spPr>
          <a:xfrm>
            <a:off x="245193" y="254514"/>
            <a:ext cx="6081865" cy="756418"/>
          </a:xfrm>
        </p:spPr>
        <p:txBody>
          <a:bodyPr/>
          <a:lstStyle/>
          <a:p>
            <a:r>
              <a:rPr lang="en-US" dirty="0"/>
              <a:t>Student, Staff, and Family Outcomes</a:t>
            </a:r>
          </a:p>
        </p:txBody>
      </p:sp>
      <p:sp>
        <p:nvSpPr>
          <p:cNvPr id="3" name="Content Placeholder 2">
            <a:extLst>
              <a:ext uri="{FF2B5EF4-FFF2-40B4-BE49-F238E27FC236}">
                <a16:creationId xmlns:a16="http://schemas.microsoft.com/office/drawing/2014/main" id="{5C4D49A2-7905-46C6-BA89-84656D167969}"/>
              </a:ext>
            </a:extLst>
          </p:cNvPr>
          <p:cNvSpPr>
            <a:spLocks noGrp="1"/>
          </p:cNvSpPr>
          <p:nvPr>
            <p:ph idx="1"/>
          </p:nvPr>
        </p:nvSpPr>
        <p:spPr>
          <a:xfrm>
            <a:off x="628650" y="1463040"/>
            <a:ext cx="7886700" cy="4640674"/>
          </a:xfrm>
        </p:spPr>
        <p:txBody>
          <a:bodyPr>
            <a:normAutofit fontScale="92500" lnSpcReduction="10000"/>
          </a:bodyPr>
          <a:lstStyle/>
          <a:p>
            <a:pPr marL="0" indent="0">
              <a:buNone/>
            </a:pPr>
            <a:r>
              <a:rPr lang="en-US" u="sng" dirty="0">
                <a:solidFill>
                  <a:schemeClr val="accent5"/>
                </a:solidFill>
              </a:rPr>
              <a:t>Student Outcomes</a:t>
            </a:r>
          </a:p>
          <a:p>
            <a:r>
              <a:rPr lang="en-US" dirty="0"/>
              <a:t>Increased attendance and higher reading comprehension.</a:t>
            </a:r>
          </a:p>
          <a:p>
            <a:r>
              <a:rPr lang="en-US" dirty="0"/>
              <a:t>Improved homework completion and enjoyment.</a:t>
            </a:r>
          </a:p>
          <a:p>
            <a:endParaRPr lang="en-US" dirty="0"/>
          </a:p>
          <a:p>
            <a:pPr marL="0" indent="0">
              <a:buNone/>
            </a:pPr>
            <a:r>
              <a:rPr lang="en-US" u="sng" dirty="0">
                <a:solidFill>
                  <a:schemeClr val="accent5"/>
                </a:solidFill>
              </a:rPr>
              <a:t>Staff Outcomes</a:t>
            </a:r>
          </a:p>
          <a:p>
            <a:r>
              <a:rPr lang="en-US" dirty="0"/>
              <a:t>Increased respect for families’ strength and efforts.</a:t>
            </a:r>
          </a:p>
          <a:p>
            <a:r>
              <a:rPr lang="en-US" dirty="0"/>
              <a:t>Greater readiness to involve all families in new ways.</a:t>
            </a:r>
          </a:p>
          <a:p>
            <a:pPr marL="0" indent="0">
              <a:buNone/>
            </a:pPr>
            <a:endParaRPr lang="en-US" dirty="0"/>
          </a:p>
          <a:p>
            <a:pPr marL="0" indent="0">
              <a:buNone/>
            </a:pPr>
            <a:r>
              <a:rPr lang="en-US" u="sng" dirty="0">
                <a:solidFill>
                  <a:schemeClr val="accent5"/>
                </a:solidFill>
              </a:rPr>
              <a:t>Family Outcomes</a:t>
            </a:r>
          </a:p>
          <a:p>
            <a:r>
              <a:rPr lang="en-US" dirty="0"/>
              <a:t>Increased awareness of student progress and how to help students do better.</a:t>
            </a:r>
          </a:p>
          <a:p>
            <a:r>
              <a:rPr lang="en-US" dirty="0"/>
              <a:t>Increased feeling of ownership of school.</a:t>
            </a:r>
          </a:p>
          <a:p>
            <a:endParaRPr lang="en-US" dirty="0"/>
          </a:p>
          <a:p>
            <a:endParaRPr lang="en-US" dirty="0"/>
          </a:p>
        </p:txBody>
      </p:sp>
    </p:spTree>
    <p:extLst>
      <p:ext uri="{BB962C8B-B14F-4D97-AF65-F5344CB8AC3E}">
        <p14:creationId xmlns:p14="http://schemas.microsoft.com/office/powerpoint/2010/main" val="756934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a:xfrm>
            <a:off x="1251606" y="3162636"/>
            <a:ext cx="6553200" cy="457200"/>
          </a:xfrm>
          <a:prstGeom prst="rightArrow">
            <a:avLst/>
          </a:prstGeom>
          <a:solidFill>
            <a:srgbClr val="E223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457178" eaLnBrk="0" fontAlgn="auto" hangingPunct="0">
              <a:spcBef>
                <a:spcPts val="0"/>
              </a:spcBef>
              <a:spcAft>
                <a:spcPts val="0"/>
              </a:spcAft>
              <a:defRPr/>
            </a:pPr>
            <a:endParaRPr lang="en-US">
              <a:solidFill>
                <a:prstClr val="white"/>
              </a:solidFill>
              <a:latin typeface="Calibri"/>
            </a:endParaRPr>
          </a:p>
        </p:txBody>
      </p:sp>
      <p:sp>
        <p:nvSpPr>
          <p:cNvPr id="11" name="TextBox 9"/>
          <p:cNvSpPr txBox="1"/>
          <p:nvPr/>
        </p:nvSpPr>
        <p:spPr>
          <a:xfrm>
            <a:off x="265563" y="2001405"/>
            <a:ext cx="1469226" cy="307777"/>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MS UI Gothic" panose="020B0600070205080204" pitchFamily="34" charset="-128"/>
              </a:rPr>
              <a:t>Celebrations</a:t>
            </a:r>
          </a:p>
        </p:txBody>
      </p:sp>
      <p:sp>
        <p:nvSpPr>
          <p:cNvPr id="12" name="TextBox 10"/>
          <p:cNvSpPr txBox="1"/>
          <p:nvPr/>
        </p:nvSpPr>
        <p:spPr>
          <a:xfrm>
            <a:off x="1656059" y="2604210"/>
            <a:ext cx="1776573"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Parent resource rooms</a:t>
            </a:r>
          </a:p>
        </p:txBody>
      </p:sp>
      <p:sp>
        <p:nvSpPr>
          <p:cNvPr id="13" name="TextBox 11"/>
          <p:cNvSpPr txBox="1"/>
          <p:nvPr/>
        </p:nvSpPr>
        <p:spPr>
          <a:xfrm>
            <a:off x="3417852" y="1770791"/>
            <a:ext cx="1209319" cy="738664"/>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Parent training events</a:t>
            </a:r>
          </a:p>
        </p:txBody>
      </p:sp>
      <p:sp>
        <p:nvSpPr>
          <p:cNvPr id="14" name="TextBox 12"/>
          <p:cNvSpPr txBox="1"/>
          <p:nvPr/>
        </p:nvSpPr>
        <p:spPr>
          <a:xfrm>
            <a:off x="1520953" y="1891053"/>
            <a:ext cx="2068175"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Family help on administrative tasks</a:t>
            </a:r>
          </a:p>
        </p:txBody>
      </p:sp>
      <p:sp>
        <p:nvSpPr>
          <p:cNvPr id="15" name="TextBox 13"/>
          <p:cNvSpPr txBox="1"/>
          <p:nvPr/>
        </p:nvSpPr>
        <p:spPr>
          <a:xfrm>
            <a:off x="4610617" y="4347588"/>
            <a:ext cx="1206063" cy="323165"/>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Data sharing</a:t>
            </a:r>
          </a:p>
        </p:txBody>
      </p:sp>
      <p:sp>
        <p:nvSpPr>
          <p:cNvPr id="16" name="TextBox 14"/>
          <p:cNvSpPr txBox="1"/>
          <p:nvPr/>
        </p:nvSpPr>
        <p:spPr>
          <a:xfrm>
            <a:off x="6119594" y="3646110"/>
            <a:ext cx="1770264" cy="323165"/>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Home visits</a:t>
            </a:r>
          </a:p>
        </p:txBody>
      </p:sp>
      <p:sp>
        <p:nvSpPr>
          <p:cNvPr id="17" name="TextBox 15"/>
          <p:cNvSpPr txBox="1"/>
          <p:nvPr/>
        </p:nvSpPr>
        <p:spPr>
          <a:xfrm>
            <a:off x="6277428" y="1885014"/>
            <a:ext cx="1571170" cy="553998"/>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Relationship building</a:t>
            </a:r>
          </a:p>
        </p:txBody>
      </p:sp>
      <p:sp>
        <p:nvSpPr>
          <p:cNvPr id="18" name="TextBox 16"/>
          <p:cNvSpPr txBox="1"/>
          <p:nvPr/>
        </p:nvSpPr>
        <p:spPr>
          <a:xfrm>
            <a:off x="6147801" y="4158511"/>
            <a:ext cx="1543415" cy="553998"/>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Ongoing communications</a:t>
            </a:r>
          </a:p>
        </p:txBody>
      </p:sp>
      <p:sp>
        <p:nvSpPr>
          <p:cNvPr id="19" name="TextBox 17"/>
          <p:cNvSpPr txBox="1"/>
          <p:nvPr/>
        </p:nvSpPr>
        <p:spPr>
          <a:xfrm>
            <a:off x="3421264" y="2587942"/>
            <a:ext cx="1085757"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Back to school night</a:t>
            </a:r>
          </a:p>
        </p:txBody>
      </p:sp>
      <p:sp>
        <p:nvSpPr>
          <p:cNvPr id="20" name="TextBox 18"/>
          <p:cNvSpPr txBox="1"/>
          <p:nvPr/>
        </p:nvSpPr>
        <p:spPr>
          <a:xfrm>
            <a:off x="3399510" y="3772137"/>
            <a:ext cx="1128697"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Interactive homework</a:t>
            </a:r>
          </a:p>
        </p:txBody>
      </p:sp>
      <p:sp>
        <p:nvSpPr>
          <p:cNvPr id="21" name="TextBox 19"/>
          <p:cNvSpPr txBox="1"/>
          <p:nvPr/>
        </p:nvSpPr>
        <p:spPr>
          <a:xfrm>
            <a:off x="1675445" y="4441979"/>
            <a:ext cx="1808428"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Generic school newsletters</a:t>
            </a:r>
          </a:p>
        </p:txBody>
      </p:sp>
      <p:sp>
        <p:nvSpPr>
          <p:cNvPr id="22" name="TextBox 20"/>
          <p:cNvSpPr txBox="1"/>
          <p:nvPr/>
        </p:nvSpPr>
        <p:spPr>
          <a:xfrm>
            <a:off x="358764" y="2628444"/>
            <a:ext cx="1297295" cy="307777"/>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Fundraisers</a:t>
            </a:r>
          </a:p>
        </p:txBody>
      </p:sp>
      <p:sp>
        <p:nvSpPr>
          <p:cNvPr id="23" name="TextBox 21"/>
          <p:cNvSpPr txBox="1"/>
          <p:nvPr/>
        </p:nvSpPr>
        <p:spPr>
          <a:xfrm>
            <a:off x="4656407" y="1717654"/>
            <a:ext cx="1491394" cy="553998"/>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Goal-setting talks</a:t>
            </a:r>
          </a:p>
        </p:txBody>
      </p:sp>
      <p:sp>
        <p:nvSpPr>
          <p:cNvPr id="24" name="TextBox 22"/>
          <p:cNvSpPr txBox="1"/>
          <p:nvPr/>
        </p:nvSpPr>
        <p:spPr>
          <a:xfrm>
            <a:off x="168063" y="4343460"/>
            <a:ext cx="1487996"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Performances &amp; showcases</a:t>
            </a:r>
          </a:p>
        </p:txBody>
      </p:sp>
      <p:sp>
        <p:nvSpPr>
          <p:cNvPr id="25" name="TextBox 23"/>
          <p:cNvSpPr txBox="1"/>
          <p:nvPr/>
        </p:nvSpPr>
        <p:spPr>
          <a:xfrm>
            <a:off x="366992" y="3926556"/>
            <a:ext cx="1061370" cy="307777"/>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Potlucks</a:t>
            </a:r>
          </a:p>
        </p:txBody>
      </p:sp>
      <p:sp>
        <p:nvSpPr>
          <p:cNvPr id="26" name="TextBox 24"/>
          <p:cNvSpPr txBox="1"/>
          <p:nvPr/>
        </p:nvSpPr>
        <p:spPr>
          <a:xfrm>
            <a:off x="1634740" y="3733319"/>
            <a:ext cx="1764618" cy="52322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400" dirty="0">
                <a:solidFill>
                  <a:prstClr val="black"/>
                </a:solidFill>
                <a:latin typeface="Calibri"/>
                <a:ea typeface="ＭＳ Ｐゴシック" pitchFamily="-128" charset="-128"/>
              </a:rPr>
              <a:t>Family support services</a:t>
            </a:r>
          </a:p>
        </p:txBody>
      </p:sp>
      <p:sp>
        <p:nvSpPr>
          <p:cNvPr id="27" name="TextBox 25"/>
          <p:cNvSpPr txBox="1"/>
          <p:nvPr/>
        </p:nvSpPr>
        <p:spPr>
          <a:xfrm>
            <a:off x="4641117" y="2428786"/>
            <a:ext cx="1440756" cy="78483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Regular, personalized communication</a:t>
            </a:r>
          </a:p>
        </p:txBody>
      </p:sp>
      <p:sp>
        <p:nvSpPr>
          <p:cNvPr id="28" name="TextBox 26"/>
          <p:cNvSpPr txBox="1"/>
          <p:nvPr/>
        </p:nvSpPr>
        <p:spPr>
          <a:xfrm>
            <a:off x="4583082" y="3704863"/>
            <a:ext cx="1592993" cy="553998"/>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Positive phone calls home</a:t>
            </a:r>
          </a:p>
        </p:txBody>
      </p:sp>
      <p:sp>
        <p:nvSpPr>
          <p:cNvPr id="29" name="TextBox 27"/>
          <p:cNvSpPr txBox="1"/>
          <p:nvPr/>
        </p:nvSpPr>
        <p:spPr>
          <a:xfrm>
            <a:off x="5311687" y="4707391"/>
            <a:ext cx="1597907" cy="784830"/>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Modeling of learning support strategies</a:t>
            </a:r>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0349" y="2439013"/>
            <a:ext cx="954907" cy="1487543"/>
          </a:xfrm>
          <a:prstGeom prst="rect">
            <a:avLst/>
          </a:prstGeom>
        </p:spPr>
      </p:pic>
      <p:sp>
        <p:nvSpPr>
          <p:cNvPr id="32" name="TextBox 32"/>
          <p:cNvSpPr txBox="1"/>
          <p:nvPr/>
        </p:nvSpPr>
        <p:spPr>
          <a:xfrm>
            <a:off x="6024983" y="2587942"/>
            <a:ext cx="1740766" cy="553998"/>
          </a:xfrm>
          <a:prstGeom prst="rect">
            <a:avLst/>
          </a:prstGeom>
          <a:noFill/>
          <a:ln>
            <a:noFill/>
          </a:ln>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defTabSz="457178" eaLnBrk="0" hangingPunct="0">
              <a:defRPr/>
            </a:pPr>
            <a:r>
              <a:rPr lang="en-US" sz="1500" b="1" dirty="0">
                <a:solidFill>
                  <a:prstClr val="black"/>
                </a:solidFill>
                <a:latin typeface="Calibri"/>
                <a:ea typeface="ＭＳ Ｐゴシック" pitchFamily="-128" charset="-128"/>
              </a:rPr>
              <a:t>Academic partnering</a:t>
            </a:r>
          </a:p>
        </p:txBody>
      </p:sp>
      <p:pic>
        <p:nvPicPr>
          <p:cNvPr id="4" name="Graphic 3" descr="Schoolhouse">
            <a:extLst>
              <a:ext uri="{FF2B5EF4-FFF2-40B4-BE49-F238E27FC236}">
                <a16:creationId xmlns:a16="http://schemas.microsoft.com/office/drawing/2014/main" id="{DD6EAFF9-99BA-43F9-AAF5-5F922BFD06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3603" y="2897244"/>
            <a:ext cx="914400" cy="914400"/>
          </a:xfrm>
          <a:prstGeom prst="rect">
            <a:avLst/>
          </a:prstGeom>
        </p:spPr>
      </p:pic>
      <p:sp>
        <p:nvSpPr>
          <p:cNvPr id="5" name="Title 4">
            <a:extLst>
              <a:ext uri="{FF2B5EF4-FFF2-40B4-BE49-F238E27FC236}">
                <a16:creationId xmlns:a16="http://schemas.microsoft.com/office/drawing/2014/main" id="{CAE9079B-18D5-4CD8-895F-C902434B8B99}"/>
              </a:ext>
            </a:extLst>
          </p:cNvPr>
          <p:cNvSpPr>
            <a:spLocks noGrp="1"/>
          </p:cNvSpPr>
          <p:nvPr>
            <p:ph type="title"/>
          </p:nvPr>
        </p:nvSpPr>
        <p:spPr>
          <a:xfrm>
            <a:off x="4810455" y="942732"/>
            <a:ext cx="8229600" cy="857250"/>
          </a:xfrm>
        </p:spPr>
        <p:txBody>
          <a:bodyPr>
            <a:normAutofit fontScale="90000"/>
          </a:bodyPr>
          <a:lstStyle/>
          <a:p>
            <a:r>
              <a:rPr lang="en-US" sz="3100" dirty="0">
                <a:solidFill>
                  <a:srgbClr val="E2231A"/>
                </a:solidFill>
                <a:cs typeface="Calibri" panose="020F0502020204030204" pitchFamily="34" charset="0"/>
              </a:rPr>
              <a:t>CONTINUUM OF IMPACT</a:t>
            </a:r>
            <a:br>
              <a:rPr lang="en-US" sz="3600" dirty="0">
                <a:solidFill>
                  <a:srgbClr val="E2231A"/>
                </a:solidFill>
                <a:cs typeface="Calibri" panose="020F0502020204030204" pitchFamily="34" charset="0"/>
              </a:rPr>
            </a:br>
            <a:endParaRPr lang="en-US" dirty="0"/>
          </a:p>
        </p:txBody>
      </p:sp>
      <p:cxnSp>
        <p:nvCxnSpPr>
          <p:cNvPr id="33" name="Straight Connector 32">
            <a:extLst>
              <a:ext uri="{FF2B5EF4-FFF2-40B4-BE49-F238E27FC236}">
                <a16:creationId xmlns:a16="http://schemas.microsoft.com/office/drawing/2014/main" id="{3F70BC02-A496-49DB-98D0-6267BDCA2FDC}"/>
              </a:ext>
            </a:extLst>
          </p:cNvPr>
          <p:cNvCxnSpPr>
            <a:cxnSpLocks/>
          </p:cNvCxnSpPr>
          <p:nvPr/>
        </p:nvCxnSpPr>
        <p:spPr>
          <a:xfrm>
            <a:off x="-325765" y="1206692"/>
            <a:ext cx="4897765" cy="0"/>
          </a:xfrm>
          <a:prstGeom prst="line">
            <a:avLst/>
          </a:prstGeom>
          <a:ln w="9525" cmpd="sng">
            <a:solidFill>
              <a:srgbClr val="D80815"/>
            </a:solidFill>
            <a:prstDash val="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089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text, application&#10;&#10;Description automatically generated">
            <a:hlinkClick r:id="rId2"/>
            <a:extLst>
              <a:ext uri="{FF2B5EF4-FFF2-40B4-BE49-F238E27FC236}">
                <a16:creationId xmlns:a16="http://schemas.microsoft.com/office/drawing/2014/main" id="{B0733D4F-FEB3-4F2D-A45F-13FA2C719E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49274">
            <a:off x="6844420" y="265658"/>
            <a:ext cx="2038552" cy="2637347"/>
          </a:xfrm>
          <a:prstGeom prst="rect">
            <a:avLst/>
          </a:prstGeom>
        </p:spPr>
      </p:pic>
      <p:sp>
        <p:nvSpPr>
          <p:cNvPr id="3" name="Title 2"/>
          <p:cNvSpPr>
            <a:spLocks noGrp="1"/>
          </p:cNvSpPr>
          <p:nvPr>
            <p:ph type="title"/>
          </p:nvPr>
        </p:nvSpPr>
        <p:spPr/>
        <p:txBody>
          <a:bodyPr/>
          <a:lstStyle/>
          <a:p>
            <a:r>
              <a:rPr lang="en-US" dirty="0"/>
              <a:t>Available Colorado Resources</a:t>
            </a:r>
          </a:p>
        </p:txBody>
      </p:sp>
      <p:pic>
        <p:nvPicPr>
          <p:cNvPr id="2" name="Picture 1">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5027" y="3853212"/>
            <a:ext cx="896645" cy="2043292"/>
          </a:xfrm>
          <a:prstGeom prst="rect">
            <a:avLst/>
          </a:prstGeom>
        </p:spPr>
      </p:pic>
      <p:pic>
        <p:nvPicPr>
          <p:cNvPr id="5" name="Picture 4">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50333" y="3166597"/>
            <a:ext cx="1978020" cy="2559789"/>
          </a:xfrm>
          <a:prstGeom prst="rect">
            <a:avLst/>
          </a:prstGeom>
        </p:spPr>
      </p:pic>
      <p:pic>
        <p:nvPicPr>
          <p:cNvPr id="6" name="Picture 5">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64539" y="3700655"/>
            <a:ext cx="2849859" cy="1295860"/>
          </a:xfrm>
          <a:prstGeom prst="rect">
            <a:avLst/>
          </a:prstGeom>
        </p:spPr>
      </p:pic>
      <p:pic>
        <p:nvPicPr>
          <p:cNvPr id="10" name="Picture 9">
            <a:hlinkClick r:id="rId4"/>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1915" y="4348585"/>
            <a:ext cx="1007623" cy="2311685"/>
          </a:xfrm>
          <a:prstGeom prst="rect">
            <a:avLst/>
          </a:prstGeom>
        </p:spPr>
      </p:pic>
      <p:pic>
        <p:nvPicPr>
          <p:cNvPr id="11" name="Picture 10">
            <a:hlinkClick r:id="rId11"/>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11797" y="5726386"/>
            <a:ext cx="5723120" cy="1077688"/>
          </a:xfrm>
          <a:prstGeom prst="rect">
            <a:avLst/>
          </a:prstGeom>
        </p:spPr>
      </p:pic>
      <p:pic>
        <p:nvPicPr>
          <p:cNvPr id="7" name="Picture 6">
            <a:hlinkClick r:id="rId13"/>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989469" y="445179"/>
            <a:ext cx="1760864" cy="22783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0EC6BA1E-8E26-4536-BD90-04619974157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0739581">
            <a:off x="365398" y="994588"/>
            <a:ext cx="1892798" cy="2449286"/>
          </a:xfrm>
          <a:prstGeom prst="rect">
            <a:avLst/>
          </a:prstGeom>
        </p:spPr>
      </p:pic>
      <p:pic>
        <p:nvPicPr>
          <p:cNvPr id="1026" name="Picture 2" descr="Family, School, and Community Partnering">
            <a:hlinkClick r:id="rId16"/>
            <a:extLst>
              <a:ext uri="{FF2B5EF4-FFF2-40B4-BE49-F238E27FC236}">
                <a16:creationId xmlns:a16="http://schemas.microsoft.com/office/drawing/2014/main" id="{F918507D-8459-4995-A8E4-B0825CC964D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700139" y="2103110"/>
            <a:ext cx="1760863" cy="1760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497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social media post&#10;&#10;Description automatically generated">
            <a:extLst>
              <a:ext uri="{FF2B5EF4-FFF2-40B4-BE49-F238E27FC236}">
                <a16:creationId xmlns:a16="http://schemas.microsoft.com/office/drawing/2014/main" id="{4B1B2E16-4313-40A3-8507-DDCC482E9B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3565" y="-4549"/>
            <a:ext cx="5300435" cy="6858000"/>
          </a:xfrm>
          <a:prstGeom prst="rect">
            <a:avLst/>
          </a:prstGeom>
        </p:spPr>
      </p:pic>
      <p:sp>
        <p:nvSpPr>
          <p:cNvPr id="8" name="Title 7">
            <a:extLst>
              <a:ext uri="{FF2B5EF4-FFF2-40B4-BE49-F238E27FC236}">
                <a16:creationId xmlns:a16="http://schemas.microsoft.com/office/drawing/2014/main" id="{EB48259A-87E8-4F0D-A675-501A292B1A70}"/>
              </a:ext>
            </a:extLst>
          </p:cNvPr>
          <p:cNvSpPr>
            <a:spLocks noGrp="1"/>
          </p:cNvSpPr>
          <p:nvPr>
            <p:ph type="title"/>
          </p:nvPr>
        </p:nvSpPr>
        <p:spPr>
          <a:xfrm>
            <a:off x="291790" y="121212"/>
            <a:ext cx="3124201" cy="1320800"/>
          </a:xfrm>
        </p:spPr>
        <p:txBody>
          <a:bodyPr>
            <a:normAutofit/>
          </a:bodyPr>
          <a:lstStyle/>
          <a:p>
            <a:pPr algn="ctr"/>
            <a:r>
              <a:rPr lang="en-US" dirty="0"/>
              <a:t>CO FSCP Framework for Districts and Schools</a:t>
            </a:r>
          </a:p>
        </p:txBody>
      </p:sp>
      <p:sp>
        <p:nvSpPr>
          <p:cNvPr id="4" name="Text Placeholder 2">
            <a:extLst>
              <a:ext uri="{FF2B5EF4-FFF2-40B4-BE49-F238E27FC236}">
                <a16:creationId xmlns:a16="http://schemas.microsoft.com/office/drawing/2014/main" id="{821743B2-FF26-4A91-8722-02C19DC86C8B}"/>
              </a:ext>
            </a:extLst>
          </p:cNvPr>
          <p:cNvSpPr txBox="1">
            <a:spLocks/>
          </p:cNvSpPr>
          <p:nvPr/>
        </p:nvSpPr>
        <p:spPr>
          <a:xfrm>
            <a:off x="95804" y="1463040"/>
            <a:ext cx="3598372" cy="3694176"/>
          </a:xfrm>
          <a:prstGeom prst="rect">
            <a:avLst/>
          </a:prstGeom>
        </p:spPr>
        <p:txBody>
          <a:bodyPr vert="horz" lIns="0" tIns="0" rIns="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6200" indent="0">
              <a:buFont typeface="Arial" panose="020B0604020202020204" pitchFamily="34" charset="0"/>
              <a:buNone/>
            </a:pPr>
            <a:r>
              <a:rPr lang="en-US" u="sng"/>
              <a:t>Definition</a:t>
            </a:r>
          </a:p>
          <a:p>
            <a:pPr marL="76200" indent="0">
              <a:buFont typeface="Arial" panose="020B0604020202020204" pitchFamily="34" charset="0"/>
              <a:buNone/>
            </a:pPr>
            <a:r>
              <a:rPr lang="en-US"/>
              <a:t>Families, early childhood programs, schools, and communities </a:t>
            </a:r>
            <a:r>
              <a:rPr lang="en-US" b="1">
                <a:solidFill>
                  <a:schemeClr val="accent6">
                    <a:lumMod val="75000"/>
                  </a:schemeClr>
                </a:solidFill>
              </a:rPr>
              <a:t>actively partnering</a:t>
            </a:r>
            <a:r>
              <a:rPr lang="en-US"/>
              <a:t> to develop, implement, and evaluate </a:t>
            </a:r>
            <a:r>
              <a:rPr lang="en-US" b="1">
                <a:solidFill>
                  <a:schemeClr val="accent6">
                    <a:lumMod val="75000"/>
                  </a:schemeClr>
                </a:solidFill>
              </a:rPr>
              <a:t>effective and equitable practices</a:t>
            </a:r>
            <a:r>
              <a:rPr lang="en-US"/>
              <a:t> to improve </a:t>
            </a:r>
            <a:r>
              <a:rPr lang="en-US" b="1">
                <a:solidFill>
                  <a:schemeClr val="accent6">
                    <a:lumMod val="75000"/>
                  </a:schemeClr>
                </a:solidFill>
              </a:rPr>
              <a:t>educational outcomes </a:t>
            </a:r>
            <a:r>
              <a:rPr lang="en-US"/>
              <a:t>for children and youth.</a:t>
            </a:r>
          </a:p>
          <a:p>
            <a:endParaRPr lang="en-US" dirty="0"/>
          </a:p>
        </p:txBody>
      </p:sp>
    </p:spTree>
    <p:extLst>
      <p:ext uri="{BB962C8B-B14F-4D97-AF65-F5344CB8AC3E}">
        <p14:creationId xmlns:p14="http://schemas.microsoft.com/office/powerpoint/2010/main" val="938295401"/>
      </p:ext>
    </p:extLst>
  </p:cSld>
  <p:clrMapOvr>
    <a:masterClrMapping/>
  </p:clrMapOvr>
</p:sld>
</file>

<file path=ppt/theme/theme1.xml><?xml version="1.0" encoding="utf-8"?>
<a:theme xmlns:a="http://schemas.openxmlformats.org/drawingml/2006/main" name="Theme1yellowCD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yellowCDE" id="{9D1A9058-8749-4450-90D2-BE2891095E90}" vid="{33045059-34AE-4F42-9D9E-BA8EE8F0CF4F}"/>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lamboyan PPT Template1" id="{814BB1E3-C932-4FF5-A43B-413CA03B3850}" vid="{0BDBCC81-C2A7-4BF8-8B71-196D5BE28E1D}"/>
    </a:ext>
  </a:extLst>
</a:theme>
</file>

<file path=ppt/theme/theme3.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Theme1yellowCDE</Template>
  <TotalTime>26047</TotalTime>
  <Words>460</Words>
  <Application>Microsoft Office PowerPoint</Application>
  <PresentationFormat>On-screen Show (4:3)</PresentationFormat>
  <Paragraphs>71</Paragraphs>
  <Slides>6</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Museo Slab 500</vt:lpstr>
      <vt:lpstr>Wingdings</vt:lpstr>
      <vt:lpstr>Theme1yellowCDE</vt:lpstr>
      <vt:lpstr>1_Office Theme</vt:lpstr>
      <vt:lpstr>2_Office Theme</vt:lpstr>
      <vt:lpstr>Family-School-Community Partnerships</vt:lpstr>
      <vt:lpstr>What is Family-School-Community Partnering?</vt:lpstr>
      <vt:lpstr>Student, Staff, and Family Outcomes</vt:lpstr>
      <vt:lpstr>CONTINUUM OF IMPACT </vt:lpstr>
      <vt:lpstr>Available Colorado Resources</vt:lpstr>
      <vt:lpstr>CO FSCP Framework for Districts and Schools</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Revive, Refresh, Refine: Maximizing your School Accountability Committees</dc:title>
  <dc:creator>Steffen, Lisa</dc:creator>
  <cp:lastModifiedBy>Hutchins, Darcy</cp:lastModifiedBy>
  <cp:revision>99</cp:revision>
  <cp:lastPrinted>2019-09-05T17:38:45Z</cp:lastPrinted>
  <dcterms:created xsi:type="dcterms:W3CDTF">2019-07-19T16:41:57Z</dcterms:created>
  <dcterms:modified xsi:type="dcterms:W3CDTF">2021-01-22T16:42:23Z</dcterms:modified>
</cp:coreProperties>
</file>