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16"/>
  </p:notesMasterIdLst>
  <p:handoutMasterIdLst>
    <p:handoutMasterId r:id="rId17"/>
  </p:handoutMasterIdLst>
  <p:sldIdLst>
    <p:sldId id="261" r:id="rId2"/>
    <p:sldId id="512" r:id="rId3"/>
    <p:sldId id="677" r:id="rId4"/>
    <p:sldId id="678" r:id="rId5"/>
    <p:sldId id="689" r:id="rId6"/>
    <p:sldId id="691" r:id="rId7"/>
    <p:sldId id="688" r:id="rId8"/>
    <p:sldId id="687" r:id="rId9"/>
    <p:sldId id="692" r:id="rId10"/>
    <p:sldId id="683" r:id="rId11"/>
    <p:sldId id="685" r:id="rId12"/>
    <p:sldId id="690" r:id="rId13"/>
    <p:sldId id="693" r:id="rId14"/>
    <p:sldId id="694" r:id="rId15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FF86D8-59E2-429D-9CB3-400F4AED16B9}" v="2" dt="2024-06-21T18:37:11.5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3169920" cy="480059"/>
          </a:xfrm>
          <a:prstGeom prst="rect">
            <a:avLst/>
          </a:prstGeom>
        </p:spPr>
        <p:txBody>
          <a:bodyPr vert="horz" lIns="96645" tIns="48325" rIns="96645" bIns="4832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0" y="1"/>
            <a:ext cx="3169920" cy="480059"/>
          </a:xfrm>
          <a:prstGeom prst="rect">
            <a:avLst/>
          </a:prstGeom>
        </p:spPr>
        <p:txBody>
          <a:bodyPr vert="horz" lIns="96645" tIns="48325" rIns="96645" bIns="48325" rtlCol="0"/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119476"/>
            <a:ext cx="3169920" cy="480059"/>
          </a:xfrm>
          <a:prstGeom prst="rect">
            <a:avLst/>
          </a:prstGeom>
        </p:spPr>
        <p:txBody>
          <a:bodyPr vert="horz" lIns="96645" tIns="48325" rIns="96645" bIns="4832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0" y="9119476"/>
            <a:ext cx="3169920" cy="480059"/>
          </a:xfrm>
          <a:prstGeom prst="rect">
            <a:avLst/>
          </a:prstGeom>
        </p:spPr>
        <p:txBody>
          <a:bodyPr vert="horz" lIns="96645" tIns="48325" rIns="96645" bIns="48325" rtlCol="0" anchor="b"/>
          <a:lstStyle>
            <a:lvl1pPr algn="r">
              <a:defRPr sz="1300"/>
            </a:lvl1pPr>
          </a:lstStyle>
          <a:p>
            <a:fld id="{D0E0FB64-2BC7-4AB9-8148-7CA748B7F74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1039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6"/>
          </a:xfrm>
          <a:prstGeom prst="rect">
            <a:avLst/>
          </a:prstGeom>
        </p:spPr>
        <p:txBody>
          <a:bodyPr vert="horz" lIns="91426" tIns="45712" rIns="91426" bIns="45712" rtlCol="0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3975" cy="3603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6" tIns="45712" rIns="91426" bIns="457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9" y="4560888"/>
            <a:ext cx="5851526" cy="4319588"/>
          </a:xfrm>
          <a:prstGeom prst="rect">
            <a:avLst/>
          </a:prstGeom>
        </p:spPr>
        <p:txBody>
          <a:bodyPr vert="horz" lIns="91426" tIns="45712" rIns="91426" bIns="4571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7"/>
            <a:ext cx="3170238" cy="47942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7"/>
            <a:ext cx="3170238" cy="479426"/>
          </a:xfrm>
          <a:prstGeom prst="rect">
            <a:avLst/>
          </a:prstGeom>
        </p:spPr>
        <p:txBody>
          <a:bodyPr vert="horz" lIns="91426" tIns="45712" rIns="91426" bIns="45712" rtlCol="0" anchor="b"/>
          <a:lstStyle>
            <a:lvl1pPr algn="r">
              <a:defRPr sz="1100"/>
            </a:lvl1pPr>
          </a:lstStyle>
          <a:p>
            <a:fld id="{D5108EA2-49EE-4161-B552-570F4FA935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2099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20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3975" cy="3603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607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779DA-E801-F289-7093-F0B41F119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05A4B2-1E5A-DAD5-8D2F-FFC8BEA5A9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3975" cy="3603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65C6B-784C-A572-86C6-4262B7EB9E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551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779DA-E801-F289-7093-F0B41F119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05A4B2-1E5A-DAD5-8D2F-FFC8BEA5A9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3975" cy="3603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65C6B-784C-A572-86C6-4262B7EB9E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325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1AB4C-B28F-330A-BBDD-C303FEBB0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2B0C4F-1B05-8C65-200B-8F745C52DF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3975" cy="3603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A1F5C5-514F-B65B-9FA7-524842ED33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15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779DA-E801-F289-7093-F0B41F119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05A4B2-1E5A-DAD5-8D2F-FFC8BEA5A9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3975" cy="3603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65C6B-784C-A572-86C6-4262B7EB9E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770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3975" cy="3603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93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779DA-E801-F289-7093-F0B41F119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05A4B2-1E5A-DAD5-8D2F-FFC8BEA5A9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3975" cy="3603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65C6B-784C-A572-86C6-4262B7EB9E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13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779DA-E801-F289-7093-F0B41F119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05A4B2-1E5A-DAD5-8D2F-FFC8BEA5A9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3975" cy="3603625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65C6B-784C-A572-86C6-4262B7EB9E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410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288" y="-8468"/>
            <a:ext cx="12226405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467" y="2404534"/>
            <a:ext cx="776895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467" y="4050845"/>
            <a:ext cx="776895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742BB-1320-4DC5-BD8D-84B444E7E1CA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590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D1F63-4CAC-4DDA-A72B-5561FFB0C788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404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2700871"/>
            <a:ext cx="8463620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0D0C9-0FE0-4C2A-9B21-62A228EA49B9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59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9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7" y="2160589"/>
            <a:ext cx="411747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8939" y="2160590"/>
            <a:ext cx="411748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F7DA4-DAB0-4B54-B910-20E5022F0BC8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54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6" y="609600"/>
            <a:ext cx="8463617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99" y="273725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55520" y="2160983"/>
            <a:ext cx="41208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55520" y="2737257"/>
            <a:ext cx="4120896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C8E7C-E879-428E-A655-2DEC5609181B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53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9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7BFFF-5196-46F5-9856-899E7ABEB5DE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83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243E7-8F56-4D8D-B905-D4B3F532BE65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82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1498604"/>
            <a:ext cx="3720243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1703" y="514936"/>
            <a:ext cx="4514716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1" y="2777069"/>
            <a:ext cx="3720243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C59A9-995C-4113-A97E-A3ECC92BBF02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79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4800600"/>
            <a:ext cx="846361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801" y="609600"/>
            <a:ext cx="846361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1" y="5367338"/>
            <a:ext cx="8463619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6B791-C634-4DA4-B652-A4104026D25B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781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609600"/>
            <a:ext cx="8463619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4470400"/>
            <a:ext cx="846361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F9AB-39DB-4234-B366-F86726E85CC4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09250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1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68100" y="3632200"/>
            <a:ext cx="7226405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470400"/>
            <a:ext cx="8463620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F9AB-39DB-4234-B366-F86726E85CC4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43622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9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85052807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99" y="1931988"/>
            <a:ext cx="8463620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F9AB-39DB-4234-B366-F86726E85CC4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90931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181" y="609600"/>
            <a:ext cx="809624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F9AB-39DB-4234-B366-F86726E85CC4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643622" y="790378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6939" y="288655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677718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138" y="609600"/>
            <a:ext cx="8455287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12796" y="4013200"/>
            <a:ext cx="8463621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99" y="4527448"/>
            <a:ext cx="8463620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CF9AB-39DB-4234-B366-F86726E85CC4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749723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60A66-3FAE-4B19-8002-7925B03D4BCF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47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9749" y="609611"/>
            <a:ext cx="130508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609611"/>
            <a:ext cx="6926701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66C7F-B6CB-4371-A1D8-8EC1A02AD3F9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332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288" y="-8468"/>
            <a:ext cx="12226407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6" y="609600"/>
            <a:ext cx="846361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2160590"/>
            <a:ext cx="846361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7011" y="6041374"/>
            <a:ext cx="9121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CF9AB-39DB-4234-B366-F86726E85CC4}" type="datetime1">
              <a:rPr lang="en-US" smtClean="0"/>
              <a:pPr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6041374"/>
            <a:ext cx="6163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2904" y="6041374"/>
            <a:ext cx="683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7FAFB61-E699-42BB-A1A0-9A3B4094B1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679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2590800" y="1295400"/>
            <a:ext cx="6513579" cy="828643"/>
          </a:xfrm>
        </p:spPr>
        <p:txBody>
          <a:bodyPr vert="horz" lIns="68580" tIns="34291" rIns="68580" bIns="34291" rtlCol="0" anchor="ctr">
            <a:normAutofit fontScale="90000"/>
          </a:bodyPr>
          <a:lstStyle/>
          <a:p>
            <a:pPr algn="ctr"/>
            <a:r>
              <a:rPr lang="en-US" sz="3900" b="1" u="sng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Churchville-Chili</a:t>
            </a:r>
            <a:r>
              <a:rPr lang="en-US" sz="3900" u="sng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sz="3900" b="1" u="sng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CSD</a:t>
            </a:r>
            <a:br>
              <a:rPr lang="en-US" sz="3900" b="1" u="sng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3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Capital Project Update </a:t>
            </a:r>
            <a:br>
              <a:rPr lang="en-US" sz="3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3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Board Of Education Meeting </a:t>
            </a:r>
            <a:br>
              <a:rPr lang="en-US" sz="3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</a:br>
            <a:r>
              <a:rPr lang="en-US" sz="3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June 25, 2024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8D9AB072-9828-46E6-8B7D-8307C7044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180983"/>
            <a:ext cx="902011" cy="609600"/>
          </a:xfrm>
          <a:prstGeom prst="rect">
            <a:avLst/>
          </a:prstGeom>
        </p:spPr>
      </p:pic>
      <p:pic>
        <p:nvPicPr>
          <p:cNvPr id="4" name="Picture 3" descr="A black and white image of a bell tower&#10;&#10;Description automatically generated">
            <a:extLst>
              <a:ext uri="{FF2B5EF4-FFF2-40B4-BE49-F238E27FC236}">
                <a16:creationId xmlns:a16="http://schemas.microsoft.com/office/drawing/2014/main" id="{7C38FB4F-FA86-6275-75BB-33B502A559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689" y="3352800"/>
            <a:ext cx="29718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081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524000"/>
            <a:ext cx="6477000" cy="958850"/>
          </a:xfrm>
        </p:spPr>
        <p:txBody>
          <a:bodyPr>
            <a:normAutofit/>
          </a:bodyPr>
          <a:lstStyle/>
          <a:p>
            <a:pPr eaLnBrk="1" hangingPunct="1"/>
            <a:r>
              <a:rPr lang="en-US" u="sng"/>
              <a:t>Current Capital Projects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752600"/>
            <a:ext cx="11201400" cy="3798888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2000" dirty="0"/>
          </a:p>
          <a:p>
            <a:pPr marL="457178" lvl="1" indent="0">
              <a:lnSpc>
                <a:spcPct val="90000"/>
              </a:lnSpc>
              <a:buNone/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800" u="sng" dirty="0"/>
              <a:t>Capital Improvement Project Phase 6-2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MS Renovations, Turf Baseball &amp; Softball, Tennis Courts, Buffalo Road Entry, Transportation Bus Parking Lot, MS Bus Loop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600" dirty="0"/>
              <a:t>2023/2024 Capital Outlay CES Floors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Staff Lounge, Classrooms 301, 303, 306, 307, 307A, &amp; Office 309A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33E0ADE6-FFA5-56CF-4FE6-530D9DAF6A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6172200"/>
            <a:ext cx="902011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E69D71-EF5E-D214-9F34-F02C48D4CE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875" t="18943" r="36250" b="71855"/>
          <a:stretch/>
        </p:blipFill>
        <p:spPr>
          <a:xfrm>
            <a:off x="3048000" y="331787"/>
            <a:ext cx="5105400" cy="60960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782797"/>
            <a:ext cx="10896600" cy="495617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2000"/>
              <a:t>Phase VI Construction Project is approximately 33% complete</a:t>
            </a:r>
          </a:p>
          <a:p>
            <a:pPr eaLnBrk="1" hangingPunct="1">
              <a:lnSpc>
                <a:spcPct val="90000"/>
              </a:lnSpc>
            </a:pPr>
            <a:endParaRPr lang="en-US" sz="2000"/>
          </a:p>
          <a:p>
            <a:pPr eaLnBrk="1" hangingPunct="1">
              <a:lnSpc>
                <a:spcPct val="90000"/>
              </a:lnSpc>
            </a:pPr>
            <a:r>
              <a:rPr lang="en-US" sz="2000"/>
              <a:t>Construction Contingency Budget	 	 		 	$	3,369,829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u="sng"/>
              <a:t>Change Order Total (May 2024)				 	$    	   853,311</a:t>
            </a:r>
          </a:p>
          <a:p>
            <a:pPr eaLnBrk="1" hangingPunct="1">
              <a:lnSpc>
                <a:spcPct val="90000"/>
              </a:lnSpc>
            </a:pPr>
            <a:r>
              <a:rPr lang="en-US" sz="2000"/>
              <a:t>Remaining Construction Contingency 				$     2,516,518</a:t>
            </a:r>
          </a:p>
          <a:p>
            <a:pPr marL="0" indent="0">
              <a:lnSpc>
                <a:spcPct val="90000"/>
              </a:lnSpc>
              <a:buNone/>
            </a:pPr>
            <a:endParaRPr lang="en-US" sz="1200"/>
          </a:p>
          <a:p>
            <a:pPr eaLnBrk="1" hangingPunct="1">
              <a:lnSpc>
                <a:spcPct val="90000"/>
              </a:lnSpc>
            </a:pPr>
            <a:r>
              <a:rPr lang="en-US" sz="2000"/>
              <a:t>Project Team is following approximately $180,768 in potential issues pending approval:</a:t>
            </a:r>
          </a:p>
          <a:p>
            <a:pPr marL="457178" lvl="1" indent="0">
              <a:lnSpc>
                <a:spcPct val="90000"/>
              </a:lnSpc>
              <a:buNone/>
            </a:pPr>
            <a:endParaRPr lang="en-US" sz="1200"/>
          </a:p>
          <a:p>
            <a:pPr marL="0" indent="0">
              <a:lnSpc>
                <a:spcPct val="90000"/>
              </a:lnSpc>
              <a:buNone/>
            </a:pPr>
            <a:r>
              <a:rPr lang="en-US" sz="2000" u="sng"/>
              <a:t>Overall Phase VI Project Budget </a:t>
            </a:r>
          </a:p>
          <a:p>
            <a:pPr>
              <a:lnSpc>
                <a:spcPct val="90000"/>
              </a:lnSpc>
            </a:pPr>
            <a:r>
              <a:rPr lang="en-US" sz="2000"/>
              <a:t>INCIDENTAL BUDGET		 				$   11,332,254</a:t>
            </a:r>
          </a:p>
          <a:p>
            <a:pPr>
              <a:lnSpc>
                <a:spcPct val="90000"/>
              </a:lnSpc>
            </a:pPr>
            <a:r>
              <a:rPr lang="en-US" sz="2000"/>
              <a:t>CAPITALIZED INTEREST/DANSY				$     3,887,503</a:t>
            </a:r>
          </a:p>
          <a:p>
            <a:pPr>
              <a:lnSpc>
                <a:spcPct val="90000"/>
              </a:lnSpc>
            </a:pPr>
            <a:r>
              <a:rPr lang="en-US" sz="2000"/>
              <a:t>CONSTRUCTION CONTINGENCY  			$     3,369,829   </a:t>
            </a:r>
          </a:p>
          <a:p>
            <a:pPr>
              <a:lnSpc>
                <a:spcPct val="90000"/>
              </a:lnSpc>
            </a:pPr>
            <a:r>
              <a:rPr lang="en-US" sz="2000"/>
              <a:t>PHASE VI-1 PROJECT CONTRACTS			$     4,862,980</a:t>
            </a:r>
          </a:p>
          <a:p>
            <a:pPr>
              <a:lnSpc>
                <a:spcPct val="90000"/>
              </a:lnSpc>
            </a:pPr>
            <a:r>
              <a:rPr lang="en-ZW" sz="2000"/>
              <a:t>PHASE VI-2 PROJECT CONTRACTS			$   31,628,666</a:t>
            </a:r>
          </a:p>
          <a:p>
            <a:pPr>
              <a:lnSpc>
                <a:spcPct val="90000"/>
              </a:lnSpc>
            </a:pPr>
            <a:endParaRPr lang="en-ZW" sz="1200"/>
          </a:p>
          <a:p>
            <a:pPr eaLnBrk="1" hangingPunct="1">
              <a:lnSpc>
                <a:spcPct val="90000"/>
              </a:lnSpc>
            </a:pPr>
            <a:endParaRPr lang="en-US" sz="1200"/>
          </a:p>
          <a:p>
            <a:pPr eaLnBrk="1" hangingPunct="1">
              <a:lnSpc>
                <a:spcPct val="90000"/>
              </a:lnSpc>
            </a:pPr>
            <a:endParaRPr lang="en-US" sz="120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752600" y="868326"/>
            <a:ext cx="8229600" cy="549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en-US" sz="4400" kern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ctr">
              <a:defRPr/>
            </a:pPr>
            <a:r>
              <a:rPr lang="en-US" sz="3200" kern="0">
                <a:latin typeface="+mj-lt"/>
                <a:ea typeface="+mj-ea"/>
                <a:cs typeface="+mj-cs"/>
              </a:rPr>
              <a:t>Phase VI Project Budget</a:t>
            </a:r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4D877661-9CF2-B331-DFCB-931A49960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154772"/>
            <a:ext cx="902011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9BA1F2-BED0-2301-8910-E8788E29F6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75" t="18943" r="36250" b="71855"/>
          <a:stretch/>
        </p:blipFill>
        <p:spPr>
          <a:xfrm>
            <a:off x="3048000" y="331787"/>
            <a:ext cx="5105400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214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-457200" y="1052513"/>
            <a:ext cx="11658600" cy="62388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u="sng"/>
              <a:t>Capital Improvement Projects</a:t>
            </a:r>
            <a:br>
              <a:rPr lang="en-US" u="sng"/>
            </a:br>
            <a:r>
              <a:rPr lang="en-US" u="sng"/>
              <a:t> Schedule Update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84418" y="1905000"/>
            <a:ext cx="9601200" cy="4883150"/>
          </a:xfrm>
        </p:spPr>
        <p:txBody>
          <a:bodyPr>
            <a:normAutofit/>
          </a:bodyPr>
          <a:lstStyle/>
          <a:p>
            <a:pPr marL="457178" lvl="1" indent="0">
              <a:lnSpc>
                <a:spcPct val="90000"/>
              </a:lnSpc>
              <a:buNone/>
            </a:pPr>
            <a:endParaRPr lang="en-US" sz="1700" dirty="0"/>
          </a:p>
          <a:p>
            <a:pPr>
              <a:lnSpc>
                <a:spcPct val="90000"/>
              </a:lnSpc>
            </a:pPr>
            <a:r>
              <a:rPr lang="en-US" sz="2100" u="sng" dirty="0"/>
              <a:t>Capital Improvement Project Phase 6-2: </a:t>
            </a:r>
          </a:p>
          <a:p>
            <a:pPr lvl="1">
              <a:lnSpc>
                <a:spcPct val="90000"/>
              </a:lnSpc>
            </a:pPr>
            <a:r>
              <a:rPr lang="en-US" sz="1900" dirty="0"/>
              <a:t>Area D Classrooms (3524, 3522, 3520, 3518, 3516, 3514)</a:t>
            </a:r>
          </a:p>
          <a:p>
            <a:pPr lvl="2">
              <a:lnSpc>
                <a:spcPct val="90000"/>
              </a:lnSpc>
            </a:pPr>
            <a:r>
              <a:rPr lang="en-US" sz="1900" dirty="0"/>
              <a:t>Complete installation of new windowsills </a:t>
            </a:r>
          </a:p>
          <a:p>
            <a:pPr lvl="2">
              <a:lnSpc>
                <a:spcPct val="90000"/>
              </a:lnSpc>
            </a:pPr>
            <a:r>
              <a:rPr lang="en-US" sz="1900" dirty="0"/>
              <a:t>Complete flooring installation </a:t>
            </a:r>
          </a:p>
          <a:p>
            <a:pPr lvl="2">
              <a:lnSpc>
                <a:spcPct val="90000"/>
              </a:lnSpc>
            </a:pPr>
            <a:r>
              <a:rPr lang="en-US" sz="1900" dirty="0"/>
              <a:t>Complete install of new appliances (washer, dryer, stove, refrigerator) </a:t>
            </a:r>
          </a:p>
          <a:p>
            <a:pPr lvl="2">
              <a:lnSpc>
                <a:spcPct val="90000"/>
              </a:lnSpc>
            </a:pPr>
            <a:r>
              <a:rPr lang="en-US" sz="1900" dirty="0"/>
              <a:t>Complete final cleaning </a:t>
            </a:r>
          </a:p>
          <a:p>
            <a:pPr lvl="1">
              <a:lnSpc>
                <a:spcPct val="90000"/>
              </a:lnSpc>
            </a:pPr>
            <a:r>
              <a:rPr lang="en-US" sz="1900" dirty="0"/>
              <a:t>Site </a:t>
            </a:r>
          </a:p>
          <a:p>
            <a:pPr lvl="2">
              <a:lnSpc>
                <a:spcPct val="90000"/>
              </a:lnSpc>
            </a:pPr>
            <a:r>
              <a:rPr lang="en-US" sz="1900" dirty="0"/>
              <a:t>Complete softball field flat drain install </a:t>
            </a:r>
          </a:p>
          <a:p>
            <a:pPr lvl="2">
              <a:lnSpc>
                <a:spcPct val="90000"/>
              </a:lnSpc>
            </a:pPr>
            <a:r>
              <a:rPr lang="en-US" sz="1900" dirty="0"/>
              <a:t>Begin softball field concrete curb install </a:t>
            </a:r>
          </a:p>
          <a:p>
            <a:pPr lvl="2">
              <a:lnSpc>
                <a:spcPct val="90000"/>
              </a:lnSpc>
            </a:pPr>
            <a:r>
              <a:rPr lang="en-US" sz="1900" dirty="0"/>
              <a:t>Complete setting of tennis court fence posts </a:t>
            </a:r>
          </a:p>
          <a:p>
            <a:pPr lvl="2">
              <a:lnSpc>
                <a:spcPct val="90000"/>
              </a:lnSpc>
            </a:pPr>
            <a:r>
              <a:rPr lang="en-US" sz="1900" dirty="0"/>
              <a:t>Continue HS entry/exit way work 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700" dirty="0"/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EC1588F0-1991-0FEA-BF99-18A8CFFCC7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6172200"/>
            <a:ext cx="902011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6C781E-1419-B858-B453-28452C6045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75" t="18943" r="36250" b="71855"/>
          <a:stretch/>
        </p:blipFill>
        <p:spPr>
          <a:xfrm>
            <a:off x="3048000" y="331787"/>
            <a:ext cx="5105400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206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long hallway with a tile wall&#10;&#10;Description automatically generated">
            <a:extLst>
              <a:ext uri="{FF2B5EF4-FFF2-40B4-BE49-F238E27FC236}">
                <a16:creationId xmlns:a16="http://schemas.microsoft.com/office/drawing/2014/main" id="{B8C5E6B7-C6FB-39B9-B05B-A4F13E2F1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764" y="100445"/>
            <a:ext cx="5981700" cy="4486275"/>
          </a:xfrm>
          <a:prstGeom prst="rect">
            <a:avLst/>
          </a:prstGeom>
        </p:spPr>
      </p:pic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B8977556-5923-5D66-6B2E-BD0E2B5C65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6172200"/>
            <a:ext cx="902011" cy="6096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C4A1C91-B389-C26E-CA70-1D42E0DCCEB3}"/>
              </a:ext>
            </a:extLst>
          </p:cNvPr>
          <p:cNvSpPr txBox="1"/>
          <p:nvPr/>
        </p:nvSpPr>
        <p:spPr>
          <a:xfrm>
            <a:off x="6781800" y="4001945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Corridor 3800 Wall Tile </a:t>
            </a:r>
          </a:p>
        </p:txBody>
      </p:sp>
      <p:pic>
        <p:nvPicPr>
          <p:cNvPr id="4" name="Picture 3" descr="A long hallway with a yellow tape and a ladder&#10;&#10;Description automatically generated with medium confidence">
            <a:extLst>
              <a:ext uri="{FF2B5EF4-FFF2-40B4-BE49-F238E27FC236}">
                <a16:creationId xmlns:a16="http://schemas.microsoft.com/office/drawing/2014/main" id="{6ADC8997-1BD0-D7EA-AF04-C6436A80D5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9" y="2303897"/>
            <a:ext cx="5905500" cy="4429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52D694-F166-DA49-C295-5B8AB49D7B41}"/>
              </a:ext>
            </a:extLst>
          </p:cNvPr>
          <p:cNvSpPr txBox="1"/>
          <p:nvPr/>
        </p:nvSpPr>
        <p:spPr>
          <a:xfrm>
            <a:off x="762000" y="6148247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Corridor 3800 Wall Tile </a:t>
            </a:r>
          </a:p>
        </p:txBody>
      </p:sp>
    </p:spTree>
    <p:extLst>
      <p:ext uri="{BB962C8B-B14F-4D97-AF65-F5344CB8AC3E}">
        <p14:creationId xmlns:p14="http://schemas.microsoft.com/office/powerpoint/2010/main" val="1086351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03BB4-E9A3-F0E5-D198-693E30328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oom with purple walls and white walls&#10;&#10;Description automatically generated">
            <a:extLst>
              <a:ext uri="{FF2B5EF4-FFF2-40B4-BE49-F238E27FC236}">
                <a16:creationId xmlns:a16="http://schemas.microsoft.com/office/drawing/2014/main" id="{344DFA4A-83CC-D760-6AE8-2C56B35E49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800" y="152400"/>
            <a:ext cx="5384800" cy="4038600"/>
          </a:xfrm>
          <a:prstGeom prst="rect">
            <a:avLst/>
          </a:prstGeom>
        </p:spPr>
      </p:pic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52474766-E76E-176E-144F-06EFC11B17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7589" y="6172200"/>
            <a:ext cx="902011" cy="609600"/>
          </a:xfrm>
          <a:prstGeom prst="rect">
            <a:avLst/>
          </a:prstGeom>
        </p:spPr>
      </p:pic>
      <p:pic>
        <p:nvPicPr>
          <p:cNvPr id="9" name="Picture 8" descr="A kitchen with sinks and sink bowls&#10;&#10;Description automatically generated with medium confidence">
            <a:extLst>
              <a:ext uri="{FF2B5EF4-FFF2-40B4-BE49-F238E27FC236}">
                <a16:creationId xmlns:a16="http://schemas.microsoft.com/office/drawing/2014/main" id="{3FE2BBA9-FB33-A06E-A498-F4FA952D7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09775"/>
            <a:ext cx="6324600" cy="47434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696A170-5F4B-BC08-C9A9-D8BD888AEAA1}"/>
              </a:ext>
            </a:extLst>
          </p:cNvPr>
          <p:cNvSpPr txBox="1"/>
          <p:nvPr/>
        </p:nvSpPr>
        <p:spPr>
          <a:xfrm>
            <a:off x="7391400" y="3657600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FACS Room Drywall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CB7FBF-D672-63D5-9D94-B65935199BC5}"/>
              </a:ext>
            </a:extLst>
          </p:cNvPr>
          <p:cNvSpPr txBox="1"/>
          <p:nvPr/>
        </p:nvSpPr>
        <p:spPr>
          <a:xfrm>
            <a:off x="193261" y="6258580"/>
            <a:ext cx="7121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FACS Room Millwork, Sinks, &amp; Hoods</a:t>
            </a:r>
          </a:p>
        </p:txBody>
      </p:sp>
    </p:spTree>
    <p:extLst>
      <p:ext uri="{BB962C8B-B14F-4D97-AF65-F5344CB8AC3E}">
        <p14:creationId xmlns:p14="http://schemas.microsoft.com/office/powerpoint/2010/main" val="3550124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03BB4-E9A3-F0E5-D198-693E30328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52474766-E76E-176E-144F-06EFC11B1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7589" y="6172200"/>
            <a:ext cx="902011" cy="609600"/>
          </a:xfrm>
          <a:prstGeom prst="rect">
            <a:avLst/>
          </a:prstGeom>
        </p:spPr>
      </p:pic>
      <p:pic>
        <p:nvPicPr>
          <p:cNvPr id="5" name="Picture 4" descr="A room with a concrete floor&#10;&#10;Description automatically generated">
            <a:extLst>
              <a:ext uri="{FF2B5EF4-FFF2-40B4-BE49-F238E27FC236}">
                <a16:creationId xmlns:a16="http://schemas.microsoft.com/office/drawing/2014/main" id="{13E63950-3D3B-745C-FC91-D0B1E3F88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5791200" cy="4343400"/>
          </a:xfrm>
          <a:prstGeom prst="rect">
            <a:avLst/>
          </a:prstGeom>
        </p:spPr>
      </p:pic>
      <p:pic>
        <p:nvPicPr>
          <p:cNvPr id="10" name="Picture 9" descr="A room with windows and a wall&#10;&#10;Description automatically generated">
            <a:extLst>
              <a:ext uri="{FF2B5EF4-FFF2-40B4-BE49-F238E27FC236}">
                <a16:creationId xmlns:a16="http://schemas.microsoft.com/office/drawing/2014/main" id="{604FBCB2-B669-3114-6D46-81472F2C4C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726" y="2209800"/>
            <a:ext cx="6073913" cy="45554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2CDE6FE-A2DB-833D-6F69-36632386B3DA}"/>
              </a:ext>
            </a:extLst>
          </p:cNvPr>
          <p:cNvSpPr txBox="1"/>
          <p:nvPr/>
        </p:nvSpPr>
        <p:spPr>
          <a:xfrm>
            <a:off x="685800" y="3957935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Area D Classroom Floor Prep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2282B3-5136-951E-7C5B-228307731FA2}"/>
              </a:ext>
            </a:extLst>
          </p:cNvPr>
          <p:cNvSpPr txBox="1"/>
          <p:nvPr/>
        </p:nvSpPr>
        <p:spPr>
          <a:xfrm>
            <a:off x="7010400" y="630357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Area D Classroom Flooring</a:t>
            </a:r>
          </a:p>
        </p:txBody>
      </p:sp>
    </p:spTree>
    <p:extLst>
      <p:ext uri="{BB962C8B-B14F-4D97-AF65-F5344CB8AC3E}">
        <p14:creationId xmlns:p14="http://schemas.microsoft.com/office/powerpoint/2010/main" val="22970619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9AFDB-B0C1-A192-2BE1-987A78CAE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C9CBC699-28BC-6DB0-0CAE-8601FB557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0" y="6172200"/>
            <a:ext cx="902011" cy="609600"/>
          </a:xfrm>
          <a:prstGeom prst="rect">
            <a:avLst/>
          </a:prstGeom>
        </p:spPr>
      </p:pic>
      <p:pic>
        <p:nvPicPr>
          <p:cNvPr id="5" name="Picture 4" descr="A road with trees and grass&#10;&#10;Description automatically generated">
            <a:extLst>
              <a:ext uri="{FF2B5EF4-FFF2-40B4-BE49-F238E27FC236}">
                <a16:creationId xmlns:a16="http://schemas.microsoft.com/office/drawing/2014/main" id="{5BCE790C-A7BA-FBDD-ECC0-BE3C686EAF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611" y="109330"/>
            <a:ext cx="6197600" cy="4648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F46F9C-6676-F406-D6CA-B09D19CF1A33}"/>
              </a:ext>
            </a:extLst>
          </p:cNvPr>
          <p:cNvSpPr txBox="1"/>
          <p:nvPr/>
        </p:nvSpPr>
        <p:spPr>
          <a:xfrm>
            <a:off x="6023721" y="4234310"/>
            <a:ext cx="6072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HS New Entry/Exit Topsoil Removal</a:t>
            </a:r>
          </a:p>
        </p:txBody>
      </p:sp>
      <p:pic>
        <p:nvPicPr>
          <p:cNvPr id="9" name="Picture 8" descr="A large dirt field with trees in the background&#10;&#10;Description automatically generated">
            <a:extLst>
              <a:ext uri="{FF2B5EF4-FFF2-40B4-BE49-F238E27FC236}">
                <a16:creationId xmlns:a16="http://schemas.microsoft.com/office/drawing/2014/main" id="{36A66E83-5E63-3302-9672-1CC0357908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8" y="2590800"/>
            <a:ext cx="5588000" cy="4191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14EE56F-B9EE-3EEE-47B3-C3CC121A0421}"/>
              </a:ext>
            </a:extLst>
          </p:cNvPr>
          <p:cNvSpPr txBox="1"/>
          <p:nvPr/>
        </p:nvSpPr>
        <p:spPr>
          <a:xfrm>
            <a:off x="304800" y="6320135"/>
            <a:ext cx="6072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HS New Entry/Exit Topsoil Removal</a:t>
            </a:r>
          </a:p>
        </p:txBody>
      </p:sp>
    </p:spTree>
    <p:extLst>
      <p:ext uri="{BB962C8B-B14F-4D97-AF65-F5344CB8AC3E}">
        <p14:creationId xmlns:p14="http://schemas.microsoft.com/office/powerpoint/2010/main" val="53829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03BB4-E9A3-F0E5-D198-693E30328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52474766-E76E-176E-144F-06EFC11B1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7589" y="6172200"/>
            <a:ext cx="902011" cy="609600"/>
          </a:xfrm>
          <a:prstGeom prst="rect">
            <a:avLst/>
          </a:prstGeom>
        </p:spPr>
      </p:pic>
      <p:pic>
        <p:nvPicPr>
          <p:cNvPr id="5" name="Picture 4" descr="A construction site with bulldozers and other vehicles&#10;&#10;Description automatically generated">
            <a:extLst>
              <a:ext uri="{FF2B5EF4-FFF2-40B4-BE49-F238E27FC236}">
                <a16:creationId xmlns:a16="http://schemas.microsoft.com/office/drawing/2014/main" id="{C91C8FFE-437B-31D6-B133-E25F766360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-16266"/>
            <a:ext cx="3200400" cy="240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construction site with several vehicles&#10;&#10;Description automatically generated">
            <a:extLst>
              <a:ext uri="{FF2B5EF4-FFF2-40B4-BE49-F238E27FC236}">
                <a16:creationId xmlns:a16="http://schemas.microsoft.com/office/drawing/2014/main" id="{FF2AC381-DFB7-BB0E-A047-E658365D26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-19050"/>
            <a:ext cx="3276600" cy="2457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4C06B3-3519-96D4-D63D-B552672303CB}"/>
              </a:ext>
            </a:extLst>
          </p:cNvPr>
          <p:cNvSpPr txBox="1"/>
          <p:nvPr/>
        </p:nvSpPr>
        <p:spPr>
          <a:xfrm>
            <a:off x="303599" y="1842889"/>
            <a:ext cx="3938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Tennis Court Stone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BAA0C6-8A85-7013-659B-4E96D0C77763}"/>
              </a:ext>
            </a:extLst>
          </p:cNvPr>
          <p:cNvSpPr txBox="1"/>
          <p:nvPr/>
        </p:nvSpPr>
        <p:spPr>
          <a:xfrm>
            <a:off x="6907999" y="1703341"/>
            <a:ext cx="7139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Tennis Court Area </a:t>
            </a:r>
          </a:p>
          <a:p>
            <a:pPr algn="ctr"/>
            <a:r>
              <a:rPr lang="en-US" sz="1600" b="1">
                <a:solidFill>
                  <a:schemeClr val="bg1"/>
                </a:solidFill>
              </a:rPr>
              <a:t>Underground Electric  </a:t>
            </a:r>
          </a:p>
        </p:txBody>
      </p:sp>
      <p:pic>
        <p:nvPicPr>
          <p:cNvPr id="4" name="Picture 3" descr="A tractor in a field&#10;&#10;Description automatically generated">
            <a:extLst>
              <a:ext uri="{FF2B5EF4-FFF2-40B4-BE49-F238E27FC236}">
                <a16:creationId xmlns:a16="http://schemas.microsoft.com/office/drawing/2014/main" id="{C4D65C58-F617-E125-B173-58C21EFF1E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329" y="2319199"/>
            <a:ext cx="9067800" cy="4420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C3BECB-D509-27D2-47C1-AEF09B02E645}"/>
              </a:ext>
            </a:extLst>
          </p:cNvPr>
          <p:cNvSpPr txBox="1"/>
          <p:nvPr/>
        </p:nvSpPr>
        <p:spPr>
          <a:xfrm>
            <a:off x="2819400" y="5997714"/>
            <a:ext cx="6838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Tennis Court Stone Subbase </a:t>
            </a:r>
          </a:p>
        </p:txBody>
      </p:sp>
      <p:pic>
        <p:nvPicPr>
          <p:cNvPr id="11" name="Picture 10" descr="A construction site with bulldozers and other vehicles&#10;&#10;Description automatically generated">
            <a:extLst>
              <a:ext uri="{FF2B5EF4-FFF2-40B4-BE49-F238E27FC236}">
                <a16:creationId xmlns:a16="http://schemas.microsoft.com/office/drawing/2014/main" id="{D51E5931-630D-0DCB-A209-883F107B05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76200"/>
            <a:ext cx="4168101" cy="2301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A7A493F-F8F3-9448-0AD0-FAF22A025B29}"/>
              </a:ext>
            </a:extLst>
          </p:cNvPr>
          <p:cNvSpPr txBox="1"/>
          <p:nvPr/>
        </p:nvSpPr>
        <p:spPr>
          <a:xfrm>
            <a:off x="4800600" y="1876756"/>
            <a:ext cx="3938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Tennis Court Grading </a:t>
            </a:r>
          </a:p>
        </p:txBody>
      </p:sp>
    </p:spTree>
    <p:extLst>
      <p:ext uri="{BB962C8B-B14F-4D97-AF65-F5344CB8AC3E}">
        <p14:creationId xmlns:p14="http://schemas.microsoft.com/office/powerpoint/2010/main" val="2579291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B8977556-5923-5D66-6B2E-BD0E2B5C65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6103339"/>
            <a:ext cx="902011" cy="609600"/>
          </a:xfrm>
          <a:prstGeom prst="rect">
            <a:avLst/>
          </a:prstGeom>
        </p:spPr>
      </p:pic>
      <p:pic>
        <p:nvPicPr>
          <p:cNvPr id="6" name="Picture 5" descr="A truck on a construction site&#10;&#10;Description automatically generated">
            <a:extLst>
              <a:ext uri="{FF2B5EF4-FFF2-40B4-BE49-F238E27FC236}">
                <a16:creationId xmlns:a16="http://schemas.microsoft.com/office/drawing/2014/main" id="{4015EAB7-27B8-F37E-F2BE-522F8E9DCD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45061"/>
            <a:ext cx="7020185" cy="5265139"/>
          </a:xfrm>
          <a:prstGeom prst="rect">
            <a:avLst/>
          </a:prstGeom>
        </p:spPr>
      </p:pic>
      <p:pic>
        <p:nvPicPr>
          <p:cNvPr id="8" name="Picture 7" descr="A light pole in a park&#10;&#10;Description automatically generated">
            <a:extLst>
              <a:ext uri="{FF2B5EF4-FFF2-40B4-BE49-F238E27FC236}">
                <a16:creationId xmlns:a16="http://schemas.microsoft.com/office/drawing/2014/main" id="{0ADDC131-BDC0-23E8-EFF8-7E91A37440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23875" y="897536"/>
            <a:ext cx="6019800" cy="45148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300ADF-1FED-EF38-BBA0-8A501369B929}"/>
              </a:ext>
            </a:extLst>
          </p:cNvPr>
          <p:cNvSpPr txBox="1"/>
          <p:nvPr/>
        </p:nvSpPr>
        <p:spPr>
          <a:xfrm>
            <a:off x="5638800" y="49530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Baseball Field Athletic Lighting Drilling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B65380-CCC0-ECD7-DB8C-BBFF2908FD28}"/>
              </a:ext>
            </a:extLst>
          </p:cNvPr>
          <p:cNvSpPr txBox="1"/>
          <p:nvPr/>
        </p:nvSpPr>
        <p:spPr>
          <a:xfrm>
            <a:off x="192157" y="5703196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Baseball Field Athletic Lighting</a:t>
            </a:r>
          </a:p>
        </p:txBody>
      </p:sp>
    </p:spTree>
    <p:extLst>
      <p:ext uri="{BB962C8B-B14F-4D97-AF65-F5344CB8AC3E}">
        <p14:creationId xmlns:p14="http://schemas.microsoft.com/office/powerpoint/2010/main" val="2979801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03BB4-E9A3-F0E5-D198-693E30328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52474766-E76E-176E-144F-06EFC11B1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7589" y="6172200"/>
            <a:ext cx="902011" cy="609600"/>
          </a:xfrm>
          <a:prstGeom prst="rect">
            <a:avLst/>
          </a:prstGeom>
        </p:spPr>
      </p:pic>
      <p:pic>
        <p:nvPicPr>
          <p:cNvPr id="4" name="Picture 3" descr="A construction site with a few people&#10;&#10;Description automatically generated">
            <a:extLst>
              <a:ext uri="{FF2B5EF4-FFF2-40B4-BE49-F238E27FC236}">
                <a16:creationId xmlns:a16="http://schemas.microsoft.com/office/drawing/2014/main" id="{E146CB23-B892-A2A3-0A32-9BC82B51C3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6200"/>
            <a:ext cx="5892800" cy="4419600"/>
          </a:xfrm>
          <a:prstGeom prst="rect">
            <a:avLst/>
          </a:prstGeom>
        </p:spPr>
      </p:pic>
      <p:pic>
        <p:nvPicPr>
          <p:cNvPr id="6" name="Picture 5" descr="A field with dirt and poles&#10;&#10;Description automatically generated with medium confidence">
            <a:extLst>
              <a:ext uri="{FF2B5EF4-FFF2-40B4-BE49-F238E27FC236}">
                <a16:creationId xmlns:a16="http://schemas.microsoft.com/office/drawing/2014/main" id="{AFDE5AC7-9198-8DFA-78C0-6AC40A775B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435" y="2238375"/>
            <a:ext cx="6019800" cy="45148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F3A04F-35B4-E0CE-DCDB-C7751550AF9A}"/>
              </a:ext>
            </a:extLst>
          </p:cNvPr>
          <p:cNvSpPr txBox="1"/>
          <p:nvPr/>
        </p:nvSpPr>
        <p:spPr>
          <a:xfrm>
            <a:off x="457200" y="4007631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Baseball Field Bullpen Foundation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3A21BD-2F1B-E01C-FE7B-46BAC21E45C8}"/>
              </a:ext>
            </a:extLst>
          </p:cNvPr>
          <p:cNvSpPr txBox="1"/>
          <p:nvPr/>
        </p:nvSpPr>
        <p:spPr>
          <a:xfrm>
            <a:off x="7543800" y="62605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Baseball Field Bullpen</a:t>
            </a:r>
          </a:p>
        </p:txBody>
      </p:sp>
    </p:spTree>
    <p:extLst>
      <p:ext uri="{BB962C8B-B14F-4D97-AF65-F5344CB8AC3E}">
        <p14:creationId xmlns:p14="http://schemas.microsoft.com/office/powerpoint/2010/main" val="3191955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03BB4-E9A3-F0E5-D198-693E30328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field with grass and trees&#10;&#10;Description automatically generated">
            <a:extLst>
              <a:ext uri="{FF2B5EF4-FFF2-40B4-BE49-F238E27FC236}">
                <a16:creationId xmlns:a16="http://schemas.microsoft.com/office/drawing/2014/main" id="{605EAA3E-754B-F5A6-6A6E-804E8C7565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0" y="100829"/>
            <a:ext cx="3924268" cy="2974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52474766-E76E-176E-144F-06EFC11B17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7589" y="6172200"/>
            <a:ext cx="902011" cy="609600"/>
          </a:xfrm>
          <a:prstGeom prst="rect">
            <a:avLst/>
          </a:prstGeom>
        </p:spPr>
      </p:pic>
      <p:pic>
        <p:nvPicPr>
          <p:cNvPr id="6" name="Picture 5" descr="A large grassy area with a hexagon shaped object&#10;&#10;Description automatically generated">
            <a:extLst>
              <a:ext uri="{FF2B5EF4-FFF2-40B4-BE49-F238E27FC236}">
                <a16:creationId xmlns:a16="http://schemas.microsoft.com/office/drawing/2014/main" id="{06C64B66-7EC6-1D5C-8CD0-A13FC01416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019" y="96598"/>
            <a:ext cx="3949962" cy="2962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 descr="A person on a machine on a field&#10;&#10;Description automatically generated">
            <a:extLst>
              <a:ext uri="{FF2B5EF4-FFF2-40B4-BE49-F238E27FC236}">
                <a16:creationId xmlns:a16="http://schemas.microsoft.com/office/drawing/2014/main" id="{6F78AB95-2E26-26D4-F28A-A832F10E12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619" y="93133"/>
            <a:ext cx="3949961" cy="2962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0037CD1-85E2-AF77-A9CD-4E26EB067E14}"/>
              </a:ext>
            </a:extLst>
          </p:cNvPr>
          <p:cNvSpPr txBox="1"/>
          <p:nvPr/>
        </p:nvSpPr>
        <p:spPr>
          <a:xfrm>
            <a:off x="428936" y="2613817"/>
            <a:ext cx="3412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</a:rPr>
              <a:t>Baseball Field Decals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9495615-9164-2C93-1A5F-2BE29DC031D1}"/>
              </a:ext>
            </a:extLst>
          </p:cNvPr>
          <p:cNvSpPr txBox="1"/>
          <p:nvPr/>
        </p:nvSpPr>
        <p:spPr>
          <a:xfrm>
            <a:off x="4246711" y="2675372"/>
            <a:ext cx="3938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Baseball Field Pitching Mound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238180-573C-C7A5-6A8A-F0A3699E80AB}"/>
              </a:ext>
            </a:extLst>
          </p:cNvPr>
          <p:cNvSpPr txBox="1"/>
          <p:nvPr/>
        </p:nvSpPr>
        <p:spPr>
          <a:xfrm>
            <a:off x="8311004" y="2613817"/>
            <a:ext cx="39386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</a:rPr>
              <a:t>Baseball Field Infill Grooming</a:t>
            </a:r>
          </a:p>
        </p:txBody>
      </p:sp>
      <p:pic>
        <p:nvPicPr>
          <p:cNvPr id="5" name="Picture 4" descr="A baseball field with a field and trees&#10;&#10;Description automatically generated">
            <a:extLst>
              <a:ext uri="{FF2B5EF4-FFF2-40B4-BE49-F238E27FC236}">
                <a16:creationId xmlns:a16="http://schemas.microsoft.com/office/drawing/2014/main" id="{7DC7534A-9D69-750A-567E-7649C8EC97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399" y="3148267"/>
            <a:ext cx="8009641" cy="3613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581A9BF-2564-1808-2890-A5C4C4EE9847}"/>
              </a:ext>
            </a:extLst>
          </p:cNvPr>
          <p:cNvSpPr txBox="1"/>
          <p:nvPr/>
        </p:nvSpPr>
        <p:spPr>
          <a:xfrm>
            <a:off x="4419600" y="6096000"/>
            <a:ext cx="39386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Baseball Field Turf</a:t>
            </a:r>
          </a:p>
        </p:txBody>
      </p:sp>
    </p:spTree>
    <p:extLst>
      <p:ext uri="{BB962C8B-B14F-4D97-AF65-F5344CB8AC3E}">
        <p14:creationId xmlns:p14="http://schemas.microsoft.com/office/powerpoint/2010/main" val="2418125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8D9AB072-9828-46E6-8B7D-8307C7044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6223000"/>
            <a:ext cx="902011" cy="6096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5D700A8-D810-121C-1890-0196F960A3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2024-5 - Made with Clipchamp">
            <a:hlinkClick r:id="" action="ppaction://media"/>
            <a:extLst>
              <a:ext uri="{FF2B5EF4-FFF2-40B4-BE49-F238E27FC236}">
                <a16:creationId xmlns:a16="http://schemas.microsoft.com/office/drawing/2014/main" id="{2D8AF1CE-36FE-1A70-FACD-6C0AAD2620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2674"/>
          <a:stretch/>
        </p:blipFill>
        <p:spPr>
          <a:xfrm>
            <a:off x="0" y="53340"/>
            <a:ext cx="12192056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97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1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4083357" y="1583333"/>
            <a:ext cx="3358385" cy="828643"/>
          </a:xfrm>
        </p:spPr>
        <p:txBody>
          <a:bodyPr vert="horz" lIns="68580" tIns="34291" rIns="68580" bIns="34291" rtlCol="0" anchor="ctr">
            <a:noAutofit/>
          </a:bodyPr>
          <a:lstStyle/>
          <a:p>
            <a:pPr algn="ctr"/>
            <a:r>
              <a:rPr lang="en-US" sz="4400" b="1" u="sng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QUESTIONS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8D9AB072-9828-46E6-8B7D-8307C7044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400" y="6223000"/>
            <a:ext cx="902011" cy="609600"/>
          </a:xfrm>
          <a:prstGeom prst="rect">
            <a:avLst/>
          </a:prstGeom>
        </p:spPr>
      </p:pic>
      <p:pic>
        <p:nvPicPr>
          <p:cNvPr id="2" name="Picture 1" descr="A black and white image of a bell tower&#10;&#10;Description automatically generated">
            <a:extLst>
              <a:ext uri="{FF2B5EF4-FFF2-40B4-BE49-F238E27FC236}">
                <a16:creationId xmlns:a16="http://schemas.microsoft.com/office/drawing/2014/main" id="{2C9E0370-EAF9-A448-69BA-7352DA6447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649" y="2743200"/>
            <a:ext cx="29718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59963"/>
      </p:ext>
    </p:extLst>
  </p:cSld>
  <p:clrMapOvr>
    <a:masterClrMapping/>
  </p:clrMapOvr>
</p:sld>
</file>

<file path=ppt/theme/theme1.xml><?xml version="1.0" encoding="utf-8"?>
<a:theme xmlns:a="http://schemas.openxmlformats.org/drawingml/2006/main" name="CCCSD PowerPoint">
  <a:themeElements>
    <a:clrScheme name="Custom 1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E76618"/>
      </a:accent1>
      <a:accent2>
        <a:srgbClr val="212D32"/>
      </a:accent2>
      <a:accent3>
        <a:srgbClr val="6E91A0"/>
      </a:accent3>
      <a:accent4>
        <a:srgbClr val="E76618"/>
      </a:accent4>
      <a:accent5>
        <a:srgbClr val="E76618"/>
      </a:accent5>
      <a:accent6>
        <a:srgbClr val="7F7F7F"/>
      </a:accent6>
      <a:hlink>
        <a:srgbClr val="E76618"/>
      </a:hlink>
      <a:folHlink>
        <a:srgbClr val="2C3C43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CSD PowerPoint" id="{A0681310-3C70-44E4-B243-8674A0659E44}" vid="{0503BE5B-63C7-4D7B-9688-56038B2B19F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CCCSD PowerPoint</Template>
  <TotalTime>2</TotalTime>
  <Words>355</Words>
  <Application>Microsoft Office PowerPoint</Application>
  <PresentationFormat>Widescreen</PresentationFormat>
  <Paragraphs>61</Paragraphs>
  <Slides>14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Trebuchet MS</vt:lpstr>
      <vt:lpstr>Wingdings 3</vt:lpstr>
      <vt:lpstr>CCCSD PowerPoint</vt:lpstr>
      <vt:lpstr>Churchville-Chili CSD Capital Project Update  Board Of Education Meeting  June 25, 2024</vt:lpstr>
      <vt:lpstr>Current Capital Projects</vt:lpstr>
      <vt:lpstr>PowerPoint Presentation</vt:lpstr>
      <vt:lpstr>Capital Improvement Projects  Schedule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Churchville-Chili CSD  Capital Projects</dc:title>
  <dc:creator>Kevin Arilotta</dc:creator>
  <cp:lastModifiedBy>Michelle Penner</cp:lastModifiedBy>
  <cp:revision>3</cp:revision>
  <cp:lastPrinted>2023-09-22T11:35:40Z</cp:lastPrinted>
  <dcterms:created xsi:type="dcterms:W3CDTF">2021-01-26T21:35:47Z</dcterms:created>
  <dcterms:modified xsi:type="dcterms:W3CDTF">2024-06-24T20:28:04Z</dcterms:modified>
</cp:coreProperties>
</file>