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8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6/25/2024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0533A-85EB-4B58-B18F-5881B979A767}"/>
              </a:ext>
            </a:extLst>
          </p:cNvPr>
          <p:cNvSpPr>
            <a:spLocks noGrp="1"/>
          </p:cNvSpPr>
          <p:nvPr>
            <p:ph type="ctrTitle"/>
          </p:nvPr>
        </p:nvSpPr>
        <p:spPr>
          <a:xfrm>
            <a:off x="4578880" y="2184401"/>
            <a:ext cx="8915399" cy="1549400"/>
          </a:xfrm>
        </p:spPr>
        <p:txBody>
          <a:bodyPr/>
          <a:lstStyle/>
          <a:p>
            <a:r>
              <a:rPr lang="en-US" dirty="0" err="1"/>
              <a:t>Hydrocefalia</a:t>
            </a:r>
            <a:endParaRPr lang="en-US" dirty="0"/>
          </a:p>
        </p:txBody>
      </p:sp>
    </p:spTree>
    <p:extLst>
      <p:ext uri="{BB962C8B-B14F-4D97-AF65-F5344CB8AC3E}">
        <p14:creationId xmlns:p14="http://schemas.microsoft.com/office/powerpoint/2010/main" val="1554832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FB00B-0252-4811-9FD7-790F0813F7A8}"/>
              </a:ext>
            </a:extLst>
          </p:cNvPr>
          <p:cNvSpPr>
            <a:spLocks noGrp="1"/>
          </p:cNvSpPr>
          <p:nvPr>
            <p:ph type="title"/>
          </p:nvPr>
        </p:nvSpPr>
        <p:spPr>
          <a:xfrm>
            <a:off x="2589212" y="609600"/>
            <a:ext cx="8915399" cy="1279585"/>
          </a:xfrm>
        </p:spPr>
        <p:txBody>
          <a:bodyPr/>
          <a:lstStyle/>
          <a:p>
            <a:r>
              <a:rPr lang="es-ES" dirty="0"/>
              <a:t>Hidrocefalia</a:t>
            </a:r>
            <a:endParaRPr lang="en-US" dirty="0"/>
          </a:p>
        </p:txBody>
      </p:sp>
      <p:sp>
        <p:nvSpPr>
          <p:cNvPr id="12" name="Rectangle 6">
            <a:extLst>
              <a:ext uri="{FF2B5EF4-FFF2-40B4-BE49-F238E27FC236}">
                <a16:creationId xmlns:a16="http://schemas.microsoft.com/office/drawing/2014/main" id="{C083EFCC-3C26-4EA1-A9D1-6F9680BFAB65}"/>
              </a:ext>
            </a:extLst>
          </p:cNvPr>
          <p:cNvSpPr>
            <a:spLocks noChangeArrowheads="1"/>
          </p:cNvSpPr>
          <p:nvPr/>
        </p:nvSpPr>
        <p:spPr bwMode="auto">
          <a:xfrm>
            <a:off x="3191933" y="1889185"/>
            <a:ext cx="8636000" cy="4498676"/>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2100" b="0" i="0" u="none" strike="noStrike" cap="none" normalizeH="0" baseline="0" dirty="0">
                <a:ln>
                  <a:noFill/>
                </a:ln>
                <a:solidFill>
                  <a:srgbClr val="202124"/>
                </a:solidFill>
                <a:effectLst/>
                <a:latin typeface="Arial" panose="020B0604020202020204" pitchFamily="34" charset="0"/>
                <a:cs typeface="Arial" panose="020B0604020202020204" pitchFamily="34" charset="0"/>
              </a:rPr>
              <a:t>Hidrocefalia proviene de las palabras griegas hidro que significa agua y céfalo. que significa cabeza. La hidrocefalia es una cantidad anormal de líquido cefalorraquídeo (LCR) dentro del </a:t>
            </a:r>
            <a:r>
              <a:rPr kumimoji="0" lang="es-ES" altLang="en-US" sz="2100" b="0" i="0" u="none" strike="noStrike" cap="none" normalizeH="0" baseline="0" dirty="0" err="1">
                <a:ln>
                  <a:noFill/>
                </a:ln>
                <a:solidFill>
                  <a:srgbClr val="202124"/>
                </a:solidFill>
                <a:effectLst/>
                <a:latin typeface="Arial" panose="020B0604020202020204" pitchFamily="34" charset="0"/>
                <a:cs typeface="Arial" panose="020B0604020202020204" pitchFamily="34" charset="0"/>
              </a:rPr>
              <a:t>venrículo</a:t>
            </a:r>
            <a:r>
              <a:rPr kumimoji="0" lang="es-ES" altLang="en-US" sz="2100" b="0" i="0" u="none" strike="noStrike" cap="none" normalizeH="0" baseline="0" dirty="0">
                <a:ln>
                  <a:noFill/>
                </a:ln>
                <a:solidFill>
                  <a:srgbClr val="202124"/>
                </a:solidFill>
                <a:effectLst/>
                <a:latin typeface="Arial" panose="020B0604020202020204" pitchFamily="34" charset="0"/>
                <a:cs typeface="Arial" panose="020B0604020202020204" pitchFamily="34" charset="0"/>
              </a:rPr>
              <a:t>. cavidades en el cerebro. El líquido cefalorraquídeo se produce en los ventrículos y en el plexo coroideo. El LCR circula a través del sistema ventricular en el cerebro y es absorbido en el torrente sanguíneo. Este fluido está en constante circulación. Tiene muchos funciones: 1.) rodean el cerebro y la médula espinal y actúan como un cojín protector contra lesiones. 2.) Contiene nutrientes y proteínas necesarias para la alimentación. y función normal del cerebro, y 3.) transporta los productos de desecho lejos del tejidos circundantes. La hidrocefalia ocurre cuando hay un desequilibrio entre la cantidad de LCR que se producido y la velocidad a la que se absorbe. A medida que el LCR se acumula, provoca que Los ventrículos se agrandan y la presión dentro de la cabeza aumenta.</a:t>
            </a:r>
            <a:r>
              <a:rPr kumimoji="0" lang="es-ES" altLang="en-US" sz="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endParaRPr kumimoji="0" lang="es-E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7944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12DA1B-F754-4E69-BBD3-51F26A67EE3A}"/>
              </a:ext>
            </a:extLst>
          </p:cNvPr>
          <p:cNvPicPr>
            <a:picLocks noChangeAspect="1"/>
          </p:cNvPicPr>
          <p:nvPr/>
        </p:nvPicPr>
        <p:blipFill>
          <a:blip r:embed="rId2"/>
          <a:stretch>
            <a:fillRect/>
          </a:stretch>
        </p:blipFill>
        <p:spPr>
          <a:xfrm>
            <a:off x="3704710" y="591225"/>
            <a:ext cx="7373379" cy="5506218"/>
          </a:xfrm>
          <a:prstGeom prst="rect">
            <a:avLst/>
          </a:prstGeom>
        </p:spPr>
      </p:pic>
    </p:spTree>
    <p:extLst>
      <p:ext uri="{BB962C8B-B14F-4D97-AF65-F5344CB8AC3E}">
        <p14:creationId xmlns:p14="http://schemas.microsoft.com/office/powerpoint/2010/main" val="4235925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6E77C9-1CAE-4DC8-8D82-616165E3A679}"/>
              </a:ext>
            </a:extLst>
          </p:cNvPr>
          <p:cNvSpPr/>
          <p:nvPr/>
        </p:nvSpPr>
        <p:spPr>
          <a:xfrm>
            <a:off x="2269066" y="379568"/>
            <a:ext cx="6747933" cy="923330"/>
          </a:xfrm>
          <a:prstGeom prst="rect">
            <a:avLst/>
          </a:prstGeom>
        </p:spPr>
        <p:txBody>
          <a:bodyPr wrap="square">
            <a:spAutoFit/>
          </a:bodyPr>
          <a:lstStyle/>
          <a:p>
            <a:br>
              <a:rPr lang="en-US" dirty="0"/>
            </a:br>
            <a:r>
              <a:rPr lang="en-US" sz="3200" dirty="0">
                <a:solidFill>
                  <a:srgbClr val="202124"/>
                </a:solidFill>
                <a:latin typeface="Roboto"/>
              </a:rPr>
              <a:t>¿</a:t>
            </a:r>
            <a:r>
              <a:rPr lang="en-US" sz="3600" dirty="0" err="1">
                <a:solidFill>
                  <a:srgbClr val="202124"/>
                </a:solidFill>
                <a:latin typeface="Arial" panose="020B0604020202020204" pitchFamily="34" charset="0"/>
                <a:cs typeface="Arial" panose="020B0604020202020204" pitchFamily="34" charset="0"/>
              </a:rPr>
              <a:t>Quién</a:t>
            </a:r>
            <a:r>
              <a:rPr lang="en-US" sz="3600" dirty="0">
                <a:solidFill>
                  <a:srgbClr val="202124"/>
                </a:solidFill>
                <a:latin typeface="Arial" panose="020B0604020202020204" pitchFamily="34" charset="0"/>
                <a:cs typeface="Arial" panose="020B0604020202020204" pitchFamily="34" charset="0"/>
              </a:rPr>
              <a:t> </a:t>
            </a:r>
            <a:r>
              <a:rPr lang="en-US" sz="3600" dirty="0" err="1">
                <a:solidFill>
                  <a:srgbClr val="202124"/>
                </a:solidFill>
                <a:latin typeface="Arial" panose="020B0604020202020204" pitchFamily="34" charset="0"/>
                <a:cs typeface="Arial" panose="020B0604020202020204" pitchFamily="34" charset="0"/>
              </a:rPr>
              <a:t>Desarrolla</a:t>
            </a:r>
            <a:r>
              <a:rPr lang="en-US" sz="3600" dirty="0">
                <a:solidFill>
                  <a:srgbClr val="202124"/>
                </a:solidFill>
                <a:latin typeface="Arial" panose="020B0604020202020204" pitchFamily="34" charset="0"/>
                <a:cs typeface="Arial" panose="020B0604020202020204" pitchFamily="34" charset="0"/>
              </a:rPr>
              <a:t> </a:t>
            </a:r>
            <a:r>
              <a:rPr lang="en-US" sz="3600" dirty="0" err="1">
                <a:solidFill>
                  <a:srgbClr val="202124"/>
                </a:solidFill>
                <a:latin typeface="Arial" panose="020B0604020202020204" pitchFamily="34" charset="0"/>
                <a:cs typeface="Arial" panose="020B0604020202020204" pitchFamily="34" charset="0"/>
              </a:rPr>
              <a:t>Hidrocefalia</a:t>
            </a:r>
            <a:r>
              <a:rPr lang="en-US" sz="3200" dirty="0">
                <a:solidFill>
                  <a:srgbClr val="202124"/>
                </a:solidFill>
                <a:latin typeface="Roboto"/>
              </a:rPr>
              <a:t>?</a:t>
            </a:r>
            <a:endParaRPr lang="en-US" sz="3200" dirty="0"/>
          </a:p>
        </p:txBody>
      </p:sp>
      <p:sp>
        <p:nvSpPr>
          <p:cNvPr id="3" name="Rectangle 2">
            <a:extLst>
              <a:ext uri="{FF2B5EF4-FFF2-40B4-BE49-F238E27FC236}">
                <a16:creationId xmlns:a16="http://schemas.microsoft.com/office/drawing/2014/main" id="{625981AD-DA74-4319-A505-DF0A1DFC9830}"/>
              </a:ext>
            </a:extLst>
          </p:cNvPr>
          <p:cNvSpPr/>
          <p:nvPr/>
        </p:nvSpPr>
        <p:spPr>
          <a:xfrm>
            <a:off x="3174999" y="1904075"/>
            <a:ext cx="8017933" cy="3970318"/>
          </a:xfrm>
          <a:prstGeom prst="rect">
            <a:avLst/>
          </a:prstGeom>
        </p:spPr>
        <p:txBody>
          <a:bodyPr wrap="square">
            <a:spAutoFit/>
          </a:bodyPr>
          <a:lstStyle/>
          <a:p>
            <a:r>
              <a:rPr lang="es-ES" dirty="0">
                <a:latin typeface="Arial" panose="020B0604020202020204" pitchFamily="34" charset="0"/>
                <a:cs typeface="Arial" panose="020B0604020202020204" pitchFamily="34" charset="0"/>
              </a:rPr>
              <a:t>La hidrocefalia afecta a una amplia gama de personas, desde bebés y niños mayores hasta</a:t>
            </a:r>
          </a:p>
          <a:p>
            <a:r>
              <a:rPr lang="es-ES" dirty="0">
                <a:latin typeface="Arial" panose="020B0604020202020204" pitchFamily="34" charset="0"/>
                <a:cs typeface="Arial" panose="020B0604020202020204" pitchFamily="34" charset="0"/>
              </a:rPr>
              <a:t>adultos jóvenes, de mediana edad y mayores.</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	• Más de 1.000.000 de personas en los Estados Unidos viven 	actualmente con hidrocefalia.</a:t>
            </a:r>
          </a:p>
          <a:p>
            <a:r>
              <a:rPr lang="es-ES" dirty="0">
                <a:latin typeface="Arial" panose="020B0604020202020204" pitchFamily="34" charset="0"/>
                <a:cs typeface="Arial" panose="020B0604020202020204" pitchFamily="34" charset="0"/>
              </a:rPr>
              <a:t>	• Por cada 1.000 bebés nacidos en este país, 1 de cada 2 	tendrán hidrocefalia.</a:t>
            </a:r>
          </a:p>
          <a:p>
            <a:r>
              <a:rPr lang="es-ES" dirty="0">
                <a:latin typeface="Arial" panose="020B0604020202020204" pitchFamily="34" charset="0"/>
                <a:cs typeface="Arial" panose="020B0604020202020204" pitchFamily="34" charset="0"/>
              </a:rPr>
              <a:t>	• La hidrocefalia es el motivo más común de cirugía cerebral en 	niños.</a:t>
            </a:r>
          </a:p>
          <a:p>
            <a:r>
              <a:rPr lang="es-ES" dirty="0">
                <a:latin typeface="Arial" panose="020B0604020202020204" pitchFamily="34" charset="0"/>
                <a:cs typeface="Arial" panose="020B0604020202020204" pitchFamily="34" charset="0"/>
              </a:rPr>
              <a:t>	• Se estima que más de 700.000 estadounidenses tienen presión 	normal.</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Hidrocefalia o NPH, pero menos del 20% reciben un diagnóstico adecuado.</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5280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A639E8-2304-4D40-9A54-23DEC84BE179}"/>
              </a:ext>
            </a:extLst>
          </p:cNvPr>
          <p:cNvSpPr/>
          <p:nvPr/>
        </p:nvSpPr>
        <p:spPr>
          <a:xfrm>
            <a:off x="3180272" y="1671033"/>
            <a:ext cx="9011728" cy="3908762"/>
          </a:xfrm>
          <a:prstGeom prst="rect">
            <a:avLst/>
          </a:prstGeom>
        </p:spPr>
        <p:txBody>
          <a:bodyPr wrap="square">
            <a:spAutoFit/>
          </a:bodyPr>
          <a:lstStyle/>
          <a:p>
            <a:endParaRPr lang="es-ES" sz="1200" dirty="0">
              <a:latin typeface="Arial" panose="020B0604020202020204" pitchFamily="34" charset="0"/>
              <a:cs typeface="Arial" panose="020B0604020202020204" pitchFamily="34" charset="0"/>
            </a:endParaRPr>
          </a:p>
          <a:p>
            <a:endParaRPr lang="es-ES" sz="1200" dirty="0">
              <a:latin typeface="Arial" panose="020B0604020202020204" pitchFamily="34" charset="0"/>
              <a:cs typeface="Arial" panose="020B0604020202020204" pitchFamily="34" charset="0"/>
            </a:endParaRPr>
          </a:p>
          <a:p>
            <a:r>
              <a:rPr lang="es-ES" sz="1400" dirty="0">
                <a:latin typeface="Arial" panose="020B0604020202020204" pitchFamily="34" charset="0"/>
                <a:cs typeface="Arial" panose="020B0604020202020204" pitchFamily="34" charset="0"/>
              </a:rPr>
              <a:t>La hidrocefalia es una condición, no una enfermedad. Puede desarrollarse durante un</a:t>
            </a:r>
          </a:p>
          <a:p>
            <a:r>
              <a:rPr lang="es-ES" sz="1400" dirty="0">
                <a:latin typeface="Arial" panose="020B0604020202020204" pitchFamily="34" charset="0"/>
                <a:cs typeface="Arial" panose="020B0604020202020204" pitchFamily="34" charset="0"/>
              </a:rPr>
              <a:t>variedad de razones, a veces como parte de otra condición.</a:t>
            </a:r>
          </a:p>
          <a:p>
            <a:endParaRPr lang="es-ES" sz="1400" dirty="0">
              <a:latin typeface="Arial" panose="020B0604020202020204" pitchFamily="34" charset="0"/>
              <a:cs typeface="Arial" panose="020B0604020202020204" pitchFamily="34" charset="0"/>
            </a:endParaRPr>
          </a:p>
          <a:p>
            <a:r>
              <a:rPr lang="es-ES" sz="1400" dirty="0">
                <a:solidFill>
                  <a:schemeClr val="accent1">
                    <a:lumMod val="60000"/>
                    <a:lumOff val="40000"/>
                  </a:schemeClr>
                </a:solidFill>
                <a:latin typeface="Arial" panose="020B0604020202020204" pitchFamily="34" charset="0"/>
                <a:cs typeface="Arial" panose="020B0604020202020204" pitchFamily="34" charset="0"/>
              </a:rPr>
              <a:t>Hidrocefalia congénita significa </a:t>
            </a:r>
            <a:r>
              <a:rPr lang="es-ES" sz="1400" dirty="0">
                <a:latin typeface="Arial" panose="020B0604020202020204" pitchFamily="34" charset="0"/>
                <a:cs typeface="Arial" panose="020B0604020202020204" pitchFamily="34" charset="0"/>
              </a:rPr>
              <a:t>que la afección está presente al nacer y que puede ser</a:t>
            </a:r>
          </a:p>
          <a:p>
            <a:r>
              <a:rPr lang="es-ES" sz="1400" dirty="0">
                <a:latin typeface="Arial" panose="020B0604020202020204" pitchFamily="34" charset="0"/>
                <a:cs typeface="Arial" panose="020B0604020202020204" pitchFamily="34" charset="0"/>
              </a:rPr>
              <a:t>causada por una compleja interacción de factores genéticos y ambientales durante</a:t>
            </a:r>
          </a:p>
          <a:p>
            <a:r>
              <a:rPr lang="es-ES" sz="1400" dirty="0">
                <a:latin typeface="Arial" panose="020B0604020202020204" pitchFamily="34" charset="0"/>
                <a:cs typeface="Arial" panose="020B0604020202020204" pitchFamily="34" charset="0"/>
              </a:rPr>
              <a:t>el desarrollo fetal. Actualmente, la hidrocefalia congénita se diagnostica a menudo antes del nacimiento.</a:t>
            </a:r>
          </a:p>
          <a:p>
            <a:r>
              <a:rPr lang="es-ES" sz="1400" dirty="0">
                <a:latin typeface="Arial" panose="020B0604020202020204" pitchFamily="34" charset="0"/>
                <a:cs typeface="Arial" panose="020B0604020202020204" pitchFamily="34" charset="0"/>
              </a:rPr>
              <a:t>mediante ecografía de rutina.</a:t>
            </a:r>
          </a:p>
          <a:p>
            <a:endParaRPr lang="es-ES" sz="1400" dirty="0">
              <a:latin typeface="Arial" panose="020B0604020202020204" pitchFamily="34" charset="0"/>
              <a:cs typeface="Arial" panose="020B0604020202020204" pitchFamily="34" charset="0"/>
            </a:endParaRPr>
          </a:p>
          <a:p>
            <a:r>
              <a:rPr lang="es-ES" sz="1400" dirty="0">
                <a:solidFill>
                  <a:schemeClr val="accent1">
                    <a:lumMod val="60000"/>
                    <a:lumOff val="40000"/>
                  </a:schemeClr>
                </a:solidFill>
                <a:latin typeface="Arial" panose="020B0604020202020204" pitchFamily="34" charset="0"/>
                <a:cs typeface="Arial" panose="020B0604020202020204" pitchFamily="34" charset="0"/>
              </a:rPr>
              <a:t>La hidrocefalia adquirida </a:t>
            </a:r>
            <a:r>
              <a:rPr lang="es-ES" sz="1400" dirty="0">
                <a:latin typeface="Arial" panose="020B0604020202020204" pitchFamily="34" charset="0"/>
                <a:cs typeface="Arial" panose="020B0604020202020204" pitchFamily="34" charset="0"/>
              </a:rPr>
              <a:t>se desarrolla después del nacimiento como resultado de alteraciones neurológicas.</a:t>
            </a:r>
          </a:p>
          <a:p>
            <a:r>
              <a:rPr lang="es-ES" sz="1400" dirty="0">
                <a:latin typeface="Arial" panose="020B0604020202020204" pitchFamily="34" charset="0"/>
                <a:cs typeface="Arial" panose="020B0604020202020204" pitchFamily="34" charset="0"/>
              </a:rPr>
              <a:t>Condiciones como traumatismo craneoencefálico, tumor cerebral, quiste, hemorragia intraventricular.</a:t>
            </a:r>
          </a:p>
          <a:p>
            <a:r>
              <a:rPr lang="es-ES" sz="1400" dirty="0">
                <a:latin typeface="Arial" panose="020B0604020202020204" pitchFamily="34" charset="0"/>
                <a:cs typeface="Arial" panose="020B0604020202020204" pitchFamily="34" charset="0"/>
              </a:rPr>
              <a:t>o infección del sistema nervioso central.</a:t>
            </a:r>
          </a:p>
          <a:p>
            <a:endParaRPr lang="es-ES" sz="1400" dirty="0">
              <a:latin typeface="Arial" panose="020B0604020202020204" pitchFamily="34" charset="0"/>
              <a:cs typeface="Arial" panose="020B0604020202020204" pitchFamily="34" charset="0"/>
            </a:endParaRPr>
          </a:p>
          <a:p>
            <a:r>
              <a:rPr lang="es-ES" sz="1400" dirty="0">
                <a:solidFill>
                  <a:schemeClr val="accent1">
                    <a:lumMod val="60000"/>
                    <a:lumOff val="40000"/>
                  </a:schemeClr>
                </a:solidFill>
                <a:latin typeface="Arial" panose="020B0604020202020204" pitchFamily="34" charset="0"/>
                <a:cs typeface="Arial" panose="020B0604020202020204" pitchFamily="34" charset="0"/>
              </a:rPr>
              <a:t>La hidrocefalia de presión </a:t>
            </a:r>
            <a:r>
              <a:rPr lang="es-ES" sz="1400" dirty="0">
                <a:latin typeface="Arial" panose="020B0604020202020204" pitchFamily="34" charset="0"/>
                <a:cs typeface="Arial" panose="020B0604020202020204" pitchFamily="34" charset="0"/>
              </a:rPr>
              <a:t>normal ocurre en adultos mayores cuando los ventrículos del</a:t>
            </a:r>
          </a:p>
          <a:p>
            <a:r>
              <a:rPr lang="es-ES" sz="1400" dirty="0">
                <a:latin typeface="Arial" panose="020B0604020202020204" pitchFamily="34" charset="0"/>
                <a:cs typeface="Arial" panose="020B0604020202020204" pitchFamily="34" charset="0"/>
              </a:rPr>
              <a:t>El cerebro está agrandado, pero hay poco o ningún aumento en la presión dentro del cerebro.</a:t>
            </a:r>
          </a:p>
          <a:p>
            <a:r>
              <a:rPr lang="es-ES" sz="1400" dirty="0">
                <a:latin typeface="Arial" panose="020B0604020202020204" pitchFamily="34" charset="0"/>
                <a:cs typeface="Arial" panose="020B0604020202020204" pitchFamily="34" charset="0"/>
              </a:rPr>
              <a:t>ventrículos. A veces se conoce la causa de la NPH, pero la mayoría de las veces es idiopática,</a:t>
            </a:r>
          </a:p>
          <a:p>
            <a:r>
              <a:rPr lang="es-ES" sz="1400" dirty="0">
                <a:latin typeface="Arial" panose="020B0604020202020204" pitchFamily="34" charset="0"/>
                <a:cs typeface="Arial" panose="020B0604020202020204" pitchFamily="34" charset="0"/>
              </a:rPr>
              <a:t>lo que significa que se desconoce la causa.</a:t>
            </a:r>
            <a:endParaRPr lang="en-US" sz="14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A7B888C-81E9-4028-86E8-B0B15C4112AD}"/>
              </a:ext>
            </a:extLst>
          </p:cNvPr>
          <p:cNvSpPr txBox="1"/>
          <p:nvPr/>
        </p:nvSpPr>
        <p:spPr>
          <a:xfrm>
            <a:off x="2656936" y="1043797"/>
            <a:ext cx="5538159" cy="861774"/>
          </a:xfrm>
          <a:prstGeom prst="rect">
            <a:avLst/>
          </a:prstGeom>
          <a:noFill/>
        </p:spPr>
        <p:txBody>
          <a:bodyPr wrap="square" rtlCol="0">
            <a:spAutoFit/>
          </a:bodyPr>
          <a:lstStyle/>
          <a:p>
            <a:r>
              <a:rPr lang="es-ES" sz="3200" dirty="0">
                <a:latin typeface="Arial" panose="020B0604020202020204" pitchFamily="34" charset="0"/>
                <a:cs typeface="Arial" panose="020B0604020202020204" pitchFamily="34" charset="0"/>
              </a:rPr>
              <a:t>Clasificaciones y Causas</a:t>
            </a:r>
          </a:p>
          <a:p>
            <a:endParaRPr lang="en-US" dirty="0"/>
          </a:p>
        </p:txBody>
      </p:sp>
    </p:spTree>
    <p:extLst>
      <p:ext uri="{BB962C8B-B14F-4D97-AF65-F5344CB8AC3E}">
        <p14:creationId xmlns:p14="http://schemas.microsoft.com/office/powerpoint/2010/main" val="2656076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FD6398-AD5C-479A-8137-7FB54A458853}"/>
              </a:ext>
            </a:extLst>
          </p:cNvPr>
          <p:cNvSpPr>
            <a:spLocks noChangeArrowheads="1"/>
          </p:cNvSpPr>
          <p:nvPr/>
        </p:nvSpPr>
        <p:spPr bwMode="auto">
          <a:xfrm>
            <a:off x="2963333" y="796554"/>
            <a:ext cx="6756399" cy="1082356"/>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3600" b="0" i="0" u="none" strike="noStrike" cap="none" normalizeH="0" baseline="0" dirty="0">
                <a:ln>
                  <a:noFill/>
                </a:ln>
                <a:solidFill>
                  <a:srgbClr val="202124"/>
                </a:solidFill>
                <a:effectLst/>
                <a:latin typeface="Arial" panose="020B0604020202020204" pitchFamily="34" charset="0"/>
                <a:cs typeface="Arial" panose="020B0604020202020204" pitchFamily="34" charset="0"/>
              </a:rPr>
              <a:t>Causas Comunes de Congénita Hidrocefalia</a:t>
            </a:r>
            <a:r>
              <a:rPr kumimoji="0" lang="es-ES" altLang="en-US" sz="3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p:txBody>
      </p:sp>
      <p:sp>
        <p:nvSpPr>
          <p:cNvPr id="3" name="Rectangle 2">
            <a:extLst>
              <a:ext uri="{FF2B5EF4-FFF2-40B4-BE49-F238E27FC236}">
                <a16:creationId xmlns:a16="http://schemas.microsoft.com/office/drawing/2014/main" id="{A805F577-600A-4854-9C1F-1060049A667B}"/>
              </a:ext>
            </a:extLst>
          </p:cNvPr>
          <p:cNvSpPr/>
          <p:nvPr/>
        </p:nvSpPr>
        <p:spPr>
          <a:xfrm>
            <a:off x="3208866" y="2344173"/>
            <a:ext cx="8449735" cy="3539430"/>
          </a:xfrm>
          <a:prstGeom prst="rect">
            <a:avLst/>
          </a:prstGeom>
        </p:spPr>
        <p:txBody>
          <a:bodyPr wrap="square">
            <a:spAutoFit/>
          </a:bodyPr>
          <a:lstStyle/>
          <a:p>
            <a:r>
              <a:rPr lang="es-ES" sz="1400" b="1" dirty="0">
                <a:latin typeface="Arial" panose="020B0604020202020204" pitchFamily="34" charset="0"/>
                <a:cs typeface="Arial" panose="020B0604020202020204" pitchFamily="34" charset="0"/>
              </a:rPr>
              <a:t>Defecto del tubo neural</a:t>
            </a:r>
            <a:r>
              <a:rPr lang="es-ES" sz="1400" dirty="0">
                <a:latin typeface="Arial" panose="020B0604020202020204" pitchFamily="34" charset="0"/>
                <a:cs typeface="Arial" panose="020B0604020202020204" pitchFamily="34" charset="0"/>
              </a:rPr>
              <a:t>: una causa común de hidrocefalia es un defecto del tubo neural.</a:t>
            </a:r>
          </a:p>
          <a:p>
            <a:r>
              <a:rPr lang="es-ES" sz="1400" dirty="0">
                <a:latin typeface="Arial" panose="020B0604020202020204" pitchFamily="34" charset="0"/>
                <a:cs typeface="Arial" panose="020B0604020202020204" pitchFamily="34" charset="0"/>
              </a:rPr>
              <a:t>(DTN). Un DTN abierto, donde la médula espinal está expuesta al nacer y a menudo tiene fugas</a:t>
            </a:r>
          </a:p>
          <a:p>
            <a:r>
              <a:rPr lang="es-ES" sz="1400" dirty="0">
                <a:latin typeface="Arial" panose="020B0604020202020204" pitchFamily="34" charset="0"/>
                <a:cs typeface="Arial" panose="020B0604020202020204" pitchFamily="34" charset="0"/>
              </a:rPr>
              <a:t>El LCR se llama mielomeningocele y a menudo se le conoce como espina bífida. Este</a:t>
            </a:r>
          </a:p>
          <a:p>
            <a:r>
              <a:rPr lang="es-ES" sz="1400" dirty="0">
                <a:latin typeface="Arial" panose="020B0604020202020204" pitchFamily="34" charset="0"/>
                <a:cs typeface="Arial" panose="020B0604020202020204" pitchFamily="34" charset="0"/>
              </a:rPr>
              <a:t>tipo de DTN generalmente conduce a la malformación de Chiari II, que causa parte del</a:t>
            </a:r>
          </a:p>
          <a:p>
            <a:r>
              <a:rPr lang="es-ES" sz="1400" dirty="0">
                <a:latin typeface="Arial" panose="020B0604020202020204" pitchFamily="34" charset="0"/>
                <a:cs typeface="Arial" panose="020B0604020202020204" pitchFamily="34" charset="0"/>
              </a:rPr>
              <a:t>cerebelo y el cuarto ventrículo para empujar hacia abajo a través de la abertura en el</a:t>
            </a:r>
          </a:p>
          <a:p>
            <a:r>
              <a:rPr lang="es-ES" sz="1400" dirty="0">
                <a:latin typeface="Arial" panose="020B0604020202020204" pitchFamily="34" charset="0"/>
                <a:cs typeface="Arial" panose="020B0604020202020204" pitchFamily="34" charset="0"/>
              </a:rPr>
              <a:t>base del cráneo hacia el área de la médula espinal, bloqueando el flujo de LCR que sale del cuarto</a:t>
            </a:r>
          </a:p>
          <a:p>
            <a:r>
              <a:rPr lang="es-ES" sz="1400" dirty="0">
                <a:latin typeface="Arial" panose="020B0604020202020204" pitchFamily="34" charset="0"/>
                <a:cs typeface="Arial" panose="020B0604020202020204" pitchFamily="34" charset="0"/>
              </a:rPr>
              <a:t>ventrículo y causa hidrocefalia. Por favor consulte </a:t>
            </a:r>
            <a:r>
              <a:rPr lang="es-ES" sz="1400" dirty="0">
                <a:solidFill>
                  <a:schemeClr val="accent1">
                    <a:lumMod val="60000"/>
                    <a:lumOff val="40000"/>
                  </a:schemeClr>
                </a:solidFill>
                <a:latin typeface="Arial" panose="020B0604020202020204" pitchFamily="34" charset="0"/>
                <a:cs typeface="Arial" panose="020B0604020202020204" pitchFamily="34" charset="0"/>
              </a:rPr>
              <a:t>el Instituto Nacional de</a:t>
            </a:r>
          </a:p>
          <a:p>
            <a:r>
              <a:rPr lang="es-ES" sz="1400" dirty="0">
                <a:solidFill>
                  <a:schemeClr val="accent1">
                    <a:lumMod val="60000"/>
                    <a:lumOff val="40000"/>
                  </a:schemeClr>
                </a:solidFill>
                <a:latin typeface="Arial" panose="020B0604020202020204" pitchFamily="34" charset="0"/>
                <a:cs typeface="Arial" panose="020B0604020202020204" pitchFamily="34" charset="0"/>
              </a:rPr>
              <a:t>Trastornos neurológicos y accidentes cerebrovasculares </a:t>
            </a:r>
            <a:r>
              <a:rPr lang="es-ES" sz="1400" dirty="0">
                <a:latin typeface="Arial" panose="020B0604020202020204" pitchFamily="34" charset="0"/>
                <a:cs typeface="Arial" panose="020B0604020202020204" pitchFamily="34" charset="0"/>
              </a:rPr>
              <a:t>(NINDS) para obtener más información sobre el tubo neural</a:t>
            </a:r>
          </a:p>
          <a:p>
            <a:r>
              <a:rPr lang="es-ES" sz="1400" dirty="0">
                <a:latin typeface="Arial" panose="020B0604020202020204" pitchFamily="34" charset="0"/>
                <a:cs typeface="Arial" panose="020B0604020202020204" pitchFamily="34" charset="0"/>
              </a:rPr>
              <a:t>defectos.</a:t>
            </a:r>
          </a:p>
          <a:p>
            <a:endParaRPr lang="es-ES" sz="1400" dirty="0">
              <a:latin typeface="Arial" panose="020B0604020202020204" pitchFamily="34" charset="0"/>
              <a:cs typeface="Arial" panose="020B0604020202020204" pitchFamily="34" charset="0"/>
            </a:endParaRPr>
          </a:p>
          <a:p>
            <a:r>
              <a:rPr lang="es-ES" sz="1400" b="1" dirty="0">
                <a:latin typeface="Arial" panose="020B0604020202020204" pitchFamily="34" charset="0"/>
                <a:cs typeface="Arial" panose="020B0604020202020204" pitchFamily="34" charset="0"/>
              </a:rPr>
              <a:t>Estenosis del acueducto</a:t>
            </a:r>
            <a:r>
              <a:rPr lang="es-ES" sz="1400" dirty="0">
                <a:latin typeface="Arial" panose="020B0604020202020204" pitchFamily="34" charset="0"/>
                <a:cs typeface="Arial" panose="020B0604020202020204" pitchFamily="34" charset="0"/>
              </a:rPr>
              <a:t>: la causa más común de hidrocefalia congénita es una</a:t>
            </a:r>
          </a:p>
          <a:p>
            <a:r>
              <a:rPr lang="es-ES" sz="1400" dirty="0">
                <a:latin typeface="Arial" panose="020B0604020202020204" pitchFamily="34" charset="0"/>
                <a:cs typeface="Arial" panose="020B0604020202020204" pitchFamily="34" charset="0"/>
              </a:rPr>
              <a:t>obstrucción llamada estenosis </a:t>
            </a:r>
            <a:r>
              <a:rPr lang="es-ES" sz="1400" dirty="0" err="1">
                <a:latin typeface="Arial" panose="020B0604020202020204" pitchFamily="34" charset="0"/>
                <a:cs typeface="Arial" panose="020B0604020202020204" pitchFamily="34" charset="0"/>
              </a:rPr>
              <a:t>acueductal</a:t>
            </a:r>
            <a:r>
              <a:rPr lang="es-ES" sz="1400" dirty="0">
                <a:latin typeface="Arial" panose="020B0604020202020204" pitchFamily="34" charset="0"/>
                <a:cs typeface="Arial" panose="020B0604020202020204" pitchFamily="34" charset="0"/>
              </a:rPr>
              <a:t>. Esto ocurre cuando el largo y estrecho</a:t>
            </a:r>
          </a:p>
          <a:p>
            <a:r>
              <a:rPr lang="es-ES" sz="1400" dirty="0">
                <a:latin typeface="Arial" panose="020B0604020202020204" pitchFamily="34" charset="0"/>
                <a:cs typeface="Arial" panose="020B0604020202020204" pitchFamily="34" charset="0"/>
              </a:rPr>
              <a:t>El conducto entre el tercer y el cuarto ventrículo (el acueducto de Silvio) es</a:t>
            </a:r>
          </a:p>
          <a:p>
            <a:r>
              <a:rPr lang="es-ES" sz="1400" dirty="0">
                <a:latin typeface="Arial" panose="020B0604020202020204" pitchFamily="34" charset="0"/>
                <a:cs typeface="Arial" panose="020B0604020202020204" pitchFamily="34" charset="0"/>
              </a:rPr>
              <a:t>estrechado o bloqueado, tal vez debido a una infección, hemorragia o un tumor. Líquido</a:t>
            </a:r>
          </a:p>
          <a:p>
            <a:r>
              <a:rPr lang="es-ES" sz="1400" dirty="0">
                <a:latin typeface="Arial" panose="020B0604020202020204" pitchFamily="34" charset="0"/>
                <a:cs typeface="Arial" panose="020B0604020202020204" pitchFamily="34" charset="0"/>
              </a:rPr>
              <a:t>se acumula “aguas arriba” de la obstrucción, produciendo hidrocefalia.</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9842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04BF14-C5C5-41C7-B825-BEC89E4D84CD}"/>
              </a:ext>
            </a:extLst>
          </p:cNvPr>
          <p:cNvSpPr/>
          <p:nvPr/>
        </p:nvSpPr>
        <p:spPr>
          <a:xfrm>
            <a:off x="2929466" y="801894"/>
            <a:ext cx="9440333" cy="5078313"/>
          </a:xfrm>
          <a:prstGeom prst="rect">
            <a:avLst/>
          </a:prstGeom>
        </p:spPr>
        <p:txBody>
          <a:bodyPr wrap="square">
            <a:spAutoFit/>
          </a:bodyPr>
          <a:lstStyle/>
          <a:p>
            <a:r>
              <a:rPr lang="es-ES" sz="3200" dirty="0">
                <a:latin typeface="Arial" panose="020B0604020202020204" pitchFamily="34" charset="0"/>
                <a:cs typeface="Arial" panose="020B0604020202020204" pitchFamily="34" charset="0"/>
              </a:rPr>
              <a:t>Causas Comunes de Congénita</a:t>
            </a:r>
          </a:p>
          <a:p>
            <a:r>
              <a:rPr lang="es-ES" sz="3200" dirty="0">
                <a:latin typeface="Arial" panose="020B0604020202020204" pitchFamily="34" charset="0"/>
                <a:cs typeface="Arial" panose="020B0604020202020204" pitchFamily="34" charset="0"/>
              </a:rPr>
              <a:t>Hidrocefalia (continuación)</a:t>
            </a:r>
          </a:p>
          <a:p>
            <a:endParaRPr lang="es-ES" sz="3200" dirty="0">
              <a:latin typeface="Arial" panose="020B0604020202020204" pitchFamily="34" charset="0"/>
              <a:cs typeface="Arial" panose="020B0604020202020204" pitchFamily="34" charset="0"/>
            </a:endParaRPr>
          </a:p>
          <a:p>
            <a:r>
              <a:rPr lang="es-ES" sz="1200" b="1" dirty="0">
                <a:latin typeface="Arial" panose="020B0604020202020204" pitchFamily="34" charset="0"/>
                <a:cs typeface="Arial" panose="020B0604020202020204" pitchFamily="34" charset="0"/>
              </a:rPr>
              <a:t>Quistes aracnoideos</a:t>
            </a:r>
            <a:r>
              <a:rPr lang="es-ES" sz="1200" dirty="0">
                <a:latin typeface="Arial" panose="020B0604020202020204" pitchFamily="34" charset="0"/>
                <a:cs typeface="Arial" panose="020B0604020202020204" pitchFamily="34" charset="0"/>
              </a:rPr>
              <a:t>: la hidrocefalia congénita también puede ser causada por quistes aracnoideos, que pueden</a:t>
            </a:r>
          </a:p>
          <a:p>
            <a:r>
              <a:rPr lang="es-ES" sz="1200" dirty="0">
                <a:latin typeface="Arial" panose="020B0604020202020204" pitchFamily="34" charset="0"/>
                <a:cs typeface="Arial" panose="020B0604020202020204" pitchFamily="34" charset="0"/>
              </a:rPr>
              <a:t>ocurren en cualquier parte del cerebro. En los niños, suelen estar situados en la parte posterior del cerebro (posterior</a:t>
            </a:r>
          </a:p>
          <a:p>
            <a:r>
              <a:rPr lang="es-ES" sz="1200" dirty="0">
                <a:latin typeface="Arial" panose="020B0604020202020204" pitchFamily="34" charset="0"/>
                <a:cs typeface="Arial" panose="020B0604020202020204" pitchFamily="34" charset="0"/>
              </a:rPr>
              <a:t>fosa) y en la zona del tercer ventrículo. Estos quistes están llenos de LCR y revestidos con el</a:t>
            </a:r>
          </a:p>
          <a:p>
            <a:r>
              <a:rPr lang="es-ES" sz="1200" dirty="0">
                <a:latin typeface="Arial" panose="020B0604020202020204" pitchFamily="34" charset="0"/>
                <a:cs typeface="Arial" panose="020B0604020202020204" pitchFamily="34" charset="0"/>
              </a:rPr>
              <a:t>Membrana aracnoidea, una de las tres cubiertas meníngeas. Algunos quistes aracnoideos son autónomos, mientras que otros están conectados con los ventrículos o el espacio subaracnoideo. el fluido</a:t>
            </a:r>
          </a:p>
          <a:p>
            <a:r>
              <a:rPr lang="es-ES" sz="1200" dirty="0">
                <a:latin typeface="Arial" panose="020B0604020202020204" pitchFamily="34" charset="0"/>
                <a:cs typeface="Arial" panose="020B0604020202020204" pitchFamily="34" charset="0"/>
              </a:rPr>
              <a:t>atrapado por los quistes puede bloquear las vías del LCR, provocando hidrocefalia.</a:t>
            </a:r>
          </a:p>
          <a:p>
            <a:endParaRPr lang="es-ES" sz="1200" dirty="0">
              <a:latin typeface="Arial" panose="020B0604020202020204" pitchFamily="34" charset="0"/>
              <a:cs typeface="Arial" panose="020B0604020202020204" pitchFamily="34" charset="0"/>
            </a:endParaRPr>
          </a:p>
          <a:p>
            <a:r>
              <a:rPr lang="es-ES" sz="1200" b="1" dirty="0">
                <a:latin typeface="Arial" panose="020B0604020202020204" pitchFamily="34" charset="0"/>
                <a:cs typeface="Arial" panose="020B0604020202020204" pitchFamily="34" charset="0"/>
              </a:rPr>
              <a:t>Síndrome de </a:t>
            </a:r>
            <a:r>
              <a:rPr lang="es-ES" sz="1200" b="1" dirty="0" err="1">
                <a:latin typeface="Arial" panose="020B0604020202020204" pitchFamily="34" charset="0"/>
                <a:cs typeface="Arial" panose="020B0604020202020204" pitchFamily="34" charset="0"/>
              </a:rPr>
              <a:t>Dandy</a:t>
            </a:r>
            <a:r>
              <a:rPr lang="es-ES" sz="1200" b="1" dirty="0">
                <a:latin typeface="Arial" panose="020B0604020202020204" pitchFamily="34" charset="0"/>
                <a:cs typeface="Arial" panose="020B0604020202020204" pitchFamily="34" charset="0"/>
              </a:rPr>
              <a:t>-Walker</a:t>
            </a:r>
            <a:r>
              <a:rPr lang="es-ES" sz="1200" dirty="0">
                <a:latin typeface="Arial" panose="020B0604020202020204" pitchFamily="34" charset="0"/>
                <a:cs typeface="Arial" panose="020B0604020202020204" pitchFamily="34" charset="0"/>
              </a:rPr>
              <a:t>: en el síndrome de </a:t>
            </a:r>
            <a:r>
              <a:rPr lang="es-ES" sz="1200" dirty="0" err="1">
                <a:latin typeface="Arial" panose="020B0604020202020204" pitchFamily="34" charset="0"/>
                <a:cs typeface="Arial" panose="020B0604020202020204" pitchFamily="34" charset="0"/>
              </a:rPr>
              <a:t>Dandy</a:t>
            </a:r>
            <a:r>
              <a:rPr lang="es-ES" sz="1200" dirty="0">
                <a:latin typeface="Arial" panose="020B0604020202020204" pitchFamily="34" charset="0"/>
                <a:cs typeface="Arial" panose="020B0604020202020204" pitchFamily="34" charset="0"/>
              </a:rPr>
              <a:t>-Walker, otra causa de hidrocefalia congénita,</a:t>
            </a:r>
          </a:p>
          <a:p>
            <a:r>
              <a:rPr lang="es-ES" sz="1200" dirty="0">
                <a:latin typeface="Arial" panose="020B0604020202020204" pitchFamily="34" charset="0"/>
                <a:cs typeface="Arial" panose="020B0604020202020204" pitchFamily="34" charset="0"/>
              </a:rPr>
              <a:t>El cuarto ventrículo se agranda porque sus salidas están parcial o completamente cerradas y parte</a:t>
            </a:r>
          </a:p>
          <a:p>
            <a:r>
              <a:rPr lang="es-ES" sz="1200" dirty="0">
                <a:latin typeface="Arial" panose="020B0604020202020204" pitchFamily="34" charset="0"/>
                <a:cs typeface="Arial" panose="020B0604020202020204" pitchFamily="34" charset="0"/>
              </a:rPr>
              <a:t>del cerebelo no se desarrolla. El síndrome de </a:t>
            </a:r>
            <a:r>
              <a:rPr lang="es-ES" sz="1200" dirty="0" err="1">
                <a:latin typeface="Arial" panose="020B0604020202020204" pitchFamily="34" charset="0"/>
                <a:cs typeface="Arial" panose="020B0604020202020204" pitchFamily="34" charset="0"/>
              </a:rPr>
              <a:t>Dandy</a:t>
            </a:r>
            <a:r>
              <a:rPr lang="es-ES" sz="1200" dirty="0">
                <a:latin typeface="Arial" panose="020B0604020202020204" pitchFamily="34" charset="0"/>
                <a:cs typeface="Arial" panose="020B0604020202020204" pitchFamily="34" charset="0"/>
              </a:rPr>
              <a:t>-Walker también puede estar asociado con alteraciones</a:t>
            </a:r>
          </a:p>
          <a:p>
            <a:r>
              <a:rPr lang="es-ES" sz="1200" dirty="0">
                <a:latin typeface="Arial" panose="020B0604020202020204" pitchFamily="34" charset="0"/>
                <a:cs typeface="Arial" panose="020B0604020202020204" pitchFamily="34" charset="0"/>
              </a:rPr>
              <a:t>desarrollo en otras partes del cerebro y, a veces, conduce a estenosis del acueducto. En algunos</a:t>
            </a:r>
          </a:p>
          <a:p>
            <a:r>
              <a:rPr lang="es-ES" sz="1200" dirty="0">
                <a:latin typeface="Arial" panose="020B0604020202020204" pitchFamily="34" charset="0"/>
                <a:cs typeface="Arial" panose="020B0604020202020204" pitchFamily="34" charset="0"/>
              </a:rPr>
              <a:t>En algunos casos, se colocan dos derivaciones en los ventrículos del niño: una en el ventrículo lateral y otra en el ventrículo lateral.</a:t>
            </a:r>
          </a:p>
          <a:p>
            <a:r>
              <a:rPr lang="es-ES" sz="1200" dirty="0">
                <a:latin typeface="Arial" panose="020B0604020202020204" pitchFamily="34" charset="0"/>
                <a:cs typeface="Arial" panose="020B0604020202020204" pitchFamily="34" charset="0"/>
              </a:rPr>
              <a:t>en el cuarto ventrículo para controlar la hidrocefalia. Por favor consulte el Instituto </a:t>
            </a:r>
            <a:r>
              <a:rPr lang="es-ES" sz="1200" dirty="0">
                <a:solidFill>
                  <a:schemeClr val="accent1">
                    <a:lumMod val="60000"/>
                    <a:lumOff val="40000"/>
                  </a:schemeClr>
                </a:solidFill>
                <a:latin typeface="Arial" panose="020B0604020202020204" pitchFamily="34" charset="0"/>
                <a:cs typeface="Arial" panose="020B0604020202020204" pitchFamily="34" charset="0"/>
              </a:rPr>
              <a:t>Nacional de</a:t>
            </a:r>
          </a:p>
          <a:p>
            <a:r>
              <a:rPr lang="es-ES" sz="1200" dirty="0">
                <a:solidFill>
                  <a:schemeClr val="accent1">
                    <a:lumMod val="60000"/>
                    <a:lumOff val="40000"/>
                  </a:schemeClr>
                </a:solidFill>
                <a:latin typeface="Arial" panose="020B0604020202020204" pitchFamily="34" charset="0"/>
                <a:cs typeface="Arial" panose="020B0604020202020204" pitchFamily="34" charset="0"/>
              </a:rPr>
              <a:t>Trastornos neurológicos y accidentes cerebrovasculares</a:t>
            </a:r>
            <a:r>
              <a:rPr lang="es-ES" sz="1200" dirty="0">
                <a:latin typeface="Arial" panose="020B0604020202020204" pitchFamily="34" charset="0"/>
                <a:cs typeface="Arial" panose="020B0604020202020204" pitchFamily="34" charset="0"/>
              </a:rPr>
              <a:t> (NINDS) para obtener más información sobre el síndrome de </a:t>
            </a:r>
            <a:r>
              <a:rPr lang="es-ES" sz="1200" dirty="0" err="1">
                <a:latin typeface="Arial" panose="020B0604020202020204" pitchFamily="34" charset="0"/>
                <a:cs typeface="Arial" panose="020B0604020202020204" pitchFamily="34" charset="0"/>
              </a:rPr>
              <a:t>Dandy</a:t>
            </a:r>
            <a:r>
              <a:rPr lang="es-ES" sz="1200" dirty="0">
                <a:latin typeface="Arial" panose="020B0604020202020204" pitchFamily="34" charset="0"/>
                <a:cs typeface="Arial" panose="020B0604020202020204" pitchFamily="34" charset="0"/>
              </a:rPr>
              <a:t>-Walker.</a:t>
            </a:r>
          </a:p>
          <a:p>
            <a:endParaRPr lang="es-ES" sz="1200" dirty="0">
              <a:latin typeface="Arial" panose="020B0604020202020204" pitchFamily="34" charset="0"/>
              <a:cs typeface="Arial" panose="020B0604020202020204" pitchFamily="34" charset="0"/>
            </a:endParaRPr>
          </a:p>
          <a:p>
            <a:r>
              <a:rPr lang="es-ES" sz="1200" b="1" dirty="0">
                <a:latin typeface="Arial" panose="020B0604020202020204" pitchFamily="34" charset="0"/>
                <a:cs typeface="Arial" panose="020B0604020202020204" pitchFamily="34" charset="0"/>
              </a:rPr>
              <a:t>Malformación de Chiari</a:t>
            </a:r>
            <a:r>
              <a:rPr lang="es-ES" sz="1200" dirty="0">
                <a:latin typeface="Arial" panose="020B0604020202020204" pitchFamily="34" charset="0"/>
                <a:cs typeface="Arial" panose="020B0604020202020204" pitchFamily="34" charset="0"/>
              </a:rPr>
              <a:t>: hay dos tipos de malformación de Chiari. Ambos tipos ocurren en la parte inferior.</a:t>
            </a:r>
          </a:p>
          <a:p>
            <a:r>
              <a:rPr lang="es-ES" sz="1200" dirty="0">
                <a:latin typeface="Arial" panose="020B0604020202020204" pitchFamily="34" charset="0"/>
                <a:cs typeface="Arial" panose="020B0604020202020204" pitchFamily="34" charset="0"/>
              </a:rPr>
              <a:t>del tronco del encéfalo donde se unen el cerebro y la médula espinal. La porción más baja del cerebro está desplazada.</a:t>
            </a:r>
          </a:p>
          <a:p>
            <a:r>
              <a:rPr lang="es-ES" sz="1200" dirty="0">
                <a:latin typeface="Arial" panose="020B0604020202020204" pitchFamily="34" charset="0"/>
                <a:cs typeface="Arial" panose="020B0604020202020204" pitchFamily="34" charset="0"/>
              </a:rPr>
              <a:t>y es más bajo de lo normal empujando hacia abajo hacia la columna vertebral. Por favor consulte el </a:t>
            </a:r>
            <a:r>
              <a:rPr lang="es-ES" sz="1200" dirty="0">
                <a:solidFill>
                  <a:schemeClr val="accent1">
                    <a:lumMod val="60000"/>
                    <a:lumOff val="40000"/>
                  </a:schemeClr>
                </a:solidFill>
                <a:latin typeface="Arial" panose="020B0604020202020204" pitchFamily="34" charset="0"/>
                <a:cs typeface="Arial" panose="020B0604020202020204" pitchFamily="34" charset="0"/>
              </a:rPr>
              <a:t>Instituto Nacional de</a:t>
            </a:r>
          </a:p>
          <a:p>
            <a:r>
              <a:rPr lang="es-ES" sz="1200" dirty="0">
                <a:solidFill>
                  <a:schemeClr val="accent1">
                    <a:lumMod val="60000"/>
                    <a:lumOff val="40000"/>
                  </a:schemeClr>
                </a:solidFill>
                <a:latin typeface="Arial" panose="020B0604020202020204" pitchFamily="34" charset="0"/>
                <a:cs typeface="Arial" panose="020B0604020202020204" pitchFamily="34" charset="0"/>
              </a:rPr>
              <a:t>Trastornos neurológicos y accidentes cerebrovasculares</a:t>
            </a:r>
            <a:r>
              <a:rPr lang="es-ES" sz="1200" dirty="0">
                <a:latin typeface="Arial" panose="020B0604020202020204" pitchFamily="34" charset="0"/>
                <a:cs typeface="Arial" panose="020B0604020202020204" pitchFamily="34" charset="0"/>
              </a:rPr>
              <a:t> (NINDS) para obtener más información sobre la malformación de Chiari.</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9543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078BE9-C9D2-4CC2-8C6E-E15DD927A3B1}"/>
              </a:ext>
            </a:extLst>
          </p:cNvPr>
          <p:cNvSpPr/>
          <p:nvPr/>
        </p:nvSpPr>
        <p:spPr>
          <a:xfrm>
            <a:off x="1820335" y="657959"/>
            <a:ext cx="9609666" cy="5232202"/>
          </a:xfrm>
          <a:prstGeom prst="rect">
            <a:avLst/>
          </a:prstGeom>
        </p:spPr>
        <p:txBody>
          <a:bodyPr wrap="square">
            <a:spAutoFit/>
          </a:bodyPr>
          <a:lstStyle/>
          <a:p>
            <a:r>
              <a:rPr lang="es-ES" sz="3200" b="1" dirty="0">
                <a:latin typeface="Arial" panose="020B0604020202020204" pitchFamily="34" charset="0"/>
                <a:cs typeface="Arial" panose="020B0604020202020204" pitchFamily="34" charset="0"/>
              </a:rPr>
              <a:t>Causas comunes de</a:t>
            </a:r>
          </a:p>
          <a:p>
            <a:r>
              <a:rPr lang="es-ES" sz="3200" b="1" dirty="0">
                <a:latin typeface="Arial" panose="020B0604020202020204" pitchFamily="34" charset="0"/>
                <a:cs typeface="Arial" panose="020B0604020202020204" pitchFamily="34" charset="0"/>
              </a:rPr>
              <a:t>Hidrocefalia adquirida</a:t>
            </a:r>
          </a:p>
          <a:p>
            <a:endParaRPr lang="es-ES" dirty="0"/>
          </a:p>
          <a:p>
            <a:r>
              <a:rPr lang="es-ES" sz="1200" b="1" dirty="0">
                <a:latin typeface="Arial" panose="020B0604020202020204" pitchFamily="34" charset="0"/>
                <a:cs typeface="Arial" panose="020B0604020202020204" pitchFamily="34" charset="0"/>
              </a:rPr>
              <a:t>Hemorragia intraventricular</a:t>
            </a:r>
            <a:r>
              <a:rPr lang="es-ES" sz="1200" dirty="0">
                <a:latin typeface="Arial" panose="020B0604020202020204" pitchFamily="34" charset="0"/>
                <a:cs typeface="Arial" panose="020B0604020202020204" pitchFamily="34" charset="0"/>
              </a:rPr>
              <a:t>: una hemorragia intraventricular, que afecta con mayor frecuencia</a:t>
            </a:r>
          </a:p>
          <a:p>
            <a:r>
              <a:rPr lang="es-ES" sz="1200" dirty="0">
                <a:latin typeface="Arial" panose="020B0604020202020204" pitchFamily="34" charset="0"/>
                <a:cs typeface="Arial" panose="020B0604020202020204" pitchFamily="34" charset="0"/>
              </a:rPr>
              <a:t>Los recién nacidos prematuros pueden causar una forma adquirida de hidrocefalia. Cuando los vasos sanguíneos pequeños</a:t>
            </a:r>
          </a:p>
          <a:p>
            <a:r>
              <a:rPr lang="es-ES" sz="1200" dirty="0">
                <a:latin typeface="Arial" panose="020B0604020202020204" pitchFamily="34" charset="0"/>
                <a:cs typeface="Arial" panose="020B0604020202020204" pitchFamily="34" charset="0"/>
              </a:rPr>
              <a:t>Junto con la ruptura del revestimiento ventricular, la sangre puede bloquear o cicatrizar los ventrículos o tapar la aracnoides.</a:t>
            </a:r>
          </a:p>
          <a:p>
            <a:r>
              <a:rPr lang="es-ES" sz="1200" dirty="0">
                <a:latin typeface="Arial" panose="020B0604020202020204" pitchFamily="34" charset="0"/>
                <a:cs typeface="Arial" panose="020B0604020202020204" pitchFamily="34" charset="0"/>
              </a:rPr>
              <a:t>vellosidades que permiten la absorción del LCR. Cuando el LCR no se puede absorber, se produce hidrocefalia.</a:t>
            </a:r>
          </a:p>
          <a:p>
            <a:endParaRPr lang="es-ES" sz="1200" dirty="0">
              <a:latin typeface="Arial" panose="020B0604020202020204" pitchFamily="34" charset="0"/>
              <a:cs typeface="Arial" panose="020B0604020202020204" pitchFamily="34" charset="0"/>
            </a:endParaRPr>
          </a:p>
          <a:p>
            <a:r>
              <a:rPr lang="es-ES" sz="1200" b="1" dirty="0">
                <a:latin typeface="Arial" panose="020B0604020202020204" pitchFamily="34" charset="0"/>
                <a:cs typeface="Arial" panose="020B0604020202020204" pitchFamily="34" charset="0"/>
              </a:rPr>
              <a:t>Meningitis: </a:t>
            </a:r>
            <a:r>
              <a:rPr lang="es-ES" sz="1200" dirty="0">
                <a:latin typeface="Arial" panose="020B0604020202020204" pitchFamily="34" charset="0"/>
                <a:cs typeface="Arial" panose="020B0604020202020204" pitchFamily="34" charset="0"/>
              </a:rPr>
              <a:t>la meningitis es una inflamación de las membranas del cerebro y la médula espinal. Causado por un</a:t>
            </a:r>
          </a:p>
          <a:p>
            <a:r>
              <a:rPr lang="es-ES" sz="1200" dirty="0">
                <a:latin typeface="Arial" panose="020B0604020202020204" pitchFamily="34" charset="0"/>
                <a:cs typeface="Arial" panose="020B0604020202020204" pitchFamily="34" charset="0"/>
              </a:rPr>
              <a:t>Infección bacteriana o (con menos frecuencia) viral, la meningitis puede cicatrizar las delicadas membranas llamadas</a:t>
            </a:r>
          </a:p>
          <a:p>
            <a:r>
              <a:rPr lang="es-ES" sz="1200" dirty="0">
                <a:latin typeface="Arial" panose="020B0604020202020204" pitchFamily="34" charset="0"/>
                <a:cs typeface="Arial" panose="020B0604020202020204" pitchFamily="34" charset="0"/>
              </a:rPr>
              <a:t>meninges que recubren la vía del LCR. Se puede desarrollar una forma adquirida de hidrocefalia si esta cicatrización</a:t>
            </a:r>
          </a:p>
          <a:p>
            <a:r>
              <a:rPr lang="es-ES" sz="1200" dirty="0">
                <a:latin typeface="Arial" panose="020B0604020202020204" pitchFamily="34" charset="0"/>
                <a:cs typeface="Arial" panose="020B0604020202020204" pitchFamily="34" charset="0"/>
              </a:rPr>
              <a:t>obstruye el flujo de LCR a su paso a través de los ventrículos estrechos o sobre las superficies del cerebro en</a:t>
            </a:r>
          </a:p>
          <a:p>
            <a:r>
              <a:rPr lang="es-ES" sz="1200" dirty="0">
                <a:latin typeface="Arial" panose="020B0604020202020204" pitchFamily="34" charset="0"/>
                <a:cs typeface="Arial" panose="020B0604020202020204" pitchFamily="34" charset="0"/>
              </a:rPr>
              <a:t>el espacio subaracnoideo.</a:t>
            </a:r>
          </a:p>
          <a:p>
            <a:endParaRPr lang="es-ES" sz="1200" dirty="0">
              <a:latin typeface="Arial" panose="020B0604020202020204" pitchFamily="34" charset="0"/>
              <a:cs typeface="Arial" panose="020B0604020202020204" pitchFamily="34" charset="0"/>
            </a:endParaRPr>
          </a:p>
          <a:p>
            <a:r>
              <a:rPr lang="es-ES" sz="1200" b="1" dirty="0">
                <a:latin typeface="Arial" panose="020B0604020202020204" pitchFamily="34" charset="0"/>
                <a:cs typeface="Arial" panose="020B0604020202020204" pitchFamily="34" charset="0"/>
              </a:rPr>
              <a:t>Lesión en la cabeza</a:t>
            </a:r>
            <a:r>
              <a:rPr lang="es-ES" sz="1200" dirty="0">
                <a:latin typeface="Arial" panose="020B0604020202020204" pitchFamily="34" charset="0"/>
                <a:cs typeface="Arial" panose="020B0604020202020204" pitchFamily="34" charset="0"/>
              </a:rPr>
              <a:t>: una lesión en la cabeza puede dañar los tejidos, los nervios o los vasos sanguíneos del cerebro. sangre de</a:t>
            </a:r>
          </a:p>
          <a:p>
            <a:r>
              <a:rPr lang="es-ES" sz="1200" dirty="0">
                <a:latin typeface="Arial" panose="020B0604020202020204" pitchFamily="34" charset="0"/>
                <a:cs typeface="Arial" panose="020B0604020202020204" pitchFamily="34" charset="0"/>
              </a:rPr>
              <a:t>Los vasos rotos pueden entrar en la vía del LCR y provocar inflamación. Los sitios de absorción del LCR podrían entonces</a:t>
            </a:r>
          </a:p>
          <a:p>
            <a:r>
              <a:rPr lang="es-ES" sz="1200" dirty="0">
                <a:latin typeface="Arial" panose="020B0604020202020204" pitchFamily="34" charset="0"/>
                <a:cs typeface="Arial" panose="020B0604020202020204" pitchFamily="34" charset="0"/>
              </a:rPr>
              <a:t>ser bloqueado por membranas cicatrizadas (meninges) o por células sanguíneas. El flujo de LCR está restringido y</a:t>
            </a:r>
          </a:p>
          <a:p>
            <a:r>
              <a:rPr lang="es-ES" sz="1200" dirty="0">
                <a:latin typeface="Arial" panose="020B0604020202020204" pitchFamily="34" charset="0"/>
                <a:cs typeface="Arial" panose="020B0604020202020204" pitchFamily="34" charset="0"/>
              </a:rPr>
              <a:t>se desarrolla hidrocefalia.</a:t>
            </a:r>
          </a:p>
          <a:p>
            <a:endParaRPr lang="es-ES" sz="1200" dirty="0">
              <a:latin typeface="Arial" panose="020B0604020202020204" pitchFamily="34" charset="0"/>
              <a:cs typeface="Arial" panose="020B0604020202020204" pitchFamily="34" charset="0"/>
            </a:endParaRPr>
          </a:p>
          <a:p>
            <a:r>
              <a:rPr lang="es-ES" sz="1200" b="1" dirty="0">
                <a:latin typeface="Arial" panose="020B0604020202020204" pitchFamily="34" charset="0"/>
                <a:cs typeface="Arial" panose="020B0604020202020204" pitchFamily="34" charset="0"/>
              </a:rPr>
              <a:t>Tumores cerebrales</a:t>
            </a:r>
            <a:r>
              <a:rPr lang="es-ES" sz="1200" dirty="0">
                <a:latin typeface="Arial" panose="020B0604020202020204" pitchFamily="34" charset="0"/>
                <a:cs typeface="Arial" panose="020B0604020202020204" pitchFamily="34" charset="0"/>
              </a:rPr>
              <a:t>: en los niños, los tumores cerebrales ocurren con mayor frecuencia en la parte posterior del cerebro, que es</a:t>
            </a:r>
          </a:p>
          <a:p>
            <a:r>
              <a:rPr lang="es-ES" sz="1200" dirty="0">
                <a:latin typeface="Arial" panose="020B0604020202020204" pitchFamily="34" charset="0"/>
                <a:cs typeface="Arial" panose="020B0604020202020204" pitchFamily="34" charset="0"/>
              </a:rPr>
              <a:t>denominada fosa posterior. A medida que un tumor crece, puede llenar o comprimir el cuarto ventrículo,</a:t>
            </a:r>
          </a:p>
          <a:p>
            <a:r>
              <a:rPr lang="es-ES" sz="1200" dirty="0">
                <a:latin typeface="Arial" panose="020B0604020202020204" pitchFamily="34" charset="0"/>
                <a:cs typeface="Arial" panose="020B0604020202020204" pitchFamily="34" charset="0"/>
              </a:rPr>
              <a:t>bloqueando el flujo de LCR y causando hidrocefalia. Un tumor en otra parte del cerebro también podría</a:t>
            </a:r>
          </a:p>
          <a:p>
            <a:r>
              <a:rPr lang="es-ES" sz="1200" dirty="0">
                <a:latin typeface="Arial" panose="020B0604020202020204" pitchFamily="34" charset="0"/>
                <a:cs typeface="Arial" panose="020B0604020202020204" pitchFamily="34" charset="0"/>
              </a:rPr>
              <a:t>bloquear o comprimir el sistema ventricular. Consulte el Instituto </a:t>
            </a:r>
            <a:r>
              <a:rPr lang="es-ES" sz="1200" dirty="0">
                <a:solidFill>
                  <a:schemeClr val="accent1">
                    <a:lumMod val="60000"/>
                    <a:lumOff val="40000"/>
                  </a:schemeClr>
                </a:solidFill>
                <a:latin typeface="Arial" panose="020B0604020202020204" pitchFamily="34" charset="0"/>
                <a:cs typeface="Arial" panose="020B0604020202020204" pitchFamily="34" charset="0"/>
              </a:rPr>
              <a:t>Nacional de Trastornos Neurológicos.</a:t>
            </a:r>
          </a:p>
          <a:p>
            <a:r>
              <a:rPr lang="es-ES" sz="1200" dirty="0">
                <a:solidFill>
                  <a:schemeClr val="accent1">
                    <a:lumMod val="60000"/>
                    <a:lumOff val="40000"/>
                  </a:schemeClr>
                </a:solidFill>
                <a:latin typeface="Arial" panose="020B0604020202020204" pitchFamily="34" charset="0"/>
                <a:cs typeface="Arial" panose="020B0604020202020204" pitchFamily="34" charset="0"/>
              </a:rPr>
              <a:t>and </a:t>
            </a:r>
            <a:r>
              <a:rPr lang="es-ES" sz="1200" dirty="0" err="1">
                <a:solidFill>
                  <a:schemeClr val="accent1">
                    <a:lumMod val="60000"/>
                    <a:lumOff val="40000"/>
                  </a:schemeClr>
                </a:solidFill>
                <a:latin typeface="Arial" panose="020B0604020202020204" pitchFamily="34" charset="0"/>
                <a:cs typeface="Arial" panose="020B0604020202020204" pitchFamily="34" charset="0"/>
              </a:rPr>
              <a:t>Stroke</a:t>
            </a:r>
            <a:r>
              <a:rPr lang="es-ES" sz="1200" dirty="0">
                <a:solidFill>
                  <a:schemeClr val="accent1">
                    <a:lumMod val="60000"/>
                    <a:lumOff val="40000"/>
                  </a:schemeClr>
                </a:solidFill>
                <a:latin typeface="Arial" panose="020B0604020202020204" pitchFamily="34" charset="0"/>
                <a:cs typeface="Arial" panose="020B0604020202020204" pitchFamily="34" charset="0"/>
              </a:rPr>
              <a:t> </a:t>
            </a:r>
            <a:r>
              <a:rPr lang="es-ES" sz="1200" dirty="0">
                <a:latin typeface="Arial" panose="020B0604020202020204" pitchFamily="34" charset="0"/>
                <a:cs typeface="Arial" panose="020B0604020202020204" pitchFamily="34" charset="0"/>
              </a:rPr>
              <a:t>(NINDS) para obtener más información sobre los tumores cerebrales.</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9432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3A0BE75-508D-46E6-BD6E-0B67769183C7}"/>
              </a:ext>
            </a:extLst>
          </p:cNvPr>
          <p:cNvSpPr/>
          <p:nvPr/>
        </p:nvSpPr>
        <p:spPr>
          <a:xfrm>
            <a:off x="3073400" y="2514306"/>
            <a:ext cx="8796865" cy="2492990"/>
          </a:xfrm>
          <a:prstGeom prst="rect">
            <a:avLst/>
          </a:prstGeom>
        </p:spPr>
        <p:txBody>
          <a:bodyPr wrap="square">
            <a:spAutoFit/>
          </a:bodyPr>
          <a:lstStyle/>
          <a:p>
            <a:r>
              <a:rPr lang="es-ES" sz="3200" b="1" dirty="0">
                <a:latin typeface="Arial" panose="020B0604020202020204" pitchFamily="34" charset="0"/>
                <a:cs typeface="Arial" panose="020B0604020202020204" pitchFamily="34" charset="0"/>
              </a:rPr>
              <a:t>Tratamiento</a:t>
            </a:r>
          </a:p>
          <a:p>
            <a:endParaRPr lang="es-ES" sz="3200" b="1" dirty="0">
              <a:latin typeface="Arial" panose="020B0604020202020204" pitchFamily="34" charset="0"/>
              <a:cs typeface="Arial" panose="020B0604020202020204" pitchFamily="34" charset="0"/>
            </a:endParaRPr>
          </a:p>
          <a:p>
            <a:r>
              <a:rPr lang="es-ES" b="1" dirty="0">
                <a:latin typeface="Arial" panose="020B0604020202020204" pitchFamily="34" charset="0"/>
                <a:cs typeface="Arial" panose="020B0604020202020204" pitchFamily="34" charset="0"/>
              </a:rPr>
              <a:t>Sistema de derivación</a:t>
            </a:r>
          </a:p>
          <a:p>
            <a:endParaRPr lang="es-ES" b="1" dirty="0">
              <a:latin typeface="Arial" panose="020B0604020202020204" pitchFamily="34" charset="0"/>
              <a:cs typeface="Arial" panose="020B0604020202020204" pitchFamily="34" charset="0"/>
            </a:endParaRPr>
          </a:p>
          <a:p>
            <a:r>
              <a:rPr lang="es-ES" sz="1400" dirty="0">
                <a:latin typeface="Arial" panose="020B0604020202020204" pitchFamily="34" charset="0"/>
                <a:cs typeface="Arial" panose="020B0604020202020204" pitchFamily="34" charset="0"/>
              </a:rPr>
              <a:t>Una derivación es un tubo flexible que se coloca en el sistema ventricular del cerebro que</a:t>
            </a:r>
          </a:p>
          <a:p>
            <a:r>
              <a:rPr lang="es-ES" sz="1400" dirty="0">
                <a:latin typeface="Arial" panose="020B0604020202020204" pitchFamily="34" charset="0"/>
                <a:cs typeface="Arial" panose="020B0604020202020204" pitchFamily="34" charset="0"/>
              </a:rPr>
              <a:t>desvía el flujo de líquido cefalorraquídeo (LCR) hacia otra región del cuerpo, la mayoría</a:t>
            </a:r>
          </a:p>
          <a:p>
            <a:r>
              <a:rPr lang="es-ES" sz="1400" dirty="0">
                <a:latin typeface="Arial" panose="020B0604020202020204" pitchFamily="34" charset="0"/>
                <a:cs typeface="Arial" panose="020B0604020202020204" pitchFamily="34" charset="0"/>
              </a:rPr>
              <a:t>a menudo la cavidad abdominal, donde puede ser absorbido. Una válvula dentro de la derivación.</a:t>
            </a:r>
          </a:p>
          <a:p>
            <a:r>
              <a:rPr lang="es-ES" sz="1400" dirty="0">
                <a:latin typeface="Arial" panose="020B0604020202020204" pitchFamily="34" charset="0"/>
                <a:cs typeface="Arial" panose="020B0604020202020204" pitchFamily="34" charset="0"/>
              </a:rPr>
              <a:t>Mantiene el LCR en niveles y presión normales dentro de los ventrículos.</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8068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722BD5-D8FA-484D-A6B9-4D87B7069C2E}"/>
              </a:ext>
            </a:extLst>
          </p:cNvPr>
          <p:cNvSpPr>
            <a:spLocks noChangeArrowheads="1"/>
          </p:cNvSpPr>
          <p:nvPr/>
        </p:nvSpPr>
        <p:spPr bwMode="auto">
          <a:xfrm>
            <a:off x="3564466" y="2942399"/>
            <a:ext cx="6671734" cy="65146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4400" b="0" i="0" u="none" strike="noStrike" cap="none" normalizeH="0" baseline="0" dirty="0">
                <a:ln>
                  <a:noFill/>
                </a:ln>
                <a:solidFill>
                  <a:srgbClr val="202124"/>
                </a:solidFill>
                <a:effectLst/>
                <a:latin typeface="Arial" panose="020B0604020202020204" pitchFamily="34" charset="0"/>
                <a:cs typeface="Arial" panose="020B0604020202020204" pitchFamily="34" charset="0"/>
              </a:rPr>
              <a:t>Sistemas de Derivación</a:t>
            </a:r>
            <a:r>
              <a:rPr kumimoji="0" lang="es-ES" altLang="en-US" sz="4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864601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91ED47-B085-4CB8-827B-59F04FE95F46}"/>
              </a:ext>
            </a:extLst>
          </p:cNvPr>
          <p:cNvSpPr/>
          <p:nvPr/>
        </p:nvSpPr>
        <p:spPr>
          <a:xfrm>
            <a:off x="2988733" y="708886"/>
            <a:ext cx="8864600" cy="5386090"/>
          </a:xfrm>
          <a:prstGeom prst="rect">
            <a:avLst/>
          </a:prstGeom>
        </p:spPr>
        <p:txBody>
          <a:bodyPr wrap="square">
            <a:spAutoFit/>
          </a:bodyPr>
          <a:lstStyle/>
          <a:p>
            <a:r>
              <a:rPr lang="es-ES" sz="3200" dirty="0">
                <a:latin typeface="Arial" panose="020B0604020202020204" pitchFamily="34" charset="0"/>
                <a:cs typeface="Arial" panose="020B0604020202020204" pitchFamily="34" charset="0"/>
              </a:rPr>
              <a:t>Descripción General</a:t>
            </a:r>
          </a:p>
          <a:p>
            <a:endParaRPr lang="es-ES" sz="2400" dirty="0">
              <a:latin typeface="Arial" panose="020B0604020202020204" pitchFamily="34" charset="0"/>
              <a:cs typeface="Arial" panose="020B0604020202020204" pitchFamily="34" charset="0"/>
            </a:endParaRPr>
          </a:p>
          <a:p>
            <a:endParaRPr lang="es-ES" sz="24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El tratamiento de la hidrocefalia ha desafiado a neurocirujanos, neurólogos,</a:t>
            </a:r>
          </a:p>
          <a:p>
            <a:r>
              <a:rPr lang="es-ES" sz="1200" dirty="0">
                <a:latin typeface="Arial" panose="020B0604020202020204" pitchFamily="34" charset="0"/>
                <a:cs typeface="Arial" panose="020B0604020202020204" pitchFamily="34" charset="0"/>
              </a:rPr>
              <a:t>ingenieros y desarrolladores de dispositivos médicos por igual debido a la naturaleza única de</a:t>
            </a:r>
          </a:p>
          <a:p>
            <a:r>
              <a:rPr lang="es-ES" sz="1200" dirty="0">
                <a:latin typeface="Arial" panose="020B0604020202020204" pitchFamily="34" charset="0"/>
                <a:cs typeface="Arial" panose="020B0604020202020204" pitchFamily="34" charset="0"/>
              </a:rPr>
              <a:t>Dinámica del líquido cefalorraquídeo (LCR) en cada paciente.</a:t>
            </a:r>
          </a:p>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Los dispositivos de derivación o derivaciones del LCR se han utilizado con éxito y se han convertido en</a:t>
            </a:r>
          </a:p>
          <a:p>
            <a:r>
              <a:rPr lang="es-ES" sz="1200" dirty="0">
                <a:latin typeface="Arial" panose="020B0604020202020204" pitchFamily="34" charset="0"/>
                <a:cs typeface="Arial" panose="020B0604020202020204" pitchFamily="34" charset="0"/>
              </a:rPr>
              <a:t>terapia primaria para el tratamiento de la hidrocefalia durante casi 60 años.</a:t>
            </a:r>
          </a:p>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Una derivación implantada desvía el LCR de los ventrículos dentro del cerebro o el sistema subaracnoideo.</a:t>
            </a:r>
          </a:p>
          <a:p>
            <a:r>
              <a:rPr lang="es-ES" sz="1200" dirty="0">
                <a:latin typeface="Arial" panose="020B0604020202020204" pitchFamily="34" charset="0"/>
                <a:cs typeface="Arial" panose="020B0604020202020204" pitchFamily="34" charset="0"/>
              </a:rPr>
              <a:t>espacios alrededor del cerebro y la médula espinal a otra región del cuerpo donde será</a:t>
            </a:r>
          </a:p>
          <a:p>
            <a:r>
              <a:rPr lang="es-ES" sz="1200" dirty="0">
                <a:latin typeface="Arial" panose="020B0604020202020204" pitchFamily="34" charset="0"/>
                <a:cs typeface="Arial" panose="020B0604020202020204" pitchFamily="34" charset="0"/>
              </a:rPr>
              <a:t>absorbido.</a:t>
            </a:r>
          </a:p>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Esto crea una ruta alternativa para la eliminación del LCR que se produce constantemente dentro</a:t>
            </a:r>
          </a:p>
          <a:p>
            <a:r>
              <a:rPr lang="es-ES" sz="1200" dirty="0">
                <a:latin typeface="Arial" panose="020B0604020202020204" pitchFamily="34" charset="0"/>
                <a:cs typeface="Arial" panose="020B0604020202020204" pitchFamily="34" charset="0"/>
              </a:rPr>
              <a:t>el cerebro y generalmente restablece el equilibrio fisiológico entre la producción, el flujo y el flujo de LCR.</a:t>
            </a:r>
          </a:p>
          <a:p>
            <a:r>
              <a:rPr lang="es-ES" sz="1200" dirty="0">
                <a:latin typeface="Arial" panose="020B0604020202020204" pitchFamily="34" charset="0"/>
                <a:cs typeface="Arial" panose="020B0604020202020204" pitchFamily="34" charset="0"/>
              </a:rPr>
              <a:t>y absorción cuando una o más de estas funciones han sido alteradas.</a:t>
            </a:r>
          </a:p>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Las válvulas contenidas dentro de la vía de derivación actúan como interruptores de encendido y apagado, abriéndose cuando el</a:t>
            </a:r>
          </a:p>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La presión diferencial (DP), es decir, la diferencia de presión a través de la válvula, excede el</a:t>
            </a:r>
          </a:p>
          <a:p>
            <a:r>
              <a:rPr lang="es-ES" sz="1200" dirty="0">
                <a:latin typeface="Arial" panose="020B0604020202020204" pitchFamily="34" charset="0"/>
                <a:cs typeface="Arial" panose="020B0604020202020204" pitchFamily="34" charset="0"/>
              </a:rPr>
              <a:t>presión de apertura de la válvula.</a:t>
            </a:r>
          </a:p>
          <a:p>
            <a:r>
              <a:rPr lang="es-ES" sz="1200" dirty="0">
                <a:latin typeface="Arial" panose="020B0604020202020204" pitchFamily="34" charset="0"/>
                <a:cs typeface="Arial" panose="020B0604020202020204" pitchFamily="34" charset="0"/>
              </a:rPr>
              <a:t>Las válvulas se ajustan a una presión fija o pueden ajustarse desde fuera del</a:t>
            </a:r>
          </a:p>
          <a:p>
            <a:r>
              <a:rPr lang="es-ES" sz="1200" dirty="0">
                <a:latin typeface="Arial" panose="020B0604020202020204" pitchFamily="34" charset="0"/>
                <a:cs typeface="Arial" panose="020B0604020202020204" pitchFamily="34" charset="0"/>
              </a:rPr>
              <a:t>cuerpo.</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4291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www.hydroassoc.org/wp-content/uploads/2013/05/MRI-Before-and-After.png">
            <a:extLst>
              <a:ext uri="{FF2B5EF4-FFF2-40B4-BE49-F238E27FC236}">
                <a16:creationId xmlns:a16="http://schemas.microsoft.com/office/drawing/2014/main" id="{9C15FD16-59F7-485B-B233-5EC72A320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5867" y="1515003"/>
            <a:ext cx="7589308" cy="4378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6714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0FF0FF-6FCC-4CB7-B87C-C7666527C379}"/>
              </a:ext>
            </a:extLst>
          </p:cNvPr>
          <p:cNvSpPr/>
          <p:nvPr/>
        </p:nvSpPr>
        <p:spPr>
          <a:xfrm>
            <a:off x="2743200" y="1897811"/>
            <a:ext cx="9066362" cy="3570208"/>
          </a:xfrm>
          <a:prstGeom prst="rect">
            <a:avLst/>
          </a:prstGeom>
        </p:spPr>
        <p:txBody>
          <a:bodyPr wrap="square">
            <a:spAutoFit/>
          </a:bodyPr>
          <a:lstStyle/>
          <a:p>
            <a:r>
              <a:rPr lang="es-ES" sz="3200" b="1" dirty="0">
                <a:latin typeface="Arial" panose="020B0604020202020204" pitchFamily="34" charset="0"/>
                <a:cs typeface="Arial" panose="020B0604020202020204" pitchFamily="34" charset="0"/>
              </a:rPr>
              <a:t>Componentes del sistema de derivación</a:t>
            </a:r>
          </a:p>
          <a:p>
            <a:endParaRPr lang="es-ES" sz="3200" b="1"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Una derivación proporciona una vía de líquido alternativa a través de la cual el LCR</a:t>
            </a:r>
          </a:p>
          <a:p>
            <a:r>
              <a:rPr lang="es-ES" dirty="0">
                <a:latin typeface="Arial" panose="020B0604020202020204" pitchFamily="34" charset="0"/>
                <a:cs typeface="Arial" panose="020B0604020202020204" pitchFamily="34" charset="0"/>
              </a:rPr>
              <a:t>evita una obstrucción en los compartimentos de líquido del</a:t>
            </a:r>
          </a:p>
          <a:p>
            <a:r>
              <a:rPr lang="es-ES" dirty="0">
                <a:latin typeface="Arial" panose="020B0604020202020204" pitchFamily="34" charset="0"/>
                <a:cs typeface="Arial" panose="020B0604020202020204" pitchFamily="34" charset="0"/>
              </a:rPr>
              <a:t>cerebro y actúa cuando la absorción del LCR está alterada. Semejante</a:t>
            </a:r>
          </a:p>
          <a:p>
            <a:r>
              <a:rPr lang="es-ES" dirty="0">
                <a:latin typeface="Arial" panose="020B0604020202020204" pitchFamily="34" charset="0"/>
                <a:cs typeface="Arial" panose="020B0604020202020204" pitchFamily="34" charset="0"/>
              </a:rPr>
              <a:t>un bypass alivia la acumulación excesiva de líquido que es responsable de</a:t>
            </a:r>
          </a:p>
          <a:p>
            <a:r>
              <a:rPr lang="es-ES" dirty="0">
                <a:latin typeface="Arial" panose="020B0604020202020204" pitchFamily="34" charset="0"/>
                <a:cs typeface="Arial" panose="020B0604020202020204" pitchFamily="34" charset="0"/>
              </a:rPr>
              <a:t>hidrocefalia. Cuando la producción y absorción del LCR están en</a:t>
            </a:r>
          </a:p>
          <a:p>
            <a:r>
              <a:rPr lang="es-ES" dirty="0">
                <a:latin typeface="Arial" panose="020B0604020202020204" pitchFamily="34" charset="0"/>
                <a:cs typeface="Arial" panose="020B0604020202020204" pitchFamily="34" charset="0"/>
              </a:rPr>
              <a:t>equilibrio, la hidrocefalia se considera “compensada”; cuando fuera</a:t>
            </a:r>
          </a:p>
          <a:p>
            <a:r>
              <a:rPr lang="es-ES" dirty="0">
                <a:latin typeface="Arial" panose="020B0604020202020204" pitchFamily="34" charset="0"/>
                <a:cs typeface="Arial" panose="020B0604020202020204" pitchFamily="34" charset="0"/>
              </a:rPr>
              <a:t>del equilibrio, complicaciones asociadas con la presión elevada o</a:t>
            </a:r>
          </a:p>
          <a:p>
            <a:r>
              <a:rPr lang="es-ES" dirty="0">
                <a:latin typeface="Arial" panose="020B0604020202020204" pitchFamily="34" charset="0"/>
                <a:cs typeface="Arial" panose="020B0604020202020204" pitchFamily="34" charset="0"/>
              </a:rPr>
              <a:t>Se produce un drenaje excesivo, lo que provoca signos de mal funcionamiento.</a:t>
            </a:r>
          </a:p>
          <a:p>
            <a:r>
              <a:rPr lang="es-ES" dirty="0">
                <a:latin typeface="Arial" panose="020B0604020202020204" pitchFamily="34" charset="0"/>
                <a:cs typeface="Arial" panose="020B0604020202020204" pitchFamily="34" charset="0"/>
              </a:rPr>
              <a:t>derivación.</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9902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B978DB-4532-4CD5-8A08-06081B28F8CA}"/>
              </a:ext>
            </a:extLst>
          </p:cNvPr>
          <p:cNvPicPr>
            <a:picLocks noChangeAspect="1"/>
          </p:cNvPicPr>
          <p:nvPr/>
        </p:nvPicPr>
        <p:blipFill>
          <a:blip r:embed="rId2"/>
          <a:stretch>
            <a:fillRect/>
          </a:stretch>
        </p:blipFill>
        <p:spPr>
          <a:xfrm>
            <a:off x="3430105" y="1003478"/>
            <a:ext cx="6906589" cy="5020376"/>
          </a:xfrm>
          <a:prstGeom prst="rect">
            <a:avLst/>
          </a:prstGeom>
        </p:spPr>
      </p:pic>
    </p:spTree>
    <p:extLst>
      <p:ext uri="{BB962C8B-B14F-4D97-AF65-F5344CB8AC3E}">
        <p14:creationId xmlns:p14="http://schemas.microsoft.com/office/powerpoint/2010/main" val="1545050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F976F58-9ACC-4612-8A33-5720562D67B3}"/>
              </a:ext>
            </a:extLst>
          </p:cNvPr>
          <p:cNvPicPr>
            <a:picLocks noChangeAspect="1"/>
          </p:cNvPicPr>
          <p:nvPr/>
        </p:nvPicPr>
        <p:blipFill rotWithShape="1">
          <a:blip r:embed="rId2"/>
          <a:srcRect l="4081" t="13413" r="3701" b="952"/>
          <a:stretch/>
        </p:blipFill>
        <p:spPr>
          <a:xfrm>
            <a:off x="4487333" y="1921932"/>
            <a:ext cx="5908167" cy="3810001"/>
          </a:xfrm>
          <a:prstGeom prst="rect">
            <a:avLst/>
          </a:prstGeom>
        </p:spPr>
      </p:pic>
      <p:sp>
        <p:nvSpPr>
          <p:cNvPr id="3" name="TextBox 2">
            <a:extLst>
              <a:ext uri="{FF2B5EF4-FFF2-40B4-BE49-F238E27FC236}">
                <a16:creationId xmlns:a16="http://schemas.microsoft.com/office/drawing/2014/main" id="{23BC3FF2-6E48-409E-975C-E25289C2A6DA}"/>
              </a:ext>
            </a:extLst>
          </p:cNvPr>
          <p:cNvSpPr txBox="1"/>
          <p:nvPr/>
        </p:nvSpPr>
        <p:spPr>
          <a:xfrm>
            <a:off x="3225800" y="911767"/>
            <a:ext cx="6781800" cy="646331"/>
          </a:xfrm>
          <a:prstGeom prst="rect">
            <a:avLst/>
          </a:prstGeom>
          <a:noFill/>
        </p:spPr>
        <p:txBody>
          <a:bodyPr wrap="square" rtlCol="0">
            <a:spAutoFit/>
          </a:bodyPr>
          <a:lstStyle/>
          <a:p>
            <a:r>
              <a:rPr lang="en-US" sz="3600" dirty="0">
                <a:solidFill>
                  <a:schemeClr val="accent1">
                    <a:lumMod val="60000"/>
                    <a:lumOff val="40000"/>
                  </a:schemeClr>
                </a:solidFill>
                <a:latin typeface="Arial" panose="020B0604020202020204" pitchFamily="34" charset="0"/>
                <a:cs typeface="Arial" panose="020B0604020202020204" pitchFamily="34" charset="0"/>
              </a:rPr>
              <a:t>Symptoms of Shunt Malfunction:</a:t>
            </a:r>
          </a:p>
        </p:txBody>
      </p:sp>
    </p:spTree>
    <p:extLst>
      <p:ext uri="{BB962C8B-B14F-4D97-AF65-F5344CB8AC3E}">
        <p14:creationId xmlns:p14="http://schemas.microsoft.com/office/powerpoint/2010/main" val="1153124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AF4C78-6D65-4BCD-848D-A07F92ACB15E}"/>
              </a:ext>
            </a:extLst>
          </p:cNvPr>
          <p:cNvPicPr>
            <a:picLocks noChangeAspect="1"/>
          </p:cNvPicPr>
          <p:nvPr/>
        </p:nvPicPr>
        <p:blipFill>
          <a:blip r:embed="rId2"/>
          <a:stretch>
            <a:fillRect/>
          </a:stretch>
        </p:blipFill>
        <p:spPr>
          <a:xfrm>
            <a:off x="3460053" y="1504522"/>
            <a:ext cx="6835570" cy="4269745"/>
          </a:xfrm>
          <a:prstGeom prst="rect">
            <a:avLst/>
          </a:prstGeom>
        </p:spPr>
      </p:pic>
    </p:spTree>
    <p:extLst>
      <p:ext uri="{BB962C8B-B14F-4D97-AF65-F5344CB8AC3E}">
        <p14:creationId xmlns:p14="http://schemas.microsoft.com/office/powerpoint/2010/main" val="1255581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F04F6B-CDE3-40FB-84C4-C25C3C6A580D}"/>
              </a:ext>
            </a:extLst>
          </p:cNvPr>
          <p:cNvSpPr/>
          <p:nvPr/>
        </p:nvSpPr>
        <p:spPr>
          <a:xfrm>
            <a:off x="3183466" y="1696578"/>
            <a:ext cx="8492067" cy="4493538"/>
          </a:xfrm>
          <a:prstGeom prst="rect">
            <a:avLst/>
          </a:prstGeom>
        </p:spPr>
        <p:txBody>
          <a:bodyPr wrap="square">
            <a:spAutoFit/>
          </a:bodyPr>
          <a:lstStyle/>
          <a:p>
            <a:r>
              <a:rPr lang="es-ES" sz="2000" b="1" dirty="0">
                <a:latin typeface="Arial" panose="020B0604020202020204" pitchFamily="34" charset="0"/>
                <a:cs typeface="Arial" panose="020B0604020202020204" pitchFamily="34" charset="0"/>
              </a:rPr>
              <a:t>Las derivaciones normalmente constan de tres</a:t>
            </a:r>
          </a:p>
          <a:p>
            <a:r>
              <a:rPr lang="es-ES" sz="2000" b="1" dirty="0">
                <a:latin typeface="Arial" panose="020B0604020202020204" pitchFamily="34" charset="0"/>
                <a:cs typeface="Arial" panose="020B0604020202020204" pitchFamily="34" charset="0"/>
              </a:rPr>
              <a:t>componentes mayores:</a:t>
            </a:r>
          </a:p>
          <a:p>
            <a:endParaRPr lang="es-ES" sz="3200" b="1" dirty="0">
              <a:latin typeface="Arial" panose="020B0604020202020204" pitchFamily="34" charset="0"/>
              <a:cs typeface="Arial" panose="020B0604020202020204" pitchFamily="34" charset="0"/>
            </a:endParaRPr>
          </a:p>
          <a:p>
            <a:r>
              <a:rPr lang="es-ES" sz="1400" b="1" dirty="0">
                <a:latin typeface="Arial" panose="020B0604020202020204" pitchFamily="34" charset="0"/>
                <a:cs typeface="Arial" panose="020B0604020202020204" pitchFamily="34" charset="0"/>
              </a:rPr>
              <a:t>Un catéter de entrada (proximal o más cercano al sitio de entrada):</a:t>
            </a:r>
          </a:p>
          <a:p>
            <a:endParaRPr lang="es-ES" sz="1400" b="1" dirty="0">
              <a:latin typeface="Arial" panose="020B0604020202020204" pitchFamily="34" charset="0"/>
              <a:cs typeface="Arial" panose="020B0604020202020204" pitchFamily="34" charset="0"/>
            </a:endParaRPr>
          </a:p>
          <a:p>
            <a:r>
              <a:rPr lang="es-ES" sz="1400" dirty="0">
                <a:latin typeface="Arial" panose="020B0604020202020204" pitchFamily="34" charset="0"/>
                <a:cs typeface="Arial" panose="020B0604020202020204" pitchFamily="34" charset="0"/>
              </a:rPr>
              <a:t>que drena el LCR de los ventrículos o del espacio subaracnoideo; este tubo sale del cerebro</a:t>
            </a:r>
          </a:p>
          <a:p>
            <a:r>
              <a:rPr lang="es-ES" sz="1400" dirty="0">
                <a:latin typeface="Arial" panose="020B0604020202020204" pitchFamily="34" charset="0"/>
                <a:cs typeface="Arial" panose="020B0604020202020204" pitchFamily="34" charset="0"/>
              </a:rPr>
              <a:t>a través de un pequeño agujero en el cráneo y luego recorre una corta distancia debajo de la piel.</a:t>
            </a:r>
          </a:p>
          <a:p>
            <a:endParaRPr lang="es-ES" sz="1400" dirty="0">
              <a:latin typeface="Arial" panose="020B0604020202020204" pitchFamily="34" charset="0"/>
              <a:cs typeface="Arial" panose="020B0604020202020204" pitchFamily="34" charset="0"/>
            </a:endParaRPr>
          </a:p>
          <a:p>
            <a:r>
              <a:rPr lang="es-ES" sz="1400" b="1" dirty="0">
                <a:latin typeface="Arial" panose="020B0604020202020204" pitchFamily="34" charset="0"/>
                <a:cs typeface="Arial" panose="020B0604020202020204" pitchFamily="34" charset="0"/>
              </a:rPr>
              <a:t>Un mecanismo de válvula:</a:t>
            </a:r>
          </a:p>
          <a:p>
            <a:endParaRPr lang="es-ES" sz="1400" b="1" dirty="0">
              <a:latin typeface="Arial" panose="020B0604020202020204" pitchFamily="34" charset="0"/>
              <a:cs typeface="Arial" panose="020B0604020202020204" pitchFamily="34" charset="0"/>
            </a:endParaRPr>
          </a:p>
          <a:p>
            <a:r>
              <a:rPr lang="es-ES" sz="1400" dirty="0">
                <a:latin typeface="Arial" panose="020B0604020202020204" pitchFamily="34" charset="0"/>
                <a:cs typeface="Arial" panose="020B0604020202020204" pitchFamily="34" charset="0"/>
              </a:rPr>
              <a:t>Que regula la presión diferencial o controla el flujo a través de la tubería de derivación; este dispositivo</a:t>
            </a:r>
          </a:p>
          <a:p>
            <a:r>
              <a:rPr lang="es-ES" sz="1400" dirty="0">
                <a:latin typeface="Arial" panose="020B0604020202020204" pitchFamily="34" charset="0"/>
                <a:cs typeface="Arial" panose="020B0604020202020204" pitchFamily="34" charset="0"/>
              </a:rPr>
              <a:t>está conectado al catéter proximal y se encuentra entre la piel y el cráneo, generalmente en</a:t>
            </a:r>
          </a:p>
          <a:p>
            <a:r>
              <a:rPr lang="es-ES" sz="1400" dirty="0">
                <a:latin typeface="Arial" panose="020B0604020202020204" pitchFamily="34" charset="0"/>
                <a:cs typeface="Arial" panose="020B0604020202020204" pitchFamily="34" charset="0"/>
              </a:rPr>
              <a:t>parte superior de la cabeza o justo detrás de la oreja.</a:t>
            </a:r>
          </a:p>
          <a:p>
            <a:endParaRPr lang="es-ES" sz="1400" dirty="0">
              <a:latin typeface="Arial" panose="020B0604020202020204" pitchFamily="34" charset="0"/>
              <a:cs typeface="Arial" panose="020B0604020202020204" pitchFamily="34" charset="0"/>
            </a:endParaRPr>
          </a:p>
          <a:p>
            <a:r>
              <a:rPr lang="es-ES" sz="1400" b="1" dirty="0">
                <a:latin typeface="Arial" panose="020B0604020202020204" pitchFamily="34" charset="0"/>
                <a:cs typeface="Arial" panose="020B0604020202020204" pitchFamily="34" charset="0"/>
              </a:rPr>
              <a:t>Un catéter de salida (distal o más alejado del sitio de entrada):</a:t>
            </a:r>
          </a:p>
          <a:p>
            <a:endParaRPr lang="es-ES" sz="1400" b="1" dirty="0">
              <a:latin typeface="Arial" panose="020B0604020202020204" pitchFamily="34" charset="0"/>
              <a:cs typeface="Arial" panose="020B0604020202020204" pitchFamily="34" charset="0"/>
            </a:endParaRPr>
          </a:p>
          <a:p>
            <a:r>
              <a:rPr lang="es-ES" sz="1400" dirty="0">
                <a:latin typeface="Arial" panose="020B0604020202020204" pitchFamily="34" charset="0"/>
                <a:cs typeface="Arial" panose="020B0604020202020204" pitchFamily="34" charset="0"/>
              </a:rPr>
              <a:t>que corre debajo de la piel y dirige el LCR desde la válvula al abdomen (o peritoneal)</a:t>
            </a:r>
          </a:p>
          <a:p>
            <a:r>
              <a:rPr lang="es-ES" sz="1400" dirty="0">
                <a:latin typeface="Arial" panose="020B0604020202020204" pitchFamily="34" charset="0"/>
                <a:cs typeface="Arial" panose="020B0604020202020204" pitchFamily="34" charset="0"/>
              </a:rPr>
              <a:t>cavidad, corazón u otro sitio de drenaje adecuado</a:t>
            </a:r>
            <a:r>
              <a:rPr lang="es-ES"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2564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6B23D8-3D08-4F21-8CE5-24CA1C737AA7}"/>
              </a:ext>
            </a:extLst>
          </p:cNvPr>
          <p:cNvPicPr>
            <a:picLocks noChangeAspect="1"/>
          </p:cNvPicPr>
          <p:nvPr/>
        </p:nvPicPr>
        <p:blipFill>
          <a:blip r:embed="rId2"/>
          <a:stretch>
            <a:fillRect/>
          </a:stretch>
        </p:blipFill>
        <p:spPr>
          <a:xfrm>
            <a:off x="4580466" y="1208519"/>
            <a:ext cx="4042717" cy="4146544"/>
          </a:xfrm>
          <a:prstGeom prst="rect">
            <a:avLst/>
          </a:prstGeom>
        </p:spPr>
      </p:pic>
    </p:spTree>
    <p:extLst>
      <p:ext uri="{BB962C8B-B14F-4D97-AF65-F5344CB8AC3E}">
        <p14:creationId xmlns:p14="http://schemas.microsoft.com/office/powerpoint/2010/main" val="790199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4FCAA9-BD95-43A5-B19E-7BFD45FA4FAC}"/>
              </a:ext>
            </a:extLst>
          </p:cNvPr>
          <p:cNvSpPr/>
          <p:nvPr/>
        </p:nvSpPr>
        <p:spPr>
          <a:xfrm>
            <a:off x="2726267" y="1566952"/>
            <a:ext cx="8695267" cy="4216539"/>
          </a:xfrm>
          <a:prstGeom prst="rect">
            <a:avLst/>
          </a:prstGeom>
        </p:spPr>
        <p:txBody>
          <a:bodyPr wrap="square">
            <a:spAutoFit/>
          </a:bodyPr>
          <a:lstStyle/>
          <a:p>
            <a:r>
              <a:rPr lang="es-ES" sz="3200" dirty="0">
                <a:latin typeface="Arial" panose="020B0604020202020204" pitchFamily="34" charset="0"/>
                <a:cs typeface="Arial" panose="020B0604020202020204" pitchFamily="34" charset="0"/>
              </a:rPr>
              <a:t>Catéteres y tubos</a:t>
            </a:r>
          </a:p>
          <a:p>
            <a:endParaRPr lang="es-ES" sz="3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Los catéteres y tubos se colocan en el sitio donde hay un exceso de volumen de</a:t>
            </a:r>
          </a:p>
          <a:p>
            <a:r>
              <a:rPr lang="es-ES" sz="1200" dirty="0">
                <a:latin typeface="Arial" panose="020B0604020202020204" pitchFamily="34" charset="0"/>
                <a:cs typeface="Arial" panose="020B0604020202020204" pitchFamily="34" charset="0"/>
              </a:rPr>
              <a:t>El LCR se encuentra en el cerebro. El tubo se dirige a una ubicación dentro del cuerpo.</a:t>
            </a:r>
          </a:p>
          <a:p>
            <a:r>
              <a:rPr lang="es-ES" sz="1200" dirty="0">
                <a:latin typeface="Arial" panose="020B0604020202020204" pitchFamily="34" charset="0"/>
                <a:cs typeface="Arial" panose="020B0604020202020204" pitchFamily="34" charset="0"/>
              </a:rPr>
              <a:t>donde se absorberá el LCR. El extremo distal de los catéteres suele ser</a:t>
            </a:r>
          </a:p>
          <a:p>
            <a:r>
              <a:rPr lang="es-ES" sz="1200" dirty="0">
                <a:latin typeface="Arial" panose="020B0604020202020204" pitchFamily="34" charset="0"/>
                <a:cs typeface="Arial" panose="020B0604020202020204" pitchFamily="34" charset="0"/>
              </a:rPr>
              <a:t>colocado en la cavidad abdominal (o peritoneal). También podrán colocarse en el</a:t>
            </a:r>
          </a:p>
          <a:p>
            <a:r>
              <a:rPr lang="es-ES" sz="1200" dirty="0">
                <a:latin typeface="Arial" panose="020B0604020202020204" pitchFamily="34" charset="0"/>
                <a:cs typeface="Arial" panose="020B0604020202020204" pitchFamily="34" charset="0"/>
              </a:rPr>
              <a:t>corazón, cavidad pleural (pulmones) y otros lugares adecuados donde se drena el LCR</a:t>
            </a:r>
          </a:p>
          <a:p>
            <a:r>
              <a:rPr lang="es-ES" sz="1200" dirty="0">
                <a:latin typeface="Arial" panose="020B0604020202020204" pitchFamily="34" charset="0"/>
                <a:cs typeface="Arial" panose="020B0604020202020204" pitchFamily="34" charset="0"/>
              </a:rPr>
              <a:t>el torrente sanguíneo.</a:t>
            </a:r>
          </a:p>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El tipo de sistema de derivación se denomina según las ubicaciones de entrada y salida, p. Si el</a:t>
            </a:r>
          </a:p>
          <a:p>
            <a:r>
              <a:rPr lang="es-ES" sz="1200" dirty="0">
                <a:latin typeface="Arial" panose="020B0604020202020204" pitchFamily="34" charset="0"/>
                <a:cs typeface="Arial" panose="020B0604020202020204" pitchFamily="34" charset="0"/>
              </a:rPr>
              <a:t>El catéter proximal está en el ventrículo y el catéter distal está en el peritoneo.</a:t>
            </a:r>
          </a:p>
          <a:p>
            <a:r>
              <a:rPr lang="es-ES" sz="1200" dirty="0">
                <a:latin typeface="Arial" panose="020B0604020202020204" pitchFamily="34" charset="0"/>
                <a:cs typeface="Arial" panose="020B0604020202020204" pitchFamily="34" charset="0"/>
              </a:rPr>
              <a:t>cavidad se llama derivación ventrículo-peritoneal (VP) (Tabla 1).</a:t>
            </a:r>
          </a:p>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El tubo de derivación está hecho de silicona flexible y, a veces, se utilizan tubos cortos de plástico como</a:t>
            </a:r>
          </a:p>
          <a:p>
            <a:r>
              <a:rPr lang="es-ES" sz="1200" dirty="0">
                <a:latin typeface="Arial" panose="020B0604020202020204" pitchFamily="34" charset="0"/>
                <a:cs typeface="Arial" panose="020B0604020202020204" pitchFamily="34" charset="0"/>
              </a:rPr>
              <a:t>conectores a los mecanismos de válvulas.</a:t>
            </a:r>
          </a:p>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Algunos tubos de derivación están impregnados con antibióticos para reducir la incidencia de</a:t>
            </a:r>
          </a:p>
          <a:p>
            <a:r>
              <a:rPr lang="es-ES" sz="1200" dirty="0">
                <a:latin typeface="Arial" panose="020B0604020202020204" pitchFamily="34" charset="0"/>
                <a:cs typeface="Arial" panose="020B0604020202020204" pitchFamily="34" charset="0"/>
              </a:rPr>
              <a:t>infección durante el postoperatorio; los ejemplos incluyen el Codman</a:t>
            </a:r>
          </a:p>
          <a:p>
            <a:r>
              <a:rPr lang="es-ES" sz="1200" dirty="0">
                <a:latin typeface="Arial" panose="020B0604020202020204" pitchFamily="34" charset="0"/>
                <a:cs typeface="Arial" panose="020B0604020202020204" pitchFamily="34" charset="0"/>
              </a:rPr>
              <a:t>Catéter </a:t>
            </a:r>
            <a:r>
              <a:rPr lang="es-ES" sz="1200" dirty="0" err="1">
                <a:latin typeface="Arial" panose="020B0604020202020204" pitchFamily="34" charset="0"/>
                <a:cs typeface="Arial" panose="020B0604020202020204" pitchFamily="34" charset="0"/>
              </a:rPr>
              <a:t>Bactiseal</a:t>
            </a:r>
            <a:r>
              <a:rPr lang="es-ES" sz="1200" dirty="0">
                <a:latin typeface="Arial" panose="020B0604020202020204" pitchFamily="34" charset="0"/>
                <a:cs typeface="Arial" panose="020B0604020202020204" pitchFamily="34" charset="0"/>
              </a:rPr>
              <a:t>™ y catéter Medtronic Ares™.</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8837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B36FD3-9385-4DE4-B546-431EC9EDA874}"/>
              </a:ext>
            </a:extLst>
          </p:cNvPr>
          <p:cNvSpPr/>
          <p:nvPr/>
        </p:nvSpPr>
        <p:spPr>
          <a:xfrm>
            <a:off x="2777067" y="2059394"/>
            <a:ext cx="7696200" cy="3308598"/>
          </a:xfrm>
          <a:prstGeom prst="rect">
            <a:avLst/>
          </a:prstGeom>
        </p:spPr>
        <p:txBody>
          <a:bodyPr wrap="square">
            <a:spAutoFit/>
          </a:bodyPr>
          <a:lstStyle/>
          <a:p>
            <a:r>
              <a:rPr lang="en-US" sz="3200" b="1" dirty="0">
                <a:latin typeface="Arial" panose="020B0604020202020204" pitchFamily="34" charset="0"/>
                <a:cs typeface="Arial" panose="020B0604020202020204" pitchFamily="34" charset="0"/>
              </a:rPr>
              <a:t>Valve Mechanisms </a:t>
            </a:r>
          </a:p>
          <a:p>
            <a:endParaRPr lang="en-US" b="1" dirty="0"/>
          </a:p>
          <a:p>
            <a:pPr>
              <a:spcBef>
                <a:spcPts val="600"/>
              </a:spcBef>
              <a:spcAft>
                <a:spcPts val="600"/>
              </a:spcAft>
            </a:pPr>
            <a:r>
              <a:rPr lang="en-US" sz="1400" dirty="0">
                <a:latin typeface="Arial" panose="020B0604020202020204" pitchFamily="34" charset="0"/>
                <a:cs typeface="Arial" panose="020B0604020202020204" pitchFamily="34" charset="0"/>
              </a:rPr>
              <a:t>To assure that the rate of flow through the shunt is controlled, a valve is placed in the tubing system. Some shunt systems are a one-piece design from the manufacturer. Others are ―custom-made‖ by the surgeon in the OR using connectors to add components to the system. Most valves operate on the principles of change in differential pressure (DP)—the difference between the pressure at the proximal catheter tip and the pressure at the drainage end. Neurosurgeons select a DP valve based upon the age of the patient, the size of the ventricles, the amount of pressure, and other important clinical factors. A number of newer shunts can be adjusted non-invasively (i.e. the DP is changed magnetically from outside the body), while others have self-adjusting flow-regulating mechanisms. When such valves are used, a second surgical operation is avoided as the valve’s operating characteristics may be changed non-invasively (programmable valves) or adjusted automatically (flow-regulated valves).</a:t>
            </a:r>
          </a:p>
        </p:txBody>
      </p:sp>
    </p:spTree>
    <p:extLst>
      <p:ext uri="{BB962C8B-B14F-4D97-AF65-F5344CB8AC3E}">
        <p14:creationId xmlns:p14="http://schemas.microsoft.com/office/powerpoint/2010/main" val="4066286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2CADE1B-DE26-435B-BF18-18E19817F4DD}"/>
              </a:ext>
            </a:extLst>
          </p:cNvPr>
          <p:cNvSpPr/>
          <p:nvPr/>
        </p:nvSpPr>
        <p:spPr>
          <a:xfrm>
            <a:off x="3276599" y="1567683"/>
            <a:ext cx="6620933" cy="4154984"/>
          </a:xfrm>
          <a:prstGeom prst="rect">
            <a:avLst/>
          </a:prstGeom>
        </p:spPr>
        <p:txBody>
          <a:bodyPr wrap="square">
            <a:spAutoFit/>
          </a:bodyPr>
          <a:lstStyle/>
          <a:p>
            <a:r>
              <a:rPr lang="es-ES" b="1" dirty="0">
                <a:latin typeface="Arial" panose="020B0604020202020204" pitchFamily="34" charset="0"/>
                <a:cs typeface="Arial" panose="020B0604020202020204" pitchFamily="34" charset="0"/>
              </a:rPr>
              <a:t>Mal funcionamiento de la derivación</a:t>
            </a:r>
          </a:p>
          <a:p>
            <a:endParaRPr lang="es-ES" dirty="0"/>
          </a:p>
          <a:p>
            <a:r>
              <a:rPr lang="es-ES" sz="1200" dirty="0">
                <a:latin typeface="Arial" panose="020B0604020202020204" pitchFamily="34" charset="0"/>
                <a:cs typeface="Arial" panose="020B0604020202020204" pitchFamily="34" charset="0"/>
              </a:rPr>
              <a:t>El mal funcionamiento de la derivación es un bloqueo parcial o completo de la derivación que lo causa.</a:t>
            </a:r>
          </a:p>
          <a:p>
            <a:r>
              <a:rPr lang="es-ES" sz="1200" dirty="0">
                <a:latin typeface="Arial" panose="020B0604020202020204" pitchFamily="34" charset="0"/>
                <a:cs typeface="Arial" panose="020B0604020202020204" pitchFamily="34" charset="0"/>
              </a:rPr>
              <a:t>funcionar de forma intermitente o no funcionar en absoluto. Cuando se produce un bloqueo, cerebroespinal</a:t>
            </a:r>
          </a:p>
          <a:p>
            <a:r>
              <a:rPr lang="es-ES" sz="1200" dirty="0">
                <a:latin typeface="Arial" panose="020B0604020202020204" pitchFamily="34" charset="0"/>
                <a:cs typeface="Arial" panose="020B0604020202020204" pitchFamily="34" charset="0"/>
              </a:rPr>
              <a:t>El líquido (LCR) se acumula y puede provocar síntomas de normalidad no tratada.</a:t>
            </a:r>
          </a:p>
          <a:p>
            <a:r>
              <a:rPr lang="es-ES" sz="1200" dirty="0">
                <a:latin typeface="Arial" panose="020B0604020202020204" pitchFamily="34" charset="0"/>
                <a:cs typeface="Arial" panose="020B0604020202020204" pitchFamily="34" charset="0"/>
              </a:rPr>
              <a:t>hidrocefalia por presión.</a:t>
            </a:r>
          </a:p>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Una obstrucción de la derivación por células sanguíneas, tejidos o bacterias puede ocurrir en cualquier parte del</a:t>
            </a:r>
          </a:p>
          <a:p>
            <a:r>
              <a:rPr lang="es-ES" sz="1200" dirty="0">
                <a:latin typeface="Arial" panose="020B0604020202020204" pitchFamily="34" charset="0"/>
                <a:cs typeface="Arial" panose="020B0604020202020204" pitchFamily="34" charset="0"/>
              </a:rPr>
              <a:t>la derivación. Tanto el catéter ventricular (la porción del tubo colocada en el</a:t>
            </a:r>
          </a:p>
          <a:p>
            <a:r>
              <a:rPr lang="es-ES" sz="1200" dirty="0">
                <a:latin typeface="Arial" panose="020B0604020202020204" pitchFamily="34" charset="0"/>
                <a:cs typeface="Arial" panose="020B0604020202020204" pitchFamily="34" charset="0"/>
              </a:rPr>
              <a:t>cerebro, y la parte distal del catéter, el tubo que drena el líquido al</a:t>
            </a:r>
          </a:p>
          <a:p>
            <a:r>
              <a:rPr lang="es-ES" sz="1200" dirty="0">
                <a:latin typeface="Arial" panose="020B0604020202020204" pitchFamily="34" charset="0"/>
                <a:cs typeface="Arial" panose="020B0604020202020204" pitchFamily="34" charset="0"/>
              </a:rPr>
              <a:t>otra parte del cuerpo: puede bloquearse por tejido del plexo coroideo</a:t>
            </a:r>
          </a:p>
          <a:p>
            <a:r>
              <a:rPr lang="es-ES" sz="1200" dirty="0">
                <a:latin typeface="Arial" panose="020B0604020202020204" pitchFamily="34" charset="0"/>
                <a:cs typeface="Arial" panose="020B0604020202020204" pitchFamily="34" charset="0"/>
              </a:rPr>
              <a:t>o ventrículos. La parte distal del catéter suele estar bloqueada en adultos.</a:t>
            </a:r>
          </a:p>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Las derivaciones son muy duraderas, pero sus componentes pueden desconectarse o</a:t>
            </a:r>
          </a:p>
          <a:p>
            <a:r>
              <a:rPr lang="es-ES" sz="1200" dirty="0">
                <a:latin typeface="Arial" panose="020B0604020202020204" pitchFamily="34" charset="0"/>
                <a:cs typeface="Arial" panose="020B0604020202020204" pitchFamily="34" charset="0"/>
              </a:rPr>
              <a:t>se fracturan como resultado del desgaste o a medida que el niño crece, y ocasionalmente se desprenden</a:t>
            </a:r>
          </a:p>
          <a:p>
            <a:r>
              <a:rPr lang="es-ES" sz="1200" dirty="0">
                <a:latin typeface="Arial" panose="020B0604020202020204" pitchFamily="34" charset="0"/>
                <a:cs typeface="Arial" panose="020B0604020202020204" pitchFamily="34" charset="0"/>
              </a:rPr>
              <a:t>desde donde fueron colocados originalmente. Más raramente, una válvula falla debido a</a:t>
            </a:r>
          </a:p>
          <a:p>
            <a:r>
              <a:rPr lang="es-ES" sz="1200" dirty="0">
                <a:latin typeface="Arial" panose="020B0604020202020204" pitchFamily="34" charset="0"/>
                <a:cs typeface="Arial" panose="020B0604020202020204" pitchFamily="34" charset="0"/>
              </a:rPr>
              <a:t>un mal funcionamiento mecánico.</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3885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EEEC8E-5C3F-417C-BBB0-57A5FCE7FF56}"/>
              </a:ext>
            </a:extLst>
          </p:cNvPr>
          <p:cNvSpPr/>
          <p:nvPr/>
        </p:nvSpPr>
        <p:spPr>
          <a:xfrm>
            <a:off x="2988732" y="1349107"/>
            <a:ext cx="8238067" cy="4801314"/>
          </a:xfrm>
          <a:prstGeom prst="rect">
            <a:avLst/>
          </a:prstGeom>
        </p:spPr>
        <p:txBody>
          <a:bodyPr wrap="square">
            <a:spAutoFit/>
          </a:bodyPr>
          <a:lstStyle/>
          <a:p>
            <a:r>
              <a:rPr lang="es-ES" sz="3200" b="1" dirty="0">
                <a:latin typeface="Arial" panose="020B0604020202020204" pitchFamily="34" charset="0"/>
                <a:cs typeface="Arial" panose="020B0604020202020204" pitchFamily="34" charset="0"/>
              </a:rPr>
              <a:t>Signos y síntomas de una Complicación</a:t>
            </a:r>
          </a:p>
          <a:p>
            <a:endParaRPr lang="es-ES" dirty="0"/>
          </a:p>
          <a:p>
            <a:r>
              <a:rPr lang="es-ES" sz="1200" dirty="0">
                <a:latin typeface="Arial" panose="020B0604020202020204" pitchFamily="34" charset="0"/>
                <a:cs typeface="Arial" panose="020B0604020202020204" pitchFamily="34" charset="0"/>
              </a:rPr>
              <a:t>Los síntomas del mal funcionamiento de la derivación pueden variar de persona a persona. Es importante ser consciente de cuáles eran sus síntomas antes de la implantación de la derivación, para que usted o su cuidador estén</a:t>
            </a:r>
          </a:p>
          <a:p>
            <a:r>
              <a:rPr lang="es-ES" sz="1200" dirty="0">
                <a:latin typeface="Arial" panose="020B0604020202020204" pitchFamily="34" charset="0"/>
                <a:cs typeface="Arial" panose="020B0604020202020204" pitchFamily="34" charset="0"/>
              </a:rPr>
              <a:t>podrá alertar a su médico si los síntomas regresan después de la implantación de la derivación. Regresando</a:t>
            </a:r>
          </a:p>
          <a:p>
            <a:r>
              <a:rPr lang="es-ES" sz="1200" dirty="0">
                <a:latin typeface="Arial" panose="020B0604020202020204" pitchFamily="34" charset="0"/>
                <a:cs typeface="Arial" panose="020B0604020202020204" pitchFamily="34" charset="0"/>
              </a:rPr>
              <a:t>Los síntomas pueden ser un signo de una derivación obstruida o que funciona mal. Síntomas de derivación</a:t>
            </a:r>
          </a:p>
          <a:p>
            <a:r>
              <a:rPr lang="es-ES" sz="1200" dirty="0">
                <a:latin typeface="Arial" panose="020B0604020202020204" pitchFamily="34" charset="0"/>
                <a:cs typeface="Arial" panose="020B0604020202020204" pitchFamily="34" charset="0"/>
              </a:rPr>
              <a:t>Fallo en hidrocefalia normotensiva:</a:t>
            </a:r>
          </a:p>
          <a:p>
            <a:endParaRPr lang="es-ES" sz="1200" dirty="0">
              <a:latin typeface="Arial" panose="020B0604020202020204" pitchFamily="34" charset="0"/>
              <a:cs typeface="Arial" panose="020B0604020202020204" pitchFamily="34" charset="0"/>
            </a:endParaRPr>
          </a:p>
          <a:p>
            <a:pPr>
              <a:spcBef>
                <a:spcPts val="1200"/>
              </a:spcBef>
              <a:spcAft>
                <a:spcPts val="600"/>
              </a:spcAft>
            </a:pPr>
            <a:r>
              <a:rPr lang="es-ES" sz="1200" dirty="0">
                <a:latin typeface="Arial" panose="020B0604020202020204" pitchFamily="34" charset="0"/>
                <a:cs typeface="Arial" panose="020B0604020202020204" pitchFamily="34" charset="0"/>
              </a:rPr>
              <a:t>• Dificultad para caminar/alteraciones de la marcha</a:t>
            </a:r>
          </a:p>
          <a:p>
            <a:pPr>
              <a:spcBef>
                <a:spcPts val="1200"/>
              </a:spcBef>
              <a:spcAft>
                <a:spcPts val="600"/>
              </a:spcAft>
            </a:pPr>
            <a:r>
              <a:rPr lang="es-ES" sz="1200" dirty="0">
                <a:latin typeface="Arial" panose="020B0604020202020204" pitchFamily="34" charset="0"/>
                <a:cs typeface="Arial" panose="020B0604020202020204" pitchFamily="34" charset="0"/>
              </a:rPr>
              <a:t>• Náuseas y vómitos</a:t>
            </a:r>
          </a:p>
          <a:p>
            <a:pPr>
              <a:spcBef>
                <a:spcPts val="1200"/>
              </a:spcBef>
              <a:spcAft>
                <a:spcPts val="600"/>
              </a:spcAft>
            </a:pPr>
            <a:r>
              <a:rPr lang="es-ES" sz="1200" dirty="0">
                <a:latin typeface="Arial" panose="020B0604020202020204" pitchFamily="34" charset="0"/>
                <a:cs typeface="Arial" panose="020B0604020202020204" pitchFamily="34" charset="0"/>
              </a:rPr>
              <a:t>• Desafíos cognitivos/demencia leve</a:t>
            </a:r>
          </a:p>
          <a:p>
            <a:pPr>
              <a:spcBef>
                <a:spcPts val="1200"/>
              </a:spcBef>
              <a:spcAft>
                <a:spcPts val="600"/>
              </a:spcAft>
            </a:pPr>
            <a:r>
              <a:rPr lang="es-ES" sz="1200" dirty="0">
                <a:latin typeface="Arial" panose="020B0604020202020204" pitchFamily="34" charset="0"/>
                <a:cs typeface="Arial" panose="020B0604020202020204" pitchFamily="34" charset="0"/>
              </a:rPr>
              <a:t>• Urgencia urinaria o incontinencia</a:t>
            </a:r>
          </a:p>
          <a:p>
            <a:pPr>
              <a:spcBef>
                <a:spcPts val="1200"/>
              </a:spcBef>
              <a:spcAft>
                <a:spcPts val="600"/>
              </a:spcAft>
            </a:pPr>
            <a:r>
              <a:rPr lang="es-ES" sz="1200" dirty="0">
                <a:latin typeface="Arial" panose="020B0604020202020204" pitchFamily="34" charset="0"/>
                <a:cs typeface="Arial" panose="020B0604020202020204" pitchFamily="34" charset="0"/>
              </a:rPr>
              <a:t>• Hinchazón a lo largo de la vía de derivación</a:t>
            </a:r>
          </a:p>
          <a:p>
            <a:pPr>
              <a:spcBef>
                <a:spcPts val="1200"/>
              </a:spcBef>
              <a:spcAft>
                <a:spcPts val="600"/>
              </a:spcAft>
            </a:pPr>
            <a:r>
              <a:rPr lang="es-ES" sz="1200" dirty="0">
                <a:latin typeface="Arial" panose="020B0604020202020204" pitchFamily="34" charset="0"/>
                <a:cs typeface="Arial" panose="020B0604020202020204" pitchFamily="34" charset="0"/>
              </a:rPr>
              <a:t>• Fiebre (signo de falla de la derivación o infección)</a:t>
            </a:r>
          </a:p>
          <a:p>
            <a:pPr>
              <a:spcBef>
                <a:spcPts val="1200"/>
              </a:spcBef>
              <a:spcAft>
                <a:spcPts val="600"/>
              </a:spcAft>
            </a:pPr>
            <a:r>
              <a:rPr lang="es-ES" sz="1200" dirty="0">
                <a:latin typeface="Arial" panose="020B0604020202020204" pitchFamily="34" charset="0"/>
                <a:cs typeface="Arial" panose="020B0604020202020204" pitchFamily="34" charset="0"/>
              </a:rPr>
              <a:t>• Enrojecimiento a lo largo del tracto de la derivación (signo de falla de la derivación o infección)</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5802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FFDD7CC-4085-4F81-9BCE-B5351D63619D}"/>
              </a:ext>
            </a:extLst>
          </p:cNvPr>
          <p:cNvSpPr/>
          <p:nvPr/>
        </p:nvSpPr>
        <p:spPr>
          <a:xfrm>
            <a:off x="3166532" y="1227123"/>
            <a:ext cx="8297333" cy="5386090"/>
          </a:xfrm>
          <a:prstGeom prst="rect">
            <a:avLst/>
          </a:prstGeom>
        </p:spPr>
        <p:txBody>
          <a:bodyPr wrap="square">
            <a:spAutoFit/>
          </a:bodyPr>
          <a:lstStyle/>
          <a:p>
            <a:r>
              <a:rPr lang="es-ES" sz="3200" dirty="0">
                <a:latin typeface="Arial" panose="020B0604020202020204" pitchFamily="34" charset="0"/>
                <a:cs typeface="Arial" panose="020B0604020202020204" pitchFamily="34" charset="0"/>
              </a:rPr>
              <a:t>Conclusiones</a:t>
            </a:r>
          </a:p>
          <a:p>
            <a:pPr marL="171450" indent="-171450">
              <a:buFont typeface="Arial" panose="020B0604020202020204" pitchFamily="34" charset="0"/>
              <a:buChar char="•"/>
            </a:pPr>
            <a:r>
              <a:rPr lang="es-ES" sz="1200" dirty="0">
                <a:latin typeface="Arial" panose="020B0604020202020204" pitchFamily="34" charset="0"/>
                <a:cs typeface="Arial" panose="020B0604020202020204" pitchFamily="34" charset="0"/>
              </a:rPr>
              <a:t>Las derivaciones de LCR se utilizan comúnmente para tratar la hidrocefalia.</a:t>
            </a:r>
          </a:p>
          <a:p>
            <a:pPr marL="171450" indent="-171450">
              <a:buFont typeface="Arial" panose="020B0604020202020204" pitchFamily="34" charset="0"/>
              <a:buChar char="•"/>
            </a:pPr>
            <a:endParaRPr lang="es-E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ES" sz="1200" dirty="0">
                <a:latin typeface="Arial" panose="020B0604020202020204" pitchFamily="34" charset="0"/>
                <a:cs typeface="Arial" panose="020B0604020202020204" pitchFamily="34" charset="0"/>
              </a:rPr>
              <a:t>Si no se controla, el desequilibrio del LCR puede provocar una presión intracraneal elevada.</a:t>
            </a:r>
          </a:p>
          <a:p>
            <a:r>
              <a:rPr lang="es-ES" sz="1200" dirty="0">
                <a:latin typeface="Arial" panose="020B0604020202020204" pitchFamily="34" charset="0"/>
                <a:cs typeface="Arial" panose="020B0604020202020204" pitchFamily="34" charset="0"/>
              </a:rPr>
              <a:t>    (PIC) que puede provocar una variedad de complicaciones.</a:t>
            </a:r>
          </a:p>
          <a:p>
            <a:endParaRPr lang="es-E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ES" sz="1200" dirty="0">
                <a:latin typeface="Arial" panose="020B0604020202020204" pitchFamily="34" charset="0"/>
                <a:cs typeface="Arial" panose="020B0604020202020204" pitchFamily="34" charset="0"/>
              </a:rPr>
              <a:t>Las derivaciones de LCR se pueden utilizar para aliviar estos problemas en pacientes que padecen</a:t>
            </a:r>
          </a:p>
          <a:p>
            <a:r>
              <a:rPr lang="es-ES" sz="1200" dirty="0">
                <a:latin typeface="Arial" panose="020B0604020202020204" pitchFamily="34" charset="0"/>
                <a:cs typeface="Arial" panose="020B0604020202020204" pitchFamily="34" charset="0"/>
              </a:rPr>
              <a:t>hidrocefalia.</a:t>
            </a:r>
          </a:p>
          <a:p>
            <a:endParaRPr lang="es-E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ES" sz="1200" dirty="0">
                <a:latin typeface="Arial" panose="020B0604020202020204" pitchFamily="34" charset="0"/>
                <a:cs typeface="Arial" panose="020B0604020202020204" pitchFamily="34" charset="0"/>
              </a:rPr>
              <a:t>Las derivaciones pueden presentarse en diversas formas, pero todas constan de un catéter de entrada.</a:t>
            </a:r>
          </a:p>
          <a:p>
            <a:r>
              <a:rPr lang="es-ES" sz="1200" dirty="0">
                <a:latin typeface="Arial" panose="020B0604020202020204" pitchFamily="34" charset="0"/>
                <a:cs typeface="Arial" panose="020B0604020202020204" pitchFamily="34" charset="0"/>
              </a:rPr>
              <a:t>comunicándose con un catéter de salida bajo el control de una válvula que</a:t>
            </a:r>
          </a:p>
          <a:p>
            <a:r>
              <a:rPr lang="es-ES" sz="1200" dirty="0">
                <a:latin typeface="Arial" panose="020B0604020202020204" pitchFamily="34" charset="0"/>
                <a:cs typeface="Arial" panose="020B0604020202020204" pitchFamily="34" charset="0"/>
              </a:rPr>
              <a:t>regula la presión (válvulas de presión diferencial) o controla el flujo (válvulas reguladas por flujo).</a:t>
            </a:r>
          </a:p>
          <a:p>
            <a:r>
              <a:rPr lang="es-ES" sz="1200" dirty="0">
                <a:latin typeface="Arial" panose="020B0604020202020204" pitchFamily="34" charset="0"/>
                <a:cs typeface="Arial" panose="020B0604020202020204" pitchFamily="34" charset="0"/>
              </a:rPr>
              <a:t>válvulas).</a:t>
            </a:r>
          </a:p>
          <a:p>
            <a:endParaRPr lang="es-E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ES" sz="1200" dirty="0">
                <a:latin typeface="Arial" panose="020B0604020202020204" pitchFamily="34" charset="0"/>
                <a:cs typeface="Arial" panose="020B0604020202020204" pitchFamily="34" charset="0"/>
              </a:rPr>
              <a:t> Las principales diferencias entre derivaciones suelen estar en: los materiales utilizados para construir</a:t>
            </a:r>
          </a:p>
          <a:p>
            <a:r>
              <a:rPr lang="es-ES" sz="1200" dirty="0">
                <a:latin typeface="Arial" panose="020B0604020202020204" pitchFamily="34" charset="0"/>
                <a:cs typeface="Arial" panose="020B0604020202020204" pitchFamily="34" charset="0"/>
              </a:rPr>
              <a:t>ellos, los tipos de mecanismo de válvulas utilizadas, la fuente de LCR (ventricular, lumbar,</a:t>
            </a:r>
          </a:p>
          <a:p>
            <a:r>
              <a:rPr lang="es-ES" sz="1200" dirty="0">
                <a:latin typeface="Arial" panose="020B0604020202020204" pitchFamily="34" charset="0"/>
                <a:cs typeface="Arial" panose="020B0604020202020204" pitchFamily="34" charset="0"/>
              </a:rPr>
              <a:t>etc.) y ubicación del punto final del drenaje (peritoneal, auricular, pleural, etc.),</a:t>
            </a:r>
          </a:p>
          <a:p>
            <a:r>
              <a:rPr lang="es-ES" sz="1200" dirty="0">
                <a:latin typeface="Arial" panose="020B0604020202020204" pitchFamily="34" charset="0"/>
                <a:cs typeface="Arial" panose="020B0604020202020204" pitchFamily="34" charset="0"/>
              </a:rPr>
              <a:t>y si la válvula es ajustable externamente o no.</a:t>
            </a:r>
          </a:p>
          <a:p>
            <a:endParaRPr lang="es-E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ES" sz="1200" dirty="0">
                <a:latin typeface="Arial" panose="020B0604020202020204" pitchFamily="34" charset="0"/>
                <a:cs typeface="Arial" panose="020B0604020202020204" pitchFamily="34" charset="0"/>
              </a:rPr>
              <a:t> Las complicaciones del tratamiento de rutina son infección, obstrucción y drenaje excesivo al</a:t>
            </a:r>
          </a:p>
          <a:p>
            <a:r>
              <a:rPr lang="es-ES" sz="1200" dirty="0">
                <a:latin typeface="Arial" panose="020B0604020202020204" pitchFamily="34" charset="0"/>
                <a:cs typeface="Arial" panose="020B0604020202020204" pitchFamily="34" charset="0"/>
              </a:rPr>
              <a:t>nombrar unos pocos.</a:t>
            </a:r>
          </a:p>
          <a:p>
            <a:endParaRPr lang="es-E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ES" sz="1200" dirty="0">
                <a:latin typeface="Arial" panose="020B0604020202020204" pitchFamily="34" charset="0"/>
                <a:cs typeface="Arial" panose="020B0604020202020204" pitchFamily="34" charset="0"/>
              </a:rPr>
              <a:t> Aunque algunos (lamentablemente, la minoría) de los pacientes con derivaciones pueden optar por</a:t>
            </a:r>
          </a:p>
          <a:p>
            <a:r>
              <a:rPr lang="es-ES" sz="1200" dirty="0">
                <a:latin typeface="Arial" panose="020B0604020202020204" pitchFamily="34" charset="0"/>
                <a:cs typeface="Arial" panose="020B0604020202020204" pitchFamily="34" charset="0"/>
              </a:rPr>
              <a:t>años sin complicaciones, incluso aquellos pocos afortunados son potencialmente una derivación</a:t>
            </a:r>
          </a:p>
          <a:p>
            <a:r>
              <a:rPr lang="es-ES" sz="1200" dirty="0">
                <a:latin typeface="Arial" panose="020B0604020202020204" pitchFamily="34" charset="0"/>
                <a:cs typeface="Arial" panose="020B0604020202020204" pitchFamily="34" charset="0"/>
              </a:rPr>
              <a:t>mal funcionamiento lejos de una crisis importante. En cualquier momento y sin previo aviso, una derivación</a:t>
            </a:r>
          </a:p>
          <a:p>
            <a:endParaRPr lang="es-E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ES" sz="1200" dirty="0">
                <a:latin typeface="Arial" panose="020B0604020202020204" pitchFamily="34" charset="0"/>
                <a:cs typeface="Arial" panose="020B0604020202020204" pitchFamily="34" charset="0"/>
              </a:rPr>
              <a:t>La complicación puede requerir una intervención de emergencia.</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731374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158</TotalTime>
  <Words>2816</Words>
  <Application>Microsoft Office PowerPoint</Application>
  <PresentationFormat>Widescreen</PresentationFormat>
  <Paragraphs>236</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Century Gothic</vt:lpstr>
      <vt:lpstr>Roboto</vt:lpstr>
      <vt:lpstr>Wingdings 3</vt:lpstr>
      <vt:lpstr>Wisp</vt:lpstr>
      <vt:lpstr>Hydrocefalia</vt:lpstr>
      <vt:lpstr>Hidrocefalia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Hydrocephalus</dc:title>
  <dc:creator>COFFMAN, SUSAN LYNN</dc:creator>
  <cp:lastModifiedBy>COFFMAN, SUSAN LYNN</cp:lastModifiedBy>
  <cp:revision>14</cp:revision>
  <dcterms:created xsi:type="dcterms:W3CDTF">2024-06-12T19:55:32Z</dcterms:created>
  <dcterms:modified xsi:type="dcterms:W3CDTF">2024-06-25T19:48:37Z</dcterms:modified>
</cp:coreProperties>
</file>