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5143500" cx="9144000"/>
  <p:notesSz cx="6858000" cy="9144000"/>
  <p:embeddedFontLst>
    <p:embeddedFont>
      <p:font typeface="Caveat"/>
      <p:regular r:id="rId22"/>
      <p:bold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schemas.openxmlformats.org/officeDocument/2006/relationships/font" Target="fonts/Caveat-regular.fntdata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23" Type="http://schemas.openxmlformats.org/officeDocument/2006/relationships/font" Target="fonts/Caveat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" name="Google Shape;5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65" name="Google Shape;65;p2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177bce7c9d7_1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177bce7c9d7_1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2363d51b8a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22363d51b8a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177bce7c9d7_1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177bce7c9d7_1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2363d51b8a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2363d51b8a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20c1bac61ba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20c1bac61ba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177bce7c9d7_1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177bce7c9d7_1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199781e59a_1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2199781e59a_1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199781e59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2199781e59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20c1bac61ba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20c1bac61ba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2234c2c1648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2234c2c1648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20c1bac61ba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20c1bac61ba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2234c2c1648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2234c2c1648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177bce7c9d7_1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177bce7c9d7_1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177bce7c9d7_1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177bce7c9d7_1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1" name="Google Shape;11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5" name="Google Shape;15;p3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23" name="Google Shape;23;p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0" name="Google Shape;50;p12"/>
          <p:cNvSpPr/>
          <p:nvPr/>
        </p:nvSpPr>
        <p:spPr>
          <a:xfrm>
            <a:off x="0" y="4445875"/>
            <a:ext cx="9144000" cy="697500"/>
          </a:xfrm>
          <a:prstGeom prst="rect">
            <a:avLst/>
          </a:prstGeom>
          <a:solidFill>
            <a:srgbClr val="9E00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3200">
                <a:solidFill>
                  <a:schemeClr val="lt1"/>
                </a:solidFill>
                <a:latin typeface="Caveat"/>
                <a:ea typeface="Caveat"/>
                <a:cs typeface="Caveat"/>
                <a:sym typeface="Caveat"/>
              </a:rPr>
              <a:t>Empowered to Learn!</a:t>
            </a:r>
            <a:endParaRPr i="0" sz="3200" u="none" cap="none" strike="noStrike">
              <a:solidFill>
                <a:schemeClr val="lt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51" name="Google Shape;51;p1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040425" y="4503875"/>
            <a:ext cx="791877" cy="518474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12"/>
          <p:cNvSpPr txBox="1"/>
          <p:nvPr>
            <p:ph type="title"/>
          </p:nvPr>
        </p:nvSpPr>
        <p:spPr>
          <a:xfrm>
            <a:off x="311700" y="322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>
            <a:lvl1pPr indent="-16002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20"/>
              <a:buNone/>
              <a:defRPr/>
            </a:lvl1pPr>
            <a:lvl2pPr indent="-160020" lvl="1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20"/>
              <a:buNone/>
              <a:defRPr/>
            </a:lvl2pPr>
            <a:lvl3pPr indent="-160020" lvl="2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20"/>
              <a:buNone/>
              <a:defRPr/>
            </a:lvl3pPr>
            <a:lvl4pPr indent="-160020" lvl="3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20"/>
              <a:buNone/>
              <a:defRPr/>
            </a:lvl4pPr>
            <a:lvl5pPr indent="-160020" lvl="4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20"/>
              <a:buNone/>
              <a:defRPr/>
            </a:lvl5pPr>
            <a:lvl6pPr indent="-160020" lvl="5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20"/>
              <a:buNone/>
              <a:defRPr/>
            </a:lvl6pPr>
            <a:lvl7pPr indent="-160020" lvl="6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20"/>
              <a:buNone/>
              <a:defRPr/>
            </a:lvl7pPr>
            <a:lvl8pPr indent="-160020" lvl="7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20"/>
              <a:buNone/>
              <a:defRPr/>
            </a:lvl8pPr>
            <a:lvl9pPr indent="-160020" lvl="8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20"/>
              <a:buNone/>
              <a:defRPr/>
            </a:lvl9pPr>
          </a:lstStyle>
          <a:p/>
        </p:txBody>
      </p:sp>
      <p:sp>
        <p:nvSpPr>
          <p:cNvPr id="53" name="Google Shape;53;p12"/>
          <p:cNvSpPr txBox="1"/>
          <p:nvPr>
            <p:ph idx="1" type="body"/>
          </p:nvPr>
        </p:nvSpPr>
        <p:spPr>
          <a:xfrm>
            <a:off x="311700" y="1029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24.jpg"/><Relationship Id="rId5" Type="http://schemas.openxmlformats.org/officeDocument/2006/relationships/image" Target="../media/image20.jpg"/><Relationship Id="rId6" Type="http://schemas.openxmlformats.org/officeDocument/2006/relationships/image" Target="../media/image2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25.jpg"/><Relationship Id="rId5" Type="http://schemas.openxmlformats.org/officeDocument/2006/relationships/image" Target="../media/image21.jpg"/><Relationship Id="rId6" Type="http://schemas.openxmlformats.org/officeDocument/2006/relationships/image" Target="../media/image19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8.jpg"/><Relationship Id="rId4" Type="http://schemas.openxmlformats.org/officeDocument/2006/relationships/image" Target="../media/image6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jpg"/><Relationship Id="rId4" Type="http://schemas.openxmlformats.org/officeDocument/2006/relationships/image" Target="../media/image3.jpg"/><Relationship Id="rId5" Type="http://schemas.openxmlformats.org/officeDocument/2006/relationships/image" Target="../media/image23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6.jpg"/><Relationship Id="rId4" Type="http://schemas.openxmlformats.org/officeDocument/2006/relationships/image" Target="../media/image4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.png"/><Relationship Id="rId4" Type="http://schemas.openxmlformats.org/officeDocument/2006/relationships/image" Target="../media/image1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7.jpg"/><Relationship Id="rId4" Type="http://schemas.openxmlformats.org/officeDocument/2006/relationships/image" Target="../media/image8.png"/><Relationship Id="rId5" Type="http://schemas.openxmlformats.org/officeDocument/2006/relationships/image" Target="../media/image10.jpg"/><Relationship Id="rId6" Type="http://schemas.openxmlformats.org/officeDocument/2006/relationships/image" Target="../media/image9.png"/><Relationship Id="rId7" Type="http://schemas.openxmlformats.org/officeDocument/2006/relationships/image" Target="../media/image1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5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20000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3"/>
          <p:cNvSpPr txBox="1"/>
          <p:nvPr>
            <p:ph type="title"/>
          </p:nvPr>
        </p:nvSpPr>
        <p:spPr>
          <a:xfrm>
            <a:off x="311697" y="2746265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>
                <a:solidFill>
                  <a:schemeClr val="lt1"/>
                </a:solidFill>
              </a:rPr>
              <a:t>Elger Bay Elementary Board Presentation</a:t>
            </a:r>
            <a:endParaRPr>
              <a:solidFill>
                <a:schemeClr val="lt1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22727"/>
              <a:buNone/>
            </a:pPr>
            <a:r>
              <a:rPr i="1" lang="en-US" sz="2933">
                <a:solidFill>
                  <a:schemeClr val="lt1"/>
                </a:solidFill>
              </a:rPr>
              <a:t>April 18, 2023</a:t>
            </a:r>
            <a:endParaRPr i="1" sz="2933">
              <a:solidFill>
                <a:schemeClr val="lt1"/>
              </a:solidFill>
            </a:endParaRPr>
          </a:p>
        </p:txBody>
      </p:sp>
      <p:pic>
        <p:nvPicPr>
          <p:cNvPr id="59" name="Google Shape;59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97850" y="3784550"/>
            <a:ext cx="1548301" cy="1013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4">
            <a:alphaModFix/>
          </a:blip>
          <a:srcRect b="0" l="4619" r="4619" t="0"/>
          <a:stretch/>
        </p:blipFill>
        <p:spPr>
          <a:xfrm>
            <a:off x="6392737" y="163400"/>
            <a:ext cx="2564588" cy="2099949"/>
          </a:xfrm>
          <a:prstGeom prst="rect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1" name="Google Shape;61;p13"/>
          <p:cNvPicPr preferRelativeResize="0"/>
          <p:nvPr/>
        </p:nvPicPr>
        <p:blipFill rotWithShape="1">
          <a:blip r:embed="rId5">
            <a:alphaModFix/>
          </a:blip>
          <a:srcRect b="970" l="0" r="0" t="980"/>
          <a:stretch/>
        </p:blipFill>
        <p:spPr>
          <a:xfrm>
            <a:off x="3096813" y="163400"/>
            <a:ext cx="3218202" cy="2099950"/>
          </a:xfrm>
          <a:prstGeom prst="rect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2" name="Google Shape;62;p13"/>
          <p:cNvPicPr preferRelativeResize="0"/>
          <p:nvPr/>
        </p:nvPicPr>
        <p:blipFill rotWithShape="1">
          <a:blip r:embed="rId6">
            <a:alphaModFix/>
          </a:blip>
          <a:srcRect b="0" l="1867" r="1876" t="0"/>
          <a:stretch/>
        </p:blipFill>
        <p:spPr>
          <a:xfrm>
            <a:off x="146243" y="163390"/>
            <a:ext cx="2872873" cy="2099955"/>
          </a:xfrm>
          <a:prstGeom prst="rect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12475" y="284025"/>
            <a:ext cx="1548301" cy="1013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4"/>
          <p:cNvPicPr preferRelativeResize="0"/>
          <p:nvPr/>
        </p:nvPicPr>
        <p:blipFill rotWithShape="1">
          <a:blip r:embed="rId4">
            <a:alphaModFix/>
          </a:blip>
          <a:srcRect b="18658" l="20571" r="0" t="33972"/>
          <a:stretch/>
        </p:blipFill>
        <p:spPr>
          <a:xfrm>
            <a:off x="2356500" y="0"/>
            <a:ext cx="2264677" cy="1422828"/>
          </a:xfrm>
          <a:prstGeom prst="rect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69" name="Google Shape;69;p14"/>
          <p:cNvPicPr preferRelativeResize="0"/>
          <p:nvPr/>
        </p:nvPicPr>
        <p:blipFill rotWithShape="1">
          <a:blip r:embed="rId5">
            <a:alphaModFix/>
          </a:blip>
          <a:srcRect b="0" l="-1010" r="0" t="0"/>
          <a:stretch/>
        </p:blipFill>
        <p:spPr>
          <a:xfrm>
            <a:off x="-41150" y="0"/>
            <a:ext cx="2397650" cy="1502150"/>
          </a:xfrm>
          <a:prstGeom prst="rect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70" name="Google Shape;70;p14"/>
          <p:cNvPicPr preferRelativeResize="0"/>
          <p:nvPr/>
        </p:nvPicPr>
        <p:blipFill rotWithShape="1">
          <a:blip r:embed="rId6">
            <a:alphaModFix/>
          </a:blip>
          <a:srcRect b="7147" l="16757" r="16024" t="7962"/>
          <a:stretch/>
        </p:blipFill>
        <p:spPr>
          <a:xfrm>
            <a:off x="-275" y="1462750"/>
            <a:ext cx="4523100" cy="3720679"/>
          </a:xfrm>
          <a:prstGeom prst="rect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71" name="Google Shape;71;p14"/>
          <p:cNvSpPr txBox="1"/>
          <p:nvPr/>
        </p:nvSpPr>
        <p:spPr>
          <a:xfrm>
            <a:off x="4523089" y="0"/>
            <a:ext cx="4620900" cy="5143500"/>
          </a:xfrm>
          <a:prstGeom prst="rect">
            <a:avLst/>
          </a:prstGeom>
          <a:solidFill>
            <a:srgbClr val="8E00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1397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595959"/>
              </a:solidFill>
            </a:endParaRPr>
          </a:p>
          <a:p>
            <a:pPr indent="0" lvl="0" marL="1397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595959"/>
              </a:solidFill>
            </a:endParaRPr>
          </a:p>
          <a:p>
            <a:pPr indent="0" lvl="0" marL="1397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595959"/>
              </a:solidFill>
            </a:endParaRPr>
          </a:p>
          <a:p>
            <a:pPr indent="0" lvl="0" marL="1397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595959"/>
              </a:solidFill>
            </a:endParaRPr>
          </a:p>
          <a:p>
            <a:pPr indent="0" lvl="0" marL="1397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595959"/>
              </a:solidFill>
            </a:endParaRPr>
          </a:p>
          <a:p>
            <a:pPr indent="0" lvl="0" marL="1397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595959"/>
              </a:solidFill>
            </a:endParaRPr>
          </a:p>
          <a:p>
            <a:pPr indent="0" lvl="0" marL="1397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FFFFFF"/>
                </a:solidFill>
              </a:rPr>
              <a:t>OUR PROMISE</a:t>
            </a:r>
            <a:endParaRPr b="1">
              <a:solidFill>
                <a:srgbClr val="595959"/>
              </a:solidFill>
            </a:endParaRPr>
          </a:p>
          <a:p>
            <a:pPr indent="0" lvl="0" marL="1397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FFFF"/>
              </a:solidFill>
            </a:endParaRPr>
          </a:p>
          <a:p>
            <a:pPr indent="0" lvl="0" marL="1397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FFFFFF"/>
                </a:solidFill>
              </a:rPr>
              <a:t>Every student in the Stanwood-Camano School District is </a:t>
            </a:r>
            <a:r>
              <a:rPr b="1" lang="en-US" sz="2400">
                <a:solidFill>
                  <a:srgbClr val="FFFFFF"/>
                </a:solidFill>
              </a:rPr>
              <a:t>empowered to learn </a:t>
            </a:r>
            <a:r>
              <a:rPr lang="en-US" sz="2400">
                <a:solidFill>
                  <a:srgbClr val="FFFFFF"/>
                </a:solidFill>
              </a:rPr>
              <a:t>in an inclusive setting and is </a:t>
            </a:r>
            <a:r>
              <a:rPr b="1" lang="en-US" sz="2400">
                <a:solidFill>
                  <a:srgbClr val="FFFFFF"/>
                </a:solidFill>
              </a:rPr>
              <a:t>prepared for the future </a:t>
            </a:r>
            <a:r>
              <a:rPr lang="en-US" sz="2400">
                <a:solidFill>
                  <a:srgbClr val="FFFFFF"/>
                </a:solidFill>
              </a:rPr>
              <a:t>of their choice</a:t>
            </a:r>
            <a:r>
              <a:rPr lang="en-US" sz="1200">
                <a:solidFill>
                  <a:srgbClr val="FFFFFF"/>
                </a:solidFill>
              </a:rPr>
              <a:t>. </a:t>
            </a:r>
            <a:endParaRPr>
              <a:solidFill>
                <a:srgbClr val="595959"/>
              </a:solidFill>
            </a:endParaRPr>
          </a:p>
        </p:txBody>
      </p:sp>
      <p:pic>
        <p:nvPicPr>
          <p:cNvPr id="72" name="Google Shape;7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43804" y="284025"/>
            <a:ext cx="1548301" cy="10137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5"/>
          <p:cNvSpPr txBox="1"/>
          <p:nvPr>
            <p:ph type="title"/>
          </p:nvPr>
        </p:nvSpPr>
        <p:spPr>
          <a:xfrm>
            <a:off x="311700" y="169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Our AAP Goals (Students will…)</a:t>
            </a:r>
            <a:endParaRPr b="1"/>
          </a:p>
        </p:txBody>
      </p:sp>
      <p:sp>
        <p:nvSpPr>
          <p:cNvPr id="78" name="Google Shape;78;p15"/>
          <p:cNvSpPr txBox="1"/>
          <p:nvPr>
            <p:ph idx="1" type="body"/>
          </p:nvPr>
        </p:nvSpPr>
        <p:spPr>
          <a:xfrm>
            <a:off x="311700" y="817800"/>
            <a:ext cx="85794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chemeClr val="dk1"/>
                </a:solidFill>
              </a:rPr>
              <a:t>Mathematics</a:t>
            </a:r>
            <a:endParaRPr b="1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 sz="1600">
                <a:solidFill>
                  <a:schemeClr val="dk1"/>
                </a:solidFill>
              </a:rPr>
              <a:t>Learn and engage in small group instruction on a consistent basis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-US" sz="1600">
                <a:solidFill>
                  <a:schemeClr val="dk1"/>
                </a:solidFill>
              </a:rPr>
              <a:t>Self-reflect on their understanding of standards and use strategies to advocate when needing additional support 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chemeClr val="dk1"/>
                </a:solidFill>
              </a:rPr>
              <a:t>English/Language Arts (ELA)</a:t>
            </a:r>
            <a:endParaRPr b="1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-US" sz="1600">
                <a:solidFill>
                  <a:schemeClr val="dk1"/>
                </a:solidFill>
              </a:rPr>
              <a:t>Write daily for a range of tasks, purposes, and audiences within each genre (narrative, informational, and opinion)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-US" sz="1600">
                <a:solidFill>
                  <a:schemeClr val="dk1"/>
                </a:solidFill>
              </a:rPr>
              <a:t>Expect and accept productive struggle through the writing process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6"/>
          <p:cNvSpPr txBox="1"/>
          <p:nvPr>
            <p:ph type="title"/>
          </p:nvPr>
        </p:nvSpPr>
        <p:spPr>
          <a:xfrm>
            <a:off x="311700" y="1696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Our AAP Goals (Students will…)</a:t>
            </a:r>
            <a:endParaRPr b="1"/>
          </a:p>
        </p:txBody>
      </p:sp>
      <p:sp>
        <p:nvSpPr>
          <p:cNvPr id="84" name="Google Shape;84;p16"/>
          <p:cNvSpPr txBox="1"/>
          <p:nvPr>
            <p:ph idx="1" type="body"/>
          </p:nvPr>
        </p:nvSpPr>
        <p:spPr>
          <a:xfrm>
            <a:off x="311700" y="817800"/>
            <a:ext cx="85794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>
                <a:solidFill>
                  <a:schemeClr val="dk1"/>
                </a:solidFill>
              </a:rPr>
              <a:t>Multi-Tiered Systems of Support (MTSS) Academic</a:t>
            </a:r>
            <a:endParaRPr b="1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 sz="1600">
                <a:solidFill>
                  <a:schemeClr val="dk1"/>
                </a:solidFill>
              </a:rPr>
              <a:t>Articulate the learning targets and success criteria and their progress toward mastery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-US" sz="1600">
                <a:solidFill>
                  <a:schemeClr val="dk1"/>
                </a:solidFill>
              </a:rPr>
              <a:t>Consistently demonstrate ownership of learning on formative assessments</a:t>
            </a:r>
            <a:endParaRPr sz="16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>
                <a:solidFill>
                  <a:schemeClr val="dk1"/>
                </a:solidFill>
              </a:rPr>
              <a:t>Multi-Tiered Systems of Support (MTSS) Behavior </a:t>
            </a:r>
            <a:endParaRPr b="1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 sz="1600">
                <a:solidFill>
                  <a:schemeClr val="dk1"/>
                </a:solidFill>
              </a:rPr>
              <a:t>Articulate and demonstrate the expected schoolwide behaviors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-US" sz="1600">
                <a:solidFill>
                  <a:schemeClr val="dk1"/>
                </a:solidFill>
              </a:rPr>
              <a:t>Know and explain where to access resources when support is needed</a:t>
            </a:r>
            <a:endParaRPr sz="1600">
              <a:solidFill>
                <a:schemeClr val="dk1"/>
              </a:solidFill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n-US" sz="1600">
                <a:solidFill>
                  <a:schemeClr val="dk1"/>
                </a:solidFill>
              </a:rPr>
              <a:t>With support, practice strategies for self-regulation as needed </a:t>
            </a:r>
            <a:endParaRPr sz="16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7"/>
          <p:cNvSpPr txBox="1"/>
          <p:nvPr>
            <p:ph type="title"/>
          </p:nvPr>
        </p:nvSpPr>
        <p:spPr>
          <a:xfrm>
            <a:off x="311700" y="173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Progress Toward our Goals (Students have…)</a:t>
            </a:r>
            <a:endParaRPr b="1"/>
          </a:p>
        </p:txBody>
      </p:sp>
      <p:sp>
        <p:nvSpPr>
          <p:cNvPr id="90" name="Google Shape;90;p17"/>
          <p:cNvSpPr txBox="1"/>
          <p:nvPr>
            <p:ph idx="1" type="body"/>
          </p:nvPr>
        </p:nvSpPr>
        <p:spPr>
          <a:xfrm>
            <a:off x="311700" y="863550"/>
            <a:ext cx="39267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>
                <a:solidFill>
                  <a:schemeClr val="dk1"/>
                </a:solidFill>
              </a:rPr>
              <a:t>Mathematics</a:t>
            </a:r>
            <a:endParaRPr b="1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Participated in small group individualized instruction 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reflected on their progress while completing exit tickets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  <p:pic>
        <p:nvPicPr>
          <p:cNvPr id="91" name="Google Shape;9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14200" y="1109725"/>
            <a:ext cx="3417326" cy="256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37450" y="2691950"/>
            <a:ext cx="1587975" cy="158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8"/>
          <p:cNvSpPr txBox="1"/>
          <p:nvPr>
            <p:ph type="title"/>
          </p:nvPr>
        </p:nvSpPr>
        <p:spPr>
          <a:xfrm>
            <a:off x="311700" y="322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Progress Toward our Goals (Students have…)</a:t>
            </a:r>
            <a:endParaRPr b="1"/>
          </a:p>
        </p:txBody>
      </p:sp>
      <p:sp>
        <p:nvSpPr>
          <p:cNvPr id="98" name="Google Shape;98;p18"/>
          <p:cNvSpPr txBox="1"/>
          <p:nvPr/>
        </p:nvSpPr>
        <p:spPr>
          <a:xfrm>
            <a:off x="405375" y="1422800"/>
            <a:ext cx="3484800" cy="122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</a:rPr>
              <a:t>English/Language Arts (ELA)</a:t>
            </a:r>
            <a:endParaRPr b="1" sz="18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800"/>
              <a:buChar char="●"/>
            </a:pPr>
            <a:r>
              <a:rPr lang="en-US" sz="1800">
                <a:solidFill>
                  <a:schemeClr val="dk1"/>
                </a:solidFill>
              </a:rPr>
              <a:t>Write daily for a range of tasks and purposes</a:t>
            </a:r>
            <a:endParaRPr sz="18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9"/>
          <p:cNvSpPr txBox="1"/>
          <p:nvPr>
            <p:ph type="title"/>
          </p:nvPr>
        </p:nvSpPr>
        <p:spPr>
          <a:xfrm>
            <a:off x="311700" y="322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Progress Toward our Goals (Students have…)</a:t>
            </a:r>
            <a:endParaRPr b="1"/>
          </a:p>
        </p:txBody>
      </p:sp>
      <p:sp>
        <p:nvSpPr>
          <p:cNvPr id="104" name="Google Shape;104;p19"/>
          <p:cNvSpPr txBox="1"/>
          <p:nvPr>
            <p:ph idx="1" type="body"/>
          </p:nvPr>
        </p:nvSpPr>
        <p:spPr>
          <a:xfrm>
            <a:off x="311700" y="894725"/>
            <a:ext cx="4482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chemeClr val="dk1"/>
                </a:solidFill>
              </a:rPr>
              <a:t>Multi-Tiered Systems of Support (MTSS) - Academic and Behavior 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Use exit tickets to show their level of understanding towards targets 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Demonstrate school wide behavior expectations</a:t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</p:txBody>
      </p:sp>
      <p:pic>
        <p:nvPicPr>
          <p:cNvPr id="105" name="Google Shape;10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37000" y="1200838"/>
            <a:ext cx="3655774" cy="2741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0"/>
          <p:cNvSpPr txBox="1"/>
          <p:nvPr>
            <p:ph type="title"/>
          </p:nvPr>
        </p:nvSpPr>
        <p:spPr>
          <a:xfrm>
            <a:off x="311700" y="322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Our AAP Strategies and Progress Toward</a:t>
            </a:r>
            <a:endParaRPr b="1"/>
          </a:p>
        </p:txBody>
      </p:sp>
      <p:sp>
        <p:nvSpPr>
          <p:cNvPr id="111" name="Google Shape;111;p20"/>
          <p:cNvSpPr txBox="1"/>
          <p:nvPr>
            <p:ph idx="1" type="body"/>
          </p:nvPr>
        </p:nvSpPr>
        <p:spPr>
          <a:xfrm>
            <a:off x="311700" y="91395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rgbClr val="980000"/>
                </a:solidFill>
              </a:rPr>
              <a:t>Math </a:t>
            </a:r>
            <a:endParaRPr b="1">
              <a:solidFill>
                <a:srgbClr val="980000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dk1"/>
                </a:solidFill>
              </a:rPr>
              <a:t>Staff will:</a:t>
            </a:r>
            <a:endParaRPr b="1" sz="16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 sz="1400">
                <a:solidFill>
                  <a:schemeClr val="dk1"/>
                </a:solidFill>
              </a:rPr>
              <a:t>Teach and develop strategies that students will employ to advocate when needing additional support 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 sz="1400">
                <a:solidFill>
                  <a:schemeClr val="dk1"/>
                </a:solidFill>
              </a:rPr>
              <a:t>Utilize developed exit tickets and gather data to inform small group instruction and allow students to practice self-reflection 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 sz="1400">
                <a:solidFill>
                  <a:schemeClr val="dk1"/>
                </a:solidFill>
              </a:rPr>
              <a:t>Model and practice desired behaviors and tasks for independent or group work while the teacher is working in small groups</a:t>
            </a:r>
            <a:endParaRPr sz="14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dk1"/>
                </a:solidFill>
              </a:rPr>
              <a:t>Staff have: </a:t>
            </a:r>
            <a:endParaRPr b="1" sz="1600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 sz="1400">
                <a:solidFill>
                  <a:schemeClr val="dk1"/>
                </a:solidFill>
              </a:rPr>
              <a:t>Embraced small group instruction for math based on diagnostic assessment data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 sz="1400">
                <a:solidFill>
                  <a:schemeClr val="dk1"/>
                </a:solidFill>
              </a:rPr>
              <a:t>Participated in professional development related to small group instruction and implemented practices in their classroom 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/>
          <p:nvPr>
            <p:ph type="title"/>
          </p:nvPr>
        </p:nvSpPr>
        <p:spPr>
          <a:xfrm>
            <a:off x="311700" y="322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Our AAP Strategies and Progress Toward </a:t>
            </a:r>
            <a:endParaRPr b="1"/>
          </a:p>
        </p:txBody>
      </p:sp>
      <p:sp>
        <p:nvSpPr>
          <p:cNvPr id="117" name="Google Shape;117;p21"/>
          <p:cNvSpPr txBox="1"/>
          <p:nvPr>
            <p:ph idx="1" type="body"/>
          </p:nvPr>
        </p:nvSpPr>
        <p:spPr>
          <a:xfrm>
            <a:off x="311700" y="91395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rgbClr val="980000"/>
                </a:solidFill>
              </a:rPr>
              <a:t>ELA (English Language Arts) 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chemeClr val="dk1"/>
                </a:solidFill>
              </a:rPr>
              <a:t>Staff will: 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Use and apply understanding of the ELA Common Core State Standards when planning and teaching lessons</a:t>
            </a:r>
            <a:endParaRPr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Develop school wide writing tasks to identify student need and provide opportunities to practice the writing process </a:t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chemeClr val="dk1"/>
                </a:solidFill>
              </a:rPr>
              <a:t>Staff </a:t>
            </a:r>
            <a:r>
              <a:rPr b="1" lang="en-US">
                <a:solidFill>
                  <a:schemeClr val="dk1"/>
                </a:solidFill>
              </a:rPr>
              <a:t>have: </a:t>
            </a:r>
            <a:endParaRPr b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-US">
                <a:solidFill>
                  <a:schemeClr val="dk1"/>
                </a:solidFill>
              </a:rPr>
              <a:t>Created daily opportunities for students to engage in writing and the writing process</a:t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2"/>
          <p:cNvSpPr txBox="1"/>
          <p:nvPr>
            <p:ph type="title"/>
          </p:nvPr>
        </p:nvSpPr>
        <p:spPr>
          <a:xfrm>
            <a:off x="361550" y="1725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Our AAP Strategies </a:t>
            </a:r>
            <a:endParaRPr b="1"/>
          </a:p>
        </p:txBody>
      </p:sp>
      <p:sp>
        <p:nvSpPr>
          <p:cNvPr id="123" name="Google Shape;123;p22"/>
          <p:cNvSpPr txBox="1"/>
          <p:nvPr>
            <p:ph idx="1" type="body"/>
          </p:nvPr>
        </p:nvSpPr>
        <p:spPr>
          <a:xfrm>
            <a:off x="311700" y="6846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980000"/>
                </a:solidFill>
              </a:rPr>
              <a:t>Multi-Tiered Systems of Supports (MTSS) - Academic and Behavior</a:t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chemeClr val="dk1"/>
                </a:solidFill>
              </a:rPr>
              <a:t>Staff will: </a:t>
            </a:r>
            <a:endParaRPr b="1"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 sz="1400">
                <a:solidFill>
                  <a:schemeClr val="dk1"/>
                </a:solidFill>
              </a:rPr>
              <a:t>Teach and reinforce clear learning </a:t>
            </a:r>
            <a:r>
              <a:rPr lang="en-US" sz="1400">
                <a:solidFill>
                  <a:schemeClr val="dk1"/>
                </a:solidFill>
              </a:rPr>
              <a:t>targets</a:t>
            </a:r>
            <a:r>
              <a:rPr lang="en-US" sz="1400">
                <a:solidFill>
                  <a:schemeClr val="dk1"/>
                </a:solidFill>
              </a:rPr>
              <a:t> and success </a:t>
            </a:r>
            <a:r>
              <a:rPr lang="en-US" sz="1400">
                <a:solidFill>
                  <a:schemeClr val="dk1"/>
                </a:solidFill>
              </a:rPr>
              <a:t>criteria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 sz="1400">
                <a:solidFill>
                  <a:schemeClr val="dk1"/>
                </a:solidFill>
              </a:rPr>
              <a:t>Us formative assessment and data to </a:t>
            </a:r>
            <a:r>
              <a:rPr lang="en-US" sz="1400">
                <a:solidFill>
                  <a:schemeClr val="dk1"/>
                </a:solidFill>
              </a:rPr>
              <a:t>identify</a:t>
            </a:r>
            <a:r>
              <a:rPr lang="en-US" sz="1400">
                <a:solidFill>
                  <a:schemeClr val="dk1"/>
                </a:solidFill>
              </a:rPr>
              <a:t> needed </a:t>
            </a:r>
            <a:r>
              <a:rPr lang="en-US" sz="1400">
                <a:solidFill>
                  <a:schemeClr val="dk1"/>
                </a:solidFill>
              </a:rPr>
              <a:t>supports</a:t>
            </a:r>
            <a:r>
              <a:rPr lang="en-US" sz="1400">
                <a:solidFill>
                  <a:schemeClr val="dk1"/>
                </a:solidFill>
              </a:rPr>
              <a:t> for academic intervention 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 sz="1400">
                <a:solidFill>
                  <a:schemeClr val="dk1"/>
                </a:solidFill>
              </a:rPr>
              <a:t>Deliver targeted academic intervention based on student data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 sz="1400">
                <a:solidFill>
                  <a:schemeClr val="dk1"/>
                </a:solidFill>
              </a:rPr>
              <a:t>Construct PBIS (Positive Behavior Intervention and Supports) schoolwide framework and teach and reinforce </a:t>
            </a:r>
            <a:r>
              <a:rPr lang="en-US" sz="1400">
                <a:solidFill>
                  <a:schemeClr val="dk1"/>
                </a:solidFill>
              </a:rPr>
              <a:t>expected</a:t>
            </a:r>
            <a:r>
              <a:rPr lang="en-US" sz="1400">
                <a:solidFill>
                  <a:schemeClr val="dk1"/>
                </a:solidFill>
              </a:rPr>
              <a:t> behaviors with fidelity and consistency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 sz="1400">
                <a:solidFill>
                  <a:schemeClr val="dk1"/>
                </a:solidFill>
              </a:rPr>
              <a:t>Teach, model and allow opportunities to practice self-regulation strategies </a:t>
            </a:r>
            <a:endParaRPr sz="1400">
              <a:solidFill>
                <a:schemeClr val="dk1"/>
              </a:solidFill>
            </a:endParaRPr>
          </a:p>
          <a:p>
            <a:pPr indent="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chemeClr val="dk1"/>
                </a:solidFill>
              </a:rPr>
              <a:t>Staff have: </a:t>
            </a:r>
            <a:endParaRPr b="1" sz="1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 sz="1400">
                <a:solidFill>
                  <a:schemeClr val="dk1"/>
                </a:solidFill>
              </a:rPr>
              <a:t>Taught with clear learning targets and success criteria 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 sz="1400">
                <a:solidFill>
                  <a:schemeClr val="dk1"/>
                </a:solidFill>
              </a:rPr>
              <a:t>Used formative assessment to identify students needs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 sz="1400">
                <a:solidFill>
                  <a:schemeClr val="dk1"/>
                </a:solidFill>
              </a:rPr>
              <a:t>Created the BRAVE system for schoolwide expectations </a:t>
            </a:r>
            <a:endParaRPr sz="1400"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-US" sz="1400">
                <a:solidFill>
                  <a:schemeClr val="dk1"/>
                </a:solidFill>
              </a:rPr>
              <a:t>Taught students how to self-regulate and given the opportunity to practice </a:t>
            </a:r>
            <a:endParaRPr sz="1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3"/>
          <p:cNvSpPr txBox="1"/>
          <p:nvPr>
            <p:ph type="title"/>
          </p:nvPr>
        </p:nvSpPr>
        <p:spPr>
          <a:xfrm>
            <a:off x="205500" y="67100"/>
            <a:ext cx="8733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-US" sz="2720"/>
              <a:t>Positive Behavior Intervention and Supports (PBIS)</a:t>
            </a:r>
            <a:endParaRPr b="1" sz="2720"/>
          </a:p>
        </p:txBody>
      </p:sp>
      <p:pic>
        <p:nvPicPr>
          <p:cNvPr id="129" name="Google Shape;129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1025" y="766153"/>
            <a:ext cx="2739634" cy="33435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03333" y="764775"/>
            <a:ext cx="2739641" cy="3346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08082" y="1071338"/>
            <a:ext cx="2327837" cy="27332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Google Shape;136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2300" y="152400"/>
            <a:ext cx="3941400" cy="3941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43500" y="152400"/>
            <a:ext cx="3848100" cy="3848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5"/>
          <p:cNvSpPr txBox="1"/>
          <p:nvPr>
            <p:ph type="title"/>
          </p:nvPr>
        </p:nvSpPr>
        <p:spPr>
          <a:xfrm>
            <a:off x="311700" y="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-US" sz="2920"/>
              <a:t>Recess Crew</a:t>
            </a:r>
            <a:endParaRPr b="1" sz="2920"/>
          </a:p>
        </p:txBody>
      </p:sp>
      <p:pic>
        <p:nvPicPr>
          <p:cNvPr id="143" name="Google Shape;14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1600" y="965612"/>
            <a:ext cx="3212276" cy="3212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50925" y="965600"/>
            <a:ext cx="3212276" cy="3212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69175" y="438600"/>
            <a:ext cx="3628074" cy="3628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13675" y="1799475"/>
            <a:ext cx="2267201" cy="2267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19800" y="66450"/>
            <a:ext cx="1454956" cy="1576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07325" y="138475"/>
            <a:ext cx="2118050" cy="2118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2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02563" y="2442175"/>
            <a:ext cx="1927575" cy="1927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7"/>
          <p:cNvSpPr txBox="1"/>
          <p:nvPr>
            <p:ph idx="1" type="body"/>
          </p:nvPr>
        </p:nvSpPr>
        <p:spPr>
          <a:xfrm>
            <a:off x="311700" y="1029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/>
              <a:t>Questions?</a:t>
            </a:r>
            <a:endParaRPr sz="48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8"/>
          <p:cNvSpPr/>
          <p:nvPr/>
        </p:nvSpPr>
        <p:spPr>
          <a:xfrm>
            <a:off x="50" y="-8225"/>
            <a:ext cx="9144000" cy="51435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28"/>
          <p:cNvSpPr txBox="1"/>
          <p:nvPr/>
        </p:nvSpPr>
        <p:spPr>
          <a:xfrm>
            <a:off x="717150" y="2037125"/>
            <a:ext cx="30645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/>
              <a:t>Elger Bay</a:t>
            </a:r>
            <a:r>
              <a:rPr lang="en-US" sz="2100"/>
              <a:t> Elementary </a:t>
            </a:r>
            <a:r>
              <a:rPr b="1" lang="en-US" sz="2100"/>
              <a:t>Shining Star </a:t>
            </a:r>
            <a:endParaRPr b="1" sz="2100"/>
          </a:p>
        </p:txBody>
      </p:sp>
      <p:sp>
        <p:nvSpPr>
          <p:cNvPr id="165" name="Google Shape;165;p28"/>
          <p:cNvSpPr txBox="1"/>
          <p:nvPr/>
        </p:nvSpPr>
        <p:spPr>
          <a:xfrm>
            <a:off x="785761" y="3118672"/>
            <a:ext cx="29274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/>
              <a:t>Elijah Caceres</a:t>
            </a:r>
            <a:endParaRPr sz="4200"/>
          </a:p>
        </p:txBody>
      </p:sp>
      <p:pic>
        <p:nvPicPr>
          <p:cNvPr id="166" name="Google Shape;166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93850" y="383375"/>
            <a:ext cx="3311050" cy="413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50685" y="225522"/>
            <a:ext cx="1397525" cy="181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