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Caveat"/>
      <p:regular r:id="rId14"/>
      <p:bold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Caveat-bold.fntdata"/><Relationship Id="rId14" Type="http://schemas.openxmlformats.org/officeDocument/2006/relationships/font" Target="fonts/Caveat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" name="Google Shape;5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6" name="Google Shape;66;p2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77bce7c9d7_1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177bce7c9d7_1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23065bde6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23065bde6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77bce7c9d7_1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177bce7c9d7_1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77bce7c9d7_1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177bce7c9d7_1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77bce7c9d7_1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177bce7c9d7_1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77bce7c9d7_1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177bce7c9d7_1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1" name="Google Shape;11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5" name="Google Shape;15;p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3" name="Google Shape;23;p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0" name="Google Shape;50;p12"/>
          <p:cNvSpPr/>
          <p:nvPr/>
        </p:nvSpPr>
        <p:spPr>
          <a:xfrm>
            <a:off x="0" y="4445875"/>
            <a:ext cx="9144000" cy="697500"/>
          </a:xfrm>
          <a:prstGeom prst="rect">
            <a:avLst/>
          </a:prstGeom>
          <a:solidFill>
            <a:srgbClr val="9E00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32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Empowered to Learn!</a:t>
            </a:r>
            <a:endParaRPr i="0" sz="3200" u="none" cap="none" strike="noStrike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51" name="Google Shape;51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40425" y="4503875"/>
            <a:ext cx="791877" cy="518474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2"/>
          <p:cNvSpPr txBox="1"/>
          <p:nvPr>
            <p:ph type="title"/>
          </p:nvPr>
        </p:nvSpPr>
        <p:spPr>
          <a:xfrm>
            <a:off x="311700" y="322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>
            <a:lvl1pPr indent="-16002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20"/>
              <a:buNone/>
              <a:defRPr/>
            </a:lvl1pPr>
            <a:lvl2pPr indent="-160020" lvl="1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20"/>
              <a:buNone/>
              <a:defRPr/>
            </a:lvl2pPr>
            <a:lvl3pPr indent="-160020" lvl="2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20"/>
              <a:buNone/>
              <a:defRPr/>
            </a:lvl3pPr>
            <a:lvl4pPr indent="-160020" lvl="3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20"/>
              <a:buNone/>
              <a:defRPr/>
            </a:lvl4pPr>
            <a:lvl5pPr indent="-160020" lvl="4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20"/>
              <a:buNone/>
              <a:defRPr/>
            </a:lvl5pPr>
            <a:lvl6pPr indent="-160020" lvl="5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20"/>
              <a:buNone/>
              <a:defRPr/>
            </a:lvl6pPr>
            <a:lvl7pPr indent="-160020" lvl="6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20"/>
              <a:buNone/>
              <a:defRPr/>
            </a:lvl7pPr>
            <a:lvl8pPr indent="-160020" lvl="7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20"/>
              <a:buNone/>
              <a:defRPr/>
            </a:lvl8pPr>
            <a:lvl9pPr indent="-160020" lvl="8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20"/>
              <a:buNone/>
              <a:defRPr/>
            </a:lvl9pPr>
          </a:lstStyle>
          <a:p/>
        </p:txBody>
      </p:sp>
      <p:sp>
        <p:nvSpPr>
          <p:cNvPr id="53" name="Google Shape;53;p12"/>
          <p:cNvSpPr txBox="1"/>
          <p:nvPr>
            <p:ph idx="1" type="body"/>
          </p:nvPr>
        </p:nvSpPr>
        <p:spPr>
          <a:xfrm>
            <a:off x="311700" y="1029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jpg"/><Relationship Id="rId4" Type="http://schemas.openxmlformats.org/officeDocument/2006/relationships/image" Target="../media/image9.jpg"/><Relationship Id="rId5" Type="http://schemas.openxmlformats.org/officeDocument/2006/relationships/image" Target="../media/image8.jpg"/><Relationship Id="rId6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docs.google.com/document/d/1Mkvxl2ZawUHa7ih2M7ddsBj5a4K0zKvsEb1yYAqNyss/edit?usp=sharing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20000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/>
          <p:nvPr>
            <p:ph type="title"/>
          </p:nvPr>
        </p:nvSpPr>
        <p:spPr>
          <a:xfrm>
            <a:off x="311697" y="16429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>
                <a:solidFill>
                  <a:schemeClr val="lt1"/>
                </a:solidFill>
              </a:rPr>
              <a:t>Student-Superintendent Leadership Team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59" name="Google Shape;59;p13"/>
          <p:cNvPicPr preferRelativeResize="0"/>
          <p:nvPr/>
        </p:nvPicPr>
        <p:blipFill rotWithShape="1">
          <a:blip r:embed="rId3">
            <a:alphaModFix/>
          </a:blip>
          <a:srcRect b="0" l="6377" r="6377" t="0"/>
          <a:stretch/>
        </p:blipFill>
        <p:spPr>
          <a:xfrm>
            <a:off x="148587" y="1135325"/>
            <a:ext cx="2564588" cy="2099950"/>
          </a:xfrm>
          <a:prstGeom prst="rect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4">
            <a:alphaModFix/>
          </a:blip>
          <a:srcRect b="3823" l="0" r="0" t="3823"/>
          <a:stretch/>
        </p:blipFill>
        <p:spPr>
          <a:xfrm>
            <a:off x="5777238" y="1135325"/>
            <a:ext cx="3218202" cy="2099948"/>
          </a:xfrm>
          <a:prstGeom prst="rect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5">
            <a:alphaModFix/>
          </a:blip>
          <a:srcRect b="0" l="1774" r="1765" t="0"/>
          <a:stretch/>
        </p:blipFill>
        <p:spPr>
          <a:xfrm>
            <a:off x="2808768" y="1135315"/>
            <a:ext cx="2872873" cy="2099951"/>
          </a:xfrm>
          <a:prstGeom prst="rect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1700" y="3503675"/>
            <a:ext cx="2119220" cy="1387525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/>
          <p:nvPr/>
        </p:nvSpPr>
        <p:spPr>
          <a:xfrm>
            <a:off x="2703275" y="3411016"/>
            <a:ext cx="6288300" cy="164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39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rgbClr val="FFFFFF"/>
                </a:solidFill>
              </a:rPr>
              <a:t>OUR PROMISE</a:t>
            </a:r>
            <a:endParaRPr b="1" sz="2100">
              <a:solidFill>
                <a:srgbClr val="FFFFFF"/>
              </a:solidFill>
            </a:endParaRPr>
          </a:p>
          <a:p>
            <a:pPr indent="0" lvl="0" marL="1397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rgbClr val="FFFFFF"/>
                </a:solidFill>
              </a:rPr>
              <a:t>Every student in the Stanwood-Camano School District is </a:t>
            </a:r>
            <a:r>
              <a:rPr b="1" lang="en-US" sz="1900">
                <a:solidFill>
                  <a:srgbClr val="FFFFFF"/>
                </a:solidFill>
              </a:rPr>
              <a:t>empowered to learn </a:t>
            </a:r>
            <a:r>
              <a:rPr lang="en-US" sz="1900">
                <a:solidFill>
                  <a:srgbClr val="FFFFFF"/>
                </a:solidFill>
              </a:rPr>
              <a:t>in an inclusive setting and is </a:t>
            </a:r>
            <a:r>
              <a:rPr b="1" lang="en-US" sz="1900">
                <a:solidFill>
                  <a:srgbClr val="FFFFFF"/>
                </a:solidFill>
              </a:rPr>
              <a:t>prepared for the future </a:t>
            </a:r>
            <a:r>
              <a:rPr lang="en-US" sz="1900">
                <a:solidFill>
                  <a:srgbClr val="FFFFFF"/>
                </a:solidFill>
              </a:rPr>
              <a:t>of their choice</a:t>
            </a:r>
            <a:r>
              <a:rPr lang="en-US" sz="700">
                <a:solidFill>
                  <a:srgbClr val="FFFFFF"/>
                </a:solidFill>
              </a:rPr>
              <a:t>.  </a:t>
            </a:r>
            <a:endParaRPr sz="9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/>
          <p:nvPr>
            <p:ph idx="2" type="body"/>
          </p:nvPr>
        </p:nvSpPr>
        <p:spPr>
          <a:xfrm>
            <a:off x="-1" y="0"/>
            <a:ext cx="9144000" cy="5143500"/>
          </a:xfrm>
          <a:prstGeom prst="rect">
            <a:avLst/>
          </a:prstGeom>
          <a:solidFill>
            <a:srgbClr val="8E00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1397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1397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1397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1397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1397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1397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1397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000"/>
          </a:p>
        </p:txBody>
      </p:sp>
      <p:pic>
        <p:nvPicPr>
          <p:cNvPr id="69" name="Google Shape;6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3475" y="160575"/>
            <a:ext cx="1548301" cy="1013724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4"/>
          <p:cNvSpPr txBox="1"/>
          <p:nvPr/>
        </p:nvSpPr>
        <p:spPr>
          <a:xfrm>
            <a:off x="4888375" y="1464875"/>
            <a:ext cx="3958500" cy="3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350">
                <a:solidFill>
                  <a:schemeClr val="lt1"/>
                </a:solidFill>
              </a:rPr>
              <a:t>Portrait of a Graduate</a:t>
            </a:r>
            <a:endParaRPr b="1" sz="2350">
              <a:solidFill>
                <a:schemeClr val="lt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●"/>
            </a:pPr>
            <a:r>
              <a:rPr lang="en-US" sz="1700">
                <a:solidFill>
                  <a:schemeClr val="lt1"/>
                </a:solidFill>
              </a:rPr>
              <a:t>College, Career, Life-Ready Graduate</a:t>
            </a:r>
            <a:endParaRPr sz="1700">
              <a:solidFill>
                <a:schemeClr val="lt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●"/>
            </a:pPr>
            <a:r>
              <a:rPr lang="en-US" sz="1700">
                <a:solidFill>
                  <a:schemeClr val="lt1"/>
                </a:solidFill>
              </a:rPr>
              <a:t>Effective, Collaborative Communicator</a:t>
            </a:r>
            <a:endParaRPr sz="1700">
              <a:solidFill>
                <a:schemeClr val="lt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●"/>
            </a:pPr>
            <a:r>
              <a:rPr lang="en-US" sz="1700">
                <a:solidFill>
                  <a:schemeClr val="lt1"/>
                </a:solidFill>
              </a:rPr>
              <a:t>Intellectual Innovator</a:t>
            </a:r>
            <a:endParaRPr sz="1700">
              <a:solidFill>
                <a:schemeClr val="lt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●"/>
            </a:pPr>
            <a:r>
              <a:rPr lang="en-US" sz="1700">
                <a:solidFill>
                  <a:schemeClr val="lt1"/>
                </a:solidFill>
              </a:rPr>
              <a:t>Resilient Scholar</a:t>
            </a:r>
            <a:endParaRPr sz="1700">
              <a:solidFill>
                <a:schemeClr val="lt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●"/>
            </a:pPr>
            <a:r>
              <a:rPr lang="en-US" sz="1700">
                <a:solidFill>
                  <a:schemeClr val="lt1"/>
                </a:solidFill>
              </a:rPr>
              <a:t>Responsible, Community-minded Citizen</a:t>
            </a:r>
            <a:endParaRPr sz="1700">
              <a:solidFill>
                <a:schemeClr val="lt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●"/>
            </a:pPr>
            <a:r>
              <a:rPr lang="en-US" sz="1700">
                <a:solidFill>
                  <a:schemeClr val="lt1"/>
                </a:solidFill>
              </a:rPr>
              <a:t>Solution-Seeker</a:t>
            </a:r>
            <a:endParaRPr sz="17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lt1"/>
              </a:solidFill>
            </a:endParaRPr>
          </a:p>
        </p:txBody>
      </p:sp>
      <p:pic>
        <p:nvPicPr>
          <p:cNvPr id="71" name="Google Shape;71;p14"/>
          <p:cNvPicPr preferRelativeResize="0"/>
          <p:nvPr/>
        </p:nvPicPr>
        <p:blipFill rotWithShape="1">
          <a:blip r:embed="rId4">
            <a:alphaModFix/>
          </a:blip>
          <a:srcRect b="0" l="15003" r="22586" t="0"/>
          <a:stretch/>
        </p:blipFill>
        <p:spPr>
          <a:xfrm>
            <a:off x="0" y="0"/>
            <a:ext cx="457200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5"/>
          <p:cNvSpPr txBox="1"/>
          <p:nvPr>
            <p:ph type="title"/>
          </p:nvPr>
        </p:nvSpPr>
        <p:spPr>
          <a:xfrm>
            <a:off x="311700" y="322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Why SSLT? And how was it developed?</a:t>
            </a:r>
            <a:endParaRPr b="1"/>
          </a:p>
        </p:txBody>
      </p:sp>
      <p:sp>
        <p:nvSpPr>
          <p:cNvPr id="77" name="Google Shape;77;p15"/>
          <p:cNvSpPr txBox="1"/>
          <p:nvPr>
            <p:ph idx="1" type="body"/>
          </p:nvPr>
        </p:nvSpPr>
        <p:spPr>
          <a:xfrm>
            <a:off x="311700" y="1029475"/>
            <a:ext cx="7794000" cy="277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US"/>
              <a:t>Result</a:t>
            </a:r>
            <a:r>
              <a:rPr lang="en-US"/>
              <a:t> of challenges from earlier this fall, and a desire to place student voice and leadership at the forefront of addressing issues of race, identity and inclusion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US"/>
              <a:t>Open application for students grades 9-12 was made available in </a:t>
            </a:r>
            <a:br>
              <a:rPr lang="en-US"/>
            </a:br>
            <a:r>
              <a:rPr lang="en-US"/>
              <a:t>January 2023; 30 </a:t>
            </a:r>
            <a:r>
              <a:rPr lang="en-US"/>
              <a:t>students</a:t>
            </a:r>
            <a:r>
              <a:rPr lang="en-US"/>
              <a:t> applied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US"/>
              <a:t>We have about 20 students participating on the SSLT split between</a:t>
            </a:r>
            <a:br>
              <a:rPr lang="en-US"/>
            </a:br>
            <a:r>
              <a:rPr lang="en-US"/>
              <a:t>LHHS and SHS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US" u="sng">
                <a:solidFill>
                  <a:schemeClr val="hlink"/>
                </a:solidFill>
                <a:hlinkClick r:id="rId3"/>
              </a:rPr>
              <a:t>Sample Agenda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/>
          <p:nvPr>
            <p:ph type="title"/>
          </p:nvPr>
        </p:nvSpPr>
        <p:spPr>
          <a:xfrm>
            <a:off x="354138" y="27830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Our Charge</a:t>
            </a:r>
            <a:endParaRPr b="1"/>
          </a:p>
        </p:txBody>
      </p:sp>
      <p:sp>
        <p:nvSpPr>
          <p:cNvPr id="83" name="Google Shape;83;p16"/>
          <p:cNvSpPr txBox="1"/>
          <p:nvPr>
            <p:ph idx="1" type="body"/>
          </p:nvPr>
        </p:nvSpPr>
        <p:spPr>
          <a:xfrm>
            <a:off x="0" y="3282225"/>
            <a:ext cx="9144000" cy="96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n-US" sz="1882"/>
              <a:t>“The SSLT will serve as an advisory council to the Superintendent and </a:t>
            </a:r>
            <a:br>
              <a:rPr lang="en-US" sz="1882"/>
            </a:br>
            <a:r>
              <a:rPr lang="en-US" sz="1882"/>
              <a:t>the district as a whole on issues important to the students at LHHS and SHS.”</a:t>
            </a:r>
            <a:endParaRPr sz="1882"/>
          </a:p>
        </p:txBody>
      </p:sp>
      <p:pic>
        <p:nvPicPr>
          <p:cNvPr id="84" name="Google Shape;84;p16"/>
          <p:cNvPicPr preferRelativeResize="0"/>
          <p:nvPr/>
        </p:nvPicPr>
        <p:blipFill rotWithShape="1">
          <a:blip r:embed="rId3">
            <a:alphaModFix/>
          </a:blip>
          <a:srcRect b="28330" l="0" r="0" t="6780"/>
          <a:stretch/>
        </p:blipFill>
        <p:spPr>
          <a:xfrm>
            <a:off x="1128875" y="69250"/>
            <a:ext cx="6971151" cy="250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/>
          <p:nvPr>
            <p:ph type="title"/>
          </p:nvPr>
        </p:nvSpPr>
        <p:spPr>
          <a:xfrm>
            <a:off x="311700" y="322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Our Meeting Schedule</a:t>
            </a:r>
            <a:endParaRPr b="1"/>
          </a:p>
        </p:txBody>
      </p:sp>
      <p:sp>
        <p:nvSpPr>
          <p:cNvPr id="90" name="Google Shape;90;p17"/>
          <p:cNvSpPr txBox="1"/>
          <p:nvPr>
            <p:ph idx="1" type="body"/>
          </p:nvPr>
        </p:nvSpPr>
        <p:spPr>
          <a:xfrm>
            <a:off x="311700" y="9533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2023 Meeting Dates</a:t>
            </a:r>
            <a:endParaRPr/>
          </a:p>
          <a:p>
            <a:pPr indent="-342900" lvl="0" marL="9144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February 23</a:t>
            </a:r>
            <a:endParaRPr/>
          </a:p>
          <a:p>
            <a:pPr indent="-342900" lvl="0" marL="9144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March 16</a:t>
            </a:r>
            <a:endParaRPr/>
          </a:p>
          <a:p>
            <a:pPr indent="-342900" lvl="0" marL="9144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April 20</a:t>
            </a:r>
            <a:endParaRPr/>
          </a:p>
          <a:p>
            <a:pPr indent="-342900" lvl="0" marL="9144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May 18 </a:t>
            </a:r>
            <a:endParaRPr/>
          </a:p>
          <a:p>
            <a:pPr indent="-342900" lvl="0" marL="9144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June 1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Meeting Time</a:t>
            </a:r>
            <a:endParaRPr/>
          </a:p>
          <a:p>
            <a:pPr indent="-342900" lvl="0" marL="9144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2:45 to 4:15 p.m.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Meeting Locations</a:t>
            </a:r>
            <a:endParaRPr/>
          </a:p>
          <a:p>
            <a:pPr indent="-342900" lvl="0" marL="9144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Board Room and SHS</a:t>
            </a:r>
            <a:endParaRPr/>
          </a:p>
        </p:txBody>
      </p:sp>
      <p:pic>
        <p:nvPicPr>
          <p:cNvPr id="91" name="Google Shape;9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94750" y="953300"/>
            <a:ext cx="4537549" cy="322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/>
          <p:nvPr>
            <p:ph type="title"/>
          </p:nvPr>
        </p:nvSpPr>
        <p:spPr>
          <a:xfrm>
            <a:off x="311700" y="2032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Most Important Topics</a:t>
            </a:r>
            <a:endParaRPr b="1"/>
          </a:p>
        </p:txBody>
      </p:sp>
      <p:sp>
        <p:nvSpPr>
          <p:cNvPr id="97" name="Google Shape;97;p18"/>
          <p:cNvSpPr txBox="1"/>
          <p:nvPr>
            <p:ph idx="1" type="body"/>
          </p:nvPr>
        </p:nvSpPr>
        <p:spPr>
          <a:xfrm>
            <a:off x="311700" y="894725"/>
            <a:ext cx="3075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/>
              <a:t>Student safety</a:t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/>
              <a:t>Relationships between staff and students</a:t>
            </a:r>
            <a:endParaRPr sz="1900"/>
          </a:p>
          <a:p>
            <a:pPr indent="-340201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 sz="1900"/>
              <a:t>Trust</a:t>
            </a:r>
            <a:endParaRPr sz="1900"/>
          </a:p>
          <a:p>
            <a:pPr indent="-340201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 sz="1900"/>
              <a:t>Responsiveness</a:t>
            </a:r>
            <a:endParaRPr sz="1900"/>
          </a:p>
          <a:p>
            <a:pPr indent="-340201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 sz="1900"/>
              <a:t>Follow through/follow up</a:t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/>
              <a:t>Harassment, Intimidation and Bullying (HIB)</a:t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/>
              <a:t>Equity and Inclusion </a:t>
            </a:r>
            <a:endParaRPr sz="1900"/>
          </a:p>
        </p:txBody>
      </p:sp>
      <p:pic>
        <p:nvPicPr>
          <p:cNvPr id="98" name="Google Shape;9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6151" y="894725"/>
            <a:ext cx="5475451" cy="3170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/>
          <p:nvPr>
            <p:ph type="title"/>
          </p:nvPr>
        </p:nvSpPr>
        <p:spPr>
          <a:xfrm>
            <a:off x="878075" y="24015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SSLT Accomplishments &amp; Next Steps</a:t>
            </a:r>
            <a:endParaRPr b="1"/>
          </a:p>
        </p:txBody>
      </p:sp>
      <p:sp>
        <p:nvSpPr>
          <p:cNvPr id="104" name="Google Shape;104;p19"/>
          <p:cNvSpPr txBox="1"/>
          <p:nvPr>
            <p:ph idx="1" type="body"/>
          </p:nvPr>
        </p:nvSpPr>
        <p:spPr>
          <a:xfrm>
            <a:off x="878075" y="28980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Identification of key areas of work, and suggestions for improvement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Consistent meetings with strong representation by students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Guest speakers at 3 of the meetings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Finalizing process for 2023-2024 school year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5" name="Google Shape;105;p19"/>
          <p:cNvPicPr preferRelativeResize="0"/>
          <p:nvPr/>
        </p:nvPicPr>
        <p:blipFill rotWithShape="1">
          <a:blip r:embed="rId3">
            <a:alphaModFix/>
          </a:blip>
          <a:srcRect b="34330" l="0" r="0" t="9937"/>
          <a:stretch/>
        </p:blipFill>
        <p:spPr>
          <a:xfrm>
            <a:off x="1124200" y="146700"/>
            <a:ext cx="6895601" cy="212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 txBox="1"/>
          <p:nvPr>
            <p:ph idx="1" type="body"/>
          </p:nvPr>
        </p:nvSpPr>
        <p:spPr>
          <a:xfrm>
            <a:off x="311700" y="1029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/>
              <a:t>Questions?</a:t>
            </a:r>
            <a:endParaRPr sz="4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