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Caveat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aveat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Caveat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5" name="Google Shape;65;p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77bce7c9d7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77bce7c9d7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2363d51b8a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2363d51b8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77bce7c9d7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77bce7c9d7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3db4c2c8b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3db4c2c8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231845278d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231845278d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77bce7c9d7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77bce7c9d7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199781e59a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199781e59a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199781e59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199781e59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231845278d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231845278d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77bce7c9d7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77bce7c9d7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77bce7c9d7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77bce7c9d7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" name="Google Shape;15;p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3" name="Google Shape;23;p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12"/>
          <p:cNvSpPr/>
          <p:nvPr/>
        </p:nvSpPr>
        <p:spPr>
          <a:xfrm>
            <a:off x="0" y="4445875"/>
            <a:ext cx="9144000" cy="697500"/>
          </a:xfrm>
          <a:prstGeom prst="rect">
            <a:avLst/>
          </a:prstGeom>
          <a:solidFill>
            <a:srgbClr val="9E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Empowered to Learn!</a:t>
            </a:r>
            <a:endParaRPr i="0" sz="3200" u="none" cap="none" strike="noStrike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51" name="Google Shape;51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0425" y="4503875"/>
            <a:ext cx="791877" cy="518474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2"/>
          <p:cNvSpPr txBox="1"/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>
            <a:lvl1pPr indent="-16002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1pPr>
            <a:lvl2pPr indent="-160020" lvl="1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2pPr>
            <a:lvl3pPr indent="-160020" lvl="2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3pPr>
            <a:lvl4pPr indent="-160020" lvl="3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4pPr>
            <a:lvl5pPr indent="-160020" lvl="4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5pPr>
            <a:lvl6pPr indent="-160020" lvl="5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6pPr>
            <a:lvl7pPr indent="-160020" lvl="6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7pPr>
            <a:lvl8pPr indent="-160020" lvl="7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8pPr>
            <a:lvl9pPr indent="-160020" lvl="8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" type="body"/>
          </p:nvPr>
        </p:nvSpPr>
        <p:spPr>
          <a:xfrm>
            <a:off x="311700" y="1029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20.jpg"/><Relationship Id="rId5" Type="http://schemas.openxmlformats.org/officeDocument/2006/relationships/image" Target="../media/image4.jpg"/><Relationship Id="rId6" Type="http://schemas.openxmlformats.org/officeDocument/2006/relationships/image" Target="../media/image1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9.jpg"/><Relationship Id="rId5" Type="http://schemas.openxmlformats.org/officeDocument/2006/relationships/image" Target="../media/image15.jpg"/><Relationship Id="rId6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6.jpg"/><Relationship Id="rId5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Relationship Id="rId4" Type="http://schemas.openxmlformats.org/officeDocument/2006/relationships/image" Target="../media/image11.jpg"/><Relationship Id="rId5" Type="http://schemas.openxmlformats.org/officeDocument/2006/relationships/image" Target="../media/image16.jpg"/><Relationship Id="rId6" Type="http://schemas.openxmlformats.org/officeDocument/2006/relationships/image" Target="../media/image1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0000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title"/>
          </p:nvPr>
        </p:nvSpPr>
        <p:spPr>
          <a:xfrm>
            <a:off x="311697" y="274626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>
                <a:solidFill>
                  <a:schemeClr val="lt1"/>
                </a:solidFill>
              </a:rPr>
              <a:t>Utsalady Elementary Board Presentation</a:t>
            </a:r>
            <a:endParaRPr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2727"/>
              <a:buNone/>
            </a:pPr>
            <a:r>
              <a:rPr i="1" lang="en-US" sz="2933">
                <a:solidFill>
                  <a:schemeClr val="lt1"/>
                </a:solidFill>
              </a:rPr>
              <a:t>May 2023</a:t>
            </a:r>
            <a:endParaRPr i="1" sz="2933">
              <a:solidFill>
                <a:schemeClr val="lt1"/>
              </a:solidFill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7850" y="3784550"/>
            <a:ext cx="1548301" cy="1013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4">
            <a:alphaModFix/>
          </a:blip>
          <a:srcRect b="0" l="4619" r="4619" t="0"/>
          <a:stretch/>
        </p:blipFill>
        <p:spPr>
          <a:xfrm>
            <a:off x="6392737" y="163400"/>
            <a:ext cx="2564588" cy="2099949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5">
            <a:alphaModFix/>
          </a:blip>
          <a:srcRect b="970" l="0" r="0" t="980"/>
          <a:stretch/>
        </p:blipFill>
        <p:spPr>
          <a:xfrm>
            <a:off x="3096813" y="163400"/>
            <a:ext cx="3218202" cy="209995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6">
            <a:alphaModFix/>
          </a:blip>
          <a:srcRect b="0" l="1867" r="1876" t="0"/>
          <a:stretch/>
        </p:blipFill>
        <p:spPr>
          <a:xfrm>
            <a:off x="146243" y="163390"/>
            <a:ext cx="2872873" cy="2099955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2475" y="284025"/>
            <a:ext cx="1548301" cy="1013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4">
            <a:alphaModFix/>
          </a:blip>
          <a:srcRect b="18658" l="20571" r="0" t="33972"/>
          <a:stretch/>
        </p:blipFill>
        <p:spPr>
          <a:xfrm>
            <a:off x="2356500" y="0"/>
            <a:ext cx="2264677" cy="1422828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4"/>
          <p:cNvPicPr preferRelativeResize="0"/>
          <p:nvPr/>
        </p:nvPicPr>
        <p:blipFill rotWithShape="1">
          <a:blip r:embed="rId5">
            <a:alphaModFix/>
          </a:blip>
          <a:srcRect b="0" l="-1010" r="0" t="0"/>
          <a:stretch/>
        </p:blipFill>
        <p:spPr>
          <a:xfrm>
            <a:off x="-41150" y="0"/>
            <a:ext cx="2397650" cy="150215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4"/>
          <p:cNvPicPr preferRelativeResize="0"/>
          <p:nvPr/>
        </p:nvPicPr>
        <p:blipFill rotWithShape="1">
          <a:blip r:embed="rId6">
            <a:alphaModFix/>
          </a:blip>
          <a:srcRect b="7147" l="16757" r="16024" t="7962"/>
          <a:stretch/>
        </p:blipFill>
        <p:spPr>
          <a:xfrm>
            <a:off x="-275" y="1462750"/>
            <a:ext cx="4523100" cy="3720679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1" name="Google Shape;71;p14"/>
          <p:cNvSpPr txBox="1"/>
          <p:nvPr/>
        </p:nvSpPr>
        <p:spPr>
          <a:xfrm>
            <a:off x="4523089" y="0"/>
            <a:ext cx="4620900" cy="5143500"/>
          </a:xfrm>
          <a:prstGeom prst="rect">
            <a:avLst/>
          </a:prstGeom>
          <a:solidFill>
            <a:srgbClr val="8E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</a:endParaRPr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</a:endParaRPr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</a:endParaRPr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</a:endParaRPr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</a:endParaRPr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</a:endParaRPr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FF"/>
                </a:solidFill>
              </a:rPr>
              <a:t>OUR PROMISE</a:t>
            </a:r>
            <a:endParaRPr b="1">
              <a:solidFill>
                <a:srgbClr val="595959"/>
              </a:solidFill>
            </a:endParaRPr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</a:endParaRPr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</a:rPr>
              <a:t>Every student in the Stanwood-Camano School District is </a:t>
            </a:r>
            <a:r>
              <a:rPr b="1" lang="en-US" sz="2400">
                <a:solidFill>
                  <a:srgbClr val="FFFFFF"/>
                </a:solidFill>
              </a:rPr>
              <a:t>empowered to learn </a:t>
            </a:r>
            <a:r>
              <a:rPr lang="en-US" sz="2400">
                <a:solidFill>
                  <a:srgbClr val="FFFFFF"/>
                </a:solidFill>
              </a:rPr>
              <a:t>in an inclusive setting and is </a:t>
            </a:r>
            <a:r>
              <a:rPr b="1" lang="en-US" sz="2400">
                <a:solidFill>
                  <a:srgbClr val="FFFFFF"/>
                </a:solidFill>
              </a:rPr>
              <a:t>prepared for the future </a:t>
            </a:r>
            <a:r>
              <a:rPr lang="en-US" sz="2400">
                <a:solidFill>
                  <a:srgbClr val="FFFFFF"/>
                </a:solidFill>
              </a:rPr>
              <a:t>of their choice</a:t>
            </a:r>
            <a:r>
              <a:rPr lang="en-US" sz="1200">
                <a:solidFill>
                  <a:srgbClr val="FFFFFF"/>
                </a:solidFill>
              </a:rPr>
              <a:t>. 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3804" y="284025"/>
            <a:ext cx="1548301" cy="1013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311700" y="169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Our AAP Goals (Students will…)</a:t>
            </a:r>
            <a:endParaRPr b="1"/>
          </a:p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311700" y="817800"/>
            <a:ext cx="8579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Mathematics</a:t>
            </a:r>
            <a:endParaRPr sz="16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Persevere in problem-solving to build stamina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Use math talk and number talks  to develop confidence and flexibility with concepts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Understand number and operations in base ten and operations and algebraic thinking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English/Language Arts (ELA)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Improve reading foundational skills; improving phonemic awareness and closing gaps in phonics learning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Improve reading comprehension in order to read, write and discuss reading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Engage in complex writing tasks including: </a:t>
            </a:r>
            <a:endParaRPr sz="1400">
              <a:solidFill>
                <a:schemeClr val="dk1"/>
              </a:solidFill>
            </a:endParaRPr>
          </a:p>
          <a:p>
            <a:pPr indent="-31750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using complex vocabulary, text features and appropriate conventions in writing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169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Our AAP Goals (Students will…)</a:t>
            </a:r>
            <a:endParaRPr b="1"/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512075" y="742325"/>
            <a:ext cx="8579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Multi-Tiered Systems of Support (MTSS) Academic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Increase awareness of their own styles of learning and student differences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Know and identify their own personal strengths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Learn how to seek assistance in multiple settings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Multi-Tiered Systems of Support (MTSS) Behavior </a:t>
            </a:r>
            <a:endParaRPr sz="16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Feel safe and valued in all settings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Participate in developing a positive classroom culture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Participate in inclusive environments 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11700" y="173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Progress Toward our Goals (Students have…)</a:t>
            </a:r>
            <a:endParaRPr b="1"/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311700" y="863550"/>
            <a:ext cx="8324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Mathematics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Made sense of math tasks and </a:t>
            </a:r>
            <a:endParaRPr sz="14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</a:rPr>
              <a:t>demonstrated perseverance in </a:t>
            </a:r>
            <a:endParaRPr sz="1400">
              <a:solidFill>
                <a:schemeClr val="dk1"/>
              </a:solidFill>
            </a:endParaRPr>
          </a:p>
          <a:p>
            <a:pPr indent="45720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</a:rPr>
              <a:t>solving them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Used discussion sentence stems 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</a:rPr>
              <a:t>during number talks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highlight>
                <a:schemeClr val="accent6"/>
              </a:highlight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3000" y="905775"/>
            <a:ext cx="4143350" cy="3107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Progress Toward our Goals (Students have…)</a:t>
            </a:r>
            <a:endParaRPr b="1"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333450" y="863550"/>
            <a:ext cx="8477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English Language Arts (ELA)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400">
                <a:solidFill>
                  <a:schemeClr val="dk1"/>
                </a:solidFill>
              </a:rPr>
              <a:t>Developed skills in:</a:t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foundational reading skills phonemic 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</a:rPr>
              <a:t>awareness and closing gaps in phonics learning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reading comprehension 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400">
                <a:solidFill>
                  <a:schemeClr val="dk1"/>
                </a:solidFill>
              </a:rPr>
              <a:t>Developed skills in complex writing tasks including: </a:t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using complex vocabulary, text features and appropriate conventions in writing 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3425" y="894725"/>
            <a:ext cx="2366100" cy="160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3525" y="3050400"/>
            <a:ext cx="2488873" cy="1310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40550" y="3050400"/>
            <a:ext cx="1598075" cy="1418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311700" y="173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Progress Toward our Goals (Students have…)</a:t>
            </a:r>
            <a:endParaRPr b="1"/>
          </a:p>
        </p:txBody>
      </p:sp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311700" y="863550"/>
            <a:ext cx="8324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MTSS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Participated in inclusive environments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Set individual learning goals and 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</a:rPr>
              <a:t>marked progress toward those goals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highlight>
                <a:schemeClr val="accent6"/>
              </a:highlight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0900" y="1289450"/>
            <a:ext cx="3448924" cy="279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Our AAP Strategies and Progress Toward</a:t>
            </a:r>
            <a:endParaRPr b="1"/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311700" y="9139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980000"/>
                </a:solidFill>
              </a:rPr>
              <a:t>Math </a:t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</a:rPr>
              <a:t>Staff will:</a:t>
            </a:r>
            <a:endParaRPr b="1" sz="16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collaborate to review, modify, and adjust pacing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collaborate to identify standards and instruction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provide differentiated instruction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provide instruction in problem solving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</a:rPr>
              <a:t>Staff have: </a:t>
            </a:r>
            <a:endParaRPr b="1" sz="16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used number talks to support student discussions</a:t>
            </a:r>
            <a:endParaRPr sz="14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1400">
                <a:solidFill>
                  <a:schemeClr val="dk1"/>
                </a:solidFill>
              </a:rPr>
              <a:t>differentiated instruction based on student data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3200" y="1578375"/>
            <a:ext cx="3669299" cy="2751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Our AAP Strategies and Progress Toward </a:t>
            </a:r>
            <a:endParaRPr b="1"/>
          </a:p>
        </p:txBody>
      </p:sp>
      <p:sp>
        <p:nvSpPr>
          <p:cNvPr id="120" name="Google Shape;120;p21"/>
          <p:cNvSpPr txBox="1"/>
          <p:nvPr>
            <p:ph idx="1" type="body"/>
          </p:nvPr>
        </p:nvSpPr>
        <p:spPr>
          <a:xfrm>
            <a:off x="311700" y="9139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980000"/>
                </a:solidFill>
              </a:rPr>
              <a:t>ELA (English Language Arts)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Staff will: 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plan  for methods to provide direct instruction in foundational skills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work in teacher teams to review, modify, and adjust pacing guides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provide small group reading and writing instruction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monitor and track progress of students 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Staff </a:t>
            </a:r>
            <a:r>
              <a:rPr b="1" lang="en-US">
                <a:solidFill>
                  <a:schemeClr val="dk1"/>
                </a:solidFill>
              </a:rPr>
              <a:t>have: </a:t>
            </a:r>
            <a:endParaRPr b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participated in curriculum mapping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provided small group instruction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reviewed student work using protocols</a:t>
            </a:r>
            <a:endParaRPr sz="14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id="121" name="Google Shape;12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1650" y="2021625"/>
            <a:ext cx="3078298" cy="2308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/>
          <p:nvPr>
            <p:ph type="title"/>
          </p:nvPr>
        </p:nvSpPr>
        <p:spPr>
          <a:xfrm>
            <a:off x="361550" y="172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Our AAP Strategies </a:t>
            </a:r>
            <a:endParaRPr b="1"/>
          </a:p>
        </p:txBody>
      </p:sp>
      <p:sp>
        <p:nvSpPr>
          <p:cNvPr id="127" name="Google Shape;127;p22"/>
          <p:cNvSpPr txBox="1"/>
          <p:nvPr>
            <p:ph idx="1" type="body"/>
          </p:nvPr>
        </p:nvSpPr>
        <p:spPr>
          <a:xfrm>
            <a:off x="311700" y="6846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980000"/>
                </a:solidFill>
              </a:rPr>
              <a:t>Multi-Tiered Systems of Supports (MTSS) - Academic and Behavior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Staff will: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meet for MTSS meetings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work in grade-level teams to review data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provide meaningful access to lessons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provide creative groupings and choice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Staff have: </a:t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attended MTSS meetings to determine access points for all learners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planned inclusive morning meetings using visuals and student devices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collaborated with Special Education and General Education Teachers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participated in site visits to Ruby Bridges Elementary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4449" y="1052075"/>
            <a:ext cx="2422101" cy="1779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25" y="523661"/>
            <a:ext cx="3273851" cy="2455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9775" y="42550"/>
            <a:ext cx="2451476" cy="1891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37501" y="137549"/>
            <a:ext cx="2269000" cy="170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10425" y="2092525"/>
            <a:ext cx="2788961" cy="209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/>
          <p:nvPr>
            <p:ph idx="1" type="body"/>
          </p:nvPr>
        </p:nvSpPr>
        <p:spPr>
          <a:xfrm>
            <a:off x="311700" y="1029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/>
              <a:t>Questions?</a:t>
            </a:r>
            <a:endParaRPr sz="4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/>
          <p:nvPr>
            <p:ph type="title"/>
          </p:nvPr>
        </p:nvSpPr>
        <p:spPr>
          <a:xfrm>
            <a:off x="311700" y="203375"/>
            <a:ext cx="8520600" cy="7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900"/>
              <a:t>Utsalady Elementary: </a:t>
            </a:r>
            <a:r>
              <a:rPr b="1" lang="en-US" sz="2900"/>
              <a:t>Shining Star</a:t>
            </a:r>
            <a:endParaRPr/>
          </a:p>
        </p:txBody>
      </p:sp>
      <p:sp>
        <p:nvSpPr>
          <p:cNvPr id="147" name="Google Shape;14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Emma Garner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4th Grade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Mrs. Patrick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Mrs. Bachand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148" name="Google Shape;1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091975"/>
            <a:ext cx="2751300" cy="353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