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660" r:id="rId5"/>
    <p:sldMasterId id="2147483648" r:id="rId6"/>
    <p:sldMasterId id="2147483674" r:id="rId7"/>
    <p:sldMasterId id="2147483687" r:id="rId8"/>
  </p:sldMasterIdLst>
  <p:notesMasterIdLst>
    <p:notesMasterId r:id="rId40"/>
  </p:notesMasterIdLst>
  <p:sldIdLst>
    <p:sldId id="256" r:id="rId9"/>
    <p:sldId id="324" r:id="rId10"/>
    <p:sldId id="326" r:id="rId11"/>
    <p:sldId id="335" r:id="rId12"/>
    <p:sldId id="268" r:id="rId13"/>
    <p:sldId id="325" r:id="rId14"/>
    <p:sldId id="370" r:id="rId15"/>
    <p:sldId id="376" r:id="rId16"/>
    <p:sldId id="371" r:id="rId17"/>
    <p:sldId id="375" r:id="rId18"/>
    <p:sldId id="378" r:id="rId19"/>
    <p:sldId id="372" r:id="rId20"/>
    <p:sldId id="373" r:id="rId21"/>
    <p:sldId id="377" r:id="rId22"/>
    <p:sldId id="327" r:id="rId23"/>
    <p:sldId id="328" r:id="rId24"/>
    <p:sldId id="330" r:id="rId25"/>
    <p:sldId id="331" r:id="rId26"/>
    <p:sldId id="382" r:id="rId27"/>
    <p:sldId id="332" r:id="rId28"/>
    <p:sldId id="333" r:id="rId29"/>
    <p:sldId id="334" r:id="rId30"/>
    <p:sldId id="336" r:id="rId31"/>
    <p:sldId id="340" r:id="rId32"/>
    <p:sldId id="338" r:id="rId33"/>
    <p:sldId id="339" r:id="rId34"/>
    <p:sldId id="342" r:id="rId35"/>
    <p:sldId id="343" r:id="rId36"/>
    <p:sldId id="374" r:id="rId37"/>
    <p:sldId id="363" r:id="rId38"/>
    <p:sldId id="283" r:id="rId39"/>
  </p:sldIdLst>
  <p:sldSz cx="9144000" cy="5143500" type="screen16x9"/>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909">
          <p15:clr>
            <a:srgbClr val="A4A3A4"/>
          </p15:clr>
        </p15:guide>
        <p15:guide id="4"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81"/>
    <a:srgbClr val="002D73"/>
    <a:srgbClr val="646569"/>
    <a:srgbClr val="1F3261"/>
    <a:srgbClr val="4589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7" autoAdjust="0"/>
  </p:normalViewPr>
  <p:slideViewPr>
    <p:cSldViewPr>
      <p:cViewPr varScale="1">
        <p:scale>
          <a:sx n="84" d="100"/>
          <a:sy n="84" d="100"/>
        </p:scale>
        <p:origin x="76" y="324"/>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99" d="100"/>
          <a:sy n="99" d="100"/>
        </p:scale>
        <p:origin x="-3540" y="-96"/>
      </p:cViewPr>
      <p:guideLst>
        <p:guide orient="horz" pos="2880"/>
        <p:guide pos="2160"/>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rens, Scott W (DFS)" userId="45da73fc-d701-450b-9329-9bb5211b037b" providerId="ADAL" clId="{F4457E9C-47B3-4BBB-9471-9703BA49B145}"/>
    <pc:docChg chg="modSld">
      <pc:chgData name="Ahrens, Scott W (DFS)" userId="45da73fc-d701-450b-9329-9bb5211b037b" providerId="ADAL" clId="{F4457E9C-47B3-4BBB-9471-9703BA49B145}" dt="2021-07-28T12:33:12.806" v="16" actId="20577"/>
      <pc:docMkLst>
        <pc:docMk/>
      </pc:docMkLst>
      <pc:sldChg chg="modSp mod">
        <pc:chgData name="Ahrens, Scott W (DFS)" userId="45da73fc-d701-450b-9329-9bb5211b037b" providerId="ADAL" clId="{F4457E9C-47B3-4BBB-9471-9703BA49B145}" dt="2021-07-28T12:33:12.806" v="16" actId="20577"/>
        <pc:sldMkLst>
          <pc:docMk/>
          <pc:sldMk cId="983801276" sldId="332"/>
        </pc:sldMkLst>
        <pc:spChg chg="mod">
          <ac:chgData name="Ahrens, Scott W (DFS)" userId="45da73fc-d701-450b-9329-9bb5211b037b" providerId="ADAL" clId="{F4457E9C-47B3-4BBB-9471-9703BA49B145}" dt="2021-07-28T12:33:12.806" v="16" actId="20577"/>
          <ac:spMkLst>
            <pc:docMk/>
            <pc:sldMk cId="983801276" sldId="332"/>
            <ac:spMk id="3" creationId="{00000000-0000-0000-0000-000000000000}"/>
          </ac:spMkLst>
        </pc:spChg>
      </pc:sldChg>
      <pc:sldChg chg="modSp mod">
        <pc:chgData name="Ahrens, Scott W (DFS)" userId="45da73fc-d701-450b-9329-9bb5211b037b" providerId="ADAL" clId="{F4457E9C-47B3-4BBB-9471-9703BA49B145}" dt="2021-07-28T12:32:28.740" v="0" actId="20577"/>
        <pc:sldMkLst>
          <pc:docMk/>
          <pc:sldMk cId="3165211585" sldId="340"/>
        </pc:sldMkLst>
        <pc:spChg chg="mod">
          <ac:chgData name="Ahrens, Scott W (DFS)" userId="45da73fc-d701-450b-9329-9bb5211b037b" providerId="ADAL" clId="{F4457E9C-47B3-4BBB-9471-9703BA49B145}" dt="2021-07-28T12:32:28.740" v="0" actId="20577"/>
          <ac:spMkLst>
            <pc:docMk/>
            <pc:sldMk cId="3165211585" sldId="340"/>
            <ac:spMk id="3" creationId="{00000000-0000-0000-0000-000000000000}"/>
          </ac:spMkLst>
        </pc:spChg>
      </pc:sldChg>
    </pc:docChg>
  </pc:docChgLst>
  <pc:docChgLst>
    <pc:chgData name="Ahrens, Scott W (DFS)" userId="45da73fc-d701-450b-9329-9bb5211b037b" providerId="ADAL" clId="{83D28E92-54FA-436C-9554-FD92443BA861}"/>
    <pc:docChg chg="modSld">
      <pc:chgData name="Ahrens, Scott W (DFS)" userId="45da73fc-d701-450b-9329-9bb5211b037b" providerId="ADAL" clId="{83D28E92-54FA-436C-9554-FD92443BA861}" dt="2022-07-19T19:33:35.135" v="21" actId="20577"/>
      <pc:docMkLst>
        <pc:docMk/>
      </pc:docMkLst>
      <pc:sldChg chg="modSp mod">
        <pc:chgData name="Ahrens, Scott W (DFS)" userId="45da73fc-d701-450b-9329-9bb5211b037b" providerId="ADAL" clId="{83D28E92-54FA-436C-9554-FD92443BA861}" dt="2022-07-19T19:33:17.077" v="15" actId="20577"/>
        <pc:sldMkLst>
          <pc:docMk/>
          <pc:sldMk cId="3133407999" sldId="338"/>
        </pc:sldMkLst>
        <pc:spChg chg="mod">
          <ac:chgData name="Ahrens, Scott W (DFS)" userId="45da73fc-d701-450b-9329-9bb5211b037b" providerId="ADAL" clId="{83D28E92-54FA-436C-9554-FD92443BA861}" dt="2022-07-19T19:33:17.077" v="15" actId="20577"/>
          <ac:spMkLst>
            <pc:docMk/>
            <pc:sldMk cId="3133407999" sldId="338"/>
            <ac:spMk id="3" creationId="{00000000-0000-0000-0000-000000000000}"/>
          </ac:spMkLst>
        </pc:spChg>
      </pc:sldChg>
      <pc:sldChg chg="modSp mod">
        <pc:chgData name="Ahrens, Scott W (DFS)" userId="45da73fc-d701-450b-9329-9bb5211b037b" providerId="ADAL" clId="{83D28E92-54FA-436C-9554-FD92443BA861}" dt="2022-07-19T19:33:35.135" v="21" actId="20577"/>
        <pc:sldMkLst>
          <pc:docMk/>
          <pc:sldMk cId="3863385270" sldId="339"/>
        </pc:sldMkLst>
        <pc:spChg chg="mod">
          <ac:chgData name="Ahrens, Scott W (DFS)" userId="45da73fc-d701-450b-9329-9bb5211b037b" providerId="ADAL" clId="{83D28E92-54FA-436C-9554-FD92443BA861}" dt="2022-07-19T19:33:35.135" v="21" actId="20577"/>
          <ac:spMkLst>
            <pc:docMk/>
            <pc:sldMk cId="3863385270" sldId="339"/>
            <ac:spMk id="3" creationId="{00000000-0000-0000-0000-000000000000}"/>
          </ac:spMkLst>
        </pc:spChg>
      </pc:sldChg>
      <pc:sldChg chg="modSp mod">
        <pc:chgData name="Ahrens, Scott W (DFS)" userId="45da73fc-d701-450b-9329-9bb5211b037b" providerId="ADAL" clId="{83D28E92-54FA-436C-9554-FD92443BA861}" dt="2022-07-19T19:32:56.866" v="5" actId="20577"/>
        <pc:sldMkLst>
          <pc:docMk/>
          <pc:sldMk cId="3165211585" sldId="340"/>
        </pc:sldMkLst>
        <pc:spChg chg="mod">
          <ac:chgData name="Ahrens, Scott W (DFS)" userId="45da73fc-d701-450b-9329-9bb5211b037b" providerId="ADAL" clId="{83D28E92-54FA-436C-9554-FD92443BA861}" dt="2022-07-19T19:32:56.866" v="5" actId="20577"/>
          <ac:spMkLst>
            <pc:docMk/>
            <pc:sldMk cId="3165211585" sldId="340"/>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fld id="{CF2C164A-7038-42D0-953C-2EB4816D4C81}" type="datetimeFigureOut">
              <a:rPr lang="en-US" smtClean="0"/>
              <a:t>7/19/2022</a:t>
            </a:fld>
            <a:endParaRPr lang="en-US"/>
          </a:p>
        </p:txBody>
      </p:sp>
      <p:sp>
        <p:nvSpPr>
          <p:cNvPr id="4" name="Slide Image Placeholder 3"/>
          <p:cNvSpPr>
            <a:spLocks noGrp="1" noRot="1" noChangeAspect="1"/>
          </p:cNvSpPr>
          <p:nvPr>
            <p:ph type="sldImg" idx="2"/>
          </p:nvPr>
        </p:nvSpPr>
        <p:spPr>
          <a:xfrm>
            <a:off x="425450" y="692150"/>
            <a:ext cx="6159500" cy="3463925"/>
          </a:xfrm>
          <a:prstGeom prst="rect">
            <a:avLst/>
          </a:prstGeom>
          <a:noFill/>
          <a:ln w="12700">
            <a:solidFill>
              <a:prstClr val="black"/>
            </a:solidFill>
          </a:ln>
        </p:spPr>
        <p:txBody>
          <a:bodyPr vert="horz" lIns="92830" tIns="46415" rIns="92830" bIns="46415" rtlCol="0" anchor="ctr"/>
          <a:lstStyle/>
          <a:p>
            <a:endParaRPr lang="en-US"/>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F6DA9C80-B631-4EC4-8253-F63CFD0157DF}" type="slidenum">
              <a:rPr lang="en-US" smtClean="0"/>
              <a:t>‹#›</a:t>
            </a:fld>
            <a:endParaRPr lang="en-US"/>
          </a:p>
        </p:txBody>
      </p:sp>
    </p:spTree>
    <p:extLst>
      <p:ext uri="{BB962C8B-B14F-4D97-AF65-F5344CB8AC3E}">
        <p14:creationId xmlns:p14="http://schemas.microsoft.com/office/powerpoint/2010/main" val="1943357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fld id="{F6DA9C80-B631-4EC4-8253-F63CFD0157DF}" type="slidenum">
              <a:rPr lang="en-US" smtClean="0"/>
              <a:t>1</a:t>
            </a:fld>
            <a:endParaRPr lang="en-US"/>
          </a:p>
        </p:txBody>
      </p:sp>
    </p:spTree>
    <p:extLst>
      <p:ext uri="{BB962C8B-B14F-4D97-AF65-F5344CB8AC3E}">
        <p14:creationId xmlns:p14="http://schemas.microsoft.com/office/powerpoint/2010/main" val="1454643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r>
              <a:rPr lang="en-US" dirty="0"/>
              <a:t>Protect from fraud</a:t>
            </a:r>
          </a:p>
          <a:p>
            <a:r>
              <a:rPr lang="en-US" dirty="0"/>
              <a:t>Provide information</a:t>
            </a:r>
          </a:p>
          <a:p>
            <a:r>
              <a:rPr lang="en-US" dirty="0"/>
              <a:t>Educate consumers</a:t>
            </a:r>
          </a:p>
        </p:txBody>
      </p:sp>
      <p:sp>
        <p:nvSpPr>
          <p:cNvPr id="4" name="Slide Number Placeholder 3"/>
          <p:cNvSpPr>
            <a:spLocks noGrp="1"/>
          </p:cNvSpPr>
          <p:nvPr>
            <p:ph type="sldNum" sz="quarter" idx="10"/>
          </p:nvPr>
        </p:nvSpPr>
        <p:spPr/>
        <p:txBody>
          <a:bodyPr/>
          <a:lstStyle/>
          <a:p>
            <a:fld id="{F6DA9C80-B631-4EC4-8253-F63CFD0157DF}" type="slidenum">
              <a:rPr lang="en-US" smtClean="0"/>
              <a:t>2</a:t>
            </a:fld>
            <a:endParaRPr lang="en-US"/>
          </a:p>
        </p:txBody>
      </p:sp>
    </p:spTree>
    <p:extLst>
      <p:ext uri="{BB962C8B-B14F-4D97-AF65-F5344CB8AC3E}">
        <p14:creationId xmlns:p14="http://schemas.microsoft.com/office/powerpoint/2010/main" val="1878751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r>
              <a:rPr lang="en-US" dirty="0"/>
              <a:t>$359 a month at todays interest rate</a:t>
            </a:r>
          </a:p>
        </p:txBody>
      </p:sp>
      <p:sp>
        <p:nvSpPr>
          <p:cNvPr id="4" name="Slide Number Placeholder 3"/>
          <p:cNvSpPr>
            <a:spLocks noGrp="1"/>
          </p:cNvSpPr>
          <p:nvPr>
            <p:ph type="sldNum" sz="quarter" idx="10"/>
          </p:nvPr>
        </p:nvSpPr>
        <p:spPr/>
        <p:txBody>
          <a:bodyPr/>
          <a:lstStyle/>
          <a:p>
            <a:fld id="{F6DA9C80-B631-4EC4-8253-F63CFD0157DF}" type="slidenum">
              <a:rPr lang="en-US" smtClean="0"/>
              <a:t>3</a:t>
            </a:fld>
            <a:endParaRPr lang="en-US"/>
          </a:p>
        </p:txBody>
      </p:sp>
    </p:spTree>
    <p:extLst>
      <p:ext uri="{BB962C8B-B14F-4D97-AF65-F5344CB8AC3E}">
        <p14:creationId xmlns:p14="http://schemas.microsoft.com/office/powerpoint/2010/main" val="1878751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r>
              <a:rPr lang="en-US" dirty="0"/>
              <a:t>User Name – Password – Challenge Questions</a:t>
            </a:r>
          </a:p>
          <a:p>
            <a:r>
              <a:rPr lang="en-US" dirty="0"/>
              <a:t>Student Aid Report (SAR) –</a:t>
            </a:r>
            <a:r>
              <a:rPr lang="en-US" baseline="0" dirty="0"/>
              <a:t> gives you basic information about your eligibility for financial aid</a:t>
            </a:r>
          </a:p>
          <a:p>
            <a:r>
              <a:rPr lang="en-US" baseline="0" dirty="0"/>
              <a:t>Expected Family Contribution (EFC) – It is </a:t>
            </a:r>
            <a:r>
              <a:rPr lang="en-US" u="sng" baseline="0" dirty="0"/>
              <a:t>not </a:t>
            </a:r>
            <a:r>
              <a:rPr lang="en-US" u="none" baseline="0" dirty="0"/>
              <a:t>the amount of money your family will have to pay.  It is a measure of your family's financial strength and is used to determine the amount of financial aid you will receive.</a:t>
            </a:r>
          </a:p>
          <a:p>
            <a:endParaRPr lang="en-US" u="none" baseline="0" dirty="0"/>
          </a:p>
          <a:p>
            <a:r>
              <a:rPr lang="en-US" u="none" baseline="0" dirty="0"/>
              <a:t> Financial aid administrators (FAAs) subtract the EFC from students’ cost of attendance (COA) to determine</a:t>
            </a:r>
          </a:p>
          <a:p>
            <a:r>
              <a:rPr lang="en-US" u="none" baseline="0" dirty="0"/>
              <a:t>their need for the following federal student financial assistance offered by the U.S. Department of Education (the Department):</a:t>
            </a:r>
          </a:p>
          <a:p>
            <a:r>
              <a:rPr lang="en-US" u="none" baseline="0" dirty="0"/>
              <a:t>• Federal Pell Grants,</a:t>
            </a:r>
          </a:p>
          <a:p>
            <a:r>
              <a:rPr lang="en-US" u="none" baseline="0" dirty="0"/>
              <a:t>• Subsidized Stafford Loans through the William D. Ford Federal Direct Loan Program,</a:t>
            </a:r>
          </a:p>
          <a:p>
            <a:r>
              <a:rPr lang="en-US" u="none" baseline="0" dirty="0"/>
              <a:t>• Federal Supplemental Educational Opportunity Grants (FSEOG),</a:t>
            </a:r>
          </a:p>
          <a:p>
            <a:r>
              <a:rPr lang="en-US" u="none" baseline="0" dirty="0"/>
              <a:t>• Federal Perkins Loans, and</a:t>
            </a:r>
          </a:p>
          <a:p>
            <a:r>
              <a:rPr lang="en-US" u="none" baseline="0" dirty="0"/>
              <a:t>• Federal Work-Study (FWS).</a:t>
            </a:r>
          </a:p>
          <a:p>
            <a:r>
              <a:rPr lang="en-US" u="none" baseline="0" dirty="0"/>
              <a:t>Cost of Attendance (CoA) includes tuition and fees, room and board, books, supplies, transportation, child care, misc.</a:t>
            </a:r>
            <a:endParaRPr lang="en-US" u="sng" dirty="0"/>
          </a:p>
          <a:p>
            <a:endParaRPr lang="en-US" dirty="0"/>
          </a:p>
          <a:p>
            <a:r>
              <a:rPr lang="en-US" dirty="0"/>
              <a:t>Helpful hint – choose several different colleges that you are interested in.</a:t>
            </a:r>
          </a:p>
          <a:p>
            <a:endParaRPr lang="en-US" dirty="0"/>
          </a:p>
          <a:p>
            <a:r>
              <a:rPr lang="en-US" dirty="0"/>
              <a:t>Serves</a:t>
            </a:r>
            <a:r>
              <a:rPr lang="en-US" baseline="0" dirty="0"/>
              <a:t> as your legal signature</a:t>
            </a: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5</a:t>
            </a:fld>
            <a:endParaRPr lang="en-US"/>
          </a:p>
        </p:txBody>
      </p:sp>
    </p:spTree>
    <p:extLst>
      <p:ext uri="{BB962C8B-B14F-4D97-AF65-F5344CB8AC3E}">
        <p14:creationId xmlns:p14="http://schemas.microsoft.com/office/powerpoint/2010/main" val="969119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r>
              <a:rPr lang="en-US" dirty="0"/>
              <a:t>You</a:t>
            </a:r>
            <a:r>
              <a:rPr lang="en-US" baseline="0" dirty="0"/>
              <a:t> should be filling out next years FAFSA now.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6</a:t>
            </a:fld>
            <a:endParaRPr lang="en-US"/>
          </a:p>
        </p:txBody>
      </p:sp>
    </p:spTree>
    <p:extLst>
      <p:ext uri="{BB962C8B-B14F-4D97-AF65-F5344CB8AC3E}">
        <p14:creationId xmlns:p14="http://schemas.microsoft.com/office/powerpoint/2010/main" val="546714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r>
              <a:rPr lang="en-US" dirty="0"/>
              <a:t>Grants are awarded</a:t>
            </a:r>
            <a:r>
              <a:rPr lang="en-US" baseline="0" dirty="0"/>
              <a:t> based on financial need</a:t>
            </a:r>
          </a:p>
          <a:p>
            <a:r>
              <a:rPr lang="en-US" baseline="0" dirty="0"/>
              <a:t>Scholarships are awarded based on merit</a:t>
            </a: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16</a:t>
            </a:fld>
            <a:endParaRPr lang="en-US"/>
          </a:p>
        </p:txBody>
      </p:sp>
    </p:spTree>
    <p:extLst>
      <p:ext uri="{BB962C8B-B14F-4D97-AF65-F5344CB8AC3E}">
        <p14:creationId xmlns:p14="http://schemas.microsoft.com/office/powerpoint/2010/main" val="1836133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r>
              <a:rPr lang="en-US" dirty="0"/>
              <a:t>Maximum Pell Grant</a:t>
            </a:r>
            <a:r>
              <a:rPr lang="en-US" baseline="0" dirty="0"/>
              <a:t> is $6345.00  $60,000 max income but goes by COA and EFC</a:t>
            </a: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t>17</a:t>
            </a:fld>
            <a:endParaRPr lang="en-US"/>
          </a:p>
        </p:txBody>
      </p:sp>
    </p:spTree>
    <p:extLst>
      <p:ext uri="{BB962C8B-B14F-4D97-AF65-F5344CB8AC3E}">
        <p14:creationId xmlns:p14="http://schemas.microsoft.com/office/powerpoint/2010/main" val="3359621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r>
              <a:rPr lang="en-US" dirty="0"/>
              <a:t>Maximum TAP $5165.00    Dependent undergraduate students or Independent students who are married and have tax dependents, or Independent students who are unmarried and have tax dependents, or students who qualified as an orphan, foster child or ward of the court at any time since the age of 13	$80,000</a:t>
            </a:r>
          </a:p>
          <a:p>
            <a:r>
              <a:rPr lang="en-US" dirty="0"/>
              <a:t>Independent undergraduate students who are married and have no other tax dependents	$40,000</a:t>
            </a:r>
          </a:p>
          <a:p>
            <a:r>
              <a:rPr lang="en-US" dirty="0"/>
              <a:t>Single independent undergraduate students with no tax dependents	$10,000</a:t>
            </a:r>
          </a:p>
          <a:p>
            <a:endParaRPr lang="en-US" dirty="0"/>
          </a:p>
          <a:p>
            <a:r>
              <a:rPr lang="en-US" dirty="0"/>
              <a:t>There are 17 other NYS specific grants available</a:t>
            </a:r>
          </a:p>
        </p:txBody>
      </p:sp>
      <p:sp>
        <p:nvSpPr>
          <p:cNvPr id="4" name="Slide Number Placeholder 3"/>
          <p:cNvSpPr>
            <a:spLocks noGrp="1"/>
          </p:cNvSpPr>
          <p:nvPr>
            <p:ph type="sldNum" sz="quarter" idx="10"/>
          </p:nvPr>
        </p:nvSpPr>
        <p:spPr/>
        <p:txBody>
          <a:bodyPr/>
          <a:lstStyle/>
          <a:p>
            <a:fld id="{F6DA9C80-B631-4EC4-8253-F63CFD0157DF}" type="slidenum">
              <a:rPr lang="en-US" smtClean="0"/>
              <a:t>18</a:t>
            </a:fld>
            <a:endParaRPr lang="en-US"/>
          </a:p>
        </p:txBody>
      </p:sp>
    </p:spTree>
    <p:extLst>
      <p:ext uri="{BB962C8B-B14F-4D97-AF65-F5344CB8AC3E}">
        <p14:creationId xmlns:p14="http://schemas.microsoft.com/office/powerpoint/2010/main" val="2219120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TIP: </a:t>
            </a:r>
            <a:r>
              <a:rPr lang="en-US" sz="1200" kern="1200" dirty="0">
                <a:solidFill>
                  <a:schemeClr val="tx1"/>
                </a:solidFill>
                <a:effectLst/>
                <a:latin typeface="+mn-lt"/>
                <a:ea typeface="+mn-ea"/>
                <a:cs typeface="+mn-cs"/>
              </a:rPr>
              <a:t>Some unscrupulous companies trick consumers into paying a fee for access to scholarships. </a:t>
            </a:r>
            <a:r>
              <a:rPr lang="en-US" sz="1200" u="sng" kern="1200" dirty="0">
                <a:solidFill>
                  <a:schemeClr val="tx1"/>
                </a:solidFill>
                <a:effectLst/>
                <a:latin typeface="+mn-lt"/>
                <a:ea typeface="+mn-ea"/>
                <a:cs typeface="+mn-cs"/>
              </a:rPr>
              <a:t>Always fully research a  company</a:t>
            </a:r>
            <a:r>
              <a:rPr lang="en-US" sz="1200" kern="1200" dirty="0">
                <a:solidFill>
                  <a:schemeClr val="tx1"/>
                </a:solidFill>
                <a:effectLst/>
                <a:latin typeface="+mn-lt"/>
                <a:ea typeface="+mn-ea"/>
                <a:cs typeface="+mn-cs"/>
              </a:rPr>
              <a:t> before paying a fee, and remember that you can get information for free online and from your school.</a:t>
            </a:r>
          </a:p>
        </p:txBody>
      </p:sp>
      <p:sp>
        <p:nvSpPr>
          <p:cNvPr id="4" name="Slide Number Placeholder 3"/>
          <p:cNvSpPr>
            <a:spLocks noGrp="1"/>
          </p:cNvSpPr>
          <p:nvPr>
            <p:ph type="sldNum" sz="quarter" idx="10"/>
          </p:nvPr>
        </p:nvSpPr>
        <p:spPr/>
        <p:txBody>
          <a:bodyPr/>
          <a:lstStyle/>
          <a:p>
            <a:fld id="{F6DA9C80-B631-4EC4-8253-F63CFD0157DF}" type="slidenum">
              <a:rPr lang="en-US" smtClean="0"/>
              <a:t>20</a:t>
            </a:fld>
            <a:endParaRPr lang="en-US"/>
          </a:p>
        </p:txBody>
      </p:sp>
    </p:spTree>
    <p:extLst>
      <p:ext uri="{BB962C8B-B14F-4D97-AF65-F5344CB8AC3E}">
        <p14:creationId xmlns:p14="http://schemas.microsoft.com/office/powerpoint/2010/main" val="3225785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Just like any other job</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money is paid directly to you unless you specify that it</a:t>
            </a:r>
            <a:r>
              <a:rPr lang="en-US" sz="1200" kern="1200" baseline="0" dirty="0">
                <a:solidFill>
                  <a:schemeClr val="tx1"/>
                </a:solidFill>
                <a:effectLst/>
                <a:latin typeface="+mn-lt"/>
                <a:ea typeface="+mn-ea"/>
                <a:cs typeface="+mn-cs"/>
              </a:rPr>
              <a:t> be applied to your tuition – room - board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6DA9C80-B631-4EC4-8253-F63CFD0157DF}" type="slidenum">
              <a:rPr lang="en-US" smtClean="0"/>
              <a:t>21</a:t>
            </a:fld>
            <a:endParaRPr lang="en-US"/>
          </a:p>
        </p:txBody>
      </p:sp>
    </p:spTree>
    <p:extLst>
      <p:ext uri="{BB962C8B-B14F-4D97-AF65-F5344CB8AC3E}">
        <p14:creationId xmlns:p14="http://schemas.microsoft.com/office/powerpoint/2010/main" val="3225785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Briefly explain deferments, forbearances, income based</a:t>
            </a:r>
            <a:r>
              <a:rPr lang="en-US" baseline="0" dirty="0"/>
              <a:t> payment arrangements, and loan forgiveness</a:t>
            </a:r>
          </a:p>
        </p:txBody>
      </p:sp>
      <p:sp>
        <p:nvSpPr>
          <p:cNvPr id="4" name="Slide Number Placeholder 3"/>
          <p:cNvSpPr>
            <a:spLocks noGrp="1"/>
          </p:cNvSpPr>
          <p:nvPr>
            <p:ph type="sldNum" sz="quarter" idx="10"/>
          </p:nvPr>
        </p:nvSpPr>
        <p:spPr/>
        <p:txBody>
          <a:bodyPr/>
          <a:lstStyle/>
          <a:p>
            <a:fld id="{F6DA9C80-B631-4EC4-8253-F63CFD0157DF}" type="slidenum">
              <a:rPr lang="en-US" smtClean="0"/>
              <a:t>22</a:t>
            </a:fld>
            <a:endParaRPr lang="en-US"/>
          </a:p>
        </p:txBody>
      </p:sp>
    </p:spTree>
    <p:extLst>
      <p:ext uri="{BB962C8B-B14F-4D97-AF65-F5344CB8AC3E}">
        <p14:creationId xmlns:p14="http://schemas.microsoft.com/office/powerpoint/2010/main" val="3225785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You are not required to accept all of money in</a:t>
            </a:r>
            <a:r>
              <a:rPr lang="en-US" baseline="0" dirty="0"/>
              <a:t> your financial aid award; you can return it to the federal government and thereby owe less in the long run.  Don’t spend this borrowed money on items not related to your education.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Current Loan Fee 1.068%</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a:t>irst</a:t>
            </a:r>
            <a:r>
              <a:rPr lang="en-US" baseline="0" dirty="0"/>
              <a:t>-Year Undergraduate Annual Loan Limit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$5,500—No more than $3,500 of this amount may be in subsidized loans.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Second-Year Undergraduate Annual Loan Limit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$6,500—No more than $4,500 of this amount may be in subsidized loans.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$10,500—No more than $4,500 of this amount may be in subsidized loans.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Third-Year and Beyond  Undergraduate Annual Loan Limit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$7,500—No more than $5,500 of this amount may be in subsidized loans.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$12,500—No more than $5,500 of this amount may be in subsidized loans.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Graduate or Professional Students Annual Loan Limit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Not Applicable (all graduate and professional students are considered independent)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$20,500 (unsubsidized only)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Subsidized and Unsubsidized Aggregate Loan Limit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$31,000—No more than $23,000 of this amount may be in subsidized loans.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$57,500 for undergraduates—No more than $23,000 of this amount may be in subsidized loans.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$138,500 for graduate or professional students—No more than $65,500 of this amount may be in subsidized loans. The graduate aggregate limit includes all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6DA9C80-B631-4EC4-8253-F63CFD0157DF}" type="slidenum">
              <a:rPr lang="en-US" smtClean="0"/>
              <a:t>23</a:t>
            </a:fld>
            <a:endParaRPr lang="en-US"/>
          </a:p>
        </p:txBody>
      </p:sp>
    </p:spTree>
    <p:extLst>
      <p:ext uri="{BB962C8B-B14F-4D97-AF65-F5344CB8AC3E}">
        <p14:creationId xmlns:p14="http://schemas.microsoft.com/office/powerpoint/2010/main" val="3225785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6DA9C80-B631-4EC4-8253-F63CFD0157DF}" type="slidenum">
              <a:rPr lang="en-US" smtClean="0"/>
              <a:t>24</a:t>
            </a:fld>
            <a:endParaRPr lang="en-US"/>
          </a:p>
        </p:txBody>
      </p:sp>
    </p:spTree>
    <p:extLst>
      <p:ext uri="{BB962C8B-B14F-4D97-AF65-F5344CB8AC3E}">
        <p14:creationId xmlns:p14="http://schemas.microsoft.com/office/powerpoint/2010/main" val="3225785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out income driven plans in the next segment </a:t>
            </a:r>
          </a:p>
        </p:txBody>
      </p:sp>
      <p:sp>
        <p:nvSpPr>
          <p:cNvPr id="4" name="Slide Number Placeholder 3"/>
          <p:cNvSpPr>
            <a:spLocks noGrp="1"/>
          </p:cNvSpPr>
          <p:nvPr>
            <p:ph type="sldNum" sz="quarter" idx="10"/>
          </p:nvPr>
        </p:nvSpPr>
        <p:spPr/>
        <p:txBody>
          <a:bodyPr/>
          <a:lstStyle/>
          <a:p>
            <a:fld id="{F6DA9C80-B631-4EC4-8253-F63CFD0157DF}" type="slidenum">
              <a:rPr lang="en-US" smtClean="0"/>
              <a:t>25</a:t>
            </a:fld>
            <a:endParaRPr lang="en-US"/>
          </a:p>
        </p:txBody>
      </p:sp>
    </p:spTree>
    <p:extLst>
      <p:ext uri="{BB962C8B-B14F-4D97-AF65-F5344CB8AC3E}">
        <p14:creationId xmlns:p14="http://schemas.microsoft.com/office/powerpoint/2010/main" val="3225785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Loan fee 4.272%</a:t>
            </a:r>
          </a:p>
        </p:txBody>
      </p:sp>
      <p:sp>
        <p:nvSpPr>
          <p:cNvPr id="4" name="Slide Number Placeholder 3"/>
          <p:cNvSpPr>
            <a:spLocks noGrp="1"/>
          </p:cNvSpPr>
          <p:nvPr>
            <p:ph type="sldNum" sz="quarter" idx="10"/>
          </p:nvPr>
        </p:nvSpPr>
        <p:spPr/>
        <p:txBody>
          <a:bodyPr/>
          <a:lstStyle/>
          <a:p>
            <a:fld id="{F6DA9C80-B631-4EC4-8253-F63CFD0157DF}" type="slidenum">
              <a:rPr lang="en-US" smtClean="0"/>
              <a:t>26</a:t>
            </a:fld>
            <a:endParaRPr lang="en-US"/>
          </a:p>
        </p:txBody>
      </p:sp>
    </p:spTree>
    <p:extLst>
      <p:ext uri="{BB962C8B-B14F-4D97-AF65-F5344CB8AC3E}">
        <p14:creationId xmlns:p14="http://schemas.microsoft.com/office/powerpoint/2010/main" val="3225785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6DA9C80-B631-4EC4-8253-F63CFD0157DF}" type="slidenum">
              <a:rPr lang="en-US" smtClean="0"/>
              <a:t>27</a:t>
            </a:fld>
            <a:endParaRPr lang="en-US"/>
          </a:p>
        </p:txBody>
      </p:sp>
    </p:spTree>
    <p:extLst>
      <p:ext uri="{BB962C8B-B14F-4D97-AF65-F5344CB8AC3E}">
        <p14:creationId xmlns:p14="http://schemas.microsoft.com/office/powerpoint/2010/main" val="3225785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co-signer is equally responsible for the loan.  If you fall behind in payments, the bank will call the cosigner and they will be responsible to make payments.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Variable rates are low now but can increase as interest rates rise.</a:t>
            </a:r>
          </a:p>
        </p:txBody>
      </p:sp>
      <p:sp>
        <p:nvSpPr>
          <p:cNvPr id="4" name="Slide Number Placeholder 3"/>
          <p:cNvSpPr>
            <a:spLocks noGrp="1"/>
          </p:cNvSpPr>
          <p:nvPr>
            <p:ph type="sldNum" sz="quarter" idx="10"/>
          </p:nvPr>
        </p:nvSpPr>
        <p:spPr/>
        <p:txBody>
          <a:bodyPr/>
          <a:lstStyle/>
          <a:p>
            <a:fld id="{F6DA9C80-B631-4EC4-8253-F63CFD0157DF}" type="slidenum">
              <a:rPr lang="en-US" smtClean="0"/>
              <a:t>28</a:t>
            </a:fld>
            <a:endParaRPr lang="en-US"/>
          </a:p>
        </p:txBody>
      </p:sp>
    </p:spTree>
    <p:extLst>
      <p:ext uri="{BB962C8B-B14F-4D97-AF65-F5344CB8AC3E}">
        <p14:creationId xmlns:p14="http://schemas.microsoft.com/office/powerpoint/2010/main" val="3225785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387850"/>
            <a:ext cx="5607050" cy="4156075"/>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Need</a:t>
            </a:r>
            <a:r>
              <a:rPr lang="en-US" sz="1200" kern="1200" baseline="0" dirty="0">
                <a:solidFill>
                  <a:schemeClr val="tx1"/>
                </a:solidFill>
                <a:effectLst/>
                <a:latin typeface="+mn-lt"/>
                <a:ea typeface="+mn-ea"/>
                <a:cs typeface="+mn-cs"/>
              </a:rPr>
              <a:t> to have an undergraduate degree and make </a:t>
            </a:r>
            <a:r>
              <a:rPr lang="en-US" sz="1200" kern="1200" baseline="0">
                <a:solidFill>
                  <a:schemeClr val="tx1"/>
                </a:solidFill>
                <a:effectLst/>
                <a:latin typeface="+mn-lt"/>
                <a:ea typeface="+mn-ea"/>
                <a:cs typeface="+mn-cs"/>
              </a:rPr>
              <a:t>less than $50K</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6DA9C80-B631-4EC4-8253-F63CFD0157DF}" type="slidenum">
              <a:rPr lang="en-US" smtClean="0"/>
              <a:t>30</a:t>
            </a:fld>
            <a:endParaRPr lang="en-US"/>
          </a:p>
        </p:txBody>
      </p:sp>
    </p:spTree>
    <p:extLst>
      <p:ext uri="{BB962C8B-B14F-4D97-AF65-F5344CB8AC3E}">
        <p14:creationId xmlns:p14="http://schemas.microsoft.com/office/powerpoint/2010/main" val="3225785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28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Section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627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Content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7515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49852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43001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76220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8359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4550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48722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16018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06954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98157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8743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7773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10923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e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BACAC6D-BD82-4571-9E34-C1EFF11A946D}" type="slidenum">
              <a:rPr lang="en-US" smtClean="0"/>
              <a:t>‹#›</a:t>
            </a:fld>
            <a:endParaRPr lang="en-US"/>
          </a:p>
        </p:txBody>
      </p:sp>
      <p:sp>
        <p:nvSpPr>
          <p:cNvPr id="7" name="Rectangle 6"/>
          <p:cNvSpPr/>
          <p:nvPr userDrawn="1"/>
        </p:nvSpPr>
        <p:spPr>
          <a:xfrm>
            <a:off x="0" y="3714750"/>
            <a:ext cx="9144000" cy="14859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3714750"/>
            <a:ext cx="9144000" cy="76200"/>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1"/>
          <p:cNvSpPr txBox="1">
            <a:spLocks/>
          </p:cNvSpPr>
          <p:nvPr userDrawn="1"/>
        </p:nvSpPr>
        <p:spPr>
          <a:xfrm>
            <a:off x="457200" y="3943350"/>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solidFill>
                <a:schemeClr val="bg1"/>
              </a:solidFill>
            </a:endParaRPr>
          </a:p>
        </p:txBody>
      </p:sp>
      <p:pic>
        <p:nvPicPr>
          <p:cNvPr id="1026" name="Picture 2" descr="Department of Financial Services.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4800" y="346710"/>
            <a:ext cx="4563533" cy="100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744030"/>
      </p:ext>
    </p:extLst>
  </p:cSld>
  <p:clrMap bg1="lt1" tx1="dk1" bg2="lt2" tx2="dk2" accent1="accent1" accent2="accent2" accent3="accent3" accent4="accent4" accent5="accent5" accent6="accent6" hlink="hlink" folHlink="folHlink"/>
  <p:sldLayoutIdLst>
    <p:sldLayoutId id="2147483686"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1581150"/>
            <a:ext cx="5334000" cy="2743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1540453"/>
            <a:ext cx="533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solidFill>
                <a:srgbClr val="002D73"/>
              </a:solidFill>
            </a:endParaRPr>
          </a:p>
        </p:txBody>
      </p:sp>
      <p:sp>
        <p:nvSpPr>
          <p:cNvPr id="13"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solidFill>
                  <a:srgbClr val="002D73"/>
                </a:solidFill>
              </a:rPr>
              <a:pPr/>
              <a:t>‹#›</a:t>
            </a:fld>
            <a:endParaRPr lang="en-US" sz="1200" dirty="0">
              <a:solidFill>
                <a:srgbClr val="002D73"/>
              </a:solidFill>
            </a:endParaRPr>
          </a:p>
        </p:txBody>
      </p:sp>
      <p:pic>
        <p:nvPicPr>
          <p:cNvPr id="2050" name="Picture 2" descr="Department of Financial Services B&amp;W.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32134" y="4644390"/>
            <a:ext cx="1659466" cy="36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248628"/>
      </p:ext>
    </p:extLst>
  </p:cSld>
  <p:clrMap bg1="lt1" tx1="dk1" bg2="lt2" tx2="dk2" accent1="accent1" accent2="accent2" accent3="accent3" accent4="accent4" accent5="accent5" accent6="accent6" hlink="hlink" folHlink="folHlink"/>
  <p:sldLayoutIdLst>
    <p:sldLayoutId id="2147483672"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Rectangle 21"/>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p>
        </p:txBody>
      </p:sp>
      <p:sp>
        <p:nvSpPr>
          <p:cNvPr id="24"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25" name="Rectangle 24"/>
          <p:cNvSpPr/>
          <p:nvPr userDrawn="1"/>
        </p:nvSpPr>
        <p:spPr>
          <a:xfrm>
            <a:off x="0" y="-19050"/>
            <a:ext cx="914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Department of Financial Services B&amp;W.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39000" y="4720590"/>
            <a:ext cx="1659466" cy="36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135281"/>
      </p:ext>
    </p:extLst>
  </p:cSld>
  <p:clrMap bg1="lt1" tx1="dk1" bg2="lt2" tx2="dk2" accent1="accent1" accent2="accent2" accent3="accent3" accent4="accent4" accent5="accent5" accent6="accent6" hlink="hlink" folHlink="folHlink"/>
  <p:sldLayoutIdLst>
    <p:sldLayoutId id="2147483655"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2" descr="Department of Financial Services B&amp;W.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239000" y="4720590"/>
            <a:ext cx="1659466" cy="36576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Rectangle 6"/>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p>
        </p:txBody>
      </p:sp>
      <p:sp>
        <p:nvSpPr>
          <p:cNvPr id="9"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10" name="Rectangle 9"/>
          <p:cNvSpPr/>
          <p:nvPr userDrawn="1"/>
        </p:nvSpPr>
        <p:spPr>
          <a:xfrm>
            <a:off x="0" y="-19050"/>
            <a:ext cx="9144000" cy="81394"/>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33792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BACAC6D-BD82-4571-9E34-C1EFF11A946D}"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0" y="3714750"/>
            <a:ext cx="9144000" cy="14859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userDrawn="1"/>
        </p:nvSpPr>
        <p:spPr>
          <a:xfrm>
            <a:off x="0" y="3714750"/>
            <a:ext cx="9144000" cy="76200"/>
          </a:xfrm>
          <a:prstGeom prst="rect">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Date Placeholder 1"/>
          <p:cNvSpPr txBox="1">
            <a:spLocks/>
          </p:cNvSpPr>
          <p:nvPr userDrawn="1"/>
        </p:nvSpPr>
        <p:spPr>
          <a:xfrm>
            <a:off x="457200" y="3943350"/>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solidFill>
                <a:prstClr val="white"/>
              </a:solidFill>
            </a:endParaRPr>
          </a:p>
        </p:txBody>
      </p:sp>
      <p:pic>
        <p:nvPicPr>
          <p:cNvPr id="1026" name="Picture 2" descr="Department of Financial Services.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4800" y="346710"/>
            <a:ext cx="4563533" cy="100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731127"/>
      </p:ext>
    </p:extLst>
  </p:cSld>
  <p:clrMap bg1="lt1" tx1="dk1" bg2="lt2" tx2="dk2" accent1="accent1" accent2="accent2" accent3="accent3" accent4="accent4" accent5="accent5" accent6="accent6" hlink="hlink" folHlink="folHlink"/>
  <p:sldLayoutIdLst>
    <p:sldLayoutId id="2147483688"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www.hesc.ny.gov/pay-for-college/financial-aid/types-of-financial-aid/nys-grants-scholarships-awards/the-excelsior-scholarship.html"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hyperlink" Target="http://www.dfs.ny.gov/"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89271" y="1863864"/>
            <a:ext cx="8534400" cy="707886"/>
          </a:xfrm>
          <a:prstGeom prst="rect">
            <a:avLst/>
          </a:prstGeom>
          <a:noFill/>
          <a:ln>
            <a:noFill/>
          </a:ln>
        </p:spPr>
        <p:txBody>
          <a:bodyPr wrap="square" rtlCol="0">
            <a:spAutoFit/>
          </a:bodyPr>
          <a:lstStyle/>
          <a:p>
            <a:r>
              <a:rPr lang="en-US" sz="4000" b="1" dirty="0">
                <a:solidFill>
                  <a:srgbClr val="002D73"/>
                </a:solidFill>
                <a:latin typeface="Arial" panose="020B0604020202020204" pitchFamily="34" charset="0"/>
                <a:cs typeface="Arial" panose="020B0604020202020204" pitchFamily="34" charset="0"/>
              </a:rPr>
              <a:t>Financing Your Education</a:t>
            </a:r>
          </a:p>
        </p:txBody>
      </p:sp>
      <p:sp>
        <p:nvSpPr>
          <p:cNvPr id="7" name="TextBox 6"/>
          <p:cNvSpPr txBox="1"/>
          <p:nvPr/>
        </p:nvSpPr>
        <p:spPr>
          <a:xfrm>
            <a:off x="326923" y="3094970"/>
            <a:ext cx="5791200" cy="523220"/>
          </a:xfrm>
          <a:prstGeom prst="rect">
            <a:avLst/>
          </a:prstGeom>
          <a:noFill/>
          <a:ln>
            <a:noFill/>
          </a:ln>
        </p:spPr>
        <p:txBody>
          <a:bodyPr wrap="square" rtlCol="0">
            <a:spAutoFit/>
          </a:bodyPr>
          <a:lstStyle/>
          <a:p>
            <a:r>
              <a:rPr lang="en-US" sz="2800" b="1" dirty="0">
                <a:solidFill>
                  <a:srgbClr val="646569"/>
                </a:solidFill>
                <a:latin typeface="Arial" panose="020B0604020202020204" pitchFamily="34" charset="0"/>
                <a:cs typeface="Arial" panose="020B0604020202020204" pitchFamily="34" charset="0"/>
              </a:rPr>
              <a:t>Exploring Your Options</a:t>
            </a:r>
          </a:p>
        </p:txBody>
      </p:sp>
    </p:spTree>
    <p:extLst>
      <p:ext uri="{BB962C8B-B14F-4D97-AF65-F5344CB8AC3E}">
        <p14:creationId xmlns:p14="http://schemas.microsoft.com/office/powerpoint/2010/main" val="206780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23950"/>
            <a:ext cx="8001000" cy="3276600"/>
          </a:xfrm>
        </p:spPr>
        <p:txBody>
          <a:bodyPr>
            <a:noAutofit/>
          </a:bodyPr>
          <a:lstStyle/>
          <a:p>
            <a:pPr algn="l">
              <a:spcBef>
                <a:spcPts val="300"/>
              </a:spcBef>
              <a:spcAft>
                <a:spcPts val="300"/>
              </a:spcAft>
            </a:pPr>
            <a:r>
              <a:rPr lang="en-US" sz="1600" dirty="0">
                <a:solidFill>
                  <a:srgbClr val="646569"/>
                </a:solidFill>
              </a:rPr>
              <a:t>The Student Protection Unit (SPU) was formed within the Department of Financial Services to enhance consumer protections for New York students and help them build financially sound futures.</a:t>
            </a:r>
          </a:p>
          <a:p>
            <a:pPr algn="l"/>
            <a:endParaRPr lang="en-US" sz="1600" dirty="0">
              <a:solidFill>
                <a:srgbClr val="646569"/>
              </a:solidFill>
            </a:endParaRPr>
          </a:p>
          <a:p>
            <a:pPr algn="l">
              <a:spcAft>
                <a:spcPts val="600"/>
              </a:spcAft>
            </a:pPr>
            <a:r>
              <a:rPr lang="en-US" sz="1600" dirty="0">
                <a:solidFill>
                  <a:srgbClr val="646569"/>
                </a:solidFill>
              </a:rPr>
              <a:t>The goals of the SPU are to:</a:t>
            </a:r>
          </a:p>
          <a:p>
            <a:pPr marL="285750" indent="-285750" algn="l">
              <a:spcAft>
                <a:spcPts val="600"/>
              </a:spcAft>
              <a:buFont typeface="Wingdings" panose="05000000000000000000" pitchFamily="2" charset="2"/>
              <a:buChar char="§"/>
            </a:pPr>
            <a:r>
              <a:rPr lang="en-US" sz="1600" b="1" dirty="0">
                <a:solidFill>
                  <a:srgbClr val="007681"/>
                </a:solidFill>
              </a:rPr>
              <a:t>Protect</a:t>
            </a:r>
            <a:r>
              <a:rPr lang="en-US" sz="1600" dirty="0">
                <a:solidFill>
                  <a:srgbClr val="646569"/>
                </a:solidFill>
              </a:rPr>
              <a:t> students from fraud and misrepresentation by taking appropriate action, such as enforcing applicable laws and encouraging industry transparency.</a:t>
            </a:r>
          </a:p>
          <a:p>
            <a:pPr marL="285750" indent="-285750" algn="l">
              <a:spcAft>
                <a:spcPts val="600"/>
              </a:spcAft>
              <a:buFont typeface="Wingdings" panose="05000000000000000000" pitchFamily="2" charset="2"/>
              <a:buChar char="§"/>
            </a:pPr>
            <a:r>
              <a:rPr lang="en-US" sz="1600" b="1" dirty="0">
                <a:solidFill>
                  <a:srgbClr val="007681"/>
                </a:solidFill>
              </a:rPr>
              <a:t>Provide</a:t>
            </a:r>
            <a:r>
              <a:rPr lang="en-US" sz="1600" dirty="0">
                <a:solidFill>
                  <a:srgbClr val="646569"/>
                </a:solidFill>
              </a:rPr>
              <a:t> unbiased and objective information on industry practices and the functions of student-related financial products.</a:t>
            </a:r>
          </a:p>
          <a:p>
            <a:pPr marL="285750" indent="-285750" algn="l">
              <a:spcAft>
                <a:spcPts val="600"/>
              </a:spcAft>
              <a:buFont typeface="Wingdings" panose="05000000000000000000" pitchFamily="2" charset="2"/>
              <a:buChar char="§"/>
            </a:pPr>
            <a:r>
              <a:rPr lang="en-US" sz="1600" b="1" dirty="0">
                <a:solidFill>
                  <a:srgbClr val="007681"/>
                </a:solidFill>
              </a:rPr>
              <a:t>Educate</a:t>
            </a:r>
            <a:r>
              <a:rPr lang="en-US" sz="1600" dirty="0">
                <a:solidFill>
                  <a:srgbClr val="646569"/>
                </a:solidFill>
              </a:rPr>
              <a:t> student consumers and their parents regarding available financial products and services and empower them to make informed choices.</a:t>
            </a:r>
          </a:p>
          <a:p>
            <a:pPr algn="l"/>
            <a:r>
              <a:rPr lang="en-US" sz="1400" dirty="0"/>
              <a:t> </a:t>
            </a:r>
          </a:p>
          <a:p>
            <a:pPr algn="l"/>
            <a:endParaRPr lang="en-US" sz="1400" dirty="0"/>
          </a:p>
        </p:txBody>
      </p:sp>
      <p:sp>
        <p:nvSpPr>
          <p:cNvPr id="7" name="TextBox 6"/>
          <p:cNvSpPr txBox="1"/>
          <p:nvPr/>
        </p:nvSpPr>
        <p:spPr>
          <a:xfrm>
            <a:off x="457200" y="457200"/>
            <a:ext cx="52578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Student Protection Unit</a:t>
            </a:r>
            <a:endParaRPr lang="en-US" sz="3200" dirty="0"/>
          </a:p>
        </p:txBody>
      </p:sp>
    </p:spTree>
    <p:extLst>
      <p:ext uri="{BB962C8B-B14F-4D97-AF65-F5344CB8AC3E}">
        <p14:creationId xmlns:p14="http://schemas.microsoft.com/office/powerpoint/2010/main" val="199901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23950"/>
            <a:ext cx="8001000" cy="3276600"/>
          </a:xfrm>
        </p:spPr>
        <p:txBody>
          <a:bodyPr>
            <a:noAutofit/>
          </a:bodyPr>
          <a:lstStyle/>
          <a:p>
            <a:pPr marL="285750" indent="-285750" algn="l">
              <a:spcBef>
                <a:spcPts val="0"/>
              </a:spcBef>
              <a:buFont typeface="Arial" panose="020B0604020202020204" pitchFamily="34" charset="0"/>
              <a:buChar char="•"/>
              <a:defRPr/>
            </a:pPr>
            <a:r>
              <a:rPr lang="en-US" sz="1600" dirty="0">
                <a:solidFill>
                  <a:srgbClr val="646569"/>
                </a:solidFill>
              </a:rPr>
              <a:t>Studies have shown that college graduates can expect to earn substantially more over their lifetime as compared to high school graduates.  </a:t>
            </a:r>
          </a:p>
          <a:p>
            <a:pPr marL="285750" indent="-285750" algn="l">
              <a:spcBef>
                <a:spcPts val="0"/>
              </a:spcBef>
              <a:buFont typeface="Arial" panose="020B0604020202020204" pitchFamily="34" charset="0"/>
              <a:buChar char="•"/>
              <a:defRPr/>
            </a:pPr>
            <a:endParaRPr lang="en-US" sz="1600" dirty="0">
              <a:solidFill>
                <a:srgbClr val="646569"/>
              </a:solidFill>
            </a:endParaRPr>
          </a:p>
          <a:p>
            <a:pPr marL="285750" indent="-285750" algn="l">
              <a:spcBef>
                <a:spcPts val="0"/>
              </a:spcBef>
              <a:buFont typeface="Arial" panose="020B0604020202020204" pitchFamily="34" charset="0"/>
              <a:buChar char="•"/>
              <a:defRPr/>
            </a:pPr>
            <a:r>
              <a:rPr lang="en-US" sz="1600" dirty="0">
                <a:solidFill>
                  <a:srgbClr val="646569"/>
                </a:solidFill>
              </a:rPr>
              <a:t>However, in 2020 the average college senior graduated with $29,200 in debt, which translates into payments of $300 a month on the standard 10 year repayment for student loans.  </a:t>
            </a:r>
          </a:p>
          <a:p>
            <a:pPr marL="285750" indent="-285750" algn="l">
              <a:spcBef>
                <a:spcPts val="0"/>
              </a:spcBef>
              <a:buFont typeface="Arial" panose="020B0604020202020204" pitchFamily="34" charset="0"/>
              <a:buChar char="•"/>
              <a:defRPr/>
            </a:pPr>
            <a:endParaRPr lang="en-US" sz="1600" dirty="0"/>
          </a:p>
          <a:p>
            <a:pPr marL="285750" indent="-285750" algn="l">
              <a:spcBef>
                <a:spcPts val="0"/>
              </a:spcBef>
              <a:buFont typeface="Arial" panose="020B0604020202020204" pitchFamily="34" charset="0"/>
              <a:buChar char="•"/>
              <a:defRPr/>
            </a:pPr>
            <a:r>
              <a:rPr lang="en-US" sz="1600" dirty="0">
                <a:solidFill>
                  <a:srgbClr val="007681"/>
                </a:solidFill>
              </a:rPr>
              <a:t>If you have student loans, you are purchasing your education and financing it with your future income.  </a:t>
            </a:r>
          </a:p>
          <a:p>
            <a:pPr marL="285750" indent="-285750" algn="l">
              <a:spcBef>
                <a:spcPts val="0"/>
              </a:spcBef>
              <a:buFont typeface="Arial" panose="020B0604020202020204" pitchFamily="34" charset="0"/>
              <a:buChar char="•"/>
              <a:defRPr/>
            </a:pPr>
            <a:endParaRPr lang="en-US" sz="1600" dirty="0">
              <a:solidFill>
                <a:srgbClr val="646569"/>
              </a:solidFill>
            </a:endParaRPr>
          </a:p>
          <a:p>
            <a:pPr marL="285750" indent="-285750" algn="l">
              <a:spcBef>
                <a:spcPts val="0"/>
              </a:spcBef>
              <a:buFont typeface="Arial" panose="020B0604020202020204" pitchFamily="34" charset="0"/>
              <a:buChar char="•"/>
              <a:defRPr/>
            </a:pPr>
            <a:r>
              <a:rPr lang="en-US" sz="1600" dirty="0">
                <a:solidFill>
                  <a:srgbClr val="646569"/>
                </a:solidFill>
              </a:rPr>
              <a:t>By making smart decisions about how much you borrow and the type of loans you take, you can substantially improve your future financial position.</a:t>
            </a:r>
            <a:endParaRPr lang="en-US" sz="1400" dirty="0">
              <a:solidFill>
                <a:srgbClr val="646569"/>
              </a:solidFill>
            </a:endParaRPr>
          </a:p>
          <a:p>
            <a:pPr marL="285750" indent="-285750" algn="l">
              <a:buFont typeface="Arial" panose="020B0604020202020204" pitchFamily="34" charset="0"/>
              <a:buChar char="•"/>
            </a:pPr>
            <a:endParaRPr lang="en-US" sz="1400" dirty="0">
              <a:solidFill>
                <a:srgbClr val="646569"/>
              </a:solidFill>
            </a:endParaRPr>
          </a:p>
        </p:txBody>
      </p:sp>
      <p:sp>
        <p:nvSpPr>
          <p:cNvPr id="7" name="TextBox 6"/>
          <p:cNvSpPr txBox="1"/>
          <p:nvPr/>
        </p:nvSpPr>
        <p:spPr>
          <a:xfrm>
            <a:off x="457200" y="457200"/>
            <a:ext cx="80010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The Costs and Benefits of College </a:t>
            </a:r>
            <a:endParaRPr lang="en-US" sz="3200" dirty="0"/>
          </a:p>
        </p:txBody>
      </p:sp>
    </p:spTree>
    <p:extLst>
      <p:ext uri="{BB962C8B-B14F-4D97-AF65-F5344CB8AC3E}">
        <p14:creationId xmlns:p14="http://schemas.microsoft.com/office/powerpoint/2010/main" val="202239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2190750"/>
            <a:ext cx="4724400" cy="1323439"/>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Financing Your Education</a:t>
            </a:r>
          </a:p>
        </p:txBody>
      </p:sp>
    </p:spTree>
    <p:extLst>
      <p:ext uri="{BB962C8B-B14F-4D97-AF65-F5344CB8AC3E}">
        <p14:creationId xmlns:p14="http://schemas.microsoft.com/office/powerpoint/2010/main" val="631959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7772400" cy="1077218"/>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The Free Application for Federal Student Aid (FAFSA)</a:t>
            </a:r>
          </a:p>
        </p:txBody>
      </p:sp>
      <p:sp>
        <p:nvSpPr>
          <p:cNvPr id="3" name="TextBox 2"/>
          <p:cNvSpPr txBox="1"/>
          <p:nvPr/>
        </p:nvSpPr>
        <p:spPr>
          <a:xfrm>
            <a:off x="457200" y="1733550"/>
            <a:ext cx="8001000"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Once you have made the decision to apply for admission to college, you </a:t>
            </a:r>
            <a:r>
              <a:rPr lang="en-US" sz="2000" u="sng" dirty="0">
                <a:solidFill>
                  <a:srgbClr val="646569"/>
                </a:solidFill>
                <a:latin typeface="Arial" panose="020B0604020202020204" pitchFamily="34" charset="0"/>
                <a:cs typeface="Arial" panose="020B0604020202020204" pitchFamily="34" charset="0"/>
              </a:rPr>
              <a:t>must</a:t>
            </a:r>
            <a:r>
              <a:rPr lang="en-US" sz="2000" dirty="0">
                <a:solidFill>
                  <a:srgbClr val="646569"/>
                </a:solidFill>
                <a:latin typeface="Arial" panose="020B0604020202020204" pitchFamily="34" charset="0"/>
                <a:cs typeface="Arial" panose="020B0604020202020204" pitchFamily="34" charset="0"/>
              </a:rPr>
              <a:t> complete the FAFSA to apply for federal student aid.</a:t>
            </a:r>
          </a:p>
          <a:p>
            <a:pPr marL="342900" indent="-342900">
              <a:buFont typeface="Arial" panose="020B0604020202020204" pitchFamily="34" charset="0"/>
              <a:buChar char="•"/>
            </a:pPr>
            <a:endParaRPr lang="en-US" sz="2000" dirty="0">
              <a:solidFill>
                <a:srgbClr val="646569"/>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To complete the FAFSA you will need to create an </a:t>
            </a:r>
            <a:r>
              <a:rPr lang="en-US" sz="2000" b="1" dirty="0">
                <a:solidFill>
                  <a:srgbClr val="007681"/>
                </a:solidFill>
                <a:latin typeface="Arial" panose="020B0604020202020204" pitchFamily="34" charset="0"/>
                <a:cs typeface="Arial" panose="020B0604020202020204" pitchFamily="34" charset="0"/>
              </a:rPr>
              <a:t>FSA ID</a:t>
            </a:r>
            <a:r>
              <a:rPr lang="en-US" sz="2000" dirty="0">
                <a:solidFill>
                  <a:srgbClr val="646569"/>
                </a:solidFill>
                <a:latin typeface="Arial" panose="020B0604020202020204" pitchFamily="34" charset="0"/>
                <a:cs typeface="Arial" panose="020B0604020202020204" pitchFamily="34" charset="0"/>
              </a:rPr>
              <a:t>, which is used to confirm your identity when accessing financial aid information and electronically signing documents.  </a:t>
            </a:r>
          </a:p>
          <a:p>
            <a:pPr marL="342900" indent="-342900">
              <a:buFont typeface="Arial" panose="020B0604020202020204" pitchFamily="34" charset="0"/>
              <a:buChar char="•"/>
            </a:pPr>
            <a:endParaRPr lang="en-US" sz="2000" dirty="0">
              <a:solidFill>
                <a:srgbClr val="646569"/>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You can create an FSA ID on the FAFSA website, </a:t>
            </a:r>
            <a:r>
              <a:rPr lang="en-US" sz="2000" dirty="0">
                <a:solidFill>
                  <a:srgbClr val="007681"/>
                </a:solidFill>
                <a:latin typeface="Arial" panose="020B0604020202020204" pitchFamily="34" charset="0"/>
                <a:cs typeface="Arial" panose="020B0604020202020204" pitchFamily="34" charset="0"/>
              </a:rPr>
              <a:t>fafsa.ed.gov</a:t>
            </a:r>
            <a:r>
              <a:rPr lang="en-US" sz="2000" dirty="0">
                <a:solidFill>
                  <a:srgbClr val="646569"/>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766140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7772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FAFSA Deadlines</a:t>
            </a:r>
          </a:p>
        </p:txBody>
      </p:sp>
      <p:sp>
        <p:nvSpPr>
          <p:cNvPr id="3" name="TextBox 2"/>
          <p:cNvSpPr txBox="1"/>
          <p:nvPr/>
        </p:nvSpPr>
        <p:spPr>
          <a:xfrm>
            <a:off x="342900" y="1428750"/>
            <a:ext cx="8001000" cy="2769989"/>
          </a:xfrm>
          <a:prstGeom prst="rect">
            <a:avLst/>
          </a:prstGeom>
          <a:noFill/>
        </p:spPr>
        <p:txBody>
          <a:bodyPr wrap="square" rtlCol="0">
            <a:spAutoFit/>
          </a:bodyPr>
          <a:lstStyle/>
          <a:p>
            <a:pPr marL="342900" indent="-342900">
              <a:spcAft>
                <a:spcPts val="900"/>
              </a:spcAft>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You must fill out the FAFSA for each year you are in school.</a:t>
            </a:r>
          </a:p>
          <a:p>
            <a:pPr marL="342900" indent="-342900">
              <a:spcAft>
                <a:spcPts val="900"/>
              </a:spcAft>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Complete the FAFSA as soon as possible because some aid programs have limited funds.</a:t>
            </a:r>
          </a:p>
          <a:p>
            <a:pPr marL="342900" indent="-342900">
              <a:spcAft>
                <a:spcPts val="900"/>
              </a:spcAft>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You can apply as early as October 1 of the year preceding your first semester using your tax return for the prior year.</a:t>
            </a:r>
          </a:p>
          <a:p>
            <a:pPr marL="342900" indent="-342900">
              <a:spcAft>
                <a:spcPts val="900"/>
              </a:spcAft>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Many schools have their own FAFSA deadlines so be sure to check with each college that you are interested in attending.</a:t>
            </a:r>
          </a:p>
          <a:p>
            <a:endParaRPr lang="en-US"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8053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885950"/>
            <a:ext cx="8305800" cy="2469907"/>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Once your FAFSA application is filled out and submitted, you will receive a </a:t>
            </a:r>
            <a:r>
              <a:rPr lang="en-US" dirty="0">
                <a:solidFill>
                  <a:srgbClr val="FFC000"/>
                </a:solidFill>
                <a:latin typeface="Arial" panose="020B0604020202020204" pitchFamily="34" charset="0"/>
                <a:cs typeface="Arial" panose="020B0604020202020204" pitchFamily="34" charset="0"/>
              </a:rPr>
              <a:t>Student Aid Report (SAR).</a:t>
            </a:r>
          </a:p>
          <a:p>
            <a:pPr marL="285750" indent="-285750">
              <a:buFont typeface="Arial" panose="020B0604020202020204" pitchFamily="34" charset="0"/>
              <a:buChar char="•"/>
            </a:pPr>
            <a:endParaRPr lang="en-US" sz="1050" dirty="0">
              <a:solidFill>
                <a:srgbClr val="00768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The SAR provides information about your eligibility for financial aid and is an opportunity to make any corrections to your FAFSA.  </a:t>
            </a:r>
          </a:p>
          <a:p>
            <a:pPr marL="285750" indent="-285750">
              <a:buFont typeface="Arial" panose="020B0604020202020204" pitchFamily="34" charset="0"/>
              <a:buChar char="•"/>
            </a:pPr>
            <a:endParaRPr lang="en-US" dirty="0">
              <a:solidFill>
                <a:srgbClr val="6465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If you think there is an error on your SAR, you can either log on to the FAFSA website or use the Information Review Form on the back of the SAR to make the corrections.</a:t>
            </a:r>
          </a:p>
        </p:txBody>
      </p:sp>
      <p:sp>
        <p:nvSpPr>
          <p:cNvPr id="2" name="TextBox 1"/>
          <p:cNvSpPr txBox="1"/>
          <p:nvPr/>
        </p:nvSpPr>
        <p:spPr>
          <a:xfrm>
            <a:off x="533400" y="666750"/>
            <a:ext cx="8305800" cy="584775"/>
          </a:xfrm>
          <a:prstGeom prst="rect">
            <a:avLst/>
          </a:prstGeom>
          <a:noFill/>
        </p:spPr>
        <p:txBody>
          <a:bodyPr wrap="square" rtlCol="0">
            <a:spAutoFit/>
          </a:bodyPr>
          <a:lstStyle/>
          <a:p>
            <a:r>
              <a:rPr lang="en-US" sz="3200" b="1" dirty="0">
                <a:solidFill>
                  <a:srgbClr val="1F3261"/>
                </a:solidFill>
                <a:latin typeface="Arial" panose="020B0604020202020204" pitchFamily="34" charset="0"/>
                <a:cs typeface="Arial" panose="020B0604020202020204" pitchFamily="34" charset="0"/>
              </a:rPr>
              <a:t>Student Aid Report (SAR)</a:t>
            </a:r>
          </a:p>
        </p:txBody>
      </p:sp>
    </p:spTree>
    <p:extLst>
      <p:ext uri="{BB962C8B-B14F-4D97-AF65-F5344CB8AC3E}">
        <p14:creationId xmlns:p14="http://schemas.microsoft.com/office/powerpoint/2010/main" val="1333811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352550"/>
            <a:ext cx="8077200" cy="341632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Your Expected Family Contribution (EFC) will display in the upper right-hand corner of your SAR.</a:t>
            </a:r>
          </a:p>
          <a:p>
            <a:endParaRPr lang="en-US" dirty="0">
              <a:solidFill>
                <a:srgbClr val="6465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rgbClr val="007681"/>
                </a:solidFill>
                <a:latin typeface="Arial" panose="020B0604020202020204" pitchFamily="34" charset="0"/>
                <a:cs typeface="Arial" panose="020B0604020202020204" pitchFamily="34" charset="0"/>
              </a:rPr>
              <a:t>The Expected Family Contribution (EFC) is </a:t>
            </a:r>
            <a:r>
              <a:rPr lang="en-US" b="1" u="sng" dirty="0">
                <a:solidFill>
                  <a:srgbClr val="007681"/>
                </a:solidFill>
                <a:latin typeface="Arial" panose="020B0604020202020204" pitchFamily="34" charset="0"/>
                <a:cs typeface="Arial" panose="020B0604020202020204" pitchFamily="34" charset="0"/>
              </a:rPr>
              <a:t>NOT</a:t>
            </a:r>
            <a:r>
              <a:rPr lang="en-US" dirty="0">
                <a:solidFill>
                  <a:srgbClr val="007681"/>
                </a:solidFill>
                <a:latin typeface="Arial" panose="020B0604020202020204" pitchFamily="34" charset="0"/>
                <a:cs typeface="Arial" panose="020B0604020202020204" pitchFamily="34" charset="0"/>
              </a:rPr>
              <a:t> the amount of money your family is expected to pay or the amount of federal aid you will receive, but is a measure of your family’s financial strength.  </a:t>
            </a:r>
          </a:p>
          <a:p>
            <a:endParaRPr lang="en-US" dirty="0">
              <a:solidFill>
                <a:srgbClr val="1F326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Your family size and the number of family members who will attend college during the year play a factor in determining your EFC.</a:t>
            </a:r>
          </a:p>
          <a:p>
            <a:endParaRPr lang="en-US" dirty="0">
              <a:solidFill>
                <a:srgbClr val="6465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Schools use the EFC to determine your federal student aid eligibility and financial aid award.</a:t>
            </a:r>
          </a:p>
        </p:txBody>
      </p:sp>
      <p:sp>
        <p:nvSpPr>
          <p:cNvPr id="3" name="TextBox 2"/>
          <p:cNvSpPr txBox="1"/>
          <p:nvPr/>
        </p:nvSpPr>
        <p:spPr>
          <a:xfrm>
            <a:off x="457200" y="666750"/>
            <a:ext cx="82296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Expected Family Contribution (EFC)</a:t>
            </a:r>
          </a:p>
        </p:txBody>
      </p:sp>
    </p:spTree>
    <p:extLst>
      <p:ext uri="{BB962C8B-B14F-4D97-AF65-F5344CB8AC3E}">
        <p14:creationId xmlns:p14="http://schemas.microsoft.com/office/powerpoint/2010/main" val="4272456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581150"/>
            <a:ext cx="8153400" cy="3041858"/>
          </a:xfrm>
          <a:prstGeom prst="rect">
            <a:avLst/>
          </a:prstGeom>
          <a:noFill/>
        </p:spPr>
        <p:txBody>
          <a:bodyPr wrap="square" rtlCol="0">
            <a:spAutoFit/>
          </a:bodyPr>
          <a:lstStyle/>
          <a:p>
            <a:pPr lvl="0"/>
            <a:r>
              <a:rPr lang="en-US" sz="2000" dirty="0">
                <a:solidFill>
                  <a:srgbClr val="FFC000"/>
                </a:solidFill>
                <a:latin typeface="Arial" panose="020B0604020202020204" pitchFamily="34" charset="0"/>
                <a:cs typeface="Arial" panose="020B0604020202020204" pitchFamily="34" charset="0"/>
              </a:rPr>
              <a:t>Cost of Attendance (COA) is an estimate of the amount it will cost you to attend a school.   </a:t>
            </a:r>
          </a:p>
          <a:p>
            <a:pPr lvl="0"/>
            <a:endParaRPr lang="en-US" sz="2000" dirty="0">
              <a:solidFill>
                <a:srgbClr val="FFC000"/>
              </a:solidFill>
              <a:latin typeface="Arial" panose="020B0604020202020204" pitchFamily="34" charset="0"/>
              <a:cs typeface="Arial" panose="020B0604020202020204" pitchFamily="34" charset="0"/>
            </a:endParaRPr>
          </a:p>
          <a:p>
            <a:pPr lvl="0"/>
            <a:r>
              <a:rPr lang="en-US" sz="2000" dirty="0">
                <a:solidFill>
                  <a:srgbClr val="646569"/>
                </a:solidFill>
                <a:latin typeface="Arial" panose="020B0604020202020204" pitchFamily="34" charset="0"/>
                <a:cs typeface="Arial" panose="020B0604020202020204" pitchFamily="34" charset="0"/>
              </a:rPr>
              <a:t>It includes:</a:t>
            </a:r>
          </a:p>
          <a:p>
            <a:pPr lvl="0"/>
            <a:endParaRPr lang="en-US" sz="2000" dirty="0">
              <a:solidFill>
                <a:srgbClr val="FFC0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Tuition and fees</a:t>
            </a:r>
          </a:p>
          <a:p>
            <a:pPr marL="285750" lvl="0" indent="-285750">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Room and board</a:t>
            </a:r>
          </a:p>
          <a:p>
            <a:pPr marL="285750" lvl="0" indent="-285750">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Books, supplies, transportation, personal computer</a:t>
            </a:r>
          </a:p>
          <a:p>
            <a:pPr marL="285750" lvl="0" indent="-285750">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Dependent care, disability, study abroad, spending money</a:t>
            </a:r>
          </a:p>
          <a:p>
            <a:pPr marL="95250" marR="95250" lvl="0" algn="ctr">
              <a:lnSpc>
                <a:spcPts val="1360"/>
              </a:lnSpc>
              <a:spcAft>
                <a:spcPts val="750"/>
              </a:spcAft>
            </a:pPr>
            <a:endParaRPr lang="en-US" sz="1100" b="1" kern="1400" dirty="0">
              <a:solidFill>
                <a:srgbClr val="646569"/>
              </a:solidFill>
              <a:latin typeface="Arial" panose="020B0604020202020204" pitchFamily="34" charset="0"/>
              <a:cs typeface="Arial" panose="020B0604020202020204" pitchFamily="34" charset="0"/>
            </a:endParaRPr>
          </a:p>
        </p:txBody>
      </p:sp>
      <p:sp>
        <p:nvSpPr>
          <p:cNvPr id="4" name="TextBox 3"/>
          <p:cNvSpPr txBox="1"/>
          <p:nvPr/>
        </p:nvSpPr>
        <p:spPr>
          <a:xfrm>
            <a:off x="457200" y="666750"/>
            <a:ext cx="8153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Cost of Attendance (COA)</a:t>
            </a:r>
          </a:p>
        </p:txBody>
      </p:sp>
    </p:spTree>
    <p:extLst>
      <p:ext uri="{BB962C8B-B14F-4D97-AF65-F5344CB8AC3E}">
        <p14:creationId xmlns:p14="http://schemas.microsoft.com/office/powerpoint/2010/main" val="3489727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1246" y="742950"/>
            <a:ext cx="8001000" cy="1138773"/>
          </a:xfrm>
          <a:prstGeom prst="rect">
            <a:avLst/>
          </a:prstGeom>
          <a:noFill/>
        </p:spPr>
        <p:txBody>
          <a:bodyPr wrap="square" rtlCol="0">
            <a:spAutoFit/>
          </a:bodyPr>
          <a:lstStyle/>
          <a:p>
            <a:pPr lvl="0"/>
            <a:r>
              <a:rPr lang="en-US" sz="3200" b="1" dirty="0">
                <a:solidFill>
                  <a:srgbClr val="002D73"/>
                </a:solidFill>
                <a:latin typeface="Arial" panose="020B0604020202020204" pitchFamily="34" charset="0"/>
                <a:cs typeface="Arial" panose="020B0604020202020204" pitchFamily="34" charset="0"/>
              </a:rPr>
              <a:t>How much aid will I qualify for?</a:t>
            </a:r>
          </a:p>
          <a:p>
            <a:pPr lvl="0" algn="ctr"/>
            <a:endParaRPr lang="en-US" b="1" dirty="0">
              <a:solidFill>
                <a:srgbClr val="007681"/>
              </a:solidFill>
              <a:latin typeface="Arial" panose="020B0604020202020204" pitchFamily="34" charset="0"/>
              <a:cs typeface="Arial" panose="020B0604020202020204" pitchFamily="34" charset="0"/>
            </a:endParaRPr>
          </a:p>
          <a:p>
            <a:pPr lvl="0" algn="ctr"/>
            <a:endParaRPr lang="en-US" b="1" dirty="0">
              <a:solidFill>
                <a:srgbClr val="007681"/>
              </a:solidFill>
              <a:latin typeface="Arial" panose="020B0604020202020204" pitchFamily="34" charset="0"/>
              <a:cs typeface="Arial" panose="020B0604020202020204" pitchFamily="34" charset="0"/>
            </a:endParaRPr>
          </a:p>
        </p:txBody>
      </p:sp>
      <p:sp>
        <p:nvSpPr>
          <p:cNvPr id="6" name="TextBox 5"/>
          <p:cNvSpPr txBox="1"/>
          <p:nvPr/>
        </p:nvSpPr>
        <p:spPr>
          <a:xfrm>
            <a:off x="1066800" y="2114550"/>
            <a:ext cx="7086600" cy="1323439"/>
          </a:xfrm>
          <a:prstGeom prst="rect">
            <a:avLst/>
          </a:prstGeom>
          <a:noFill/>
        </p:spPr>
        <p:txBody>
          <a:bodyPr wrap="square" rtlCol="0">
            <a:spAutoFit/>
          </a:bodyPr>
          <a:lstStyle/>
          <a:p>
            <a:r>
              <a:rPr lang="en-US" sz="2000" dirty="0">
                <a:solidFill>
                  <a:srgbClr val="646569"/>
                </a:solidFill>
                <a:latin typeface="Arial" panose="020B0604020202020204" pitchFamily="34" charset="0"/>
                <a:cs typeface="Arial" panose="020B0604020202020204" pitchFamily="34" charset="0"/>
              </a:rPr>
              <a:t>Your school determines how much federal aid you are eligible for by examining factors such as enrollment status, year in school, EFC, and COA.  You may be eligible for both </a:t>
            </a:r>
            <a:r>
              <a:rPr lang="en-US" sz="2000" b="1" dirty="0">
                <a:solidFill>
                  <a:srgbClr val="007681"/>
                </a:solidFill>
                <a:latin typeface="Arial" panose="020B0604020202020204" pitchFamily="34" charset="0"/>
                <a:cs typeface="Arial" panose="020B0604020202020204" pitchFamily="34" charset="0"/>
              </a:rPr>
              <a:t>need-based</a:t>
            </a:r>
            <a:r>
              <a:rPr lang="en-US" sz="2000" dirty="0">
                <a:solidFill>
                  <a:srgbClr val="646569"/>
                </a:solidFill>
                <a:latin typeface="Arial" panose="020B0604020202020204" pitchFamily="34" charset="0"/>
                <a:cs typeface="Arial" panose="020B0604020202020204" pitchFamily="34" charset="0"/>
              </a:rPr>
              <a:t> and </a:t>
            </a:r>
            <a:r>
              <a:rPr lang="en-US" sz="2000" b="1" dirty="0">
                <a:solidFill>
                  <a:srgbClr val="007681"/>
                </a:solidFill>
                <a:latin typeface="Arial" panose="020B0604020202020204" pitchFamily="34" charset="0"/>
                <a:cs typeface="Arial" panose="020B0604020202020204" pitchFamily="34" charset="0"/>
              </a:rPr>
              <a:t>non-need-based aid</a:t>
            </a:r>
            <a:r>
              <a:rPr lang="en-US" sz="2000" dirty="0">
                <a:solidFill>
                  <a:srgbClr val="64656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52894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819150"/>
            <a:ext cx="8153400" cy="320409"/>
          </a:xfrm>
          <a:prstGeom prst="rect">
            <a:avLst/>
          </a:prstGeom>
          <a:noFill/>
        </p:spPr>
        <p:txBody>
          <a:bodyPr wrap="square" rtlCol="0">
            <a:spAutoFit/>
          </a:bodyPr>
          <a:lstStyle/>
          <a:p>
            <a:pPr marL="95250" marR="95250" lvl="0">
              <a:lnSpc>
                <a:spcPts val="1360"/>
              </a:lnSpc>
              <a:spcAft>
                <a:spcPts val="750"/>
              </a:spcAft>
            </a:pPr>
            <a:r>
              <a:rPr lang="en-US" sz="3200" b="1" kern="1400" dirty="0">
                <a:solidFill>
                  <a:srgbClr val="002D73"/>
                </a:solidFill>
                <a:latin typeface="Arial" panose="020B0604020202020204" pitchFamily="34" charset="0"/>
                <a:cs typeface="Arial" panose="020B0604020202020204" pitchFamily="34" charset="0"/>
              </a:rPr>
              <a:t>Calculating Your need-based Aid</a:t>
            </a:r>
          </a:p>
        </p:txBody>
      </p:sp>
      <p:sp>
        <p:nvSpPr>
          <p:cNvPr id="4" name="TextBox 3"/>
          <p:cNvSpPr txBox="1"/>
          <p:nvPr/>
        </p:nvSpPr>
        <p:spPr>
          <a:xfrm>
            <a:off x="685800" y="3197226"/>
            <a:ext cx="7696200" cy="1400383"/>
          </a:xfrm>
          <a:prstGeom prst="rect">
            <a:avLst/>
          </a:prstGeom>
          <a:noFill/>
        </p:spPr>
        <p:txBody>
          <a:bodyPr wrap="square" rtlCol="0">
            <a:spAutoFit/>
          </a:bodyPr>
          <a:lstStyle/>
          <a:p>
            <a:pPr marL="95250" marR="95250" lvl="0" algn="ctr">
              <a:lnSpc>
                <a:spcPts val="1360"/>
              </a:lnSpc>
              <a:spcAft>
                <a:spcPts val="750"/>
              </a:spcAft>
            </a:pPr>
            <a:r>
              <a:rPr lang="en-US" sz="2800" b="1" kern="1400" dirty="0">
                <a:solidFill>
                  <a:srgbClr val="FFC000"/>
                </a:solidFill>
                <a:latin typeface="Arial" panose="020B0604020202020204" pitchFamily="34" charset="0"/>
                <a:cs typeface="Arial" panose="020B0604020202020204" pitchFamily="34" charset="0"/>
              </a:rPr>
              <a:t>Cost of Attendance (COA)</a:t>
            </a:r>
          </a:p>
          <a:p>
            <a:pPr marL="95250" marR="95250" lvl="0" algn="ctr">
              <a:lnSpc>
                <a:spcPts val="1360"/>
              </a:lnSpc>
              <a:spcAft>
                <a:spcPts val="750"/>
              </a:spcAft>
            </a:pPr>
            <a:endParaRPr lang="en-US" sz="2800" kern="1400" dirty="0">
              <a:solidFill>
                <a:srgbClr val="FFC000"/>
              </a:solidFill>
              <a:latin typeface="Arial" panose="020B0604020202020204" pitchFamily="34" charset="0"/>
              <a:cs typeface="Arial" panose="020B0604020202020204" pitchFamily="34" charset="0"/>
            </a:endParaRPr>
          </a:p>
          <a:p>
            <a:pPr marL="95250" marR="95250" lvl="0" algn="ctr">
              <a:lnSpc>
                <a:spcPts val="1360"/>
              </a:lnSpc>
              <a:spcAft>
                <a:spcPts val="750"/>
              </a:spcAft>
            </a:pPr>
            <a:r>
              <a:rPr lang="en-US" sz="2800" b="1" u="sng" kern="1400" dirty="0">
                <a:solidFill>
                  <a:srgbClr val="FFC000"/>
                </a:solidFill>
                <a:latin typeface="Arial" panose="020B0604020202020204" pitchFamily="34" charset="0"/>
                <a:cs typeface="Arial" panose="020B0604020202020204" pitchFamily="34" charset="0"/>
              </a:rPr>
              <a:t>– Expected Family Contribution (EFC)</a:t>
            </a:r>
          </a:p>
          <a:p>
            <a:pPr marL="95250" marR="95250" lvl="0" algn="ctr">
              <a:lnSpc>
                <a:spcPts val="1360"/>
              </a:lnSpc>
              <a:spcAft>
                <a:spcPts val="750"/>
              </a:spcAft>
            </a:pPr>
            <a:endParaRPr lang="en-US" sz="2800" b="1" u="sng" kern="1400" dirty="0">
              <a:solidFill>
                <a:srgbClr val="FFC000"/>
              </a:solidFill>
              <a:latin typeface="Arial" panose="020B0604020202020204" pitchFamily="34" charset="0"/>
              <a:cs typeface="Arial" panose="020B0604020202020204" pitchFamily="34" charset="0"/>
            </a:endParaRPr>
          </a:p>
          <a:p>
            <a:pPr marL="95250" marR="95250" lvl="0" algn="ctr">
              <a:lnSpc>
                <a:spcPts val="1360"/>
              </a:lnSpc>
              <a:spcAft>
                <a:spcPts val="750"/>
              </a:spcAft>
            </a:pPr>
            <a:r>
              <a:rPr lang="en-US" sz="2800" b="1" kern="1400" dirty="0">
                <a:solidFill>
                  <a:srgbClr val="FFC000"/>
                </a:solidFill>
                <a:latin typeface="Arial" panose="020B0604020202020204" pitchFamily="34" charset="0"/>
                <a:cs typeface="Arial" panose="020B0604020202020204" pitchFamily="34" charset="0"/>
              </a:rPr>
              <a:t>= Financial Need</a:t>
            </a:r>
            <a:endParaRPr lang="en-US" sz="2800" kern="1400" dirty="0">
              <a:solidFill>
                <a:srgbClr val="FFC000"/>
              </a:solidFill>
              <a:latin typeface="Arial" panose="020B0604020202020204" pitchFamily="34" charset="0"/>
              <a:cs typeface="Arial" panose="020B0604020202020204" pitchFamily="34" charset="0"/>
            </a:endParaRPr>
          </a:p>
        </p:txBody>
      </p:sp>
      <p:sp>
        <p:nvSpPr>
          <p:cNvPr id="5" name="TextBox 4"/>
          <p:cNvSpPr txBox="1"/>
          <p:nvPr/>
        </p:nvSpPr>
        <p:spPr>
          <a:xfrm>
            <a:off x="990600" y="1504950"/>
            <a:ext cx="7467600" cy="1292662"/>
          </a:xfrm>
          <a:prstGeom prst="rect">
            <a:avLst/>
          </a:prstGeom>
          <a:noFill/>
        </p:spPr>
        <p:txBody>
          <a:bodyPr wrap="square" rtlCol="0">
            <a:spAutoFit/>
          </a:bodyPr>
          <a:lstStyle/>
          <a:p>
            <a:r>
              <a:rPr lang="en-US" sz="2000" dirty="0">
                <a:solidFill>
                  <a:srgbClr val="646569"/>
                </a:solidFill>
                <a:latin typeface="Arial" panose="020B0604020202020204" pitchFamily="34" charset="0"/>
                <a:cs typeface="Arial" panose="020B0604020202020204" pitchFamily="34" charset="0"/>
              </a:rPr>
              <a:t>Schools calculate your need-based aid by subtracting the Expected Family Contribution (EFC) from the Cost of Attendance (COA).</a:t>
            </a:r>
          </a:p>
          <a:p>
            <a:endParaRPr lang="en-US" dirty="0"/>
          </a:p>
        </p:txBody>
      </p:sp>
    </p:spTree>
    <p:extLst>
      <p:ext uri="{BB962C8B-B14F-4D97-AF65-F5344CB8AC3E}">
        <p14:creationId xmlns:p14="http://schemas.microsoft.com/office/powerpoint/2010/main" val="1801079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754617"/>
            <a:ext cx="7848600" cy="3634265"/>
          </a:xfrm>
          <a:prstGeom prst="rect">
            <a:avLst/>
          </a:prstGeom>
          <a:noFill/>
        </p:spPr>
        <p:txBody>
          <a:bodyPr wrap="square" rtlCol="0">
            <a:spAutoFit/>
          </a:bodyPr>
          <a:lstStyle/>
          <a:p>
            <a:pPr lvl="0">
              <a:lnSpc>
                <a:spcPct val="119000"/>
              </a:lnSpc>
              <a:spcAft>
                <a:spcPts val="600"/>
              </a:spcAft>
            </a:pPr>
            <a:r>
              <a:rPr lang="en-US" sz="3200" b="1" kern="1400" dirty="0">
                <a:solidFill>
                  <a:srgbClr val="1F3261"/>
                </a:solidFill>
                <a:latin typeface="Arial" panose="020B0604020202020204" pitchFamily="34" charset="0"/>
                <a:cs typeface="Arial" panose="020B0604020202020204" pitchFamily="34" charset="0"/>
              </a:rPr>
              <a:t>Need based financial aid</a:t>
            </a:r>
          </a:p>
          <a:p>
            <a:pPr marL="228600" lvl="0" indent="-228600">
              <a:lnSpc>
                <a:spcPct val="119000"/>
              </a:lnSpc>
              <a:spcAft>
                <a:spcPts val="600"/>
              </a:spcAft>
            </a:pPr>
            <a:r>
              <a:rPr lang="en-US" sz="2000" kern="1400" dirty="0">
                <a:solidFill>
                  <a:srgbClr val="646569"/>
                </a:solidFill>
                <a:latin typeface="Arial" panose="020B0604020202020204" pitchFamily="34" charset="0"/>
                <a:cs typeface="Arial" panose="020B0604020202020204" pitchFamily="34" charset="0"/>
              </a:rPr>
              <a:t>·</a:t>
            </a:r>
            <a:r>
              <a:rPr lang="en-US" sz="2000" kern="1400" dirty="0">
                <a:solidFill>
                  <a:srgbClr val="000000"/>
                </a:solidFill>
                <a:latin typeface="Arial" panose="020B0604020202020204" pitchFamily="34" charset="0"/>
                <a:cs typeface="Arial" panose="020B0604020202020204" pitchFamily="34" charset="0"/>
              </a:rPr>
              <a:t> </a:t>
            </a:r>
            <a:r>
              <a:rPr lang="en-US" sz="1100" kern="1400" dirty="0">
                <a:solidFill>
                  <a:srgbClr val="000000"/>
                </a:solidFill>
                <a:latin typeface="Arial" panose="020B0604020202020204" pitchFamily="34" charset="0"/>
                <a:cs typeface="Arial" panose="020B0604020202020204" pitchFamily="34" charset="0"/>
              </a:rPr>
              <a:t>	</a:t>
            </a:r>
            <a:r>
              <a:rPr lang="en-US" sz="2000" kern="1400" dirty="0">
                <a:solidFill>
                  <a:srgbClr val="646569"/>
                </a:solidFill>
                <a:latin typeface="Arial" panose="020B0604020202020204" pitchFamily="34" charset="0"/>
                <a:cs typeface="Arial" panose="020B0604020202020204" pitchFamily="34" charset="0"/>
              </a:rPr>
              <a:t>Federal Pell Grant</a:t>
            </a:r>
          </a:p>
          <a:p>
            <a:pPr marL="228600" indent="-228600">
              <a:lnSpc>
                <a:spcPct val="119000"/>
              </a:lnSpc>
              <a:spcAft>
                <a:spcPts val="600"/>
              </a:spcAft>
            </a:pPr>
            <a:r>
              <a:rPr lang="en-US" sz="2000" kern="1400" dirty="0">
                <a:solidFill>
                  <a:srgbClr val="646569"/>
                </a:solidFill>
                <a:latin typeface="Arial" panose="020B0604020202020204" pitchFamily="34" charset="0"/>
                <a:cs typeface="Arial" panose="020B0604020202020204" pitchFamily="34" charset="0"/>
              </a:rPr>
              <a:t>·  New York State Tuition Assistance Program (TAP) Grant</a:t>
            </a:r>
          </a:p>
          <a:p>
            <a:pPr marL="228600" lvl="0" indent="-228600">
              <a:lnSpc>
                <a:spcPct val="119000"/>
              </a:lnSpc>
              <a:spcAft>
                <a:spcPts val="600"/>
              </a:spcAft>
            </a:pPr>
            <a:r>
              <a:rPr lang="en-US" sz="2000" kern="1400" dirty="0">
                <a:solidFill>
                  <a:srgbClr val="646569"/>
                </a:solidFill>
                <a:latin typeface="Arial" panose="020B0604020202020204" pitchFamily="34" charset="0"/>
                <a:cs typeface="Arial" panose="020B0604020202020204" pitchFamily="34" charset="0"/>
              </a:rPr>
              <a:t>·</a:t>
            </a:r>
            <a:r>
              <a:rPr lang="en-US" sz="2000" kern="1400" dirty="0">
                <a:solidFill>
                  <a:srgbClr val="000000"/>
                </a:solidFill>
                <a:latin typeface="Arial" panose="020B0604020202020204" pitchFamily="34" charset="0"/>
                <a:cs typeface="Arial" panose="020B0604020202020204" pitchFamily="34" charset="0"/>
              </a:rPr>
              <a:t> 	</a:t>
            </a:r>
            <a:r>
              <a:rPr lang="en-US" sz="2000" kern="1400" dirty="0">
                <a:solidFill>
                  <a:srgbClr val="646569"/>
                </a:solidFill>
                <a:latin typeface="Arial" panose="020B0604020202020204" pitchFamily="34" charset="0"/>
                <a:cs typeface="Arial" panose="020B0604020202020204" pitchFamily="34" charset="0"/>
              </a:rPr>
              <a:t>Federal Supplemental Educational Opportunity Grant (FSEOG)</a:t>
            </a:r>
            <a:endParaRPr lang="en-US" sz="2000" kern="1400" dirty="0">
              <a:solidFill>
                <a:srgbClr val="000000"/>
              </a:solidFill>
              <a:latin typeface="Arial" panose="020B0604020202020204" pitchFamily="34" charset="0"/>
              <a:cs typeface="Arial" panose="020B0604020202020204" pitchFamily="34" charset="0"/>
            </a:endParaRPr>
          </a:p>
          <a:p>
            <a:pPr marL="228600" lvl="0" indent="-228600">
              <a:lnSpc>
                <a:spcPct val="119000"/>
              </a:lnSpc>
              <a:spcAft>
                <a:spcPts val="600"/>
              </a:spcAft>
            </a:pPr>
            <a:r>
              <a:rPr lang="en-US" sz="2000" kern="1400" dirty="0">
                <a:solidFill>
                  <a:srgbClr val="646569"/>
                </a:solidFill>
                <a:latin typeface="Arial" panose="020B0604020202020204" pitchFamily="34" charset="0"/>
                <a:cs typeface="Arial" panose="020B0604020202020204" pitchFamily="34" charset="0"/>
              </a:rPr>
              <a:t>·	Direct Subsidized Loan</a:t>
            </a:r>
            <a:endParaRPr lang="en-US" sz="2000" kern="1400" dirty="0">
              <a:solidFill>
                <a:srgbClr val="000000"/>
              </a:solidFill>
              <a:latin typeface="Arial" panose="020B0604020202020204" pitchFamily="34" charset="0"/>
              <a:cs typeface="Arial" panose="020B0604020202020204" pitchFamily="34" charset="0"/>
            </a:endParaRPr>
          </a:p>
          <a:p>
            <a:pPr marL="228600" lvl="0" indent="-228600">
              <a:lnSpc>
                <a:spcPct val="119000"/>
              </a:lnSpc>
              <a:spcAft>
                <a:spcPts val="600"/>
              </a:spcAft>
            </a:pPr>
            <a:r>
              <a:rPr lang="en-US" sz="2000" kern="1400" dirty="0">
                <a:solidFill>
                  <a:srgbClr val="646569"/>
                </a:solidFill>
                <a:latin typeface="Arial" panose="020B0604020202020204" pitchFamily="34" charset="0"/>
                <a:cs typeface="Arial" panose="020B0604020202020204" pitchFamily="34" charset="0"/>
              </a:rPr>
              <a:t>·</a:t>
            </a:r>
            <a:r>
              <a:rPr lang="en-US" sz="2000" kern="1400" dirty="0">
                <a:solidFill>
                  <a:srgbClr val="000000"/>
                </a:solidFill>
                <a:latin typeface="Arial" panose="020B0604020202020204" pitchFamily="34" charset="0"/>
                <a:cs typeface="Arial" panose="020B0604020202020204" pitchFamily="34" charset="0"/>
              </a:rPr>
              <a:t> 	</a:t>
            </a:r>
            <a:r>
              <a:rPr lang="en-US" sz="2000" kern="1400" dirty="0">
                <a:solidFill>
                  <a:srgbClr val="646569"/>
                </a:solidFill>
                <a:latin typeface="Arial" panose="020B0604020202020204" pitchFamily="34" charset="0"/>
                <a:cs typeface="Arial" panose="020B0604020202020204" pitchFamily="34" charset="0"/>
              </a:rPr>
              <a:t>Federal Work-Study</a:t>
            </a:r>
          </a:p>
          <a:p>
            <a:pPr lvl="0" algn="ctr">
              <a:lnSpc>
                <a:spcPct val="119000"/>
              </a:lnSpc>
              <a:spcAft>
                <a:spcPts val="600"/>
              </a:spcAft>
            </a:pPr>
            <a:r>
              <a:rPr lang="en-US" sz="1600" kern="1400" dirty="0">
                <a:solidFill>
                  <a:srgbClr val="007681"/>
                </a:solidFill>
                <a:latin typeface="Arial" panose="020B0604020202020204" pitchFamily="34" charset="0"/>
                <a:cs typeface="Arial" panose="020B0604020202020204" pitchFamily="34" charset="0"/>
              </a:rPr>
              <a:t>You can’t receive more need-based aid than the amount of your financial need.</a:t>
            </a:r>
          </a:p>
          <a:p>
            <a:pPr lvl="0">
              <a:lnSpc>
                <a:spcPct val="119000"/>
              </a:lnSpc>
              <a:spcAft>
                <a:spcPts val="600"/>
              </a:spcAft>
            </a:pPr>
            <a:r>
              <a:rPr lang="en-US" sz="1600" b="1" kern="1400" dirty="0">
                <a:solidFill>
                  <a:srgbClr val="FFC000"/>
                </a:solidFill>
                <a:latin typeface="Arial" panose="020B0604020202020204" pitchFamily="34" charset="0"/>
                <a:cs typeface="Arial" panose="020B0604020202020204" pitchFamily="34" charset="0"/>
              </a:rPr>
              <a:t> </a:t>
            </a:r>
            <a:r>
              <a:rPr lang="en-US" sz="1100" b="1" kern="1400" dirty="0">
                <a:solidFill>
                  <a:srgbClr val="FFC000"/>
                </a:solidFill>
                <a:latin typeface="Arial" panose="020B0604020202020204" pitchFamily="34" charset="0"/>
                <a:cs typeface="Arial" panose="020B0604020202020204" pitchFamily="34" charset="0"/>
              </a:rPr>
              <a:t>*just because you are eligible for loans doesn’t mean you have to take them</a:t>
            </a:r>
          </a:p>
        </p:txBody>
      </p:sp>
    </p:spTree>
    <p:extLst>
      <p:ext uri="{BB962C8B-B14F-4D97-AF65-F5344CB8AC3E}">
        <p14:creationId xmlns:p14="http://schemas.microsoft.com/office/powerpoint/2010/main" val="185715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0270" y="2724150"/>
            <a:ext cx="8610600" cy="1733616"/>
          </a:xfrm>
          <a:prstGeom prst="rect">
            <a:avLst/>
          </a:prstGeom>
          <a:noFill/>
        </p:spPr>
        <p:txBody>
          <a:bodyPr wrap="square" rtlCol="0">
            <a:spAutoFit/>
          </a:bodyPr>
          <a:lstStyle/>
          <a:p>
            <a:pPr marL="95250" marR="95250" lvl="0">
              <a:lnSpc>
                <a:spcPts val="1360"/>
              </a:lnSpc>
              <a:spcAft>
                <a:spcPts val="750"/>
              </a:spcAft>
            </a:pPr>
            <a:endParaRPr lang="en-US" sz="2000" kern="1400" dirty="0">
              <a:solidFill>
                <a:srgbClr val="000000"/>
              </a:solidFill>
              <a:latin typeface="Arial" panose="020B0604020202020204" pitchFamily="34" charset="0"/>
              <a:cs typeface="Arial" panose="020B0604020202020204" pitchFamily="34" charset="0"/>
            </a:endParaRPr>
          </a:p>
          <a:p>
            <a:pPr marL="95250" marR="95250" lvl="0">
              <a:lnSpc>
                <a:spcPts val="1360"/>
              </a:lnSpc>
              <a:spcAft>
                <a:spcPts val="750"/>
              </a:spcAft>
            </a:pPr>
            <a:r>
              <a:rPr lang="en-US" sz="1100" b="1" kern="1400" dirty="0">
                <a:solidFill>
                  <a:srgbClr val="494B4C"/>
                </a:solidFill>
                <a:latin typeface="Arial" panose="020B0604020202020204" pitchFamily="34" charset="0"/>
                <a:cs typeface="Arial" panose="020B0604020202020204" pitchFamily="34" charset="0"/>
              </a:rPr>
              <a:t> 		          </a:t>
            </a:r>
            <a:r>
              <a:rPr lang="en-US" sz="2800" b="1" kern="1400" dirty="0">
                <a:solidFill>
                  <a:srgbClr val="FFC000"/>
                </a:solidFill>
                <a:latin typeface="Arial" panose="020B0604020202020204" pitchFamily="34" charset="0"/>
                <a:cs typeface="Arial" panose="020B0604020202020204" pitchFamily="34" charset="0"/>
              </a:rPr>
              <a:t>Cost of Attendance (COA)</a:t>
            </a:r>
          </a:p>
          <a:p>
            <a:pPr marL="95250" marR="95250" lvl="0">
              <a:lnSpc>
                <a:spcPts val="1360"/>
              </a:lnSpc>
              <a:spcAft>
                <a:spcPts val="750"/>
              </a:spcAft>
            </a:pPr>
            <a:endParaRPr lang="en-US" sz="2800" b="1" kern="1400" dirty="0">
              <a:solidFill>
                <a:srgbClr val="FFC000"/>
              </a:solidFill>
              <a:latin typeface="Arial" panose="020B0604020202020204" pitchFamily="34" charset="0"/>
              <a:cs typeface="Arial" panose="020B0604020202020204" pitchFamily="34" charset="0"/>
            </a:endParaRPr>
          </a:p>
          <a:p>
            <a:pPr marL="95250" marR="95250" lvl="0">
              <a:lnSpc>
                <a:spcPts val="1360"/>
              </a:lnSpc>
              <a:spcAft>
                <a:spcPts val="750"/>
              </a:spcAft>
            </a:pPr>
            <a:r>
              <a:rPr lang="en-US" sz="2800" b="1" kern="1400" dirty="0">
                <a:solidFill>
                  <a:srgbClr val="FFC000"/>
                </a:solidFill>
                <a:latin typeface="Arial" panose="020B0604020202020204" pitchFamily="34" charset="0"/>
                <a:cs typeface="Arial" panose="020B0604020202020204" pitchFamily="34" charset="0"/>
              </a:rPr>
              <a:t>	      – </a:t>
            </a:r>
            <a:r>
              <a:rPr lang="en-US" sz="2800" b="1" u="sng" kern="1400" dirty="0">
                <a:solidFill>
                  <a:srgbClr val="FFC000"/>
                </a:solidFill>
                <a:latin typeface="Arial" panose="020B0604020202020204" pitchFamily="34" charset="0"/>
                <a:cs typeface="Arial" panose="020B0604020202020204" pitchFamily="34" charset="0"/>
              </a:rPr>
              <a:t>Financial Aid Awarded So Far</a:t>
            </a:r>
            <a:endParaRPr lang="en-US" sz="2800" u="sng" kern="1400" dirty="0">
              <a:solidFill>
                <a:srgbClr val="FFC000"/>
              </a:solidFill>
              <a:latin typeface="Arial" panose="020B0604020202020204" pitchFamily="34" charset="0"/>
              <a:cs typeface="Arial" panose="020B0604020202020204" pitchFamily="34" charset="0"/>
            </a:endParaRPr>
          </a:p>
          <a:p>
            <a:pPr lvl="0">
              <a:lnSpc>
                <a:spcPct val="119000"/>
              </a:lnSpc>
              <a:spcAft>
                <a:spcPts val="600"/>
              </a:spcAft>
            </a:pPr>
            <a:r>
              <a:rPr lang="en-US" sz="2800" b="1" kern="1400" dirty="0">
                <a:solidFill>
                  <a:srgbClr val="FFC000"/>
                </a:solidFill>
                <a:latin typeface="Arial" panose="020B0604020202020204" pitchFamily="34" charset="0"/>
                <a:cs typeface="Arial" panose="020B0604020202020204" pitchFamily="34" charset="0"/>
              </a:rPr>
              <a:t>            = Eligibility for Non-need-based Aid</a:t>
            </a:r>
            <a:endParaRPr lang="en-US" sz="2800" kern="1400" dirty="0">
              <a:solidFill>
                <a:srgbClr val="FFC000"/>
              </a:solidFill>
              <a:latin typeface="Arial" panose="020B0604020202020204" pitchFamily="34" charset="0"/>
              <a:cs typeface="Arial" panose="020B0604020202020204" pitchFamily="34" charset="0"/>
            </a:endParaRPr>
          </a:p>
        </p:txBody>
      </p:sp>
      <p:sp>
        <p:nvSpPr>
          <p:cNvPr id="3" name="TextBox 2"/>
          <p:cNvSpPr txBox="1"/>
          <p:nvPr/>
        </p:nvSpPr>
        <p:spPr>
          <a:xfrm>
            <a:off x="284570" y="819150"/>
            <a:ext cx="8382000" cy="320409"/>
          </a:xfrm>
          <a:prstGeom prst="rect">
            <a:avLst/>
          </a:prstGeom>
          <a:noFill/>
        </p:spPr>
        <p:txBody>
          <a:bodyPr wrap="square" rtlCol="0">
            <a:spAutoFit/>
          </a:bodyPr>
          <a:lstStyle/>
          <a:p>
            <a:pPr marL="95250" marR="95250" lvl="0">
              <a:lnSpc>
                <a:spcPts val="1360"/>
              </a:lnSpc>
              <a:spcAft>
                <a:spcPts val="750"/>
              </a:spcAft>
            </a:pPr>
            <a:r>
              <a:rPr lang="en-US" sz="3200" b="1" kern="1400" dirty="0">
                <a:solidFill>
                  <a:srgbClr val="002D73"/>
                </a:solidFill>
                <a:latin typeface="Arial" panose="020B0604020202020204" pitchFamily="34" charset="0"/>
                <a:cs typeface="Arial" panose="020B0604020202020204" pitchFamily="34" charset="0"/>
              </a:rPr>
              <a:t>Calculating Your Non-need-based Aid</a:t>
            </a:r>
          </a:p>
        </p:txBody>
      </p:sp>
      <p:sp>
        <p:nvSpPr>
          <p:cNvPr id="4" name="TextBox 3"/>
          <p:cNvSpPr txBox="1"/>
          <p:nvPr/>
        </p:nvSpPr>
        <p:spPr>
          <a:xfrm>
            <a:off x="284570" y="1581150"/>
            <a:ext cx="8686800" cy="1015663"/>
          </a:xfrm>
          <a:prstGeom prst="rect">
            <a:avLst/>
          </a:prstGeom>
          <a:noFill/>
        </p:spPr>
        <p:txBody>
          <a:bodyPr wrap="square" rtlCol="0">
            <a:spAutoFit/>
          </a:bodyPr>
          <a:lstStyle/>
          <a:p>
            <a:r>
              <a:rPr lang="en-US" sz="2000" dirty="0">
                <a:solidFill>
                  <a:srgbClr val="646569"/>
                </a:solidFill>
                <a:latin typeface="Arial" panose="020B0604020202020204" pitchFamily="34" charset="0"/>
                <a:cs typeface="Arial" panose="020B0604020202020204" pitchFamily="34" charset="0"/>
              </a:rPr>
              <a:t>Schools calculate your non-need-based aid by subtracting the aid awarded so far (including scholarships, grants, and the amount awarded by your school) from your COA.</a:t>
            </a:r>
          </a:p>
        </p:txBody>
      </p:sp>
    </p:spTree>
    <p:extLst>
      <p:ext uri="{BB962C8B-B14F-4D97-AF65-F5344CB8AC3E}">
        <p14:creationId xmlns:p14="http://schemas.microsoft.com/office/powerpoint/2010/main" val="3946283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66750"/>
            <a:ext cx="8229600" cy="2451120"/>
          </a:xfrm>
          <a:prstGeom prst="rect">
            <a:avLst/>
          </a:prstGeom>
          <a:noFill/>
        </p:spPr>
        <p:txBody>
          <a:bodyPr wrap="square" rtlCol="0">
            <a:spAutoFit/>
          </a:bodyPr>
          <a:lstStyle/>
          <a:p>
            <a:pPr lvl="0">
              <a:lnSpc>
                <a:spcPct val="119000"/>
              </a:lnSpc>
              <a:spcAft>
                <a:spcPts val="600"/>
              </a:spcAft>
            </a:pPr>
            <a:r>
              <a:rPr lang="en-US" sz="3200" b="1" kern="1400" dirty="0">
                <a:solidFill>
                  <a:srgbClr val="002D73"/>
                </a:solidFill>
                <a:latin typeface="Arial" panose="020B0604020202020204" pitchFamily="34" charset="0"/>
                <a:cs typeface="Arial" panose="020B0604020202020204" pitchFamily="34" charset="0"/>
              </a:rPr>
              <a:t>Non-need-based federal student aid </a:t>
            </a:r>
          </a:p>
          <a:p>
            <a:pPr marL="228600" lvl="0" indent="-228600">
              <a:lnSpc>
                <a:spcPct val="119000"/>
              </a:lnSpc>
              <a:spcAft>
                <a:spcPts val="600"/>
              </a:spcAft>
            </a:pPr>
            <a:endParaRPr lang="en-US" sz="2000" kern="1400" dirty="0">
              <a:solidFill>
                <a:srgbClr val="646569"/>
              </a:solidFill>
              <a:latin typeface="Arial" panose="020B0604020202020204" pitchFamily="34" charset="0"/>
              <a:cs typeface="Arial" panose="020B0604020202020204" pitchFamily="34" charset="0"/>
            </a:endParaRPr>
          </a:p>
          <a:p>
            <a:pPr marL="228600" lvl="0" indent="-228600">
              <a:lnSpc>
                <a:spcPct val="119000"/>
              </a:lnSpc>
              <a:spcAft>
                <a:spcPts val="600"/>
              </a:spcAft>
            </a:pPr>
            <a:r>
              <a:rPr lang="en-US" sz="2000" kern="1400" dirty="0">
                <a:solidFill>
                  <a:srgbClr val="646569"/>
                </a:solidFill>
                <a:latin typeface="Arial" panose="020B0604020202020204" pitchFamily="34" charset="0"/>
                <a:cs typeface="Arial" panose="020B0604020202020204" pitchFamily="34" charset="0"/>
              </a:rPr>
              <a:t>·</a:t>
            </a:r>
            <a:r>
              <a:rPr lang="en-US" sz="1100" kern="1400" dirty="0">
                <a:solidFill>
                  <a:srgbClr val="000000"/>
                </a:solidFill>
                <a:latin typeface="Arial" panose="020B0604020202020204" pitchFamily="34" charset="0"/>
                <a:cs typeface="Arial" panose="020B0604020202020204" pitchFamily="34" charset="0"/>
              </a:rPr>
              <a:t> 	 </a:t>
            </a:r>
            <a:r>
              <a:rPr lang="en-US" sz="2000" kern="1400" dirty="0">
                <a:solidFill>
                  <a:srgbClr val="646569"/>
                </a:solidFill>
                <a:latin typeface="Arial" panose="020B0604020202020204" pitchFamily="34" charset="0"/>
                <a:cs typeface="Arial" panose="020B0604020202020204" pitchFamily="34" charset="0"/>
              </a:rPr>
              <a:t>Direct Unsubsidized Loan</a:t>
            </a:r>
            <a:endParaRPr lang="en-US" sz="2000" kern="1400" dirty="0">
              <a:solidFill>
                <a:srgbClr val="000000"/>
              </a:solidFill>
              <a:latin typeface="Arial" panose="020B0604020202020204" pitchFamily="34" charset="0"/>
              <a:cs typeface="Arial" panose="020B0604020202020204" pitchFamily="34" charset="0"/>
            </a:endParaRPr>
          </a:p>
          <a:p>
            <a:pPr marL="228600" lvl="0" indent="-228600">
              <a:lnSpc>
                <a:spcPct val="119000"/>
              </a:lnSpc>
              <a:spcAft>
                <a:spcPts val="600"/>
              </a:spcAft>
            </a:pPr>
            <a:r>
              <a:rPr lang="en-US" sz="2000" kern="1400" dirty="0">
                <a:solidFill>
                  <a:srgbClr val="646569"/>
                </a:solidFill>
                <a:latin typeface="Arial" panose="020B0604020202020204" pitchFamily="34" charset="0"/>
                <a:cs typeface="Arial" panose="020B0604020202020204" pitchFamily="34" charset="0"/>
              </a:rPr>
              <a:t>·</a:t>
            </a:r>
            <a:r>
              <a:rPr lang="en-US" sz="2000" kern="1400" dirty="0">
                <a:solidFill>
                  <a:srgbClr val="000000"/>
                </a:solidFill>
                <a:latin typeface="Arial" panose="020B0604020202020204" pitchFamily="34" charset="0"/>
                <a:cs typeface="Arial" panose="020B0604020202020204" pitchFamily="34" charset="0"/>
              </a:rPr>
              <a:t> 	 </a:t>
            </a:r>
            <a:r>
              <a:rPr lang="en-US" sz="2000" kern="1400" dirty="0">
                <a:solidFill>
                  <a:srgbClr val="646569"/>
                </a:solidFill>
                <a:latin typeface="Arial" panose="020B0604020202020204" pitchFamily="34" charset="0"/>
                <a:cs typeface="Arial" panose="020B0604020202020204" pitchFamily="34" charset="0"/>
              </a:rPr>
              <a:t>Federal PLUS Loan</a:t>
            </a:r>
            <a:endParaRPr lang="en-US" sz="2000" kern="1400" dirty="0">
              <a:solidFill>
                <a:srgbClr val="000000"/>
              </a:solidFill>
              <a:latin typeface="Arial" panose="020B0604020202020204" pitchFamily="34" charset="0"/>
              <a:cs typeface="Arial" panose="020B0604020202020204" pitchFamily="34" charset="0"/>
            </a:endParaRPr>
          </a:p>
          <a:p>
            <a:pPr marL="228600" lvl="0" indent="-228600">
              <a:lnSpc>
                <a:spcPct val="119000"/>
              </a:lnSpc>
              <a:spcAft>
                <a:spcPts val="600"/>
              </a:spcAft>
            </a:pPr>
            <a:r>
              <a:rPr lang="en-US" sz="2000" kern="1400" dirty="0">
                <a:solidFill>
                  <a:srgbClr val="646569"/>
                </a:solidFill>
                <a:latin typeface="Arial" panose="020B0604020202020204" pitchFamily="34" charset="0"/>
                <a:cs typeface="Arial" panose="020B0604020202020204" pitchFamily="34" charset="0"/>
              </a:rPr>
              <a:t>·</a:t>
            </a:r>
            <a:r>
              <a:rPr lang="en-US" sz="2000" kern="1400" dirty="0">
                <a:solidFill>
                  <a:srgbClr val="000000"/>
                </a:solidFill>
                <a:latin typeface="Arial" panose="020B0604020202020204" pitchFamily="34" charset="0"/>
                <a:cs typeface="Arial" panose="020B0604020202020204" pitchFamily="34" charset="0"/>
              </a:rPr>
              <a:t>   </a:t>
            </a:r>
            <a:r>
              <a:rPr lang="en-US" sz="2000" kern="1400" dirty="0">
                <a:solidFill>
                  <a:srgbClr val="646569"/>
                </a:solidFill>
                <a:latin typeface="Arial" panose="020B0604020202020204" pitchFamily="34" charset="0"/>
                <a:cs typeface="Arial" panose="020B0604020202020204" pitchFamily="34" charset="0"/>
              </a:rPr>
              <a:t>Teacher Education Access for College and Higher Education Grant</a:t>
            </a:r>
            <a:endParaRPr lang="en-US" sz="2000" kern="14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8154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The Best Order to Finance Your Education</a:t>
            </a:r>
          </a:p>
        </p:txBody>
      </p:sp>
      <p:sp>
        <p:nvSpPr>
          <p:cNvPr id="3" name="TextBox 2"/>
          <p:cNvSpPr txBox="1"/>
          <p:nvPr/>
        </p:nvSpPr>
        <p:spPr>
          <a:xfrm>
            <a:off x="457200" y="1143000"/>
            <a:ext cx="8001000" cy="3370153"/>
          </a:xfrm>
          <a:prstGeom prst="rect">
            <a:avLst/>
          </a:prstGeom>
          <a:noFill/>
        </p:spPr>
        <p:txBody>
          <a:bodyPr wrap="square" rtlCol="0">
            <a:spAutoFit/>
          </a:bodyPr>
          <a:lstStyle/>
          <a:p>
            <a:pPr>
              <a:spcAft>
                <a:spcPts val="600"/>
              </a:spcAft>
            </a:pPr>
            <a:r>
              <a:rPr lang="en-US" sz="2000" dirty="0">
                <a:solidFill>
                  <a:srgbClr val="646569"/>
                </a:solidFill>
                <a:latin typeface="Arial" panose="020B0604020202020204" pitchFamily="34" charset="0"/>
                <a:cs typeface="Arial" panose="020B0604020202020204" pitchFamily="34" charset="0"/>
              </a:rPr>
              <a:t>You should always attempt to finance your education by searching for aid in this order:</a:t>
            </a:r>
          </a:p>
          <a:p>
            <a:pPr marL="285750" indent="-285750">
              <a:spcAft>
                <a:spcPts val="6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Grants</a:t>
            </a:r>
          </a:p>
          <a:p>
            <a:pPr marL="285750" indent="-285750">
              <a:spcAft>
                <a:spcPts val="6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Scholarships</a:t>
            </a:r>
          </a:p>
          <a:p>
            <a:pPr marL="285750" indent="-285750">
              <a:spcAft>
                <a:spcPts val="6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Work Study</a:t>
            </a:r>
          </a:p>
          <a:p>
            <a:pPr marL="285750" indent="-285750">
              <a:spcAft>
                <a:spcPts val="6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Federal Subsidized Loans</a:t>
            </a:r>
          </a:p>
          <a:p>
            <a:pPr marL="285750" indent="-285750">
              <a:spcAft>
                <a:spcPts val="6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Federal Unsubsidized Loans</a:t>
            </a:r>
          </a:p>
          <a:p>
            <a:pPr marL="285750" indent="-285750">
              <a:spcAft>
                <a:spcPts val="6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Private Loans</a:t>
            </a:r>
          </a:p>
          <a:p>
            <a:endParaRPr lang="en-US"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1895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Grants and Scholarships</a:t>
            </a:r>
          </a:p>
        </p:txBody>
      </p:sp>
      <p:sp>
        <p:nvSpPr>
          <p:cNvPr id="3" name="TextBox 2"/>
          <p:cNvSpPr txBox="1"/>
          <p:nvPr/>
        </p:nvSpPr>
        <p:spPr>
          <a:xfrm>
            <a:off x="457200" y="1041975"/>
            <a:ext cx="8229600" cy="3939540"/>
          </a:xfrm>
          <a:prstGeom prst="rect">
            <a:avLst/>
          </a:prstGeom>
          <a:noFill/>
        </p:spPr>
        <p:txBody>
          <a:bodyPr wrap="square" rtlCol="0">
            <a:spAutoFit/>
          </a:bodyPr>
          <a:lstStyle/>
          <a:p>
            <a:pPr marL="342900" indent="-342900">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Grants and scholarships are sometimes called “free” student aid because, unlike loans, you don’t have to repay grants and scholarships. </a:t>
            </a:r>
          </a:p>
          <a:p>
            <a:pPr marL="342900" indent="-342900">
              <a:buFont typeface="Arial" panose="020B0604020202020204" pitchFamily="34" charset="0"/>
              <a:buChar char="•"/>
            </a:pPr>
            <a:endParaRPr lang="en-US" dirty="0">
              <a:solidFill>
                <a:srgbClr val="646569"/>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Always start your search for financial aid by looking for “free” sources of funding. </a:t>
            </a:r>
          </a:p>
          <a:p>
            <a:pPr marL="342900" indent="-342900">
              <a:buFont typeface="Arial" panose="020B0604020202020204" pitchFamily="34" charset="0"/>
              <a:buChar char="•"/>
            </a:pPr>
            <a:endParaRPr lang="en-US" dirty="0">
              <a:solidFill>
                <a:srgbClr val="646569"/>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Grants are available from both the U.S. Department of Education and New York State.</a:t>
            </a:r>
          </a:p>
          <a:p>
            <a:pPr marL="342900" indent="-342900">
              <a:buFont typeface="Arial" panose="020B0604020202020204" pitchFamily="34" charset="0"/>
              <a:buChar char="•"/>
            </a:pPr>
            <a:endParaRPr lang="en-US" dirty="0">
              <a:solidFill>
                <a:srgbClr val="646569"/>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solidFill>
                  <a:srgbClr val="646569"/>
                </a:solidFill>
                <a:latin typeface="Arial" panose="020B0604020202020204" pitchFamily="34" charset="0"/>
                <a:cs typeface="Arial" panose="020B0604020202020204" pitchFamily="34" charset="0"/>
              </a:rPr>
              <a:t>Some private colleges and universities may require, as part of </a:t>
            </a:r>
            <a:r>
              <a:rPr lang="en-US">
                <a:solidFill>
                  <a:srgbClr val="646569"/>
                </a:solidFill>
                <a:latin typeface="Arial" panose="020B0604020202020204" pitchFamily="34" charset="0"/>
                <a:cs typeface="Arial" panose="020B0604020202020204" pitchFamily="34" charset="0"/>
              </a:rPr>
              <a:t>their non-Federal </a:t>
            </a:r>
            <a:r>
              <a:rPr lang="en-US" dirty="0">
                <a:solidFill>
                  <a:srgbClr val="646569"/>
                </a:solidFill>
                <a:latin typeface="Arial" panose="020B0604020202020204" pitchFamily="34" charset="0"/>
                <a:cs typeface="Arial" panose="020B0604020202020204" pitchFamily="34" charset="0"/>
              </a:rPr>
              <a:t>financial aid application, that you complete the College Board’s “Profile” in order to qualify for scholarships.  Check with the financial aid office at the schools you apply to for details.</a:t>
            </a:r>
          </a:p>
          <a:p>
            <a:endParaRPr lang="en-US" sz="1600"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348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Federal Grants</a:t>
            </a:r>
          </a:p>
        </p:txBody>
      </p:sp>
      <p:sp>
        <p:nvSpPr>
          <p:cNvPr id="3" name="TextBox 2"/>
          <p:cNvSpPr txBox="1"/>
          <p:nvPr/>
        </p:nvSpPr>
        <p:spPr>
          <a:xfrm>
            <a:off x="457200" y="1143000"/>
            <a:ext cx="8001000" cy="3724096"/>
          </a:xfrm>
          <a:prstGeom prst="rect">
            <a:avLst/>
          </a:prstGeom>
          <a:noFill/>
        </p:spPr>
        <p:txBody>
          <a:bodyPr wrap="square" rtlCol="0">
            <a:spAutoFit/>
          </a:bodyPr>
          <a:lstStyle/>
          <a:p>
            <a:pPr>
              <a:spcAft>
                <a:spcPts val="1200"/>
              </a:spcAft>
            </a:pPr>
            <a:r>
              <a:rPr lang="en-US" dirty="0">
                <a:solidFill>
                  <a:srgbClr val="646569"/>
                </a:solidFill>
                <a:latin typeface="Arial" panose="020B0604020202020204" pitchFamily="34" charset="0"/>
                <a:cs typeface="Arial" panose="020B0604020202020204" pitchFamily="34" charset="0"/>
              </a:rPr>
              <a:t>The U.S. Department of Education administers several federal grant programs, including: </a:t>
            </a:r>
          </a:p>
          <a:p>
            <a:pPr marL="285750" indent="-285750">
              <a:spcAft>
                <a:spcPts val="600"/>
              </a:spcAft>
              <a:buFont typeface="Arial" panose="020B0604020202020204" pitchFamily="34" charset="0"/>
              <a:buChar char="•"/>
            </a:pPr>
            <a:r>
              <a:rPr lang="en-US" b="1" dirty="0">
                <a:solidFill>
                  <a:srgbClr val="007681"/>
                </a:solidFill>
                <a:latin typeface="Arial" panose="020B0604020202020204" pitchFamily="34" charset="0"/>
                <a:cs typeface="Arial" panose="020B0604020202020204" pitchFamily="34" charset="0"/>
              </a:rPr>
              <a:t>Pell Grants</a:t>
            </a:r>
            <a:r>
              <a:rPr lang="en-US" dirty="0">
                <a:solidFill>
                  <a:srgbClr val="646569"/>
                </a:solidFill>
                <a:latin typeface="Arial" panose="020B0604020202020204" pitchFamily="34" charset="0"/>
                <a:cs typeface="Arial" panose="020B0604020202020204" pitchFamily="34" charset="0"/>
              </a:rPr>
              <a:t>, which are awarded to undergraduates with financial need.  The amount you can receive depends on your need, cost of attendance, and enrollment status.</a:t>
            </a:r>
          </a:p>
          <a:p>
            <a:pPr marL="285750" indent="-285750">
              <a:spcAft>
                <a:spcPts val="600"/>
              </a:spcAft>
              <a:buFont typeface="Arial" panose="020B0604020202020204" pitchFamily="34" charset="0"/>
              <a:buChar char="•"/>
            </a:pPr>
            <a:r>
              <a:rPr lang="en-US" b="1" dirty="0">
                <a:solidFill>
                  <a:srgbClr val="007681"/>
                </a:solidFill>
                <a:latin typeface="Arial" panose="020B0604020202020204" pitchFamily="34" charset="0"/>
                <a:cs typeface="Arial" panose="020B0604020202020204" pitchFamily="34" charset="0"/>
              </a:rPr>
              <a:t>Federal Supplemental Educational Opportunity Grants (FSEOG)</a:t>
            </a:r>
            <a:r>
              <a:rPr lang="en-US" dirty="0">
                <a:solidFill>
                  <a:srgbClr val="646569"/>
                </a:solidFill>
                <a:latin typeface="Arial" panose="020B0604020202020204" pitchFamily="34" charset="0"/>
                <a:cs typeface="Arial" panose="020B0604020202020204" pitchFamily="34" charset="0"/>
              </a:rPr>
              <a:t>, which are awarded to students with exceptional financial need. Check with your financial aid office to see if your school participates in the FSEOG program.</a:t>
            </a:r>
          </a:p>
          <a:p>
            <a:pPr marL="285750" indent="-285750">
              <a:spcAft>
                <a:spcPts val="600"/>
              </a:spcAft>
              <a:buFont typeface="Arial" panose="020B0604020202020204" pitchFamily="34" charset="0"/>
              <a:buChar char="•"/>
            </a:pPr>
            <a:r>
              <a:rPr lang="en-US" b="1" dirty="0">
                <a:solidFill>
                  <a:srgbClr val="007681"/>
                </a:solidFill>
                <a:latin typeface="Arial" panose="020B0604020202020204" pitchFamily="34" charset="0"/>
                <a:cs typeface="Arial" panose="020B0604020202020204" pitchFamily="34" charset="0"/>
              </a:rPr>
              <a:t>Teacher Education Assistance for College and Higher Education (TEACH) Grants</a:t>
            </a:r>
            <a:r>
              <a:rPr lang="en-US" dirty="0">
                <a:solidFill>
                  <a:srgbClr val="646569"/>
                </a:solidFill>
                <a:latin typeface="Arial" panose="020B0604020202020204" pitchFamily="34" charset="0"/>
                <a:cs typeface="Arial" panose="020B0604020202020204" pitchFamily="34" charset="0"/>
              </a:rPr>
              <a:t>, which may be available if you plan to pursue a teaching career.  </a:t>
            </a:r>
          </a:p>
        </p:txBody>
      </p:sp>
    </p:spTree>
    <p:extLst>
      <p:ext uri="{BB962C8B-B14F-4D97-AF65-F5344CB8AC3E}">
        <p14:creationId xmlns:p14="http://schemas.microsoft.com/office/powerpoint/2010/main" val="2024002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Additional New York State Grants</a:t>
            </a:r>
          </a:p>
        </p:txBody>
      </p:sp>
      <p:sp>
        <p:nvSpPr>
          <p:cNvPr id="3" name="TextBox 2"/>
          <p:cNvSpPr txBox="1"/>
          <p:nvPr/>
        </p:nvSpPr>
        <p:spPr>
          <a:xfrm>
            <a:off x="466725" y="1352550"/>
            <a:ext cx="8001000" cy="2554545"/>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The </a:t>
            </a:r>
            <a:r>
              <a:rPr lang="en-US" sz="2000" dirty="0">
                <a:solidFill>
                  <a:srgbClr val="007681"/>
                </a:solidFill>
                <a:latin typeface="Arial" panose="020B0604020202020204" pitchFamily="34" charset="0"/>
                <a:cs typeface="Arial" panose="020B0604020202020204" pitchFamily="34" charset="0"/>
              </a:rPr>
              <a:t>New York State Tuition Assistance Program (TAP) </a:t>
            </a:r>
            <a:r>
              <a:rPr lang="en-US" sz="2000" dirty="0">
                <a:solidFill>
                  <a:srgbClr val="646569"/>
                </a:solidFill>
                <a:latin typeface="Arial" panose="020B0604020202020204" pitchFamily="34" charset="0"/>
                <a:cs typeface="Arial" panose="020B0604020202020204" pitchFamily="34" charset="0"/>
              </a:rPr>
              <a:t>is administered by the New York Higher Education Services Corporation.</a:t>
            </a:r>
          </a:p>
          <a:p>
            <a:pPr marL="285750" indent="-28575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TAP grants are available to New York residents attending New York schools who fall within certain income limits.</a:t>
            </a:r>
          </a:p>
          <a:p>
            <a:pPr marL="285750" indent="-28575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You can find information about other “free” New York State aid programs at </a:t>
            </a:r>
            <a:r>
              <a:rPr lang="en-US" sz="2000" dirty="0">
                <a:solidFill>
                  <a:srgbClr val="007681"/>
                </a:solidFill>
                <a:latin typeface="Arial" panose="020B0604020202020204" pitchFamily="34" charset="0"/>
                <a:cs typeface="Arial" panose="020B0604020202020204" pitchFamily="34" charset="0"/>
              </a:rPr>
              <a:t>hesc.ny.gov.</a:t>
            </a:r>
          </a:p>
        </p:txBody>
      </p:sp>
    </p:spTree>
    <p:extLst>
      <p:ext uri="{BB962C8B-B14F-4D97-AF65-F5344CB8AC3E}">
        <p14:creationId xmlns:p14="http://schemas.microsoft.com/office/powerpoint/2010/main" val="3863651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90550"/>
            <a:ext cx="83820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The Excelsior Scholarship</a:t>
            </a:r>
          </a:p>
        </p:txBody>
      </p:sp>
      <p:sp>
        <p:nvSpPr>
          <p:cNvPr id="3" name="TextBox 2"/>
          <p:cNvSpPr txBox="1"/>
          <p:nvPr/>
        </p:nvSpPr>
        <p:spPr>
          <a:xfrm>
            <a:off x="381000" y="1272935"/>
            <a:ext cx="8382000" cy="3477875"/>
          </a:xfrm>
          <a:prstGeom prst="rect">
            <a:avLst/>
          </a:prstGeom>
          <a:noFill/>
        </p:spPr>
        <p:txBody>
          <a:bodyPr wrap="square" rtlCol="0">
            <a:spAutoFit/>
          </a:bodyPr>
          <a:lstStyle/>
          <a:p>
            <a:pPr>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    The Excelsior Scholarship provides free tuition for eligible SUNY and CUNY students. </a:t>
            </a:r>
          </a:p>
          <a:p>
            <a:pPr>
              <a:buFont typeface="Arial" panose="020B0604020202020204" pitchFamily="34" charset="0"/>
              <a:buChar char="•"/>
            </a:pPr>
            <a:endParaRPr lang="en-US" sz="2000" dirty="0">
              <a:solidFill>
                <a:srgbClr val="646569"/>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    The program will be phased in over three years, beginning in Fall 2017. It will first apply to families who earn $100,000 or less, then to those who earn $110,000 or less in 2018, and eventually reaching $125,000 or less in 2019. </a:t>
            </a:r>
          </a:p>
          <a:p>
            <a:pPr>
              <a:buFont typeface="Arial" panose="020B0604020202020204" pitchFamily="34" charset="0"/>
              <a:buChar char="•"/>
            </a:pPr>
            <a:endParaRPr lang="en-US" sz="2000" dirty="0">
              <a:solidFill>
                <a:srgbClr val="646569"/>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    The New York State Higher Education Services Corporation (HESC) will administer the Excelsior Scholarship. You can sign up for email alerts and learn more about the program on </a:t>
            </a:r>
            <a:r>
              <a:rPr lang="en-US" sz="2000" dirty="0">
                <a:solidFill>
                  <a:srgbClr val="646569"/>
                </a:solidFill>
                <a:latin typeface="Arial" panose="020B0604020202020204" pitchFamily="34" charset="0"/>
                <a:cs typeface="Arial" panose="020B0604020202020204" pitchFamily="34" charset="0"/>
                <a:hlinkClick r:id="rId2"/>
              </a:rPr>
              <a:t>hesc.ny.gov</a:t>
            </a:r>
            <a:r>
              <a:rPr lang="en-US" sz="2000" dirty="0">
                <a:solidFill>
                  <a:srgbClr val="646569"/>
                </a:solidFill>
                <a:latin typeface="Arial" panose="020B0604020202020204" pitchFamily="34" charset="0"/>
                <a:cs typeface="Arial" panose="020B0604020202020204" pitchFamily="34" charset="0"/>
              </a:rPr>
              <a:t>. </a:t>
            </a:r>
            <a:endParaRPr lang="en-US" sz="2000" dirty="0">
              <a:solidFill>
                <a:srgbClr val="646569"/>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0878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Scholarships</a:t>
            </a:r>
          </a:p>
        </p:txBody>
      </p:sp>
      <p:sp>
        <p:nvSpPr>
          <p:cNvPr id="3" name="TextBox 2"/>
          <p:cNvSpPr txBox="1"/>
          <p:nvPr/>
        </p:nvSpPr>
        <p:spPr>
          <a:xfrm>
            <a:off x="457200" y="1143000"/>
            <a:ext cx="8001000" cy="3385542"/>
          </a:xfrm>
          <a:prstGeom prst="rect">
            <a:avLst/>
          </a:prstGeom>
          <a:noFill/>
        </p:spPr>
        <p:txBody>
          <a:bodyPr wrap="square" rtlCol="0">
            <a:spAutoFit/>
          </a:bodyPr>
          <a:lstStyle/>
          <a:p>
            <a:pPr>
              <a:spcAft>
                <a:spcPts val="1200"/>
              </a:spcAft>
            </a:pPr>
            <a:r>
              <a:rPr lang="en-US" dirty="0">
                <a:solidFill>
                  <a:srgbClr val="646569"/>
                </a:solidFill>
                <a:latin typeface="Arial" panose="020B0604020202020204" pitchFamily="34" charset="0"/>
                <a:cs typeface="Arial" panose="020B0604020202020204" pitchFamily="34" charset="0"/>
              </a:rPr>
              <a:t>In the most </a:t>
            </a:r>
            <a:r>
              <a:rPr lang="en-US">
                <a:solidFill>
                  <a:srgbClr val="646569"/>
                </a:solidFill>
                <a:latin typeface="Arial" panose="020B0604020202020204" pitchFamily="34" charset="0"/>
                <a:cs typeface="Arial" panose="020B0604020202020204" pitchFamily="34" charset="0"/>
              </a:rPr>
              <a:t>recent data, </a:t>
            </a:r>
            <a:r>
              <a:rPr lang="en-US" dirty="0">
                <a:solidFill>
                  <a:srgbClr val="646569"/>
                </a:solidFill>
                <a:latin typeface="Arial" panose="020B0604020202020204" pitchFamily="34" charset="0"/>
                <a:cs typeface="Arial" panose="020B0604020202020204" pitchFamily="34" charset="0"/>
              </a:rPr>
              <a:t>more than $6.2 billion in private scholarships were awarded to more than 1.8 million undergraduate students with all manner of academic and athletic achievements. </a:t>
            </a:r>
          </a:p>
          <a:p>
            <a:pPr>
              <a:spcAft>
                <a:spcPts val="300"/>
              </a:spcAft>
            </a:pPr>
            <a:r>
              <a:rPr lang="en-US" dirty="0">
                <a:solidFill>
                  <a:srgbClr val="646569"/>
                </a:solidFill>
                <a:latin typeface="Arial" panose="020B0604020202020204" pitchFamily="34" charset="0"/>
                <a:cs typeface="Arial" panose="020B0604020202020204" pitchFamily="34" charset="0"/>
              </a:rPr>
              <a:t>You can find scholarships from a variety of sources, including:</a:t>
            </a:r>
          </a:p>
          <a:p>
            <a:pPr marL="742950" lvl="1" indent="-285750">
              <a:spcAft>
                <a:spcPts val="300"/>
              </a:spcAft>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Online </a:t>
            </a:r>
            <a:r>
              <a:rPr lang="en-US" sz="1400" dirty="0">
                <a:solidFill>
                  <a:srgbClr val="FFC000"/>
                </a:solidFill>
                <a:latin typeface="Arial" panose="020B0604020202020204" pitchFamily="34" charset="0"/>
                <a:cs typeface="Arial" panose="020B0604020202020204" pitchFamily="34" charset="0"/>
              </a:rPr>
              <a:t>free </a:t>
            </a:r>
            <a:r>
              <a:rPr lang="en-US" sz="1400" dirty="0">
                <a:solidFill>
                  <a:srgbClr val="646569"/>
                </a:solidFill>
                <a:latin typeface="Arial" panose="020B0604020202020204" pitchFamily="34" charset="0"/>
                <a:cs typeface="Arial" panose="020B0604020202020204" pitchFamily="34" charset="0"/>
              </a:rPr>
              <a:t>scholarship finders</a:t>
            </a:r>
          </a:p>
          <a:p>
            <a:pPr marL="742950" lvl="1" indent="-285750">
              <a:spcAft>
                <a:spcPts val="300"/>
              </a:spcAft>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Colleges and Universities</a:t>
            </a:r>
          </a:p>
          <a:p>
            <a:pPr marL="742950" lvl="1" indent="-285750">
              <a:spcAft>
                <a:spcPts val="300"/>
              </a:spcAft>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Employers</a:t>
            </a:r>
          </a:p>
          <a:p>
            <a:pPr marL="742950" lvl="1" indent="-285750">
              <a:spcAft>
                <a:spcPts val="300"/>
              </a:spcAft>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Community and Religious Organizations</a:t>
            </a:r>
          </a:p>
          <a:p>
            <a:pPr marL="742950" lvl="1" indent="-285750">
              <a:spcAft>
                <a:spcPts val="300"/>
              </a:spcAft>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High School or Elementary School</a:t>
            </a:r>
          </a:p>
          <a:p>
            <a:pPr marL="742950" lvl="1" indent="-285750">
              <a:spcAft>
                <a:spcPts val="300"/>
              </a:spcAft>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Organizations through which you pursue hobbies and academic interests</a:t>
            </a:r>
          </a:p>
          <a:p>
            <a:pPr marL="742950" lvl="1" indent="-285750">
              <a:spcAft>
                <a:spcPts val="300"/>
              </a:spcAft>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Companies and Philanthropic Institutions</a:t>
            </a:r>
          </a:p>
          <a:p>
            <a:pPr marL="742950" lvl="1" indent="-285750">
              <a:spcAft>
                <a:spcPts val="300"/>
              </a:spcAft>
              <a:buFont typeface="Arial" panose="020B0604020202020204" pitchFamily="34" charset="0"/>
              <a:buChar char="•"/>
            </a:pPr>
            <a:r>
              <a:rPr lang="en-US" sz="1400" dirty="0">
                <a:solidFill>
                  <a:srgbClr val="646569"/>
                </a:solidFill>
                <a:latin typeface="Arial" panose="020B0604020202020204" pitchFamily="34" charset="0"/>
                <a:cs typeface="Arial" panose="020B0604020202020204" pitchFamily="34" charset="0"/>
              </a:rPr>
              <a:t>Contests and Sweepstakes</a:t>
            </a:r>
          </a:p>
        </p:txBody>
      </p:sp>
    </p:spTree>
    <p:extLst>
      <p:ext uri="{BB962C8B-B14F-4D97-AF65-F5344CB8AC3E}">
        <p14:creationId xmlns:p14="http://schemas.microsoft.com/office/powerpoint/2010/main" val="983801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Work-Study</a:t>
            </a:r>
          </a:p>
        </p:txBody>
      </p:sp>
      <p:sp>
        <p:nvSpPr>
          <p:cNvPr id="3" name="TextBox 2"/>
          <p:cNvSpPr txBox="1"/>
          <p:nvPr/>
        </p:nvSpPr>
        <p:spPr>
          <a:xfrm>
            <a:off x="457200" y="1143000"/>
            <a:ext cx="8001000" cy="2862322"/>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Work-Study is a federal student aid program that provides part-time employment through the college or university to help pay your education expenses.</a:t>
            </a:r>
          </a:p>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Work-Study is available to undergraduate, graduate, and professional students with financial need for both part-time and full-time students.</a:t>
            </a:r>
          </a:p>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Check with your school's financial aid office to find out if your school participates in the Work-Study program.</a:t>
            </a:r>
          </a:p>
        </p:txBody>
      </p:sp>
    </p:spTree>
    <p:extLst>
      <p:ext uri="{BB962C8B-B14F-4D97-AF65-F5344CB8AC3E}">
        <p14:creationId xmlns:p14="http://schemas.microsoft.com/office/powerpoint/2010/main" val="3392924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Federal Loans</a:t>
            </a:r>
          </a:p>
        </p:txBody>
      </p:sp>
      <p:sp>
        <p:nvSpPr>
          <p:cNvPr id="3" name="TextBox 2"/>
          <p:cNvSpPr txBox="1"/>
          <p:nvPr/>
        </p:nvSpPr>
        <p:spPr>
          <a:xfrm>
            <a:off x="457200" y="1143000"/>
            <a:ext cx="8001000" cy="3231654"/>
          </a:xfrm>
          <a:prstGeom prst="rect">
            <a:avLst/>
          </a:prstGeom>
          <a:noFill/>
        </p:spPr>
        <p:txBody>
          <a:bodyPr wrap="square" rtlCol="0">
            <a:spAutoFit/>
          </a:bodyPr>
          <a:lstStyle/>
          <a:p>
            <a:pPr>
              <a:spcAft>
                <a:spcPts val="1200"/>
              </a:spcAft>
            </a:pPr>
            <a:r>
              <a:rPr lang="en-US" sz="1600" dirty="0">
                <a:solidFill>
                  <a:srgbClr val="646569"/>
                </a:solidFill>
                <a:latin typeface="Arial" panose="020B0604020202020204" pitchFamily="34" charset="0"/>
                <a:cs typeface="Arial" panose="020B0604020202020204" pitchFamily="34" charset="0"/>
              </a:rPr>
              <a:t>If you still need to take out loans after exhausting all available grant, scholarship and work-study funding, consider all available federal loans before turning to private loans.  </a:t>
            </a:r>
          </a:p>
          <a:p>
            <a:pPr>
              <a:spcAft>
                <a:spcPts val="1200"/>
              </a:spcAft>
            </a:pPr>
            <a:r>
              <a:rPr lang="en-US" sz="1600" dirty="0">
                <a:solidFill>
                  <a:srgbClr val="646569"/>
                </a:solidFill>
                <a:latin typeface="Arial" panose="020B0604020202020204" pitchFamily="34" charset="0"/>
                <a:cs typeface="Arial" panose="020B0604020202020204" pitchFamily="34" charset="0"/>
              </a:rPr>
              <a:t>Federal loans offer </a:t>
            </a:r>
            <a:r>
              <a:rPr lang="en-US" sz="1600" dirty="0">
                <a:solidFill>
                  <a:srgbClr val="007681"/>
                </a:solidFill>
                <a:latin typeface="Arial" panose="020B0604020202020204" pitchFamily="34" charset="0"/>
                <a:cs typeface="Arial" panose="020B0604020202020204" pitchFamily="34" charset="0"/>
              </a:rPr>
              <a:t>several advantages compared to private loans</a:t>
            </a:r>
            <a:r>
              <a:rPr lang="en-US" sz="1600" dirty="0">
                <a:solidFill>
                  <a:srgbClr val="646569"/>
                </a:solidFill>
                <a:latin typeface="Arial" panose="020B0604020202020204" pitchFamily="34" charset="0"/>
                <a:cs typeface="Arial" panose="020B0604020202020204" pitchFamily="34" charset="0"/>
              </a:rPr>
              <a:t>, including:</a:t>
            </a:r>
          </a:p>
          <a:p>
            <a:pPr marL="742950" lvl="1" indent="-285750">
              <a:spcAft>
                <a:spcPts val="12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The interest rate on federal loans is typically lower than on private loans.</a:t>
            </a:r>
          </a:p>
          <a:p>
            <a:pPr marL="742950" lvl="1" indent="-285750">
              <a:spcAft>
                <a:spcPts val="12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No credit check or cosigner is required for most federal loans.</a:t>
            </a:r>
          </a:p>
          <a:p>
            <a:pPr marL="742950" lvl="1" indent="-285750">
              <a:spcAft>
                <a:spcPts val="12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You don’t have to start repayment until you graduate, leave school, or change your enrollment status to less than half-time.</a:t>
            </a:r>
          </a:p>
          <a:p>
            <a:pPr marL="742950" lvl="1" indent="-285750">
              <a:spcAft>
                <a:spcPts val="12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There are flexible repayment plans and more options to postpone repayment.</a:t>
            </a:r>
          </a:p>
          <a:p>
            <a:pPr marL="742950" lvl="1" indent="-285750">
              <a:spcAft>
                <a:spcPts val="12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You may be eligible for loan forgiveness if you meet certain criteria.</a:t>
            </a:r>
          </a:p>
        </p:txBody>
      </p:sp>
    </p:spTree>
    <p:extLst>
      <p:ext uri="{BB962C8B-B14F-4D97-AF65-F5344CB8AC3E}">
        <p14:creationId xmlns:p14="http://schemas.microsoft.com/office/powerpoint/2010/main" val="1339841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Types of Federal Loans</a:t>
            </a:r>
          </a:p>
        </p:txBody>
      </p:sp>
      <p:sp>
        <p:nvSpPr>
          <p:cNvPr id="3" name="TextBox 2"/>
          <p:cNvSpPr txBox="1"/>
          <p:nvPr/>
        </p:nvSpPr>
        <p:spPr>
          <a:xfrm>
            <a:off x="457200" y="1143000"/>
            <a:ext cx="8001000" cy="3539430"/>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Some federal loans are </a:t>
            </a:r>
            <a:r>
              <a:rPr lang="en-US" sz="1600" dirty="0">
                <a:solidFill>
                  <a:srgbClr val="FFC000"/>
                </a:solidFill>
                <a:latin typeface="Arial" panose="020B0604020202020204" pitchFamily="34" charset="0"/>
                <a:cs typeface="Arial" panose="020B0604020202020204" pitchFamily="34" charset="0"/>
              </a:rPr>
              <a:t>subsidized</a:t>
            </a:r>
            <a:r>
              <a:rPr lang="en-US" sz="1600" dirty="0">
                <a:solidFill>
                  <a:srgbClr val="646569"/>
                </a:solidFill>
                <a:latin typeface="Arial" panose="020B0604020202020204" pitchFamily="34" charset="0"/>
                <a:cs typeface="Arial" panose="020B0604020202020204" pitchFamily="34" charset="0"/>
              </a:rPr>
              <a:t>, which means that interest is paid by the Federal government while you are in school and in approved grace periods or deferments. </a:t>
            </a:r>
          </a:p>
          <a:p>
            <a:pPr marL="285750" indent="-285750">
              <a:buFont typeface="Arial" panose="020B0604020202020204" pitchFamily="34" charset="0"/>
              <a:buChar char="•"/>
            </a:pPr>
            <a:endParaRPr lang="en-US" sz="1600" dirty="0">
              <a:solidFill>
                <a:srgbClr val="6465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Other federal loans are </a:t>
            </a:r>
            <a:r>
              <a:rPr lang="en-US" sz="1600" dirty="0">
                <a:solidFill>
                  <a:srgbClr val="FFC000"/>
                </a:solidFill>
                <a:latin typeface="Arial" panose="020B0604020202020204" pitchFamily="34" charset="0"/>
                <a:cs typeface="Arial" panose="020B0604020202020204" pitchFamily="34" charset="0"/>
              </a:rPr>
              <a:t>unsubsidized</a:t>
            </a:r>
            <a:r>
              <a:rPr lang="en-US" sz="1600" dirty="0">
                <a:solidFill>
                  <a:srgbClr val="646569"/>
                </a:solidFill>
                <a:latin typeface="Arial" panose="020B0604020202020204" pitchFamily="34" charset="0"/>
                <a:cs typeface="Arial" panose="020B0604020202020204" pitchFamily="34" charset="0"/>
              </a:rPr>
              <a:t>, which means that interest will accrue from the first day the loan is disbursed.  You may be able to delay repaying interest while you are in school, but the accrued interest will be capitalized and added to the principal balance of your loan.</a:t>
            </a:r>
          </a:p>
          <a:p>
            <a:pPr marL="285750" indent="-285750">
              <a:buFont typeface="Arial" panose="020B0604020202020204" pitchFamily="34" charset="0"/>
              <a:buChar char="•"/>
            </a:pPr>
            <a:endParaRPr lang="en-US" sz="1600" dirty="0">
              <a:solidFill>
                <a:srgbClr val="646569"/>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solidFill>
                  <a:srgbClr val="002D73"/>
                </a:solidFill>
                <a:latin typeface="Arial" panose="020B0604020202020204" pitchFamily="34" charset="0"/>
                <a:cs typeface="Arial" panose="020B0604020202020204" pitchFamily="34" charset="0"/>
              </a:rPr>
              <a:t>Once you determine that you will need to borrow, first take out all available </a:t>
            </a:r>
            <a:r>
              <a:rPr lang="en-US" sz="1600" dirty="0">
                <a:solidFill>
                  <a:srgbClr val="FFC000"/>
                </a:solidFill>
                <a:latin typeface="Arial" panose="020B0604020202020204" pitchFamily="34" charset="0"/>
                <a:cs typeface="Arial" panose="020B0604020202020204" pitchFamily="34" charset="0"/>
              </a:rPr>
              <a:t>Subsidized Loans </a:t>
            </a:r>
            <a:r>
              <a:rPr lang="en-US" sz="1600" dirty="0">
                <a:solidFill>
                  <a:srgbClr val="002D73"/>
                </a:solidFill>
                <a:latin typeface="Arial" panose="020B0604020202020204" pitchFamily="34" charset="0"/>
                <a:cs typeface="Arial" panose="020B0604020202020204" pitchFamily="34" charset="0"/>
              </a:rPr>
              <a:t>to cover your education expenses.</a:t>
            </a:r>
          </a:p>
          <a:p>
            <a:pPr marL="285750" indent="-285750">
              <a:buFont typeface="Arial" panose="020B0604020202020204" pitchFamily="34" charset="0"/>
              <a:buChar char="•"/>
            </a:pPr>
            <a:endParaRPr lang="en-US" sz="1600" dirty="0">
              <a:solidFill>
                <a:srgbClr val="002D73"/>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solidFill>
                  <a:srgbClr val="002D73"/>
                </a:solidFill>
                <a:latin typeface="Arial" panose="020B0604020202020204" pitchFamily="34" charset="0"/>
                <a:cs typeface="Arial" panose="020B0604020202020204" pitchFamily="34" charset="0"/>
              </a:rPr>
              <a:t>If you can afford it, you should consider making interest payments on </a:t>
            </a:r>
            <a:r>
              <a:rPr lang="en-US" sz="1600" dirty="0">
                <a:solidFill>
                  <a:srgbClr val="FFC000"/>
                </a:solidFill>
                <a:latin typeface="Arial" panose="020B0604020202020204" pitchFamily="34" charset="0"/>
                <a:cs typeface="Arial" panose="020B0604020202020204" pitchFamily="34" charset="0"/>
              </a:rPr>
              <a:t>Unsubsidized Loans </a:t>
            </a:r>
            <a:r>
              <a:rPr lang="en-US" sz="1600" dirty="0">
                <a:solidFill>
                  <a:srgbClr val="002D73"/>
                </a:solidFill>
                <a:latin typeface="Arial" panose="020B0604020202020204" pitchFamily="34" charset="0"/>
                <a:cs typeface="Arial" panose="020B0604020202020204" pitchFamily="34" charset="0"/>
              </a:rPr>
              <a:t>while you are in school to avoid having the unpaid interest capitalized.</a:t>
            </a:r>
          </a:p>
        </p:txBody>
      </p:sp>
    </p:spTree>
    <p:extLst>
      <p:ext uri="{BB962C8B-B14F-4D97-AF65-F5344CB8AC3E}">
        <p14:creationId xmlns:p14="http://schemas.microsoft.com/office/powerpoint/2010/main" val="4138036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Federal Direct Subsidized Loans</a:t>
            </a:r>
          </a:p>
        </p:txBody>
      </p:sp>
      <p:sp>
        <p:nvSpPr>
          <p:cNvPr id="3" name="TextBox 2"/>
          <p:cNvSpPr txBox="1"/>
          <p:nvPr/>
        </p:nvSpPr>
        <p:spPr>
          <a:xfrm>
            <a:off x="457200" y="1143000"/>
            <a:ext cx="8001000" cy="3416320"/>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Direct Subsidized Loans are available to undergraduate students with financial need.</a:t>
            </a:r>
          </a:p>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The interest rate for loans for the 2022-23 academic year is 4.99%</a:t>
            </a:r>
          </a:p>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The amount you can borrow is determined by your school and cannot exceed your financial need.</a:t>
            </a:r>
          </a:p>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You are not charged interest while you are in school at least half-time, for the first 6 months after leaving school, and during deferment.</a:t>
            </a:r>
          </a:p>
          <a:p>
            <a:endParaRPr lang="en-US" sz="1600" dirty="0">
              <a:solidFill>
                <a:srgbClr val="002D7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5211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Federal Direct Unsubsidized Loans</a:t>
            </a:r>
          </a:p>
        </p:txBody>
      </p:sp>
      <p:sp>
        <p:nvSpPr>
          <p:cNvPr id="3" name="TextBox 2"/>
          <p:cNvSpPr txBox="1"/>
          <p:nvPr/>
        </p:nvSpPr>
        <p:spPr>
          <a:xfrm>
            <a:off x="457200" y="1143000"/>
            <a:ext cx="8001000" cy="3170099"/>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Direct Unsubsidized Loans are available to undergraduate and graduate students; financial need is not required.</a:t>
            </a:r>
          </a:p>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The interest rate for undergraduate loans for the 2022-23 academic year is 4.99%; for graduate loans the rate is 6.54%.</a:t>
            </a:r>
          </a:p>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You will be charged for interest as soon as your loan is disbursed. You can choose not to pay interest while you are in school or during grace periods, deferment, or forbearance, but interest will accrue and be added to the principal balance of your loan.</a:t>
            </a:r>
          </a:p>
        </p:txBody>
      </p:sp>
    </p:spTree>
    <p:extLst>
      <p:ext uri="{BB962C8B-B14F-4D97-AF65-F5344CB8AC3E}">
        <p14:creationId xmlns:p14="http://schemas.microsoft.com/office/powerpoint/2010/main" val="3133407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Federal PLUS Loans</a:t>
            </a:r>
          </a:p>
        </p:txBody>
      </p:sp>
      <p:sp>
        <p:nvSpPr>
          <p:cNvPr id="3" name="TextBox 2"/>
          <p:cNvSpPr txBox="1"/>
          <p:nvPr/>
        </p:nvSpPr>
        <p:spPr>
          <a:xfrm>
            <a:off x="457200" y="1143000"/>
            <a:ext cx="8001000" cy="3323987"/>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PLUS loans are available for graduate or professional degree students and parents of dependent undergraduate students.</a:t>
            </a:r>
          </a:p>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Credit history is considered and poor credit history can disqualify potential borrowers.</a:t>
            </a:r>
          </a:p>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The interest rate for loans disbursed for the 2022-23 academic year </a:t>
            </a:r>
            <a:r>
              <a:rPr lang="en-US" sz="2000">
                <a:solidFill>
                  <a:srgbClr val="646569"/>
                </a:solidFill>
                <a:latin typeface="Arial" panose="020B0604020202020204" pitchFamily="34" charset="0"/>
                <a:cs typeface="Arial" panose="020B0604020202020204" pitchFamily="34" charset="0"/>
              </a:rPr>
              <a:t>is 7.54%.</a:t>
            </a:r>
            <a:endParaRPr lang="en-US" sz="2000" dirty="0">
              <a:solidFill>
                <a:srgbClr val="646569"/>
              </a:solidFill>
              <a:latin typeface="Arial" panose="020B0604020202020204" pitchFamily="34" charset="0"/>
              <a:cs typeface="Arial" panose="020B0604020202020204" pitchFamily="34" charset="0"/>
            </a:endParaRPr>
          </a:p>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PLUS loans enter repayment as soon as they are disbursed. You can delay repayment while in school but interest will accrue and be added to the principal balance of your loan.</a:t>
            </a:r>
          </a:p>
        </p:txBody>
      </p:sp>
    </p:spTree>
    <p:extLst>
      <p:ext uri="{BB962C8B-B14F-4D97-AF65-F5344CB8AC3E}">
        <p14:creationId xmlns:p14="http://schemas.microsoft.com/office/powerpoint/2010/main" val="3863385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Private Loans</a:t>
            </a:r>
          </a:p>
        </p:txBody>
      </p:sp>
      <p:sp>
        <p:nvSpPr>
          <p:cNvPr id="3" name="TextBox 2"/>
          <p:cNvSpPr txBox="1"/>
          <p:nvPr/>
        </p:nvSpPr>
        <p:spPr>
          <a:xfrm>
            <a:off x="457200" y="1581150"/>
            <a:ext cx="8001000" cy="2339102"/>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solidFill>
                  <a:srgbClr val="646569"/>
                </a:solidFill>
                <a:latin typeface="Arial" panose="020B0604020202020204" pitchFamily="34" charset="0"/>
                <a:cs typeface="Arial" panose="020B0604020202020204" pitchFamily="34" charset="0"/>
              </a:rPr>
              <a:t>Private student loans are originated by banks, credit unions, peer-to-peer lenders, and private colleges and universities themselves.  </a:t>
            </a:r>
          </a:p>
          <a:p>
            <a:pPr>
              <a:spcAft>
                <a:spcPts val="1200"/>
              </a:spcAft>
            </a:pPr>
            <a:endParaRPr lang="en-US" sz="2000" dirty="0">
              <a:solidFill>
                <a:srgbClr val="646569"/>
              </a:solidFill>
              <a:latin typeface="Arial" panose="020B0604020202020204" pitchFamily="34" charset="0"/>
              <a:cs typeface="Arial" panose="020B0604020202020204" pitchFamily="34" charset="0"/>
            </a:endParaRPr>
          </a:p>
          <a:p>
            <a:pPr marL="342900" indent="-342900">
              <a:spcAft>
                <a:spcPts val="1200"/>
              </a:spcAft>
              <a:buFont typeface="Arial" panose="020B0604020202020204" pitchFamily="34" charset="0"/>
              <a:buChar char="•"/>
            </a:pPr>
            <a:r>
              <a:rPr lang="en-US" sz="2000" b="1" dirty="0">
                <a:solidFill>
                  <a:srgbClr val="646569"/>
                </a:solidFill>
                <a:latin typeface="Arial" panose="020B0604020202020204" pitchFamily="34" charset="0"/>
                <a:cs typeface="Arial" panose="020B0604020202020204" pitchFamily="34" charset="0"/>
              </a:rPr>
              <a:t>Private Loans should be considered </a:t>
            </a:r>
            <a:r>
              <a:rPr lang="en-US" sz="2000" b="1" u="sng" dirty="0">
                <a:solidFill>
                  <a:srgbClr val="007681"/>
                </a:solidFill>
                <a:latin typeface="Arial" panose="020B0604020202020204" pitchFamily="34" charset="0"/>
                <a:cs typeface="Arial" panose="020B0604020202020204" pitchFamily="34" charset="0"/>
              </a:rPr>
              <a:t>only after you have used all available “free” aid and federal student loans</a:t>
            </a:r>
            <a:r>
              <a:rPr lang="en-US" sz="2000" b="1" dirty="0">
                <a:solidFill>
                  <a:srgbClr val="646569"/>
                </a:solidFill>
                <a:latin typeface="Arial" panose="020B0604020202020204" pitchFamily="34" charset="0"/>
                <a:cs typeface="Arial" panose="020B0604020202020204" pitchFamily="34" charset="0"/>
              </a:rPr>
              <a:t>.</a:t>
            </a:r>
            <a:r>
              <a:rPr lang="en-US" sz="2000" dirty="0">
                <a:solidFill>
                  <a:srgbClr val="646569"/>
                </a:solidFill>
                <a:latin typeface="Arial" panose="020B0604020202020204" pitchFamily="34" charset="0"/>
                <a:cs typeface="Arial" panose="020B0604020202020204" pitchFamily="34" charset="0"/>
              </a:rPr>
              <a:t> </a:t>
            </a:r>
          </a:p>
          <a:p>
            <a:endParaRPr lang="en-US" sz="1600" dirty="0">
              <a:solidFill>
                <a:srgbClr val="002D7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8379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584775"/>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Private Loans</a:t>
            </a:r>
          </a:p>
        </p:txBody>
      </p:sp>
      <p:sp>
        <p:nvSpPr>
          <p:cNvPr id="3" name="TextBox 2"/>
          <p:cNvSpPr txBox="1"/>
          <p:nvPr/>
        </p:nvSpPr>
        <p:spPr>
          <a:xfrm>
            <a:off x="457200" y="1143000"/>
            <a:ext cx="8001000" cy="3554819"/>
          </a:xfrm>
          <a:prstGeom prst="rect">
            <a:avLst/>
          </a:prstGeom>
          <a:noFill/>
        </p:spPr>
        <p:txBody>
          <a:bodyPr wrap="square" rtlCol="0">
            <a:spAutoFit/>
          </a:bodyPr>
          <a:lstStyle/>
          <a:p>
            <a:pPr>
              <a:spcAft>
                <a:spcPts val="600"/>
              </a:spcAft>
            </a:pPr>
            <a:r>
              <a:rPr lang="en-US" sz="2000" dirty="0">
                <a:solidFill>
                  <a:srgbClr val="646569"/>
                </a:solidFill>
                <a:latin typeface="Arial" panose="020B0604020202020204" pitchFamily="34" charset="0"/>
                <a:cs typeface="Arial" panose="020B0604020202020204" pitchFamily="34" charset="0"/>
              </a:rPr>
              <a:t>Some of the drawbacks of private loans include:</a:t>
            </a:r>
          </a:p>
          <a:p>
            <a:pPr marL="800100" lvl="1" indent="-342900">
              <a:spcAft>
                <a:spcPts val="6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Interest rates are often higher than on federal loans and can be variable.</a:t>
            </a:r>
          </a:p>
          <a:p>
            <a:pPr marL="800100" lvl="1" indent="-342900">
              <a:spcAft>
                <a:spcPts val="6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Payments may start while you are still in school.</a:t>
            </a:r>
          </a:p>
          <a:p>
            <a:pPr marL="800100" lvl="1" indent="-342900">
              <a:spcAft>
                <a:spcPts val="6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Interest typically accrues while you are in school.</a:t>
            </a:r>
          </a:p>
          <a:p>
            <a:pPr marL="800100" lvl="1" indent="-342900">
              <a:spcAft>
                <a:spcPts val="6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Interest rates are based on a borrower’s creditworthiness.</a:t>
            </a:r>
          </a:p>
          <a:p>
            <a:pPr marL="800100" lvl="1" indent="-342900">
              <a:spcAft>
                <a:spcPts val="6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Private loans may require a co-signer.</a:t>
            </a:r>
          </a:p>
          <a:p>
            <a:pPr marL="800100" lvl="1" indent="-342900">
              <a:spcAft>
                <a:spcPts val="6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Interest may not be tax deductible.</a:t>
            </a:r>
          </a:p>
          <a:p>
            <a:pPr marL="800100" lvl="1" indent="-342900">
              <a:spcAft>
                <a:spcPts val="6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Private loans do not offer the same advantageous repayment programs as federal loans, such as income driven repayment.</a:t>
            </a:r>
          </a:p>
          <a:p>
            <a:pPr marL="800100" lvl="1" indent="-342900">
              <a:spcAft>
                <a:spcPts val="6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Private loans do not qualify for federal loan forgiveness programs.</a:t>
            </a:r>
          </a:p>
          <a:p>
            <a:pPr marL="800100" lvl="1" indent="-342900">
              <a:spcAft>
                <a:spcPts val="6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Private loans may not offer deferments or forbearances.</a:t>
            </a:r>
          </a:p>
        </p:txBody>
      </p:sp>
    </p:spTree>
    <p:extLst>
      <p:ext uri="{BB962C8B-B14F-4D97-AF65-F5344CB8AC3E}">
        <p14:creationId xmlns:p14="http://schemas.microsoft.com/office/powerpoint/2010/main" val="3025683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575" y="438150"/>
            <a:ext cx="7773795" cy="584775"/>
          </a:xfrm>
          <a:prstGeom prst="rect">
            <a:avLst/>
          </a:prstGeom>
        </p:spPr>
        <p:txBody>
          <a:bodyPr wrap="none">
            <a:spAutoFit/>
          </a:bodyPr>
          <a:lstStyle/>
          <a:p>
            <a:r>
              <a:rPr lang="en-US" sz="3200" b="1" dirty="0">
                <a:solidFill>
                  <a:srgbClr val="1F3261"/>
                </a:solidFill>
                <a:latin typeface="Arial" panose="020B0604020202020204" pitchFamily="34" charset="0"/>
                <a:cs typeface="Arial" panose="020B0604020202020204" pitchFamily="34" charset="0"/>
              </a:rPr>
              <a:t>Financial Aid Award Information Sheet </a:t>
            </a:r>
          </a:p>
        </p:txBody>
      </p:sp>
      <p:sp>
        <p:nvSpPr>
          <p:cNvPr id="4" name="TextBox 3"/>
          <p:cNvSpPr txBox="1"/>
          <p:nvPr/>
        </p:nvSpPr>
        <p:spPr>
          <a:xfrm>
            <a:off x="381000" y="1022925"/>
            <a:ext cx="8534400" cy="3539430"/>
          </a:xfrm>
          <a:prstGeom prst="rect">
            <a:avLst/>
          </a:prstGeom>
          <a:noFill/>
        </p:spPr>
        <p:txBody>
          <a:bodyPr wrap="square" rtlCol="0">
            <a:spAutoFit/>
          </a:bodyPr>
          <a:lstStyle/>
          <a:p>
            <a:r>
              <a:rPr lang="en-US" sz="1600" dirty="0">
                <a:solidFill>
                  <a:srgbClr val="646569"/>
                </a:solidFill>
                <a:latin typeface="Arial" panose="020B0604020202020204" pitchFamily="34" charset="0"/>
                <a:cs typeface="Arial" panose="020B0604020202020204" pitchFamily="34" charset="0"/>
              </a:rPr>
              <a:t>The New York State Financial Aid Award Information Sheet is a simple one page summary, provided by the school’s financial aid office, that breaks down a students final cost of attendance.  It is given to all undergraduate students who attend New York schools. </a:t>
            </a:r>
          </a:p>
          <a:p>
            <a:endParaRPr lang="en-US" sz="1600" dirty="0">
              <a:solidFill>
                <a:srgbClr val="646569"/>
              </a:solidFill>
              <a:latin typeface="Arial" panose="020B0604020202020204" pitchFamily="34" charset="0"/>
              <a:cs typeface="Arial" panose="020B0604020202020204" pitchFamily="34" charset="0"/>
            </a:endParaRPr>
          </a:p>
          <a:p>
            <a:r>
              <a:rPr lang="en-US" sz="1600" dirty="0">
                <a:solidFill>
                  <a:srgbClr val="646569"/>
                </a:solidFill>
                <a:latin typeface="Arial" panose="020B0604020202020204" pitchFamily="34" charset="0"/>
                <a:cs typeface="Arial" panose="020B0604020202020204" pitchFamily="34" charset="0"/>
              </a:rPr>
              <a:t>It also provides data on a school’s:</a:t>
            </a:r>
          </a:p>
          <a:p>
            <a:pPr marL="285750" indent="-285750">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Financial aid options</a:t>
            </a:r>
          </a:p>
          <a:p>
            <a:pPr marL="285750" indent="-285750">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Estimate of the cost for each academic year to earn a degree at the institution</a:t>
            </a:r>
          </a:p>
          <a:p>
            <a:pPr marL="285750" indent="-285750">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Graduation rate </a:t>
            </a:r>
          </a:p>
          <a:p>
            <a:pPr marL="285750" indent="-285750">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Median borrowing rate</a:t>
            </a:r>
          </a:p>
          <a:p>
            <a:pPr marL="285750" indent="-285750">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Loan default rate</a:t>
            </a:r>
          </a:p>
          <a:p>
            <a:endParaRPr lang="en-US" sz="1600" dirty="0">
              <a:solidFill>
                <a:srgbClr val="646569"/>
              </a:solidFill>
              <a:latin typeface="Arial" panose="020B0604020202020204" pitchFamily="34" charset="0"/>
              <a:cs typeface="Arial" panose="020B0604020202020204" pitchFamily="34" charset="0"/>
            </a:endParaRPr>
          </a:p>
          <a:p>
            <a:pPr algn="ctr"/>
            <a:r>
              <a:rPr lang="en-US" sz="1600" dirty="0">
                <a:solidFill>
                  <a:srgbClr val="FFC000"/>
                </a:solidFill>
                <a:latin typeface="Arial" panose="020B0604020202020204" pitchFamily="34" charset="0"/>
                <a:cs typeface="Arial" panose="020B0604020202020204" pitchFamily="34" charset="0"/>
              </a:rPr>
              <a:t>It is a convenient and easy way to compare different colleges </a:t>
            </a:r>
          </a:p>
          <a:p>
            <a:pPr algn="ctr"/>
            <a:r>
              <a:rPr lang="en-US" sz="1600" dirty="0">
                <a:solidFill>
                  <a:srgbClr val="FFC000"/>
                </a:solidFill>
                <a:latin typeface="Arial" panose="020B0604020202020204" pitchFamily="34" charset="0"/>
                <a:cs typeface="Arial" panose="020B0604020202020204" pitchFamily="34" charset="0"/>
              </a:rPr>
              <a:t>performance and the actual cost of attending each college </a:t>
            </a:r>
          </a:p>
          <a:p>
            <a:pPr marL="285750" indent="-285750">
              <a:buFont typeface="Arial" panose="020B0604020202020204" pitchFamily="34" charset="0"/>
              <a:buChar char="•"/>
            </a:pPr>
            <a:endParaRPr lang="en-US" sz="1600" dirty="0">
              <a:solidFill>
                <a:srgbClr val="646569"/>
              </a:solidFill>
              <a:latin typeface="Arial" panose="020B0604020202020204" pitchFamily="34" charset="0"/>
              <a:cs typeface="Arial" panose="020B0604020202020204" pitchFamily="34" charset="0"/>
            </a:endParaRPr>
          </a:p>
        </p:txBody>
      </p:sp>
      <p:sp>
        <p:nvSpPr>
          <p:cNvPr id="5" name="TextBox 4"/>
          <p:cNvSpPr txBox="1"/>
          <p:nvPr/>
        </p:nvSpPr>
        <p:spPr>
          <a:xfrm>
            <a:off x="152400" y="4620924"/>
            <a:ext cx="7148752" cy="338554"/>
          </a:xfrm>
          <a:prstGeom prst="rect">
            <a:avLst/>
          </a:prstGeom>
          <a:noFill/>
        </p:spPr>
        <p:txBody>
          <a:bodyPr wrap="none" rtlCol="0">
            <a:spAutoFit/>
          </a:bodyPr>
          <a:lstStyle/>
          <a:p>
            <a:r>
              <a:rPr lang="en-US" sz="1600" dirty="0">
                <a:solidFill>
                  <a:srgbClr val="458993"/>
                </a:solidFill>
                <a:latin typeface="Arial" panose="020B0604020202020204" pitchFamily="34" charset="0"/>
                <a:cs typeface="Arial" panose="020B0604020202020204" pitchFamily="34" charset="0"/>
              </a:rPr>
              <a:t>http://www.dfs.ny.gov/consumer/shopping_sheet/shopping_sheet_default.pdf</a:t>
            </a:r>
          </a:p>
        </p:txBody>
      </p:sp>
    </p:spTree>
    <p:extLst>
      <p:ext uri="{BB962C8B-B14F-4D97-AF65-F5344CB8AC3E}">
        <p14:creationId xmlns:p14="http://schemas.microsoft.com/office/powerpoint/2010/main" val="1377416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534400" cy="1077218"/>
          </a:xfrm>
          <a:prstGeom prst="rect">
            <a:avLst/>
          </a:prstGeom>
          <a:noFill/>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Get on Your Feet Student Loan Forgiveness Program</a:t>
            </a:r>
          </a:p>
        </p:txBody>
      </p:sp>
      <p:sp>
        <p:nvSpPr>
          <p:cNvPr id="3" name="TextBox 2"/>
          <p:cNvSpPr txBox="1"/>
          <p:nvPr/>
        </p:nvSpPr>
        <p:spPr>
          <a:xfrm>
            <a:off x="457200" y="1532943"/>
            <a:ext cx="8001000" cy="3046988"/>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The New York State Get on Your Feet Loan Forgiveness Program is designed to help recent New York State college graduates focus on establishing their careers and starting life out on a sound financial footing.</a:t>
            </a:r>
          </a:p>
          <a:p>
            <a:pPr marL="285750" indent="-285750">
              <a:spcAft>
                <a:spcPts val="12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Recent graduates are eligible to receive an award equal to 100 percent of his or her monthly federal income-driven repayment plan payments for 24 months of repayment.</a:t>
            </a:r>
          </a:p>
          <a:p>
            <a:pPr marL="285750" indent="-285750">
              <a:spcAft>
                <a:spcPts val="12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To qualify you must graduate from a New York college, continue to live in New York, and meet certain income criteria.</a:t>
            </a:r>
          </a:p>
          <a:p>
            <a:pPr marL="285750" indent="-285750">
              <a:spcAft>
                <a:spcPts val="1200"/>
              </a:spcAft>
              <a:buFont typeface="Arial" panose="020B0604020202020204" pitchFamily="34" charset="0"/>
              <a:buChar char="•"/>
            </a:pPr>
            <a:r>
              <a:rPr lang="en-US" sz="1600" dirty="0">
                <a:solidFill>
                  <a:srgbClr val="646569"/>
                </a:solidFill>
                <a:latin typeface="Arial" panose="020B0604020202020204" pitchFamily="34" charset="0"/>
                <a:cs typeface="Arial" panose="020B0604020202020204" pitchFamily="34" charset="0"/>
              </a:rPr>
              <a:t>The program is being administered by the New York State Higher Education Services Corporation.  To learn more or apply, visit </a:t>
            </a:r>
            <a:r>
              <a:rPr lang="en-US" dirty="0">
                <a:solidFill>
                  <a:srgbClr val="007681"/>
                </a:solidFill>
                <a:latin typeface="Arial" panose="020B0604020202020204" pitchFamily="34" charset="0"/>
                <a:cs typeface="Arial" panose="020B0604020202020204" pitchFamily="34" charset="0"/>
              </a:rPr>
              <a:t>hesc.ny.gov/</a:t>
            </a:r>
            <a:r>
              <a:rPr lang="en-US" dirty="0" err="1">
                <a:solidFill>
                  <a:srgbClr val="007681"/>
                </a:solidFill>
                <a:latin typeface="Arial" panose="020B0604020202020204" pitchFamily="34" charset="0"/>
                <a:cs typeface="Arial" panose="020B0604020202020204" pitchFamily="34" charset="0"/>
              </a:rPr>
              <a:t>GetOnYourFeet</a:t>
            </a:r>
            <a:r>
              <a:rPr lang="en-US" dirty="0">
                <a:solidFill>
                  <a:srgbClr val="00768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44587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04800" y="1276350"/>
            <a:ext cx="8534400" cy="707886"/>
          </a:xfrm>
          <a:prstGeom prst="rect">
            <a:avLst/>
          </a:prstGeom>
          <a:noFill/>
          <a:ln>
            <a:noFill/>
          </a:ln>
        </p:spPr>
        <p:txBody>
          <a:bodyPr wrap="square" rtlCol="0">
            <a:spAutoFit/>
          </a:bodyPr>
          <a:lstStyle/>
          <a:p>
            <a:r>
              <a:rPr lang="en-US" sz="4000" b="1" dirty="0">
                <a:solidFill>
                  <a:srgbClr val="002D73"/>
                </a:solidFill>
                <a:latin typeface="Arial" panose="020B0604020202020204" pitchFamily="34" charset="0"/>
                <a:cs typeface="Arial" panose="020B0604020202020204" pitchFamily="34" charset="0"/>
              </a:rPr>
              <a:t>For more information </a:t>
            </a:r>
          </a:p>
        </p:txBody>
      </p:sp>
      <p:sp>
        <p:nvSpPr>
          <p:cNvPr id="7" name="TextBox 6"/>
          <p:cNvSpPr txBox="1"/>
          <p:nvPr/>
        </p:nvSpPr>
        <p:spPr>
          <a:xfrm>
            <a:off x="298525" y="1885950"/>
            <a:ext cx="8534400" cy="1692771"/>
          </a:xfrm>
          <a:prstGeom prst="rect">
            <a:avLst/>
          </a:prstGeom>
          <a:noFill/>
          <a:ln>
            <a:noFill/>
          </a:ln>
        </p:spPr>
        <p:txBody>
          <a:bodyPr wrap="square" rtlCol="0">
            <a:spAutoFit/>
          </a:bodyPr>
          <a:lstStyle/>
          <a:p>
            <a:r>
              <a:rPr lang="en-US" sz="2800" b="1" dirty="0">
                <a:solidFill>
                  <a:srgbClr val="00768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www.dfs.ny.gov</a:t>
            </a:r>
            <a:endParaRPr lang="en-US" sz="2800" b="1" dirty="0">
              <a:solidFill>
                <a:srgbClr val="007681"/>
              </a:solidFill>
              <a:latin typeface="Arial" panose="020B0604020202020204" pitchFamily="34" charset="0"/>
              <a:cs typeface="Arial" panose="020B0604020202020204" pitchFamily="34" charset="0"/>
            </a:endParaRPr>
          </a:p>
          <a:p>
            <a:endParaRPr lang="en-US" sz="800" b="1" dirty="0">
              <a:solidFill>
                <a:srgbClr val="FFC000"/>
              </a:solidFill>
              <a:latin typeface="Arial" panose="020B0604020202020204" pitchFamily="34" charset="0"/>
              <a:cs typeface="Arial" panose="020B0604020202020204" pitchFamily="34" charset="0"/>
            </a:endParaRPr>
          </a:p>
          <a:p>
            <a:r>
              <a:rPr lang="en-US" sz="4000" b="1" dirty="0">
                <a:solidFill>
                  <a:srgbClr val="002D73"/>
                </a:solidFill>
                <a:latin typeface="Arial" panose="020B0604020202020204" pitchFamily="34" charset="0"/>
                <a:cs typeface="Arial" panose="020B0604020202020204" pitchFamily="34" charset="0"/>
              </a:rPr>
              <a:t>Questions can be emailed to </a:t>
            </a:r>
            <a:r>
              <a:rPr lang="en-US" sz="2800" b="1" dirty="0">
                <a:solidFill>
                  <a:srgbClr val="007681"/>
                </a:solidFill>
                <a:latin typeface="Arial" panose="020B0604020202020204" pitchFamily="34" charset="0"/>
                <a:cs typeface="Arial" panose="020B0604020202020204" pitchFamily="34" charset="0"/>
              </a:rPr>
              <a:t>students@dfs.ny.gov</a:t>
            </a:r>
          </a:p>
        </p:txBody>
      </p:sp>
    </p:spTree>
    <p:extLst>
      <p:ext uri="{BB962C8B-B14F-4D97-AF65-F5344CB8AC3E}">
        <p14:creationId xmlns:p14="http://schemas.microsoft.com/office/powerpoint/2010/main" val="1044317237"/>
      </p:ext>
    </p:extLst>
  </p:cSld>
  <p:clrMapOvr>
    <a:masterClrMapping/>
  </p:clrMapOvr>
</p:sld>
</file>

<file path=ppt/theme/theme1.xml><?xml version="1.0" encoding="utf-8"?>
<a:theme xmlns:a="http://schemas.openxmlformats.org/drawingml/2006/main" name="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nten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AA90ABF700A634CAB126E8F18B24BBD" ma:contentTypeVersion="1" ma:contentTypeDescription="Create a new document." ma:contentTypeScope="" ma:versionID="ecccc50db1149c9fc4ab3ba07a32874b">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BB00D30-9030-48AE-9559-BAAB1B52B88F}">
  <ds:schemaRefs>
    <ds:schemaRef ds:uri="http://schemas.microsoft.com/sharepoint/v3/contenttype/forms"/>
  </ds:schemaRefs>
</ds:datastoreItem>
</file>

<file path=customXml/itemProps2.xml><?xml version="1.0" encoding="utf-8"?>
<ds:datastoreItem xmlns:ds="http://schemas.openxmlformats.org/officeDocument/2006/customXml" ds:itemID="{996CF005-8F25-4450-BA4B-D0D309F17E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1F8B16-B740-4AF2-905B-0F55AB1209FA}">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9653</TotalTime>
  <Words>3112</Words>
  <Application>Microsoft Office PowerPoint</Application>
  <PresentationFormat>On-screen Show (16:9)</PresentationFormat>
  <Paragraphs>284</Paragraphs>
  <Slides>31</Slides>
  <Notes>18</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31</vt:i4>
      </vt:variant>
    </vt:vector>
  </HeadingPairs>
  <TitlesOfParts>
    <vt:vector size="39" baseType="lpstr">
      <vt:lpstr>Arial</vt:lpstr>
      <vt:lpstr>Calibri</vt:lpstr>
      <vt:lpstr>Wingdings</vt:lpstr>
      <vt:lpstr>Cover Master</vt:lpstr>
      <vt:lpstr>Section Master</vt:lpstr>
      <vt:lpstr>Content Master</vt:lpstr>
      <vt:lpstr>2_Custom Design</vt:lpstr>
      <vt:lpstr>1_Cover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New York State - Office of General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Warner, Jennifer</dc:creator>
  <cp:lastModifiedBy>Ahrens, Scott W (DFS)</cp:lastModifiedBy>
  <cp:revision>341</cp:revision>
  <cp:lastPrinted>2016-01-07T19:16:03Z</cp:lastPrinted>
  <dcterms:created xsi:type="dcterms:W3CDTF">2014-12-09T18:34:34Z</dcterms:created>
  <dcterms:modified xsi:type="dcterms:W3CDTF">2022-07-19T19:33:37Z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0x010100FAA90ABF700A634CAB126E8F18B24BBD</vt:lpwstr>
  </property>
  <property fmtid="{D5CDD505-2E9C-101B-9397-08002B2CF9AE}" pid="3" name="Order">
    <vt:r8>8100</vt:r8>
  </property>
  <property fmtid="{D5CDD505-2E9C-101B-9397-08002B2CF9AE}" pid="4" name="xd_Signature">
    <vt:bool>false</vt:bool>
  </property>
  <property fmtid="{D5CDD505-2E9C-101B-9397-08002B2CF9AE}" pid="5" name="xd_ProgID">
    <vt:lpwstr/>
  </property>
  <property fmtid="{D5CDD505-2E9C-101B-9397-08002B2CF9AE}" pid="6" name="TemplateUrl">
    <vt:lpwstr/>
  </property>
</Properties>
</file>