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76" r:id="rId6"/>
    <p:sldId id="260" r:id="rId7"/>
    <p:sldId id="261" r:id="rId8"/>
    <p:sldId id="280" r:id="rId9"/>
    <p:sldId id="262" r:id="rId10"/>
    <p:sldId id="281" r:id="rId11"/>
    <p:sldId id="263" r:id="rId12"/>
    <p:sldId id="264" r:id="rId13"/>
    <p:sldId id="265" r:id="rId14"/>
    <p:sldId id="266" r:id="rId15"/>
    <p:sldId id="267" r:id="rId16"/>
    <p:sldId id="268" r:id="rId17"/>
    <p:sldId id="269" r:id="rId18"/>
    <p:sldId id="270" r:id="rId19"/>
    <p:sldId id="271" r:id="rId20"/>
  </p:sldIdLst>
  <p:sldSz cx="9144000" cy="6858000" type="screen4x3"/>
  <p:notesSz cx="6858000" cy="9144000"/>
  <p:embeddedFontLst>
    <p:embeddedFont>
      <p:font typeface="Verdana" panose="020B0604030504040204"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Cabin"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Lincoln%20Academy\2018-19\18-19%205%20year%20pl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Lincoln%20Academy\2018-19\18-19%205%20year%20pla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Lincoln%20Academy\2018-19\18-19%205%20year%20pla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Lincoln%20Academy\2018-19\18-19%205%20year%20pl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Student Growth per Year</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1556667456701694"/>
          <c:y val="0.21211406183757672"/>
          <c:w val="0.83538092855449941"/>
          <c:h val="0.76285766889082174"/>
        </c:manualLayout>
      </c:layout>
      <c:bar3D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'Student FTE'!$Q$21:$U$21</c:f>
              <c:strCache>
                <c:ptCount val="5"/>
                <c:pt idx="0">
                  <c:v>2018-19</c:v>
                </c:pt>
                <c:pt idx="1">
                  <c:v>2019-20</c:v>
                </c:pt>
                <c:pt idx="2">
                  <c:v>2020-21</c:v>
                </c:pt>
                <c:pt idx="3">
                  <c:v>2021-22</c:v>
                </c:pt>
                <c:pt idx="4">
                  <c:v>2022-23</c:v>
                </c:pt>
              </c:strCache>
            </c:strRef>
          </c:cat>
          <c:val>
            <c:numRef>
              <c:f>'Student FTE'!$Q$22:$U$22</c:f>
              <c:numCache>
                <c:formatCode>General</c:formatCode>
                <c:ptCount val="5"/>
                <c:pt idx="0">
                  <c:v>25</c:v>
                </c:pt>
                <c:pt idx="1">
                  <c:v>22</c:v>
                </c:pt>
                <c:pt idx="2">
                  <c:v>-2</c:v>
                </c:pt>
                <c:pt idx="3">
                  <c:v>0</c:v>
                </c:pt>
                <c:pt idx="4">
                  <c:v>0</c:v>
                </c:pt>
              </c:numCache>
            </c:numRef>
          </c:val>
          <c:extLst xmlns:c16r2="http://schemas.microsoft.com/office/drawing/2015/06/chart">
            <c:ext xmlns:c16="http://schemas.microsoft.com/office/drawing/2014/chart" uri="{C3380CC4-5D6E-409C-BE32-E72D297353CC}">
              <c16:uniqueId val="{00000000-FD56-45FC-84EF-B34DF1DB3BB1}"/>
            </c:ext>
          </c:extLst>
        </c:ser>
        <c:dLbls>
          <c:showLegendKey val="0"/>
          <c:showVal val="0"/>
          <c:showCatName val="0"/>
          <c:showSerName val="0"/>
          <c:showPercent val="0"/>
          <c:showBubbleSize val="0"/>
        </c:dLbls>
        <c:gapWidth val="150"/>
        <c:shape val="box"/>
        <c:axId val="65866752"/>
        <c:axId val="65934080"/>
        <c:axId val="0"/>
      </c:bar3DChart>
      <c:catAx>
        <c:axId val="65866752"/>
        <c:scaling>
          <c:orientation val="minMax"/>
        </c:scaling>
        <c:delete val="0"/>
        <c:axPos val="b"/>
        <c:numFmt formatCode="General" sourceLinked="0"/>
        <c:majorTickMark val="out"/>
        <c:minorTickMark val="none"/>
        <c:tickLblPos val="nextTo"/>
        <c:crossAx val="65934080"/>
        <c:crosses val="autoZero"/>
        <c:auto val="1"/>
        <c:lblAlgn val="ctr"/>
        <c:lblOffset val="100"/>
        <c:noMultiLvlLbl val="0"/>
      </c:catAx>
      <c:valAx>
        <c:axId val="65934080"/>
        <c:scaling>
          <c:orientation val="minMax"/>
        </c:scaling>
        <c:delete val="0"/>
        <c:axPos val="l"/>
        <c:majorGridlines/>
        <c:numFmt formatCode="General" sourceLinked="1"/>
        <c:majorTickMark val="out"/>
        <c:minorTickMark val="none"/>
        <c:tickLblPos val="nextTo"/>
        <c:crossAx val="6586675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FTE Growth per Year</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4496293226504584"/>
          <c:y val="0.19272904840383323"/>
          <c:w val="0.80357507943086071"/>
          <c:h val="0.68351624015748036"/>
        </c:manualLayout>
      </c:layout>
      <c:bar3D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'Student FTE'!$Q$21:$U$21</c:f>
              <c:strCache>
                <c:ptCount val="5"/>
                <c:pt idx="0">
                  <c:v>2018-19</c:v>
                </c:pt>
                <c:pt idx="1">
                  <c:v>2019-20</c:v>
                </c:pt>
                <c:pt idx="2">
                  <c:v>2020-21</c:v>
                </c:pt>
                <c:pt idx="3">
                  <c:v>2021-22</c:v>
                </c:pt>
                <c:pt idx="4">
                  <c:v>2022-23</c:v>
                </c:pt>
              </c:strCache>
            </c:strRef>
          </c:cat>
          <c:val>
            <c:numRef>
              <c:f>'Student FTE'!$Q$23:$U$23</c:f>
              <c:numCache>
                <c:formatCode>0</c:formatCode>
                <c:ptCount val="5"/>
                <c:pt idx="0">
                  <c:v>9</c:v>
                </c:pt>
                <c:pt idx="1">
                  <c:v>22</c:v>
                </c:pt>
                <c:pt idx="2">
                  <c:v>-2</c:v>
                </c:pt>
                <c:pt idx="3">
                  <c:v>0</c:v>
                </c:pt>
                <c:pt idx="4">
                  <c:v>0</c:v>
                </c:pt>
              </c:numCache>
            </c:numRef>
          </c:val>
          <c:extLst xmlns:c16r2="http://schemas.microsoft.com/office/drawing/2015/06/chart">
            <c:ext xmlns:c16="http://schemas.microsoft.com/office/drawing/2014/chart" uri="{C3380CC4-5D6E-409C-BE32-E72D297353CC}">
              <c16:uniqueId val="{00000000-97CA-433D-ACFB-1909F47FBF13}"/>
            </c:ext>
          </c:extLst>
        </c:ser>
        <c:dLbls>
          <c:showLegendKey val="0"/>
          <c:showVal val="0"/>
          <c:showCatName val="0"/>
          <c:showSerName val="0"/>
          <c:showPercent val="0"/>
          <c:showBubbleSize val="0"/>
        </c:dLbls>
        <c:gapWidth val="150"/>
        <c:shape val="box"/>
        <c:axId val="99899648"/>
        <c:axId val="99911168"/>
        <c:axId val="0"/>
      </c:bar3DChart>
      <c:catAx>
        <c:axId val="99899648"/>
        <c:scaling>
          <c:orientation val="minMax"/>
        </c:scaling>
        <c:delete val="0"/>
        <c:axPos val="b"/>
        <c:numFmt formatCode="General" sourceLinked="0"/>
        <c:majorTickMark val="out"/>
        <c:minorTickMark val="none"/>
        <c:tickLblPos val="nextTo"/>
        <c:crossAx val="99911168"/>
        <c:crosses val="autoZero"/>
        <c:auto val="1"/>
        <c:lblAlgn val="ctr"/>
        <c:lblOffset val="100"/>
        <c:noMultiLvlLbl val="0"/>
      </c:catAx>
      <c:valAx>
        <c:axId val="99911168"/>
        <c:scaling>
          <c:orientation val="minMax"/>
          <c:max val="100"/>
        </c:scaling>
        <c:delete val="0"/>
        <c:axPos val="l"/>
        <c:majorGridlines/>
        <c:numFmt formatCode="0" sourceLinked="1"/>
        <c:majorTickMark val="out"/>
        <c:minorTickMark val="none"/>
        <c:tickLblPos val="nextTo"/>
        <c:crossAx val="9989964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Students</a:t>
            </a:r>
          </a:p>
        </c:rich>
      </c:tx>
      <c:layout>
        <c:manualLayout>
          <c:xMode val="edge"/>
          <c:yMode val="edge"/>
          <c:x val="9.021542118555935E-2"/>
          <c:y val="3.0864197530864196E-2"/>
        </c:manualLayout>
      </c:layout>
      <c:overlay val="0"/>
    </c:title>
    <c:autoTitleDeleted val="0"/>
    <c:plotArea>
      <c:layout>
        <c:manualLayout>
          <c:layoutTarget val="inner"/>
          <c:xMode val="edge"/>
          <c:yMode val="edge"/>
          <c:x val="0.11556667456701694"/>
          <c:y val="0.23489209682123074"/>
          <c:w val="0.83538092855449941"/>
          <c:h val="0.48639933897151744"/>
        </c:manualLayout>
      </c:layout>
      <c:lineChart>
        <c:grouping val="standard"/>
        <c:varyColors val="0"/>
        <c:ser>
          <c:idx val="0"/>
          <c:order val="0"/>
          <c:tx>
            <c:v>Student w/o Pre-K</c:v>
          </c:tx>
          <c:dLbls>
            <c:spPr>
              <a:noFill/>
              <a:ln>
                <a:noFill/>
              </a:ln>
              <a:effectLst/>
            </c:sp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'Student FTE'!$Q$21:$U$21</c:f>
              <c:strCache>
                <c:ptCount val="5"/>
                <c:pt idx="0">
                  <c:v>2018-19</c:v>
                </c:pt>
                <c:pt idx="1">
                  <c:v>2019-20</c:v>
                </c:pt>
                <c:pt idx="2">
                  <c:v>2020-21</c:v>
                </c:pt>
                <c:pt idx="3">
                  <c:v>2021-22</c:v>
                </c:pt>
                <c:pt idx="4">
                  <c:v>2022-23</c:v>
                </c:pt>
              </c:strCache>
            </c:strRef>
          </c:cat>
          <c:val>
            <c:numRef>
              <c:f>'Student FTE'!$Q$24:$U$24</c:f>
              <c:numCache>
                <c:formatCode>_(* #,##0_);_(* \(#,##0\);_(* "-"??_);_(@_)</c:formatCode>
                <c:ptCount val="5"/>
                <c:pt idx="0">
                  <c:v>699</c:v>
                </c:pt>
                <c:pt idx="1">
                  <c:v>721</c:v>
                </c:pt>
                <c:pt idx="2">
                  <c:v>719</c:v>
                </c:pt>
                <c:pt idx="3">
                  <c:v>719</c:v>
                </c:pt>
                <c:pt idx="4">
                  <c:v>719</c:v>
                </c:pt>
              </c:numCache>
            </c:numRef>
          </c:val>
          <c:smooth val="0"/>
          <c:extLst xmlns:c16r2="http://schemas.microsoft.com/office/drawing/2015/06/chart">
            <c:ext xmlns:c16="http://schemas.microsoft.com/office/drawing/2014/chart" uri="{C3380CC4-5D6E-409C-BE32-E72D297353CC}">
              <c16:uniqueId val="{00000000-FD56-45FC-84EF-B34DF1DB3BB1}"/>
            </c:ext>
          </c:extLst>
        </c:ser>
        <c:ser>
          <c:idx val="1"/>
          <c:order val="1"/>
          <c:tx>
            <c:v>FTEs</c:v>
          </c:tx>
          <c:dLbls>
            <c:dLblPos val="t"/>
            <c:showLegendKey val="0"/>
            <c:showVal val="1"/>
            <c:showCatName val="0"/>
            <c:showSerName val="0"/>
            <c:showPercent val="0"/>
            <c:showBubbleSize val="0"/>
            <c:showLeaderLines val="0"/>
          </c:dLbls>
          <c:cat>
            <c:strRef>
              <c:f>'Student FTE'!$Q$21:$U$21</c:f>
              <c:strCache>
                <c:ptCount val="5"/>
                <c:pt idx="0">
                  <c:v>2018-19</c:v>
                </c:pt>
                <c:pt idx="1">
                  <c:v>2019-20</c:v>
                </c:pt>
                <c:pt idx="2">
                  <c:v>2020-21</c:v>
                </c:pt>
                <c:pt idx="3">
                  <c:v>2021-22</c:v>
                </c:pt>
                <c:pt idx="4">
                  <c:v>2022-23</c:v>
                </c:pt>
              </c:strCache>
            </c:strRef>
          </c:cat>
          <c:val>
            <c:numRef>
              <c:f>'Student FTE'!$Q$25:$U$25</c:f>
              <c:numCache>
                <c:formatCode>General</c:formatCode>
                <c:ptCount val="5"/>
                <c:pt idx="0">
                  <c:v>788</c:v>
                </c:pt>
                <c:pt idx="1">
                  <c:v>810</c:v>
                </c:pt>
                <c:pt idx="2">
                  <c:v>808</c:v>
                </c:pt>
                <c:pt idx="3">
                  <c:v>808</c:v>
                </c:pt>
                <c:pt idx="4">
                  <c:v>808</c:v>
                </c:pt>
              </c:numCache>
            </c:numRef>
          </c:val>
          <c:smooth val="0"/>
        </c:ser>
        <c:dLbls>
          <c:showLegendKey val="0"/>
          <c:showVal val="0"/>
          <c:showCatName val="0"/>
          <c:showSerName val="0"/>
          <c:showPercent val="0"/>
          <c:showBubbleSize val="0"/>
        </c:dLbls>
        <c:marker val="1"/>
        <c:smooth val="0"/>
        <c:axId val="78057856"/>
        <c:axId val="78059392"/>
      </c:lineChart>
      <c:catAx>
        <c:axId val="78057856"/>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78059392"/>
        <c:crosses val="autoZero"/>
        <c:auto val="1"/>
        <c:lblAlgn val="ctr"/>
        <c:lblOffset val="100"/>
        <c:noMultiLvlLbl val="0"/>
      </c:catAx>
      <c:valAx>
        <c:axId val="78059392"/>
        <c:scaling>
          <c:orientation val="minMax"/>
          <c:min val="600"/>
        </c:scaling>
        <c:delete val="0"/>
        <c:axPos val="l"/>
        <c:majorGridlines/>
        <c:numFmt formatCode="_(* #,##0_);_(* \(#,##0\);_(* &quot;-&quot;_);_(@_)" sourceLinked="0"/>
        <c:majorTickMark val="out"/>
        <c:minorTickMark val="none"/>
        <c:tickLblPos val="nextTo"/>
        <c:crossAx val="78057856"/>
        <c:crosses val="autoZero"/>
        <c:crossBetween val="between"/>
      </c:valAx>
    </c:plotArea>
    <c:legend>
      <c:legendPos val="t"/>
      <c:layout>
        <c:manualLayout>
          <c:xMode val="edge"/>
          <c:yMode val="edge"/>
          <c:x val="0.32536819689991581"/>
          <c:y val="9.2438514630115681E-2"/>
          <c:w val="0.60802371401687993"/>
          <c:h val="0.11162292213473315"/>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Primary Funding</a:t>
            </a:r>
            <a:r>
              <a:rPr lang="en-US" baseline="0"/>
              <a:t> per Student</a:t>
            </a:r>
            <a:endParaRPr lang="en-US"/>
          </a:p>
        </c:rich>
      </c:tx>
      <c:layout/>
      <c:overlay val="0"/>
    </c:title>
    <c:autoTitleDeleted val="0"/>
    <c:plotArea>
      <c:layout>
        <c:manualLayout>
          <c:layoutTarget val="inner"/>
          <c:xMode val="edge"/>
          <c:yMode val="edge"/>
          <c:x val="0.13928018372703418"/>
          <c:y val="0.24148366870807816"/>
          <c:w val="0.83571981627296599"/>
          <c:h val="0.64253645377661128"/>
        </c:manualLayout>
      </c:layout>
      <c:barChart>
        <c:barDir val="col"/>
        <c:grouping val="stacked"/>
        <c:varyColors val="0"/>
        <c:ser>
          <c:idx val="0"/>
          <c:order val="0"/>
          <c:tx>
            <c:strRef>
              <c:f>'Budget Worksheet'!$B$5</c:f>
              <c:strCache>
                <c:ptCount val="1"/>
                <c:pt idx="0">
                  <c:v>PPR</c:v>
                </c:pt>
              </c:strCache>
            </c:strRef>
          </c:tx>
          <c:invertIfNegative val="0"/>
          <c:dLbls>
            <c:dLbl>
              <c:idx val="0"/>
              <c:numFmt formatCode="&quot;$&quot;#,##0" sourceLinked="0"/>
              <c:spPr/>
              <c:txPr>
                <a:bodyPr/>
                <a:lstStyle/>
                <a:p>
                  <a:pPr>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strRef>
              <c:f>'Budget Worksheet'!$F$3:$K$3</c:f>
              <c:strCache>
                <c:ptCount val="6"/>
                <c:pt idx="0">
                  <c:v>2016-17</c:v>
                </c:pt>
                <c:pt idx="1">
                  <c:v>2017-18</c:v>
                </c:pt>
                <c:pt idx="2">
                  <c:v>2018-19</c:v>
                </c:pt>
                <c:pt idx="3">
                  <c:v>2019-20</c:v>
                </c:pt>
                <c:pt idx="4">
                  <c:v>2020-21</c:v>
                </c:pt>
                <c:pt idx="5">
                  <c:v>2021-22</c:v>
                </c:pt>
              </c:strCache>
            </c:strRef>
          </c:cat>
          <c:val>
            <c:numRef>
              <c:f>'Budget Worksheet'!$G$5:$L$5</c:f>
              <c:numCache>
                <c:formatCode>_("$"* #,##0_);_("$"* \(#,##0\);_("$"* "-"??_);_(@_)</c:formatCode>
                <c:ptCount val="6"/>
                <c:pt idx="0">
                  <c:v>7473.15</c:v>
                </c:pt>
                <c:pt idx="1">
                  <c:v>7944.59</c:v>
                </c:pt>
                <c:pt idx="2">
                  <c:v>8198.8168800000003</c:v>
                </c:pt>
                <c:pt idx="3">
                  <c:v>8461.1790201599997</c:v>
                </c:pt>
                <c:pt idx="4">
                  <c:v>8731.9367488051194</c:v>
                </c:pt>
                <c:pt idx="5">
                  <c:v>9011.3587247668838</c:v>
                </c:pt>
              </c:numCache>
            </c:numRef>
          </c:val>
        </c:ser>
        <c:ser>
          <c:idx val="1"/>
          <c:order val="1"/>
          <c:tx>
            <c:strRef>
              <c:f>'Budget Worksheet'!$B$9</c:f>
              <c:strCache>
                <c:ptCount val="1"/>
                <c:pt idx="0">
                  <c:v>Mill Levy per student</c:v>
                </c:pt>
              </c:strCache>
            </c:strRef>
          </c:tx>
          <c:invertIfNegative val="0"/>
          <c:cat>
            <c:strRef>
              <c:f>'Budget Worksheet'!$F$3:$K$3</c:f>
              <c:strCache>
                <c:ptCount val="6"/>
                <c:pt idx="0">
                  <c:v>2016-17</c:v>
                </c:pt>
                <c:pt idx="1">
                  <c:v>2017-18</c:v>
                </c:pt>
                <c:pt idx="2">
                  <c:v>2018-19</c:v>
                </c:pt>
                <c:pt idx="3">
                  <c:v>2019-20</c:v>
                </c:pt>
                <c:pt idx="4">
                  <c:v>2020-21</c:v>
                </c:pt>
                <c:pt idx="5">
                  <c:v>2021-22</c:v>
                </c:pt>
              </c:strCache>
            </c:strRef>
          </c:cat>
          <c:val>
            <c:numRef>
              <c:f>'Budget Worksheet'!$G$9:$L$9</c:f>
              <c:numCache>
                <c:formatCode>_("$"* #,##0_);_("$"* \(#,##0\);_("$"* "-"??_);_(@_)</c:formatCode>
                <c:ptCount val="6"/>
                <c:pt idx="0">
                  <c:v>1407.21</c:v>
                </c:pt>
                <c:pt idx="1">
                  <c:v>1407.21</c:v>
                </c:pt>
                <c:pt idx="2">
                  <c:v>1386.10185</c:v>
                </c:pt>
                <c:pt idx="3">
                  <c:v>1365.3103222499999</c:v>
                </c:pt>
                <c:pt idx="4">
                  <c:v>1344.83066741625</c:v>
                </c:pt>
                <c:pt idx="5">
                  <c:v>1324.6582074050061</c:v>
                </c:pt>
              </c:numCache>
            </c:numRef>
          </c:val>
        </c:ser>
        <c:dLbls>
          <c:showLegendKey val="0"/>
          <c:showVal val="1"/>
          <c:showCatName val="0"/>
          <c:showSerName val="0"/>
          <c:showPercent val="0"/>
          <c:showBubbleSize val="0"/>
        </c:dLbls>
        <c:gapWidth val="150"/>
        <c:overlap val="100"/>
        <c:axId val="79825536"/>
        <c:axId val="80621952"/>
      </c:barChart>
      <c:lineChart>
        <c:grouping val="standard"/>
        <c:varyColors val="0"/>
        <c:ser>
          <c:idx val="2"/>
          <c:order val="2"/>
          <c:tx>
            <c:strRef>
              <c:f>'Budget Worksheet'!$B$13</c:f>
              <c:strCache>
                <c:ptCount val="1"/>
                <c:pt idx="0">
                  <c:v>Total Mill + PPR</c:v>
                </c:pt>
              </c:strCache>
            </c:strRef>
          </c:tx>
          <c:spPr>
            <a:ln>
              <a:noFill/>
            </a:ln>
          </c:spPr>
          <c:marker>
            <c:symbol val="none"/>
          </c:marker>
          <c:dLbls>
            <c:txPr>
              <a:bodyPr/>
              <a:lstStyle/>
              <a:p>
                <a:pPr>
                  <a:defRPr b="1"/>
                </a:pPr>
                <a:endParaRPr lang="en-US"/>
              </a:p>
            </c:txPr>
            <c:dLblPos val="t"/>
            <c:showLegendKey val="0"/>
            <c:showVal val="1"/>
            <c:showCatName val="0"/>
            <c:showSerName val="0"/>
            <c:showPercent val="0"/>
            <c:showBubbleSize val="0"/>
            <c:showLeaderLines val="0"/>
          </c:dLbls>
          <c:cat>
            <c:strRef>
              <c:f>'Budget Worksheet'!$G$3:$L$3</c:f>
              <c:strCache>
                <c:ptCount val="6"/>
                <c:pt idx="0">
                  <c:v>2017-18</c:v>
                </c:pt>
                <c:pt idx="1">
                  <c:v>2018-19</c:v>
                </c:pt>
                <c:pt idx="2">
                  <c:v>2019-20</c:v>
                </c:pt>
                <c:pt idx="3">
                  <c:v>2020-21</c:v>
                </c:pt>
                <c:pt idx="4">
                  <c:v>2021-22</c:v>
                </c:pt>
                <c:pt idx="5">
                  <c:v>2022-23</c:v>
                </c:pt>
              </c:strCache>
            </c:strRef>
          </c:cat>
          <c:val>
            <c:numRef>
              <c:f>'Budget Worksheet'!$G$13:$L$13</c:f>
              <c:numCache>
                <c:formatCode>_("$"* #,##0_);_("$"* \(#,##0\);_("$"* "-"??_);_(@_)</c:formatCode>
                <c:ptCount val="6"/>
                <c:pt idx="0">
                  <c:v>8880.36</c:v>
                </c:pt>
                <c:pt idx="1">
                  <c:v>9351.7999999999993</c:v>
                </c:pt>
                <c:pt idx="2">
                  <c:v>9584.9187300000012</c:v>
                </c:pt>
                <c:pt idx="3">
                  <c:v>9826.4893424099992</c:v>
                </c:pt>
                <c:pt idx="4">
                  <c:v>10076.76741622137</c:v>
                </c:pt>
                <c:pt idx="5">
                  <c:v>10336.016932171889</c:v>
                </c:pt>
              </c:numCache>
            </c:numRef>
          </c:val>
          <c:smooth val="0"/>
        </c:ser>
        <c:dLbls>
          <c:showLegendKey val="0"/>
          <c:showVal val="0"/>
          <c:showCatName val="0"/>
          <c:showSerName val="0"/>
          <c:showPercent val="0"/>
          <c:showBubbleSize val="0"/>
        </c:dLbls>
        <c:marker val="1"/>
        <c:smooth val="0"/>
        <c:axId val="79825536"/>
        <c:axId val="80621952"/>
      </c:lineChart>
      <c:catAx>
        <c:axId val="79825536"/>
        <c:scaling>
          <c:orientation val="minMax"/>
        </c:scaling>
        <c:delete val="0"/>
        <c:axPos val="b"/>
        <c:majorTickMark val="out"/>
        <c:minorTickMark val="none"/>
        <c:tickLblPos val="nextTo"/>
        <c:crossAx val="80621952"/>
        <c:crosses val="autoZero"/>
        <c:auto val="1"/>
        <c:lblAlgn val="ctr"/>
        <c:lblOffset val="100"/>
        <c:noMultiLvlLbl val="0"/>
      </c:catAx>
      <c:valAx>
        <c:axId val="80621952"/>
        <c:scaling>
          <c:orientation val="minMax"/>
          <c:min val="5000"/>
        </c:scaling>
        <c:delete val="0"/>
        <c:axPos val="l"/>
        <c:majorGridlines/>
        <c:numFmt formatCode="_(&quot;$&quot;* #,##0_);_(&quot;$&quot;* \(#,##0\);_(&quot;$&quot;* &quot;-&quot;_);_(@_)" sourceLinked="0"/>
        <c:majorTickMark val="out"/>
        <c:minorTickMark val="none"/>
        <c:tickLblPos val="nextTo"/>
        <c:crossAx val="79825536"/>
        <c:crosses val="autoZero"/>
        <c:crossBetween val="between"/>
      </c:valAx>
    </c:plotArea>
    <c:legend>
      <c:legendPos val="t"/>
      <c:layout>
        <c:manualLayout>
          <c:xMode val="edge"/>
          <c:yMode val="edge"/>
          <c:x val="0.17040923009623801"/>
          <c:y val="0.12488444152814233"/>
          <c:w val="0.65918132108486449"/>
          <c:h val="8.3717191601049887E-2"/>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203275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0"/>
        <p:cNvGrpSpPr/>
        <p:nvPr/>
      </p:nvGrpSpPr>
      <p:grpSpPr>
        <a:xfrm>
          <a:off x="0" y="0"/>
          <a:ext cx="0" cy="0"/>
          <a:chOff x="0" y="0"/>
          <a:chExt cx="0" cy="0"/>
        </a:xfrm>
      </p:grpSpPr>
      <p:sp>
        <p:nvSpPr>
          <p:cNvPr id="21" name="Shape 21"/>
          <p:cNvSpPr txBox="1">
            <a:spLocks noGrp="1"/>
          </p:cNvSpPr>
          <p:nvPr>
            <p:ph type="ctrTitle"/>
          </p:nvPr>
        </p:nvSpPr>
        <p:spPr>
          <a:xfrm>
            <a:off x="1432559" y="359897"/>
            <a:ext cx="7406639" cy="1472183"/>
          </a:xfrm>
          <a:prstGeom prst="rect">
            <a:avLst/>
          </a:prstGeom>
          <a:noFill/>
          <a:ln>
            <a:noFill/>
          </a:ln>
        </p:spPr>
        <p:txBody>
          <a:bodyPr lIns="91425" tIns="91425" rIns="91425" bIns="91425" anchor="b"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2" name="Shape 22"/>
          <p:cNvSpPr txBox="1">
            <a:spLocks noGrp="1"/>
          </p:cNvSpPr>
          <p:nvPr>
            <p:ph type="subTitle" idx="1"/>
          </p:nvPr>
        </p:nvSpPr>
        <p:spPr>
          <a:xfrm>
            <a:off x="1432559" y="1850064"/>
            <a:ext cx="7406639" cy="1752600"/>
          </a:xfrm>
          <a:prstGeom prst="rect">
            <a:avLst/>
          </a:prstGeom>
          <a:noFill/>
          <a:ln>
            <a:noFill/>
          </a:ln>
        </p:spPr>
        <p:txBody>
          <a:bodyPr lIns="91425" tIns="91425" rIns="91425" bIns="91425" anchor="t" anchorCtr="0"/>
          <a:lstStyle>
            <a:lvl1pPr marL="27432" marR="0" lvl="0" indent="-2032" algn="l" rtl="0">
              <a:lnSpc>
                <a:spcPct val="100000"/>
              </a:lnSpc>
              <a:spcBef>
                <a:spcPts val="600"/>
              </a:spcBef>
              <a:buClr>
                <a:schemeClr val="accent1"/>
              </a:buClr>
              <a:buFont typeface="Noto Sans Symbols"/>
              <a:buNone/>
              <a:defRPr sz="2600" b="0" i="0" u="none" strike="noStrike" cap="none">
                <a:solidFill>
                  <a:srgbClr val="341108"/>
                </a:solidFill>
                <a:latin typeface="Cabin"/>
                <a:ea typeface="Cabin"/>
                <a:cs typeface="Cabin"/>
                <a:sym typeface="Cabin"/>
              </a:defRPr>
            </a:lvl1pPr>
            <a:lvl2pPr marL="457200" marR="0" lvl="1" indent="0" algn="ctr" rtl="0">
              <a:lnSpc>
                <a:spcPct val="100000"/>
              </a:lnSpc>
              <a:spcBef>
                <a:spcPts val="550"/>
              </a:spcBef>
              <a:buClr>
                <a:schemeClr val="accent1"/>
              </a:buClr>
              <a:buFont typeface="Verdana"/>
              <a:buNone/>
              <a:defRPr sz="2800" b="0" i="0" u="none" strike="noStrike" cap="none">
                <a:solidFill>
                  <a:schemeClr val="dk1"/>
                </a:solidFill>
                <a:latin typeface="Cabin"/>
                <a:ea typeface="Cabin"/>
                <a:cs typeface="Cabin"/>
                <a:sym typeface="Cabin"/>
              </a:defRPr>
            </a:lvl2pPr>
            <a:lvl3pPr marL="914400" marR="0" lvl="2" indent="0" algn="ctr" rtl="0">
              <a:lnSpc>
                <a:spcPct val="100000"/>
              </a:lnSpc>
              <a:spcBef>
                <a:spcPts val="480"/>
              </a:spcBef>
              <a:buClr>
                <a:schemeClr val="accent2"/>
              </a:buClr>
              <a:buFont typeface="Noto Sans Symbols"/>
              <a:buNone/>
              <a:defRPr sz="2400" b="0" i="0" u="none" strike="noStrike" cap="none">
                <a:solidFill>
                  <a:schemeClr val="dk1"/>
                </a:solidFill>
                <a:latin typeface="Cabin"/>
                <a:ea typeface="Cabin"/>
                <a:cs typeface="Cabin"/>
                <a:sym typeface="Cabin"/>
              </a:defRPr>
            </a:lvl3pPr>
            <a:lvl4pPr marL="1371600" marR="0" lvl="3" indent="0" algn="ctr" rtl="0">
              <a:lnSpc>
                <a:spcPct val="100000"/>
              </a:lnSpc>
              <a:spcBef>
                <a:spcPts val="400"/>
              </a:spcBef>
              <a:buClr>
                <a:schemeClr val="accent3"/>
              </a:buClr>
              <a:buFont typeface="Noto Sans Symbols"/>
              <a:buNone/>
              <a:defRPr sz="2000" b="0" i="0" u="none" strike="noStrike" cap="none">
                <a:solidFill>
                  <a:schemeClr val="dk1"/>
                </a:solidFill>
                <a:latin typeface="Cabin"/>
                <a:ea typeface="Cabin"/>
                <a:cs typeface="Cabin"/>
                <a:sym typeface="Cabin"/>
              </a:defRPr>
            </a:lvl4pPr>
            <a:lvl5pPr marL="1828800" marR="0" lvl="4" indent="0" algn="ctr" rtl="0">
              <a:lnSpc>
                <a:spcPct val="100000"/>
              </a:lnSpc>
              <a:spcBef>
                <a:spcPts val="400"/>
              </a:spcBef>
              <a:buClr>
                <a:schemeClr val="accent4"/>
              </a:buClr>
              <a:buFont typeface="Noto Sans Symbols"/>
              <a:buNone/>
              <a:defRPr sz="2000" b="0" i="0" u="none" strike="noStrike" cap="none">
                <a:solidFill>
                  <a:schemeClr val="dk1"/>
                </a:solidFill>
                <a:latin typeface="Cabin"/>
                <a:ea typeface="Cabin"/>
                <a:cs typeface="Cabin"/>
                <a:sym typeface="Cabin"/>
              </a:defRPr>
            </a:lvl5pPr>
            <a:lvl6pPr marL="2286000" marR="0" lvl="5" indent="0" algn="ctr" rtl="0">
              <a:lnSpc>
                <a:spcPct val="100000"/>
              </a:lnSpc>
              <a:spcBef>
                <a:spcPts val="400"/>
              </a:spcBef>
              <a:buClr>
                <a:schemeClr val="accent5"/>
              </a:buClr>
              <a:buFont typeface="Noto Sans Symbols"/>
              <a:buNone/>
              <a:defRPr sz="2000" b="0" i="0" u="none" strike="noStrike" cap="none">
                <a:solidFill>
                  <a:schemeClr val="dk1"/>
                </a:solidFill>
                <a:latin typeface="Cabin"/>
                <a:ea typeface="Cabin"/>
                <a:cs typeface="Cabin"/>
                <a:sym typeface="Cabin"/>
              </a:defRPr>
            </a:lvl6pPr>
            <a:lvl7pPr marL="2743200" marR="0" lvl="6"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7pPr>
            <a:lvl8pPr marL="3200400" marR="0" lvl="7"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8pPr>
            <a:lvl9pPr marL="3657600" marR="0" lvl="8"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9pPr>
          </a:lstStyle>
          <a:p>
            <a:endParaRPr/>
          </a:p>
        </p:txBody>
      </p:sp>
      <p:sp>
        <p:nvSpPr>
          <p:cNvPr id="23" name="Shape 23"/>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4" name="Shape 24"/>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5" name="Shape 25"/>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26" name="Shape 26"/>
          <p:cNvSpPr/>
          <p:nvPr/>
        </p:nvSpPr>
        <p:spPr>
          <a:xfrm>
            <a:off x="921433" y="1413801"/>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
        <p:nvSpPr>
          <p:cNvPr id="27" name="Shape 27"/>
          <p:cNvSpPr/>
          <p:nvPr/>
        </p:nvSpPr>
        <p:spPr>
          <a:xfrm>
            <a:off x="1157175" y="1345016"/>
            <a:ext cx="64008" cy="64008"/>
          </a:xfrm>
          <a:prstGeom prst="ellipse">
            <a:avLst/>
          </a:prstGeom>
          <a:noFill/>
          <a:ln w="12700" cap="rnd" cmpd="sng">
            <a:solidFill>
              <a:srgbClr val="317F92">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0" name="Shape 30"/>
          <p:cNvSpPr txBox="1">
            <a:spLocks noGrp="1"/>
          </p:cNvSpPr>
          <p:nvPr>
            <p:ph type="body" idx="1"/>
          </p:nvPr>
        </p:nvSpPr>
        <p:spPr>
          <a:xfrm>
            <a:off x="1435608" y="1447800"/>
            <a:ext cx="7498080" cy="4800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31" name="Shape 31"/>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2" name="Shape 32"/>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3" name="Shape 33"/>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4"/>
        <p:cNvGrpSpPr/>
        <p:nvPr/>
      </p:nvGrpSpPr>
      <p:grpSpPr>
        <a:xfrm>
          <a:off x="0" y="0"/>
          <a:ext cx="0" cy="0"/>
          <a:chOff x="0" y="0"/>
          <a:chExt cx="0" cy="0"/>
        </a:xfrm>
      </p:grpSpPr>
      <p:sp>
        <p:nvSpPr>
          <p:cNvPr id="35" name="Shape 35"/>
          <p:cNvSpPr/>
          <p:nvPr/>
        </p:nvSpPr>
        <p:spPr>
          <a:xfrm>
            <a:off x="2282890" y="-54"/>
            <a:ext cx="6858000"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36" name="Shape 36"/>
          <p:cNvSpPr txBox="1">
            <a:spLocks noGrp="1"/>
          </p:cNvSpPr>
          <p:nvPr>
            <p:ph type="title"/>
          </p:nvPr>
        </p:nvSpPr>
        <p:spPr>
          <a:xfrm>
            <a:off x="2578391" y="2600325"/>
            <a:ext cx="6400799" cy="2286000"/>
          </a:xfrm>
          <a:prstGeom prst="rect">
            <a:avLst/>
          </a:prstGeom>
          <a:noFill/>
          <a:ln>
            <a:noFill/>
          </a:ln>
        </p:spPr>
        <p:txBody>
          <a:bodyPr lIns="91425" tIns="91425" rIns="91425" bIns="91425" anchor="t" anchorCtr="0"/>
          <a:lstStyle>
            <a:lvl1pPr marL="0" marR="0" lvl="0" indent="0" algn="l" rtl="0">
              <a:lnSpc>
                <a:spcPct val="112500"/>
              </a:lnSpc>
              <a:spcBef>
                <a:spcPts val="0"/>
              </a:spcBef>
              <a:buClr>
                <a:srgbClr val="562214"/>
              </a:buClr>
              <a:buFont typeface="Cabin"/>
              <a:buNone/>
              <a:defRPr sz="40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2578391" y="1066800"/>
            <a:ext cx="6400799" cy="1509711"/>
          </a:xfrm>
          <a:prstGeom prst="rect">
            <a:avLst/>
          </a:prstGeom>
          <a:noFill/>
          <a:ln>
            <a:noFill/>
          </a:ln>
        </p:spPr>
        <p:txBody>
          <a:bodyPr lIns="91425" tIns="91425" rIns="91425" bIns="91425" anchor="b" anchorCtr="0"/>
          <a:lstStyle>
            <a:lvl1pPr marL="18288" marR="0" lvl="0" indent="-5588" algn="l" rtl="0">
              <a:lnSpc>
                <a:spcPct val="115000"/>
              </a:lnSpc>
              <a:spcBef>
                <a:spcPts val="0"/>
              </a:spcBef>
              <a:buClr>
                <a:schemeClr val="accent1"/>
              </a:buClr>
              <a:buFont typeface="Noto Sans Symbols"/>
              <a:buNone/>
              <a:defRPr sz="2000" b="0" i="0" u="none" strike="noStrike" cap="none">
                <a:solidFill>
                  <a:srgbClr val="341108"/>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1800" b="0" i="0" u="none" strike="noStrike" cap="none">
                <a:solidFill>
                  <a:srgbClr val="888888"/>
                </a:solidFill>
                <a:latin typeface="Cabin"/>
                <a:ea typeface="Cabin"/>
                <a:cs typeface="Cabin"/>
                <a:sym typeface="Cabin"/>
              </a:defRPr>
            </a:lvl2pPr>
            <a:lvl3pPr marL="886967" marR="0" lvl="2" indent="-239267" algn="l" rtl="0">
              <a:lnSpc>
                <a:spcPct val="100000"/>
              </a:lnSpc>
              <a:spcBef>
                <a:spcPts val="320"/>
              </a:spcBef>
              <a:buClr>
                <a:schemeClr val="accent2"/>
              </a:buClr>
              <a:buFont typeface="Noto Sans Symbols"/>
              <a:buNone/>
              <a:defRPr sz="1600" b="0" i="0" u="none" strike="noStrike" cap="none">
                <a:solidFill>
                  <a:srgbClr val="888888"/>
                </a:solidFill>
                <a:latin typeface="Cabin"/>
                <a:ea typeface="Cabin"/>
                <a:cs typeface="Cabin"/>
                <a:sym typeface="Cabin"/>
              </a:defRPr>
            </a:lvl3pPr>
            <a:lvl4pPr marL="1097280" marR="0" lvl="3" indent="-182880" algn="l" rtl="0">
              <a:lnSpc>
                <a:spcPct val="100000"/>
              </a:lnSpc>
              <a:spcBef>
                <a:spcPts val="280"/>
              </a:spcBef>
              <a:buClr>
                <a:schemeClr val="accent3"/>
              </a:buClr>
              <a:buFont typeface="Noto Sans Symbols"/>
              <a:buNone/>
              <a:defRPr sz="1400" b="0" i="0" u="none" strike="noStrike" cap="none">
                <a:solidFill>
                  <a:srgbClr val="888888"/>
                </a:solidFill>
                <a:latin typeface="Cabin"/>
                <a:ea typeface="Cabin"/>
                <a:cs typeface="Cabin"/>
                <a:sym typeface="Cabin"/>
              </a:defRPr>
            </a:lvl4pPr>
            <a:lvl5pPr marL="1298448" marR="0" lvl="4" indent="-193547" algn="l" rtl="0">
              <a:lnSpc>
                <a:spcPct val="100000"/>
              </a:lnSpc>
              <a:spcBef>
                <a:spcPts val="280"/>
              </a:spcBef>
              <a:buClr>
                <a:schemeClr val="accent4"/>
              </a:buClr>
              <a:buFont typeface="Noto Sans Symbols"/>
              <a:buNone/>
              <a:defRPr sz="1400" b="0" i="0" u="none" strike="noStrike" cap="none">
                <a:solidFill>
                  <a:srgbClr val="888888"/>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38" name="Shape 38"/>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9" name="Shape 39"/>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0" name="Shape 40"/>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41" name="Shape 41"/>
          <p:cNvSpPr/>
          <p:nvPr/>
        </p:nvSpPr>
        <p:spPr>
          <a:xfrm>
            <a:off x="2286000" y="0"/>
            <a:ext cx="76199"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42" name="Shape 42"/>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
        <p:nvSpPr>
          <p:cNvPr id="43" name="Shape 43"/>
          <p:cNvSpPr/>
          <p:nvPr/>
        </p:nvSpPr>
        <p:spPr>
          <a:xfrm>
            <a:off x="2408064" y="2745869"/>
            <a:ext cx="64008" cy="64008"/>
          </a:xfrm>
          <a:prstGeom prst="ellipse">
            <a:avLst/>
          </a:prstGeom>
          <a:noFill/>
          <a:ln w="12700" cap="rnd" cmpd="sng">
            <a:solidFill>
              <a:srgbClr val="317F92">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435608" y="274319"/>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1435608" y="1524000"/>
            <a:ext cx="3657600" cy="4663439"/>
          </a:xfrm>
          <a:prstGeom prst="rect">
            <a:avLst/>
          </a:prstGeom>
          <a:noFill/>
          <a:ln>
            <a:noFill/>
          </a:ln>
        </p:spPr>
        <p:txBody>
          <a:bodyPr lIns="91425" tIns="91425" rIns="91425" bIns="91425" anchor="t" anchorCtr="0"/>
          <a:lstStyle>
            <a:lvl1pPr marL="365760" marR="0" lvl="0" indent="-147319" algn="l" rtl="0">
              <a:lnSpc>
                <a:spcPct val="100000"/>
              </a:lnSpc>
              <a:spcBef>
                <a:spcPts val="600"/>
              </a:spcBef>
              <a:buClr>
                <a:schemeClr val="accent1"/>
              </a:buClr>
              <a:buSzPct val="80000"/>
              <a:buFont typeface="Noto Sans Symbols"/>
              <a:buChar char="●"/>
              <a:defRPr sz="2800" b="0" i="0" u="none" strike="noStrike" cap="none">
                <a:solidFill>
                  <a:schemeClr val="dk1"/>
                </a:solidFill>
                <a:latin typeface="Cabin"/>
                <a:ea typeface="Cabin"/>
                <a:cs typeface="Cabin"/>
                <a:sym typeface="Cabin"/>
              </a:defRPr>
            </a:lvl1pPr>
            <a:lvl2pPr marL="640080" marR="0" lvl="1" indent="-93980" algn="l" rtl="0">
              <a:lnSpc>
                <a:spcPct val="100000"/>
              </a:lnSpc>
              <a:spcBef>
                <a:spcPts val="550"/>
              </a:spcBef>
              <a:buClr>
                <a:schemeClr val="accent1"/>
              </a:buClr>
              <a:buSzPct val="100000"/>
              <a:buFont typeface="Verdana"/>
              <a:buChar char="◦"/>
              <a:defRPr sz="2400" b="0" i="0" u="none" strike="noStrike" cap="none">
                <a:solidFill>
                  <a:schemeClr val="dk1"/>
                </a:solidFill>
                <a:latin typeface="Cabin"/>
                <a:ea typeface="Cabin"/>
                <a:cs typeface="Cabin"/>
                <a:sym typeface="Cabin"/>
              </a:defRPr>
            </a:lvl2pPr>
            <a:lvl3pPr marL="886967" marR="0" lvl="2" indent="-112267" algn="l" rtl="0">
              <a:lnSpc>
                <a:spcPct val="100000"/>
              </a:lnSpc>
              <a:spcBef>
                <a:spcPts val="400"/>
              </a:spcBef>
              <a:buClr>
                <a:schemeClr val="accent2"/>
              </a:buClr>
              <a:buSzPct val="100000"/>
              <a:buFont typeface="Noto Sans Symbols"/>
              <a:buChar char="⚫"/>
              <a:defRPr sz="2000" b="0" i="0" u="none" strike="noStrike" cap="none">
                <a:solidFill>
                  <a:schemeClr val="dk1"/>
                </a:solidFill>
                <a:latin typeface="Cabin"/>
                <a:ea typeface="Cabin"/>
                <a:cs typeface="Cabin"/>
                <a:sym typeface="Cabin"/>
              </a:defRPr>
            </a:lvl3pPr>
            <a:lvl4pPr marL="1097280" marR="0" lvl="3" indent="-68580" algn="l" rtl="0">
              <a:lnSpc>
                <a:spcPct val="100000"/>
              </a:lnSpc>
              <a:spcBef>
                <a:spcPts val="360"/>
              </a:spcBef>
              <a:buClr>
                <a:schemeClr val="accent3"/>
              </a:buClr>
              <a:buSzPct val="100000"/>
              <a:buFont typeface="Noto Sans Symbols"/>
              <a:buChar char="⚫"/>
              <a:defRPr sz="1800" b="0" i="0" u="none" strike="noStrike" cap="none">
                <a:solidFill>
                  <a:schemeClr val="dk1"/>
                </a:solidFill>
                <a:latin typeface="Cabin"/>
                <a:ea typeface="Cabin"/>
                <a:cs typeface="Cabin"/>
                <a:sym typeface="Cabin"/>
              </a:defRPr>
            </a:lvl4pPr>
            <a:lvl5pPr marL="1298448" marR="0" lvl="4" indent="-79247" algn="l" rtl="0">
              <a:lnSpc>
                <a:spcPct val="100000"/>
              </a:lnSpc>
              <a:spcBef>
                <a:spcPts val="360"/>
              </a:spcBef>
              <a:buClr>
                <a:schemeClr val="accent4"/>
              </a:buClr>
              <a:buSzPct val="100000"/>
              <a:buFont typeface="Noto Sans Symbols"/>
              <a:buChar char="⚫"/>
              <a:defRPr sz="18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47" name="Shape 47"/>
          <p:cNvSpPr txBox="1">
            <a:spLocks noGrp="1"/>
          </p:cNvSpPr>
          <p:nvPr>
            <p:ph type="body" idx="2"/>
          </p:nvPr>
        </p:nvSpPr>
        <p:spPr>
          <a:xfrm>
            <a:off x="5276087" y="1524000"/>
            <a:ext cx="3657600" cy="4663439"/>
          </a:xfrm>
          <a:prstGeom prst="rect">
            <a:avLst/>
          </a:prstGeom>
          <a:noFill/>
          <a:ln>
            <a:noFill/>
          </a:ln>
        </p:spPr>
        <p:txBody>
          <a:bodyPr lIns="91425" tIns="91425" rIns="91425" bIns="91425" anchor="t" anchorCtr="0"/>
          <a:lstStyle>
            <a:lvl1pPr marL="365760" marR="0" lvl="0" indent="-147319" algn="l" rtl="0">
              <a:lnSpc>
                <a:spcPct val="100000"/>
              </a:lnSpc>
              <a:spcBef>
                <a:spcPts val="600"/>
              </a:spcBef>
              <a:buClr>
                <a:schemeClr val="accent1"/>
              </a:buClr>
              <a:buSzPct val="80000"/>
              <a:buFont typeface="Noto Sans Symbols"/>
              <a:buChar char="●"/>
              <a:defRPr sz="2800" b="0" i="0" u="none" strike="noStrike" cap="none">
                <a:solidFill>
                  <a:schemeClr val="dk1"/>
                </a:solidFill>
                <a:latin typeface="Cabin"/>
                <a:ea typeface="Cabin"/>
                <a:cs typeface="Cabin"/>
                <a:sym typeface="Cabin"/>
              </a:defRPr>
            </a:lvl1pPr>
            <a:lvl2pPr marL="640080" marR="0" lvl="1" indent="-93980" algn="l" rtl="0">
              <a:lnSpc>
                <a:spcPct val="100000"/>
              </a:lnSpc>
              <a:spcBef>
                <a:spcPts val="550"/>
              </a:spcBef>
              <a:buClr>
                <a:schemeClr val="accent1"/>
              </a:buClr>
              <a:buSzPct val="100000"/>
              <a:buFont typeface="Verdana"/>
              <a:buChar char="◦"/>
              <a:defRPr sz="2400" b="0" i="0" u="none" strike="noStrike" cap="none">
                <a:solidFill>
                  <a:schemeClr val="dk1"/>
                </a:solidFill>
                <a:latin typeface="Cabin"/>
                <a:ea typeface="Cabin"/>
                <a:cs typeface="Cabin"/>
                <a:sym typeface="Cabin"/>
              </a:defRPr>
            </a:lvl2pPr>
            <a:lvl3pPr marL="886967" marR="0" lvl="2" indent="-112267" algn="l" rtl="0">
              <a:lnSpc>
                <a:spcPct val="100000"/>
              </a:lnSpc>
              <a:spcBef>
                <a:spcPts val="400"/>
              </a:spcBef>
              <a:buClr>
                <a:schemeClr val="accent2"/>
              </a:buClr>
              <a:buSzPct val="100000"/>
              <a:buFont typeface="Noto Sans Symbols"/>
              <a:buChar char="⚫"/>
              <a:defRPr sz="2000" b="0" i="0" u="none" strike="noStrike" cap="none">
                <a:solidFill>
                  <a:schemeClr val="dk1"/>
                </a:solidFill>
                <a:latin typeface="Cabin"/>
                <a:ea typeface="Cabin"/>
                <a:cs typeface="Cabin"/>
                <a:sym typeface="Cabin"/>
              </a:defRPr>
            </a:lvl3pPr>
            <a:lvl4pPr marL="1097280" marR="0" lvl="3" indent="-68580" algn="l" rtl="0">
              <a:lnSpc>
                <a:spcPct val="100000"/>
              </a:lnSpc>
              <a:spcBef>
                <a:spcPts val="360"/>
              </a:spcBef>
              <a:buClr>
                <a:schemeClr val="accent3"/>
              </a:buClr>
              <a:buSzPct val="100000"/>
              <a:buFont typeface="Noto Sans Symbols"/>
              <a:buChar char="⚫"/>
              <a:defRPr sz="1800" b="0" i="0" u="none" strike="noStrike" cap="none">
                <a:solidFill>
                  <a:schemeClr val="dk1"/>
                </a:solidFill>
                <a:latin typeface="Cabin"/>
                <a:ea typeface="Cabin"/>
                <a:cs typeface="Cabin"/>
                <a:sym typeface="Cabin"/>
              </a:defRPr>
            </a:lvl4pPr>
            <a:lvl5pPr marL="1298448" marR="0" lvl="4" indent="-79247" algn="l" rtl="0">
              <a:lnSpc>
                <a:spcPct val="100000"/>
              </a:lnSpc>
              <a:spcBef>
                <a:spcPts val="360"/>
              </a:spcBef>
              <a:buClr>
                <a:schemeClr val="accent4"/>
              </a:buClr>
              <a:buSzPct val="100000"/>
              <a:buFont typeface="Noto Sans Symbols"/>
              <a:buChar char="⚫"/>
              <a:defRPr sz="18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48" name="Shape 48"/>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9" name="Shape 49"/>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0" name="Shape 50"/>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457200" y="5160335"/>
            <a:ext cx="8229600" cy="1143000"/>
          </a:xfrm>
          <a:prstGeom prst="rect">
            <a:avLst/>
          </a:prstGeom>
          <a:noFill/>
          <a:ln>
            <a:noFill/>
          </a:ln>
        </p:spPr>
        <p:txBody>
          <a:bodyPr lIns="91425" tIns="91425" rIns="91425" bIns="91425" anchor="ctr" anchorCtr="0"/>
          <a:lstStyle>
            <a:lvl1pPr marL="0" marR="0" lvl="0" indent="0" algn="ctr" rtl="0">
              <a:spcBef>
                <a:spcPts val="0"/>
              </a:spcBef>
              <a:buClr>
                <a:srgbClr val="562214"/>
              </a:buClr>
              <a:buFont typeface="Cabin"/>
              <a:buNone/>
              <a:defRPr sz="45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body" idx="1"/>
          </p:nvPr>
        </p:nvSpPr>
        <p:spPr>
          <a:xfrm>
            <a:off x="457200" y="328278"/>
            <a:ext cx="4023360" cy="640079"/>
          </a:xfrm>
          <a:prstGeom prst="rect">
            <a:avLst/>
          </a:prstGeom>
          <a:solidFill>
            <a:schemeClr val="lt1"/>
          </a:solidFill>
          <a:ln w="10775" cap="flat" cmpd="sng">
            <a:solidFill>
              <a:schemeClr val="lt1"/>
            </a:solidFill>
            <a:prstDash val="solid"/>
            <a:miter/>
            <a:headEnd type="none" w="med" len="med"/>
            <a:tailEnd type="none" w="med" len="med"/>
          </a:ln>
        </p:spPr>
        <p:txBody>
          <a:bodyPr lIns="91425" tIns="91425" rIns="91425" bIns="91425" anchor="ctr" anchorCtr="0"/>
          <a:lstStyle>
            <a:lvl1pPr marL="64008" marR="0" lvl="0" indent="-507" algn="l" rtl="0">
              <a:lnSpc>
                <a:spcPct val="100000"/>
              </a:lnSpc>
              <a:spcBef>
                <a:spcPts val="100"/>
              </a:spcBef>
              <a:buClr>
                <a:schemeClr val="accent1"/>
              </a:buClr>
              <a:buFont typeface="Noto Sans Symbols"/>
              <a:buNone/>
              <a:defRPr sz="19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2000" b="1" i="0" u="none" strike="noStrike" cap="none">
                <a:solidFill>
                  <a:schemeClr val="dk1"/>
                </a:solidFill>
                <a:latin typeface="Cabin"/>
                <a:ea typeface="Cabin"/>
                <a:cs typeface="Cabin"/>
                <a:sym typeface="Cabin"/>
              </a:defRPr>
            </a:lvl2pPr>
            <a:lvl3pPr marL="886967" marR="0" lvl="2" indent="-239267" algn="l" rtl="0">
              <a:lnSpc>
                <a:spcPct val="100000"/>
              </a:lnSpc>
              <a:spcBef>
                <a:spcPts val="360"/>
              </a:spcBef>
              <a:buClr>
                <a:schemeClr val="accent2"/>
              </a:buClr>
              <a:buFont typeface="Noto Sans Symbols"/>
              <a:buNone/>
              <a:defRPr sz="1800" b="1" i="0" u="none" strike="noStrike" cap="none">
                <a:solidFill>
                  <a:schemeClr val="dk1"/>
                </a:solidFill>
                <a:latin typeface="Cabin"/>
                <a:ea typeface="Cabin"/>
                <a:cs typeface="Cabin"/>
                <a:sym typeface="Cabin"/>
              </a:defRPr>
            </a:lvl3pPr>
            <a:lvl4pPr marL="1097280" marR="0" lvl="3" indent="-182880" algn="l" rtl="0">
              <a:lnSpc>
                <a:spcPct val="100000"/>
              </a:lnSpc>
              <a:spcBef>
                <a:spcPts val="320"/>
              </a:spcBef>
              <a:buClr>
                <a:schemeClr val="accent3"/>
              </a:buClr>
              <a:buFont typeface="Noto Sans Symbols"/>
              <a:buNone/>
              <a:defRPr sz="1600" b="1" i="0" u="none" strike="noStrike" cap="none">
                <a:solidFill>
                  <a:schemeClr val="dk1"/>
                </a:solidFill>
                <a:latin typeface="Cabin"/>
                <a:ea typeface="Cabin"/>
                <a:cs typeface="Cabin"/>
                <a:sym typeface="Cabin"/>
              </a:defRPr>
            </a:lvl4pPr>
            <a:lvl5pPr marL="1298448" marR="0" lvl="4" indent="-193547" algn="l" rtl="0">
              <a:lnSpc>
                <a:spcPct val="100000"/>
              </a:lnSpc>
              <a:spcBef>
                <a:spcPts val="320"/>
              </a:spcBef>
              <a:buClr>
                <a:schemeClr val="accent4"/>
              </a:buClr>
              <a:buFont typeface="Noto Sans Symbols"/>
              <a:buNone/>
              <a:defRPr sz="1600" b="1"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4" name="Shape 54"/>
          <p:cNvSpPr txBox="1">
            <a:spLocks noGrp="1"/>
          </p:cNvSpPr>
          <p:nvPr>
            <p:ph type="body" idx="2"/>
          </p:nvPr>
        </p:nvSpPr>
        <p:spPr>
          <a:xfrm>
            <a:off x="4663439" y="328278"/>
            <a:ext cx="4023360" cy="640079"/>
          </a:xfrm>
          <a:prstGeom prst="rect">
            <a:avLst/>
          </a:prstGeom>
          <a:solidFill>
            <a:schemeClr val="lt1"/>
          </a:solidFill>
          <a:ln w="10775" cap="flat" cmpd="sng">
            <a:solidFill>
              <a:schemeClr val="lt1"/>
            </a:solidFill>
            <a:prstDash val="solid"/>
            <a:miter/>
            <a:headEnd type="none" w="med" len="med"/>
            <a:tailEnd type="none" w="med" len="med"/>
          </a:ln>
        </p:spPr>
        <p:txBody>
          <a:bodyPr lIns="91425" tIns="91425" rIns="91425" bIns="91425" anchor="ctr" anchorCtr="0"/>
          <a:lstStyle>
            <a:lvl1pPr marL="64008" marR="0" lvl="0" indent="-507" algn="l" rtl="0">
              <a:lnSpc>
                <a:spcPct val="100000"/>
              </a:lnSpc>
              <a:spcBef>
                <a:spcPts val="100"/>
              </a:spcBef>
              <a:buClr>
                <a:schemeClr val="accent1"/>
              </a:buClr>
              <a:buFont typeface="Noto Sans Symbols"/>
              <a:buNone/>
              <a:defRPr sz="19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2000" b="1" i="0" u="none" strike="noStrike" cap="none">
                <a:solidFill>
                  <a:schemeClr val="dk1"/>
                </a:solidFill>
                <a:latin typeface="Cabin"/>
                <a:ea typeface="Cabin"/>
                <a:cs typeface="Cabin"/>
                <a:sym typeface="Cabin"/>
              </a:defRPr>
            </a:lvl2pPr>
            <a:lvl3pPr marL="886967" marR="0" lvl="2" indent="-239267" algn="l" rtl="0">
              <a:lnSpc>
                <a:spcPct val="100000"/>
              </a:lnSpc>
              <a:spcBef>
                <a:spcPts val="360"/>
              </a:spcBef>
              <a:buClr>
                <a:schemeClr val="accent2"/>
              </a:buClr>
              <a:buFont typeface="Noto Sans Symbols"/>
              <a:buNone/>
              <a:defRPr sz="1800" b="1" i="0" u="none" strike="noStrike" cap="none">
                <a:solidFill>
                  <a:schemeClr val="dk1"/>
                </a:solidFill>
                <a:latin typeface="Cabin"/>
                <a:ea typeface="Cabin"/>
                <a:cs typeface="Cabin"/>
                <a:sym typeface="Cabin"/>
              </a:defRPr>
            </a:lvl3pPr>
            <a:lvl4pPr marL="1097280" marR="0" lvl="3" indent="-182880" algn="l" rtl="0">
              <a:lnSpc>
                <a:spcPct val="100000"/>
              </a:lnSpc>
              <a:spcBef>
                <a:spcPts val="320"/>
              </a:spcBef>
              <a:buClr>
                <a:schemeClr val="accent3"/>
              </a:buClr>
              <a:buFont typeface="Noto Sans Symbols"/>
              <a:buNone/>
              <a:defRPr sz="1600" b="1" i="0" u="none" strike="noStrike" cap="none">
                <a:solidFill>
                  <a:schemeClr val="dk1"/>
                </a:solidFill>
                <a:latin typeface="Cabin"/>
                <a:ea typeface="Cabin"/>
                <a:cs typeface="Cabin"/>
                <a:sym typeface="Cabin"/>
              </a:defRPr>
            </a:lvl4pPr>
            <a:lvl5pPr marL="1298448" marR="0" lvl="4" indent="-193547" algn="l" rtl="0">
              <a:lnSpc>
                <a:spcPct val="100000"/>
              </a:lnSpc>
              <a:spcBef>
                <a:spcPts val="320"/>
              </a:spcBef>
              <a:buClr>
                <a:schemeClr val="accent4"/>
              </a:buClr>
              <a:buFont typeface="Noto Sans Symbols"/>
              <a:buNone/>
              <a:defRPr sz="1600" b="1"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5" name="Shape 55"/>
          <p:cNvSpPr txBox="1">
            <a:spLocks noGrp="1"/>
          </p:cNvSpPr>
          <p:nvPr>
            <p:ph type="body" idx="3"/>
          </p:nvPr>
        </p:nvSpPr>
        <p:spPr>
          <a:xfrm>
            <a:off x="457200" y="969336"/>
            <a:ext cx="4023360" cy="4114800"/>
          </a:xfrm>
          <a:prstGeom prst="rect">
            <a:avLst/>
          </a:prstGeom>
          <a:noFill/>
          <a:ln w="10775" cap="flat" cmpd="sng">
            <a:solidFill>
              <a:schemeClr val="lt1"/>
            </a:solidFill>
            <a:prstDash val="dash"/>
            <a:miter/>
            <a:headEnd type="none" w="med" len="med"/>
            <a:tailEnd type="none" w="med" len="med"/>
          </a:ln>
        </p:spPr>
        <p:txBody>
          <a:bodyPr lIns="91425" tIns="91425" rIns="91425" bIns="91425" anchor="t" anchorCtr="0"/>
          <a:lstStyle>
            <a:lvl1pPr marL="393192" marR="0" lvl="0" indent="-156971" algn="l" rtl="0">
              <a:lnSpc>
                <a:spcPct val="100000"/>
              </a:lnSpc>
              <a:spcBef>
                <a:spcPts val="700"/>
              </a:spcBef>
              <a:buClr>
                <a:schemeClr val="accent1"/>
              </a:buClr>
              <a:buSzPct val="80000"/>
              <a:buFont typeface="Noto Sans Symbols"/>
              <a:buChar char="●"/>
              <a:defRPr sz="2400" b="0" i="0" u="none" strike="noStrike" cap="none">
                <a:solidFill>
                  <a:schemeClr val="dk1"/>
                </a:solidFill>
                <a:latin typeface="Cabin"/>
                <a:ea typeface="Cabin"/>
                <a:cs typeface="Cabin"/>
                <a:sym typeface="Cabin"/>
              </a:defRPr>
            </a:lvl1pPr>
            <a:lvl2pPr marL="640080" marR="0" lvl="1" indent="-119380" algn="l" rtl="0">
              <a:lnSpc>
                <a:spcPct val="100000"/>
              </a:lnSpc>
              <a:spcBef>
                <a:spcPts val="700"/>
              </a:spcBef>
              <a:buClr>
                <a:schemeClr val="accent1"/>
              </a:buClr>
              <a:buSzPct val="100000"/>
              <a:buFont typeface="Verdana"/>
              <a:buChar char="◦"/>
              <a:defRPr sz="2000" b="0" i="0" u="none" strike="noStrike" cap="none">
                <a:solidFill>
                  <a:schemeClr val="dk1"/>
                </a:solidFill>
                <a:latin typeface="Cabin"/>
                <a:ea typeface="Cabin"/>
                <a:cs typeface="Cabin"/>
                <a:sym typeface="Cabin"/>
              </a:defRPr>
            </a:lvl2pPr>
            <a:lvl3pPr marL="886967" marR="0" lvl="2" indent="-124967" algn="l" rtl="0">
              <a:lnSpc>
                <a:spcPct val="100000"/>
              </a:lnSpc>
              <a:spcBef>
                <a:spcPts val="700"/>
              </a:spcBef>
              <a:buClr>
                <a:schemeClr val="accent2"/>
              </a:buClr>
              <a:buSzPct val="100000"/>
              <a:buFont typeface="Noto Sans Symbols"/>
              <a:buChar char="⚫"/>
              <a:defRPr sz="1800" b="0" i="0" u="none" strike="noStrike" cap="none">
                <a:solidFill>
                  <a:schemeClr val="dk1"/>
                </a:solidFill>
                <a:latin typeface="Cabin"/>
                <a:ea typeface="Cabin"/>
                <a:cs typeface="Cabin"/>
                <a:sym typeface="Cabin"/>
              </a:defRPr>
            </a:lvl3pPr>
            <a:lvl4pPr marL="1097280" marR="0" lvl="3" indent="-81280" algn="l" rtl="0">
              <a:lnSpc>
                <a:spcPct val="100000"/>
              </a:lnSpc>
              <a:spcBef>
                <a:spcPts val="700"/>
              </a:spcBef>
              <a:buClr>
                <a:schemeClr val="accent3"/>
              </a:buClr>
              <a:buSzPct val="100000"/>
              <a:buFont typeface="Noto Sans Symbols"/>
              <a:buChar char="⚫"/>
              <a:defRPr sz="1600" b="0" i="0" u="none" strike="noStrike" cap="none">
                <a:solidFill>
                  <a:schemeClr val="dk1"/>
                </a:solidFill>
                <a:latin typeface="Cabin"/>
                <a:ea typeface="Cabin"/>
                <a:cs typeface="Cabin"/>
                <a:sym typeface="Cabin"/>
              </a:defRPr>
            </a:lvl4pPr>
            <a:lvl5pPr marL="1298448" marR="0" lvl="4" indent="-91947" algn="l" rtl="0">
              <a:lnSpc>
                <a:spcPct val="100000"/>
              </a:lnSpc>
              <a:spcBef>
                <a:spcPts val="700"/>
              </a:spcBef>
              <a:buClr>
                <a:schemeClr val="accent4"/>
              </a:buClr>
              <a:buSzPct val="100000"/>
              <a:buFont typeface="Noto Sans Symbols"/>
              <a:buChar char="⚫"/>
              <a:defRPr sz="16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6" name="Shape 56"/>
          <p:cNvSpPr txBox="1">
            <a:spLocks noGrp="1"/>
          </p:cNvSpPr>
          <p:nvPr>
            <p:ph type="body" idx="4"/>
          </p:nvPr>
        </p:nvSpPr>
        <p:spPr>
          <a:xfrm>
            <a:off x="4663439" y="969336"/>
            <a:ext cx="4023360" cy="4114800"/>
          </a:xfrm>
          <a:prstGeom prst="rect">
            <a:avLst/>
          </a:prstGeom>
          <a:noFill/>
          <a:ln w="10775" cap="flat" cmpd="sng">
            <a:solidFill>
              <a:schemeClr val="lt1"/>
            </a:solidFill>
            <a:prstDash val="dash"/>
            <a:miter/>
            <a:headEnd type="none" w="med" len="med"/>
            <a:tailEnd type="none" w="med" len="med"/>
          </a:ln>
        </p:spPr>
        <p:txBody>
          <a:bodyPr lIns="91425" tIns="91425" rIns="91425" bIns="91425" anchor="t" anchorCtr="0"/>
          <a:lstStyle>
            <a:lvl1pPr marL="393192" marR="0" lvl="0" indent="-156971" algn="l" rtl="0">
              <a:lnSpc>
                <a:spcPct val="100000"/>
              </a:lnSpc>
              <a:spcBef>
                <a:spcPts val="700"/>
              </a:spcBef>
              <a:buClr>
                <a:schemeClr val="accent1"/>
              </a:buClr>
              <a:buSzPct val="80000"/>
              <a:buFont typeface="Noto Sans Symbols"/>
              <a:buChar char="●"/>
              <a:defRPr sz="2400" b="0" i="0" u="none" strike="noStrike" cap="none">
                <a:solidFill>
                  <a:schemeClr val="dk1"/>
                </a:solidFill>
                <a:latin typeface="Cabin"/>
                <a:ea typeface="Cabin"/>
                <a:cs typeface="Cabin"/>
                <a:sym typeface="Cabin"/>
              </a:defRPr>
            </a:lvl1pPr>
            <a:lvl2pPr marL="640080" marR="0" lvl="1" indent="-119380" algn="l" rtl="0">
              <a:lnSpc>
                <a:spcPct val="100000"/>
              </a:lnSpc>
              <a:spcBef>
                <a:spcPts val="700"/>
              </a:spcBef>
              <a:buClr>
                <a:schemeClr val="accent1"/>
              </a:buClr>
              <a:buSzPct val="100000"/>
              <a:buFont typeface="Verdana"/>
              <a:buChar char="◦"/>
              <a:defRPr sz="2000" b="0" i="0" u="none" strike="noStrike" cap="none">
                <a:solidFill>
                  <a:schemeClr val="dk1"/>
                </a:solidFill>
                <a:latin typeface="Cabin"/>
                <a:ea typeface="Cabin"/>
                <a:cs typeface="Cabin"/>
                <a:sym typeface="Cabin"/>
              </a:defRPr>
            </a:lvl2pPr>
            <a:lvl3pPr marL="886967" marR="0" lvl="2" indent="-124967" algn="l" rtl="0">
              <a:lnSpc>
                <a:spcPct val="100000"/>
              </a:lnSpc>
              <a:spcBef>
                <a:spcPts val="700"/>
              </a:spcBef>
              <a:buClr>
                <a:schemeClr val="accent2"/>
              </a:buClr>
              <a:buSzPct val="100000"/>
              <a:buFont typeface="Noto Sans Symbols"/>
              <a:buChar char="⚫"/>
              <a:defRPr sz="1800" b="0" i="0" u="none" strike="noStrike" cap="none">
                <a:solidFill>
                  <a:schemeClr val="dk1"/>
                </a:solidFill>
                <a:latin typeface="Cabin"/>
                <a:ea typeface="Cabin"/>
                <a:cs typeface="Cabin"/>
                <a:sym typeface="Cabin"/>
              </a:defRPr>
            </a:lvl3pPr>
            <a:lvl4pPr marL="1097280" marR="0" lvl="3" indent="-81280" algn="l" rtl="0">
              <a:lnSpc>
                <a:spcPct val="100000"/>
              </a:lnSpc>
              <a:spcBef>
                <a:spcPts val="700"/>
              </a:spcBef>
              <a:buClr>
                <a:schemeClr val="accent3"/>
              </a:buClr>
              <a:buSzPct val="100000"/>
              <a:buFont typeface="Noto Sans Symbols"/>
              <a:buChar char="⚫"/>
              <a:defRPr sz="1600" b="0" i="0" u="none" strike="noStrike" cap="none">
                <a:solidFill>
                  <a:schemeClr val="dk1"/>
                </a:solidFill>
                <a:latin typeface="Cabin"/>
                <a:ea typeface="Cabin"/>
                <a:cs typeface="Cabin"/>
                <a:sym typeface="Cabin"/>
              </a:defRPr>
            </a:lvl4pPr>
            <a:lvl5pPr marL="1298448" marR="0" lvl="4" indent="-91947" algn="l" rtl="0">
              <a:lnSpc>
                <a:spcPct val="100000"/>
              </a:lnSpc>
              <a:spcBef>
                <a:spcPts val="700"/>
              </a:spcBef>
              <a:buClr>
                <a:schemeClr val="accent4"/>
              </a:buClr>
              <a:buSzPct val="100000"/>
              <a:buFont typeface="Noto Sans Symbols"/>
              <a:buChar char="⚫"/>
              <a:defRPr sz="16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7" name="Shape 5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8" name="Shape 5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9" name="Shape 5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1435608" y="274319"/>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3" name="Shape 63"/>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4" name="Shape 64"/>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5"/>
        <p:cNvGrpSpPr/>
        <p:nvPr/>
      </p:nvGrpSpPr>
      <p:grpSpPr>
        <a:xfrm>
          <a:off x="0" y="0"/>
          <a:ext cx="0" cy="0"/>
          <a:chOff x="0" y="0"/>
          <a:chExt cx="0" cy="0"/>
        </a:xfrm>
      </p:grpSpPr>
      <p:sp>
        <p:nvSpPr>
          <p:cNvPr id="66" name="Shape 66"/>
          <p:cNvSpPr/>
          <p:nvPr/>
        </p:nvSpPr>
        <p:spPr>
          <a:xfrm>
            <a:off x="1014983" y="0"/>
            <a:ext cx="8129015" cy="6858000"/>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67" name="Shape 6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8" name="Shape 6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9" name="Shape 6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70" name="Shape 70"/>
          <p:cNvSpPr/>
          <p:nvPr/>
        </p:nvSpPr>
        <p:spPr>
          <a:xfrm>
            <a:off x="1014983" y="-54"/>
            <a:ext cx="73151"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16778"/>
            <a:ext cx="3809999" cy="1162049"/>
          </a:xfrm>
          <a:prstGeom prst="rect">
            <a:avLst/>
          </a:prstGeom>
          <a:noFill/>
          <a:ln>
            <a:noFill/>
          </a:ln>
        </p:spPr>
        <p:txBody>
          <a:bodyPr lIns="91425" tIns="91425" rIns="91425" bIns="91425" anchor="b" anchorCtr="0"/>
          <a:lstStyle>
            <a:lvl1pPr marL="0" marR="0" lvl="0" indent="0" algn="l" rtl="0">
              <a:lnSpc>
                <a:spcPct val="90909"/>
              </a:lnSpc>
              <a:spcBef>
                <a:spcPts val="0"/>
              </a:spcBef>
              <a:buClr>
                <a:srgbClr val="562214"/>
              </a:buClr>
              <a:buFont typeface="Cabin"/>
              <a:buNone/>
              <a:defRPr sz="22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txBox="1">
            <a:spLocks noGrp="1"/>
          </p:cNvSpPr>
          <p:nvPr>
            <p:ph type="body" idx="1"/>
          </p:nvPr>
        </p:nvSpPr>
        <p:spPr>
          <a:xfrm>
            <a:off x="457200" y="1406963"/>
            <a:ext cx="3809999" cy="698500"/>
          </a:xfrm>
          <a:prstGeom prst="rect">
            <a:avLst/>
          </a:prstGeom>
          <a:noFill/>
          <a:ln>
            <a:noFill/>
          </a:ln>
        </p:spPr>
        <p:txBody>
          <a:bodyPr lIns="91425" tIns="91425" rIns="91425" bIns="91425" anchor="t" anchorCtr="0"/>
          <a:lstStyle>
            <a:lvl1pPr marL="45720" marR="0" lvl="0" indent="-7619" algn="l" rtl="0">
              <a:lnSpc>
                <a:spcPct val="100000"/>
              </a:lnSpc>
              <a:spcBef>
                <a:spcPts val="0"/>
              </a:spcBef>
              <a:buClr>
                <a:schemeClr val="accent1"/>
              </a:buClr>
              <a:buFont typeface="Noto Sans Symbols"/>
              <a:buNone/>
              <a:defRPr sz="14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1200" b="0" i="0" u="none" strike="noStrike" cap="none">
                <a:solidFill>
                  <a:schemeClr val="dk1"/>
                </a:solidFill>
                <a:latin typeface="Cabin"/>
                <a:ea typeface="Cabin"/>
                <a:cs typeface="Cabin"/>
                <a:sym typeface="Cabin"/>
              </a:defRPr>
            </a:lvl2pPr>
            <a:lvl3pPr marL="886967" marR="0" lvl="2" indent="-239267" algn="l" rtl="0">
              <a:lnSpc>
                <a:spcPct val="100000"/>
              </a:lnSpc>
              <a:spcBef>
                <a:spcPts val="200"/>
              </a:spcBef>
              <a:buClr>
                <a:schemeClr val="accent2"/>
              </a:buClr>
              <a:buFont typeface="Noto Sans Symbols"/>
              <a:buNone/>
              <a:defRPr sz="1000" b="0" i="0" u="none" strike="noStrike" cap="none">
                <a:solidFill>
                  <a:schemeClr val="dk1"/>
                </a:solidFill>
                <a:latin typeface="Cabin"/>
                <a:ea typeface="Cabin"/>
                <a:cs typeface="Cabin"/>
                <a:sym typeface="Cabin"/>
              </a:defRPr>
            </a:lvl3pPr>
            <a:lvl4pPr marL="1097280" marR="0" lvl="3" indent="-182880" algn="l" rtl="0">
              <a:lnSpc>
                <a:spcPct val="100000"/>
              </a:lnSpc>
              <a:spcBef>
                <a:spcPts val="180"/>
              </a:spcBef>
              <a:buClr>
                <a:schemeClr val="accent3"/>
              </a:buClr>
              <a:buFont typeface="Noto Sans Symbols"/>
              <a:buNone/>
              <a:defRPr sz="900" b="0" i="0" u="none" strike="noStrike" cap="none">
                <a:solidFill>
                  <a:schemeClr val="dk1"/>
                </a:solidFill>
                <a:latin typeface="Cabin"/>
                <a:ea typeface="Cabin"/>
                <a:cs typeface="Cabin"/>
                <a:sym typeface="Cabin"/>
              </a:defRPr>
            </a:lvl4pPr>
            <a:lvl5pPr marL="1298448" marR="0" lvl="4" indent="-193547" algn="l" rtl="0">
              <a:lnSpc>
                <a:spcPct val="100000"/>
              </a:lnSpc>
              <a:spcBef>
                <a:spcPts val="180"/>
              </a:spcBef>
              <a:buClr>
                <a:schemeClr val="accent4"/>
              </a:buClr>
              <a:buFont typeface="Noto Sans Symbols"/>
              <a:buNone/>
              <a:defRPr sz="9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4" name="Shape 74"/>
          <p:cNvSpPr txBox="1">
            <a:spLocks noGrp="1"/>
          </p:cNvSpPr>
          <p:nvPr>
            <p:ph type="body" idx="2"/>
          </p:nvPr>
        </p:nvSpPr>
        <p:spPr>
          <a:xfrm>
            <a:off x="457200" y="2133600"/>
            <a:ext cx="8153399" cy="3992562"/>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5" name="Shape 75"/>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6" name="Shape 76"/>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7" name="Shape 77"/>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5886896" y="1066800"/>
            <a:ext cx="2743199" cy="1981199"/>
          </a:xfrm>
          <a:prstGeom prst="rect">
            <a:avLst/>
          </a:prstGeom>
          <a:noFill/>
          <a:ln>
            <a:noFill/>
          </a:ln>
        </p:spPr>
        <p:txBody>
          <a:bodyPr lIns="91425" tIns="91425" rIns="91425" bIns="91425" anchor="b" anchorCtr="0"/>
          <a:lstStyle>
            <a:lvl1pPr marL="0" marR="0" lvl="0" indent="0" algn="l" rtl="0">
              <a:spcBef>
                <a:spcPts val="0"/>
              </a:spcBef>
              <a:buClr>
                <a:srgbClr val="562214"/>
              </a:buClr>
              <a:buFont typeface="Cabin"/>
              <a:buNone/>
              <a:defRPr sz="21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1" name="Shape 81"/>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2" name="Shape 82"/>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83" name="Shape 83"/>
          <p:cNvSpPr/>
          <p:nvPr/>
        </p:nvSpPr>
        <p:spPr>
          <a:xfrm>
            <a:off x="762000" y="1066800"/>
            <a:ext cx="4572000" cy="4572000"/>
          </a:xfrm>
          <a:prstGeom prst="rect">
            <a:avLst/>
          </a:prstGeom>
          <a:solidFill>
            <a:srgbClr val="FFFFFF"/>
          </a:solidFill>
          <a:ln w="88900" cap="sq" cmpd="sng">
            <a:solidFill>
              <a:srgbClr val="FFFFFF"/>
            </a:solidFill>
            <a:prstDash val="solid"/>
            <a:miter/>
            <a:headEnd type="none" w="med" len="med"/>
            <a:tailEnd type="none" w="med" len="med"/>
          </a:ln>
        </p:spPr>
        <p:txBody>
          <a:bodyPr lIns="91425" tIns="274300" rIns="91425" bIns="45700" anchor="t" anchorCtr="0">
            <a:noAutofit/>
          </a:bodyPr>
          <a:lstStyle/>
          <a:p>
            <a:pPr marL="0" marR="0" lvl="0" indent="0" algn="l" rtl="0">
              <a:lnSpc>
                <a:spcPct val="93750"/>
              </a:lnSpc>
              <a:spcBef>
                <a:spcPts val="0"/>
              </a:spcBef>
              <a:buClr>
                <a:schemeClr val="accent1"/>
              </a:buClr>
              <a:buFont typeface="Noto Sans Symbols"/>
              <a:buNone/>
            </a:pPr>
            <a:endParaRPr sz="3200" b="0" i="0" u="none" strike="noStrike" cap="none">
              <a:solidFill>
                <a:schemeClr val="dk1"/>
              </a:solidFill>
              <a:latin typeface="Cabin"/>
              <a:ea typeface="Cabin"/>
              <a:cs typeface="Cabin"/>
              <a:sym typeface="Cabin"/>
            </a:endParaRPr>
          </a:p>
        </p:txBody>
      </p:sp>
      <p:sp>
        <p:nvSpPr>
          <p:cNvPr id="84" name="Shape 84"/>
          <p:cNvSpPr>
            <a:spLocks noGrp="1"/>
          </p:cNvSpPr>
          <p:nvPr>
            <p:ph type="pic" idx="2"/>
          </p:nvPr>
        </p:nvSpPr>
        <p:spPr>
          <a:xfrm>
            <a:off x="838200" y="1143003"/>
            <a:ext cx="4419599" cy="3514531"/>
          </a:xfrm>
          <a:prstGeom prst="roundRect">
            <a:avLst>
              <a:gd name="adj" fmla="val 783"/>
            </a:avLst>
          </a:prstGeom>
          <a:solidFill>
            <a:schemeClr val="lt2"/>
          </a:solidFill>
          <a:ln>
            <a:noFill/>
          </a:ln>
        </p:spPr>
        <p:txBody>
          <a:bodyPr lIns="91425" tIns="91425" rIns="91425" bIns="91425" anchor="t" anchorCtr="0"/>
          <a:lstStyle>
            <a:lvl1pPr marL="365760" marR="0" lvl="0" indent="-10159" algn="l" rtl="0">
              <a:lnSpc>
                <a:spcPct val="100000"/>
              </a:lnSpc>
              <a:spcBef>
                <a:spcPts val="600"/>
              </a:spcBef>
              <a:buClr>
                <a:schemeClr val="accent1"/>
              </a:buClr>
              <a:buFont typeface="Noto Sans Symbols"/>
              <a:buNone/>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85" name="Shape 85"/>
          <p:cNvSpPr/>
          <p:nvPr/>
        </p:nvSpPr>
        <p:spPr>
          <a:xfrm rot="-2131329">
            <a:off x="396725" y="954340"/>
            <a:ext cx="685799" cy="204309"/>
          </a:xfrm>
          <a:prstGeom prst="flowChartProcess">
            <a:avLst/>
          </a:prstGeom>
          <a:solidFill>
            <a:srgbClr val="FBFBFB">
              <a:alpha val="44705"/>
            </a:srgbClr>
          </a:solidFill>
          <a:ln w="9525" cap="rnd" cmpd="sng">
            <a:solidFill>
              <a:srgbClr val="FFFFF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86" name="Shape 86"/>
          <p:cNvSpPr/>
          <p:nvPr/>
        </p:nvSpPr>
        <p:spPr>
          <a:xfrm rot="2103354" flipH="1">
            <a:off x="5003667" y="936786"/>
            <a:ext cx="649224" cy="204310"/>
          </a:xfrm>
          <a:prstGeom prst="flowChartProcess">
            <a:avLst/>
          </a:prstGeom>
          <a:solidFill>
            <a:srgbClr val="FBFBFB">
              <a:alpha val="44705"/>
            </a:srgbClr>
          </a:solidFill>
          <a:ln w="9525" cap="rnd" cmpd="sng">
            <a:solidFill>
              <a:srgbClr val="FFFFF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87" name="Shape 87"/>
          <p:cNvSpPr txBox="1">
            <a:spLocks noGrp="1"/>
          </p:cNvSpPr>
          <p:nvPr>
            <p:ph type="body" idx="1"/>
          </p:nvPr>
        </p:nvSpPr>
        <p:spPr>
          <a:xfrm>
            <a:off x="838200" y="4800600"/>
            <a:ext cx="4419599" cy="762000"/>
          </a:xfrm>
          <a:prstGeom prst="rect">
            <a:avLst/>
          </a:prstGeom>
          <a:noFill/>
          <a:ln>
            <a:noFill/>
          </a:ln>
        </p:spPr>
        <p:txBody>
          <a:bodyPr lIns="91425" tIns="91425" rIns="91425" bIns="91425" anchor="ctr" anchorCtr="0"/>
          <a:lstStyle>
            <a:lvl1pPr marL="0" marR="0" lvl="0" indent="0" algn="l" rtl="0">
              <a:lnSpc>
                <a:spcPct val="114285"/>
              </a:lnSpc>
              <a:spcBef>
                <a:spcPts val="0"/>
              </a:spcBef>
              <a:buClr>
                <a:schemeClr val="accent1"/>
              </a:buClr>
              <a:buFont typeface="Noto Sans Symbols"/>
              <a:buNone/>
              <a:defRPr sz="1400" b="0" i="0" u="none" strike="noStrike" cap="none">
                <a:solidFill>
                  <a:srgbClr val="777777"/>
                </a:solidFill>
                <a:latin typeface="Cabin"/>
                <a:ea typeface="Cabin"/>
                <a:cs typeface="Cabin"/>
                <a:sym typeface="Cabin"/>
              </a:defRPr>
            </a:lvl1pPr>
            <a:lvl2pPr marL="640080" marR="0" lvl="1" indent="-170180" algn="l" rtl="0">
              <a:lnSpc>
                <a:spcPct val="100000"/>
              </a:lnSpc>
              <a:spcBef>
                <a:spcPts val="550"/>
              </a:spcBef>
              <a:buClr>
                <a:schemeClr val="accent1"/>
              </a:buClr>
              <a:buSzPct val="100000"/>
              <a:buFont typeface="Verdana"/>
              <a:buChar char="◦"/>
              <a:defRPr sz="1200" b="0" i="0" u="none" strike="noStrike" cap="none">
                <a:solidFill>
                  <a:schemeClr val="dk1"/>
                </a:solidFill>
                <a:latin typeface="Cabin"/>
                <a:ea typeface="Cabin"/>
                <a:cs typeface="Cabin"/>
                <a:sym typeface="Cabin"/>
              </a:defRPr>
            </a:lvl2pPr>
            <a:lvl3pPr marL="886967" marR="0" lvl="2" indent="-175767" algn="l" rtl="0">
              <a:lnSpc>
                <a:spcPct val="100000"/>
              </a:lnSpc>
              <a:spcBef>
                <a:spcPts val="200"/>
              </a:spcBef>
              <a:buClr>
                <a:schemeClr val="accent2"/>
              </a:buClr>
              <a:buSzPct val="100000"/>
              <a:buFont typeface="Noto Sans Symbols"/>
              <a:buChar char="⚫"/>
              <a:defRPr sz="1000" b="0" i="0" u="none" strike="noStrike" cap="none">
                <a:solidFill>
                  <a:schemeClr val="dk1"/>
                </a:solidFill>
                <a:latin typeface="Cabin"/>
                <a:ea typeface="Cabin"/>
                <a:cs typeface="Cabin"/>
                <a:sym typeface="Cabin"/>
              </a:defRPr>
            </a:lvl3pPr>
            <a:lvl4pPr marL="1097280" marR="0" lvl="3" indent="-125730" algn="l" rtl="0">
              <a:lnSpc>
                <a:spcPct val="100000"/>
              </a:lnSpc>
              <a:spcBef>
                <a:spcPts val="180"/>
              </a:spcBef>
              <a:buClr>
                <a:schemeClr val="accent3"/>
              </a:buClr>
              <a:buSzPct val="100000"/>
              <a:buFont typeface="Noto Sans Symbols"/>
              <a:buChar char="⚫"/>
              <a:defRPr sz="900" b="0" i="0" u="none" strike="noStrike" cap="none">
                <a:solidFill>
                  <a:schemeClr val="dk1"/>
                </a:solidFill>
                <a:latin typeface="Cabin"/>
                <a:ea typeface="Cabin"/>
                <a:cs typeface="Cabin"/>
                <a:sym typeface="Cabin"/>
              </a:defRPr>
            </a:lvl4pPr>
            <a:lvl5pPr marL="1298448" marR="0" lvl="4" indent="-136397" algn="l" rtl="0">
              <a:lnSpc>
                <a:spcPct val="100000"/>
              </a:lnSpc>
              <a:spcBef>
                <a:spcPts val="180"/>
              </a:spcBef>
              <a:buClr>
                <a:schemeClr val="accent4"/>
              </a:buClr>
              <a:buSzPct val="100000"/>
              <a:buFont typeface="Noto Sans Symbols"/>
              <a:buChar char="⚫"/>
              <a:defRPr sz="9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0" name="Shape 90"/>
          <p:cNvSpPr txBox="1">
            <a:spLocks noGrp="1"/>
          </p:cNvSpPr>
          <p:nvPr>
            <p:ph type="body" idx="1"/>
          </p:nvPr>
        </p:nvSpPr>
        <p:spPr>
          <a:xfrm rot="5400000">
            <a:off x="2784348" y="99059"/>
            <a:ext cx="4800600" cy="749808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1" name="Shape 91"/>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2" name="Shape 92"/>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3" name="Shape 93"/>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4"/>
        <p:cNvGrpSpPr/>
        <p:nvPr/>
      </p:nvGrpSpPr>
      <p:grpSpPr>
        <a:xfrm>
          <a:off x="0" y="0"/>
          <a:ext cx="0" cy="0"/>
          <a:chOff x="0" y="0"/>
          <a:chExt cx="0" cy="0"/>
        </a:xfrm>
      </p:grpSpPr>
      <p:sp>
        <p:nvSpPr>
          <p:cNvPr id="95" name="Shape 95"/>
          <p:cNvSpPr txBox="1">
            <a:spLocks noGrp="1"/>
          </p:cNvSpPr>
          <p:nvPr>
            <p:ph type="title"/>
          </p:nvPr>
        </p:nvSpPr>
        <p:spPr>
          <a:xfrm rot="5400000">
            <a:off x="4846637" y="2286001"/>
            <a:ext cx="5851525" cy="18288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6" name="Shape 96"/>
          <p:cNvSpPr txBox="1">
            <a:spLocks noGrp="1"/>
          </p:cNvSpPr>
          <p:nvPr>
            <p:ph type="body" idx="1"/>
          </p:nvPr>
        </p:nvSpPr>
        <p:spPr>
          <a:xfrm rot="5400000">
            <a:off x="998537" y="419102"/>
            <a:ext cx="5851525" cy="5562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7" name="Shape 9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8" name="Shape 9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9" name="Shape 9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90000" sy="90000" flip="xy" algn="tl"/>
        </a:blipFill>
        <a:effectLst/>
      </p:bgPr>
    </p:bg>
    <p:spTree>
      <p:nvGrpSpPr>
        <p:cNvPr id="1" name="Shape 9"/>
        <p:cNvGrpSpPr/>
        <p:nvPr/>
      </p:nvGrpSpPr>
      <p:grpSpPr>
        <a:xfrm>
          <a:off x="0" y="0"/>
          <a:ext cx="0" cy="0"/>
          <a:chOff x="0" y="0"/>
          <a:chExt cx="0" cy="0"/>
        </a:xfrm>
      </p:grpSpPr>
      <p:sp>
        <p:nvSpPr>
          <p:cNvPr id="10" name="Shape 10"/>
          <p:cNvSpPr/>
          <p:nvPr/>
        </p:nvSpPr>
        <p:spPr>
          <a:xfrm>
            <a:off x="-815927" y="-815922"/>
            <a:ext cx="1638886" cy="1638886"/>
          </a:xfrm>
          <a:prstGeom prst="pie">
            <a:avLst>
              <a:gd name="adj1" fmla="val 0"/>
              <a:gd name="adj2" fmla="val 5402120"/>
            </a:avLst>
          </a:prstGeom>
          <a:solidFill>
            <a:srgbClr val="FEF9F3">
              <a:alpha val="32941"/>
            </a:srgbClr>
          </a:solidFill>
          <a:ln w="9525" cap="rnd" cmpd="sng">
            <a:solidFill>
              <a:srgbClr val="D1C19D"/>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1" name="Shape 11"/>
          <p:cNvSpPr/>
          <p:nvPr/>
        </p:nvSpPr>
        <p:spPr>
          <a:xfrm>
            <a:off x="168816" y="21102"/>
            <a:ext cx="1702190" cy="1702190"/>
          </a:xfrm>
          <a:prstGeom prst="ellipse">
            <a:avLst/>
          </a:prstGeom>
          <a:noFill/>
          <a:ln w="27300" cap="rnd" cmpd="sng">
            <a:solidFill>
              <a:srgbClr val="FFF5DB"/>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2" name="Shape 12"/>
          <p:cNvSpPr/>
          <p:nvPr/>
        </p:nvSpPr>
        <p:spPr>
          <a:xfrm rot="2315675">
            <a:off x="182880" y="1055077"/>
            <a:ext cx="1125716" cy="1102624"/>
          </a:xfrm>
          <a:prstGeom prst="donut">
            <a:avLst>
              <a:gd name="adj" fmla="val 11833"/>
            </a:avLst>
          </a:prstGeom>
          <a:gradFill>
            <a:gsLst>
              <a:gs pos="0">
                <a:srgbClr val="FEFBF4">
                  <a:alpha val="69803"/>
                </a:srgbClr>
              </a:gs>
              <a:gs pos="70000">
                <a:srgbClr val="FFFDF8">
                  <a:alpha val="54901"/>
                </a:srgbClr>
              </a:gs>
              <a:gs pos="100000">
                <a:srgbClr val="EDCF8C">
                  <a:alpha val="60000"/>
                </a:srgbClr>
              </a:gs>
            </a:gsLst>
            <a:path path="circle">
              <a:fillToRect r="100000" b="100000"/>
            </a:path>
            <a:tileRect l="-100000" t="-100000"/>
          </a:gradFill>
          <a:ln w="9525" cap="rnd" cmpd="sng">
            <a:solidFill>
              <a:srgbClr val="C5B39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3" name="Shape 13"/>
          <p:cNvSpPr/>
          <p:nvPr/>
        </p:nvSpPr>
        <p:spPr>
          <a:xfrm>
            <a:off x="1012873" y="-54"/>
            <a:ext cx="8131127"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4" name="Shape 14"/>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 name="Shape 15"/>
          <p:cNvSpPr txBox="1">
            <a:spLocks noGrp="1"/>
          </p:cNvSpPr>
          <p:nvPr>
            <p:ph type="body" idx="1"/>
          </p:nvPr>
        </p:nvSpPr>
        <p:spPr>
          <a:xfrm>
            <a:off x="1435608" y="1447800"/>
            <a:ext cx="7498080" cy="4800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16" name="Shape 16"/>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7" name="Shape 17"/>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8" name="Shape 18"/>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19" name="Shape 19"/>
          <p:cNvSpPr/>
          <p:nvPr/>
        </p:nvSpPr>
        <p:spPr>
          <a:xfrm>
            <a:off x="1014983" y="-54"/>
            <a:ext cx="73151"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jeffbaucum@lincolnacademy.ne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381000" y="609600"/>
            <a:ext cx="8229600" cy="4190999"/>
          </a:xfrm>
          <a:prstGeom prst="rect">
            <a:avLst/>
          </a:prstGeom>
          <a:noFill/>
          <a:ln>
            <a:noFill/>
          </a:ln>
        </p:spPr>
        <p:txBody>
          <a:bodyPr lIns="91425" tIns="45700" rIns="91425" bIns="45700" anchor="b" anchorCtr="0">
            <a:noAutofit/>
          </a:bodyPr>
          <a:lstStyle/>
          <a:p>
            <a:pPr marL="0" marR="0" lvl="0" indent="0" algn="l" rtl="0">
              <a:spcBef>
                <a:spcPts val="0"/>
              </a:spcBef>
              <a:buClr>
                <a:srgbClr val="562214"/>
              </a:buClr>
              <a:buSzPct val="25000"/>
              <a:buFont typeface="Cabin"/>
              <a:buNone/>
            </a:pPr>
            <a:r>
              <a:rPr lang="en-US" sz="3870" b="1" i="0" u="none" strike="noStrike" cap="none" dirty="0">
                <a:solidFill>
                  <a:srgbClr val="562214"/>
                </a:solidFill>
                <a:latin typeface="Cabin"/>
                <a:ea typeface="Cabin"/>
                <a:cs typeface="Cabin"/>
                <a:sym typeface="Cabin"/>
              </a:rPr>
              <a:t/>
            </a:r>
            <a:br>
              <a:rPr lang="en-US" sz="3870" b="1" i="0" u="none" strike="noStrike" cap="none" dirty="0">
                <a:solidFill>
                  <a:srgbClr val="562214"/>
                </a:solidFill>
                <a:latin typeface="Cabin"/>
                <a:ea typeface="Cabin"/>
                <a:cs typeface="Cabin"/>
                <a:sym typeface="Cabin"/>
              </a:rPr>
            </a:b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2790" b="0" i="0" u="none" strike="noStrike" cap="none" dirty="0">
                <a:solidFill>
                  <a:srgbClr val="562214"/>
                </a:solidFill>
                <a:latin typeface="Cabin"/>
                <a:ea typeface="Cabin"/>
                <a:cs typeface="Cabin"/>
                <a:sym typeface="Cabin"/>
              </a:rPr>
              <a:t>Lincoln Academy Board of Directors</a:t>
            </a:r>
            <a:r>
              <a:rPr lang="en-US" sz="3870" b="1" i="0" u="none" strike="noStrike" cap="none" dirty="0">
                <a:solidFill>
                  <a:srgbClr val="562214"/>
                </a:solidFill>
                <a:latin typeface="Cabin"/>
                <a:ea typeface="Cabin"/>
                <a:cs typeface="Cabin"/>
                <a:sym typeface="Cabin"/>
              </a:rPr>
              <a:t/>
            </a:r>
            <a:br>
              <a:rPr lang="en-US" sz="3870" b="1" i="0" u="none" strike="noStrike" cap="none" dirty="0">
                <a:solidFill>
                  <a:srgbClr val="562214"/>
                </a:solidFill>
                <a:latin typeface="Cabin"/>
                <a:ea typeface="Cabin"/>
                <a:cs typeface="Cabin"/>
                <a:sym typeface="Cabin"/>
              </a:rPr>
            </a:br>
            <a:r>
              <a:rPr lang="en-US" sz="3870" b="1" i="0" u="none" strike="noStrike" cap="none" dirty="0" smtClean="0">
                <a:solidFill>
                  <a:srgbClr val="562214"/>
                </a:solidFill>
                <a:latin typeface="Cabin"/>
                <a:ea typeface="Cabin"/>
                <a:cs typeface="Cabin"/>
                <a:sym typeface="Cabin"/>
              </a:rPr>
              <a:t>2018-19 </a:t>
            </a:r>
            <a:r>
              <a:rPr lang="en-US" sz="3870" b="1" i="0" u="none" strike="noStrike" cap="none" dirty="0">
                <a:solidFill>
                  <a:srgbClr val="562214"/>
                </a:solidFill>
                <a:latin typeface="Cabin"/>
                <a:ea typeface="Cabin"/>
                <a:cs typeface="Cabin"/>
                <a:sym typeface="Cabin"/>
              </a:rPr>
              <a:t>Forecast </a:t>
            </a: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3870" b="1" i="0" u="none" strike="noStrike" cap="none" dirty="0">
                <a:solidFill>
                  <a:srgbClr val="562214"/>
                </a:solidFill>
                <a:latin typeface="Cabin"/>
                <a:ea typeface="Cabin"/>
                <a:cs typeface="Cabin"/>
                <a:sym typeface="Cabin"/>
              </a:rPr>
              <a:t>Finance Committee Summary</a:t>
            </a: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1620" b="0" i="1" u="none" strike="noStrike" cap="none" dirty="0">
                <a:solidFill>
                  <a:srgbClr val="562214"/>
                </a:solidFill>
                <a:latin typeface="Cabin"/>
                <a:ea typeface="Cabin"/>
                <a:cs typeface="Cabin"/>
                <a:sym typeface="Cabin"/>
              </a:rPr>
              <a:t>The Mission of Lincoln Academy is to help students attain their highest social and academic potential through an academically rigorous, content-rich educational program in a safe, orderly, and caring environment.</a:t>
            </a:r>
          </a:p>
        </p:txBody>
      </p:sp>
      <p:pic>
        <p:nvPicPr>
          <p:cNvPr id="105" name="Shape 105"/>
          <p:cNvPicPr preferRelativeResize="0"/>
          <p:nvPr/>
        </p:nvPicPr>
        <p:blipFill rotWithShape="1">
          <a:blip r:embed="rId3">
            <a:alphaModFix/>
          </a:blip>
          <a:srcRect/>
          <a:stretch/>
        </p:blipFill>
        <p:spPr>
          <a:xfrm>
            <a:off x="304800" y="4953000"/>
            <a:ext cx="2514599" cy="1524000"/>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3870" b="0" i="0" u="none" strike="noStrike" cap="none">
                <a:solidFill>
                  <a:srgbClr val="562214"/>
                </a:solidFill>
                <a:latin typeface="Cabin"/>
                <a:ea typeface="Cabin"/>
                <a:cs typeface="Cabin"/>
                <a:sym typeface="Cabin"/>
              </a:rPr>
              <a:t>Introduction to Finance Committee</a:t>
            </a:r>
          </a:p>
        </p:txBody>
      </p:sp>
      <p:sp>
        <p:nvSpPr>
          <p:cNvPr id="111" name="Shape 111"/>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800" b="0" i="0" u="none" strike="noStrike" cap="none" dirty="0">
                <a:solidFill>
                  <a:schemeClr val="dk1"/>
                </a:solidFill>
                <a:latin typeface="Cabin"/>
                <a:ea typeface="Cabin"/>
                <a:cs typeface="Cabin"/>
                <a:sym typeface="Cabin"/>
              </a:rPr>
              <a:t>Jeff </a:t>
            </a:r>
            <a:r>
              <a:rPr lang="en-US" sz="2800" b="0" i="0" u="none" strike="noStrike" cap="none" dirty="0" err="1">
                <a:solidFill>
                  <a:schemeClr val="dk1"/>
                </a:solidFill>
                <a:latin typeface="Cabin"/>
                <a:ea typeface="Cabin"/>
                <a:cs typeface="Cabin"/>
                <a:sym typeface="Cabin"/>
              </a:rPr>
              <a:t>Baucum</a:t>
            </a:r>
            <a:r>
              <a:rPr lang="en-US" sz="2800" b="0" i="0" u="none" strike="noStrike" cap="none" dirty="0">
                <a:solidFill>
                  <a:schemeClr val="dk1"/>
                </a:solidFill>
                <a:latin typeface="Cabin"/>
                <a:ea typeface="Cabin"/>
                <a:cs typeface="Cabin"/>
                <a:sym typeface="Cabin"/>
              </a:rPr>
              <a:t>;  Board of Directors – Treasurer  (parent)</a:t>
            </a:r>
          </a:p>
          <a:p>
            <a:pPr marL="886967" marR="0" lvl="2" indent="-239267" algn="l" rtl="0">
              <a:lnSpc>
                <a:spcPct val="100000"/>
              </a:lnSpc>
              <a:spcBef>
                <a:spcPts val="480"/>
              </a:spcBef>
              <a:spcAft>
                <a:spcPts val="0"/>
              </a:spcAft>
              <a:buClr>
                <a:schemeClr val="accent2"/>
              </a:buClr>
              <a:buSzPct val="100000"/>
              <a:buFont typeface="Noto Sans Symbols"/>
              <a:buChar char="⚫"/>
            </a:pPr>
            <a:r>
              <a:rPr lang="en-US" sz="2400" b="0" i="0" u="sng" strike="noStrike" cap="none" dirty="0">
                <a:solidFill>
                  <a:schemeClr val="hlink"/>
                </a:solidFill>
                <a:latin typeface="Cabin"/>
                <a:ea typeface="Cabin"/>
                <a:cs typeface="Cabin"/>
                <a:sym typeface="Cabin"/>
                <a:hlinkClick r:id="rId3"/>
              </a:rPr>
              <a:t>jeffbaucum@lincolnacademy.net</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Janelle Johnson; Principal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err="1">
                <a:solidFill>
                  <a:schemeClr val="dk1"/>
                </a:solidFill>
                <a:sym typeface="Cabin"/>
              </a:rPr>
              <a:t>Cindie</a:t>
            </a:r>
            <a:r>
              <a:rPr lang="en-US" sz="2800" b="0" i="0" u="none" strike="noStrike" cap="none" dirty="0">
                <a:solidFill>
                  <a:schemeClr val="dk1"/>
                </a:solidFill>
                <a:sym typeface="Cabin"/>
              </a:rPr>
              <a:t> </a:t>
            </a:r>
            <a:r>
              <a:rPr lang="en-US" sz="2800" b="0" i="0" u="none" strike="noStrike" cap="none" dirty="0" err="1">
                <a:solidFill>
                  <a:schemeClr val="dk1"/>
                </a:solidFill>
                <a:sym typeface="Cabin"/>
              </a:rPr>
              <a:t>Poulter</a:t>
            </a:r>
            <a:r>
              <a:rPr lang="en-US" sz="2800" b="0" i="0" u="none" strike="noStrike" cap="none" dirty="0">
                <a:solidFill>
                  <a:schemeClr val="dk1"/>
                </a:solidFill>
                <a:sym typeface="Cabin"/>
              </a:rPr>
              <a:t>; Business Manager</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Nathan Alley – Member at large (parent</a:t>
            </a:r>
            <a:r>
              <a:rPr lang="en-US" sz="2800" b="0" i="0" u="none" strike="noStrike" cap="none" dirty="0" smtClean="0">
                <a:solidFill>
                  <a:schemeClr val="dk1"/>
                </a:solidFill>
                <a:sym typeface="Cabin"/>
              </a:rPr>
              <a:t>)</a:t>
            </a:r>
          </a:p>
          <a:p>
            <a:pPr lvl="0" indent="-289560"/>
            <a:r>
              <a:rPr lang="en-US" sz="2800" dirty="0" smtClean="0"/>
              <a:t>Trey Johnson </a:t>
            </a:r>
            <a:r>
              <a:rPr lang="en-US" sz="2800" dirty="0" smtClean="0"/>
              <a:t>- </a:t>
            </a:r>
            <a:r>
              <a:rPr lang="en-US" sz="2800" dirty="0" smtClean="0"/>
              <a:t>Member at Large (parent)</a:t>
            </a:r>
            <a:endParaRPr lang="en-US" sz="2800" b="0" i="0" u="none" strike="noStrike" cap="none" dirty="0">
              <a:solidFill>
                <a:schemeClr val="dk1"/>
              </a:solidFill>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Jeanne Coyle – DSS Director (consultant)</a:t>
            </a:r>
          </a:p>
          <a:p>
            <a:pPr marL="82296" marR="0" lvl="0" indent="-6096" algn="l" rtl="0">
              <a:lnSpc>
                <a:spcPct val="100000"/>
              </a:lnSpc>
              <a:spcBef>
                <a:spcPts val="600"/>
              </a:spcBef>
              <a:buClr>
                <a:schemeClr val="accent1"/>
              </a:buClr>
              <a:buSzPct val="25000"/>
              <a:buFont typeface="Noto Sans Symbols"/>
              <a:buNone/>
            </a:pPr>
            <a:endParaRPr sz="32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Purpose </a:t>
            </a:r>
          </a:p>
        </p:txBody>
      </p:sp>
      <p:sp>
        <p:nvSpPr>
          <p:cNvPr id="117" name="Shape 117"/>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To provide to the Board of Directors a </a:t>
            </a:r>
            <a:r>
              <a:rPr lang="en-US" sz="3200" b="0" i="0" u="none" strike="noStrike" cap="none" dirty="0" smtClean="0">
                <a:solidFill>
                  <a:schemeClr val="dk1"/>
                </a:solidFill>
                <a:latin typeface="Cabin"/>
                <a:ea typeface="Cabin"/>
                <a:cs typeface="Cabin"/>
                <a:sym typeface="Cabin"/>
              </a:rPr>
              <a:t>projected </a:t>
            </a:r>
            <a:r>
              <a:rPr lang="en-US" sz="3200" b="0" i="0" u="none" strike="noStrike" cap="none" dirty="0">
                <a:solidFill>
                  <a:schemeClr val="dk1"/>
                </a:solidFill>
                <a:latin typeface="Cabin"/>
                <a:ea typeface="Cabin"/>
                <a:cs typeface="Cabin"/>
                <a:sym typeface="Cabin"/>
              </a:rPr>
              <a:t>budget for </a:t>
            </a:r>
            <a:r>
              <a:rPr lang="en-US" sz="3200" b="0" i="0" u="none" strike="noStrike" cap="none" dirty="0" smtClean="0">
                <a:solidFill>
                  <a:schemeClr val="dk1"/>
                </a:solidFill>
                <a:latin typeface="Cabin"/>
                <a:ea typeface="Cabin"/>
                <a:cs typeface="Cabin"/>
                <a:sym typeface="Cabin"/>
              </a:rPr>
              <a:t>2018-19 </a:t>
            </a:r>
            <a:r>
              <a:rPr lang="en-US" sz="3200" b="0" i="0" u="none" strike="noStrike" cap="none" dirty="0" smtClean="0">
                <a:solidFill>
                  <a:schemeClr val="dk1"/>
                </a:solidFill>
                <a:latin typeface="Cabin"/>
                <a:ea typeface="Cabin"/>
                <a:cs typeface="Cabin"/>
                <a:sym typeface="Cabin"/>
              </a:rPr>
              <a:t>via the </a:t>
            </a:r>
            <a:r>
              <a:rPr lang="en-US" sz="3200" b="0" i="0" u="none" strike="noStrike" cap="none" dirty="0">
                <a:solidFill>
                  <a:schemeClr val="dk1"/>
                </a:solidFill>
                <a:latin typeface="Cabin"/>
                <a:ea typeface="Cabin"/>
                <a:cs typeface="Cabin"/>
                <a:sym typeface="Cabin"/>
              </a:rPr>
              <a:t>5 year forecast for consideration.</a:t>
            </a:r>
          </a:p>
          <a:p>
            <a:pPr marL="365760" marR="0" lvl="0" indent="-289560" algn="l" rtl="0">
              <a:lnSpc>
                <a:spcPct val="100000"/>
              </a:lnSpc>
              <a:spcBef>
                <a:spcPts val="600"/>
              </a:spcBef>
              <a:buClr>
                <a:schemeClr val="accent1"/>
              </a:buClr>
              <a:buSzPct val="80000"/>
              <a:buFont typeface="Noto Sans Symbols"/>
              <a:buChar char="●"/>
            </a:pPr>
            <a:r>
              <a:rPr lang="en-US" sz="3200" b="0" i="0" u="none" strike="noStrike" cap="none" dirty="0" smtClean="0">
                <a:solidFill>
                  <a:schemeClr val="dk1"/>
                </a:solidFill>
                <a:latin typeface="Cabin"/>
                <a:ea typeface="Cabin"/>
                <a:cs typeface="Cabin"/>
                <a:sym typeface="Cabin"/>
              </a:rPr>
              <a:t>Give input on </a:t>
            </a:r>
            <a:r>
              <a:rPr lang="en-US" sz="3200" b="0" i="0" u="none" strike="noStrike" cap="none" dirty="0">
                <a:solidFill>
                  <a:schemeClr val="dk1"/>
                </a:solidFill>
                <a:latin typeface="Cabin"/>
                <a:ea typeface="Cabin"/>
                <a:cs typeface="Cabin"/>
                <a:sym typeface="Cabin"/>
              </a:rPr>
              <a:t>proposed budget </a:t>
            </a:r>
            <a:r>
              <a:rPr lang="en-US" sz="3200" b="0" i="0" u="none" strike="noStrike" cap="none" dirty="0" smtClean="0">
                <a:solidFill>
                  <a:schemeClr val="dk1"/>
                </a:solidFill>
                <a:latin typeface="Cabin"/>
                <a:ea typeface="Cabin"/>
                <a:cs typeface="Cabin"/>
                <a:sym typeface="Cabin"/>
              </a:rPr>
              <a:t>and possible direction on margin and funding direction.</a:t>
            </a:r>
            <a:endParaRPr lang="en-US" sz="32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23" name="Shape 123"/>
          <p:cNvSpPr txBox="1">
            <a:spLocks noGrp="1"/>
          </p:cNvSpPr>
          <p:nvPr>
            <p:ph type="body" idx="1"/>
          </p:nvPr>
        </p:nvSpPr>
        <p:spPr>
          <a:xfrm>
            <a:off x="1435608" y="1447800"/>
            <a:ext cx="7403592"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Student Growth:  Growth will occur naturally through Kindergarten as the expanded class sizes move into the higher grade with final FTE count of </a:t>
            </a:r>
            <a:r>
              <a:rPr lang="en-US" sz="2000" b="0" i="0" u="none" strike="noStrike" cap="none" dirty="0" smtClean="0">
                <a:solidFill>
                  <a:schemeClr val="dk1"/>
                </a:solidFill>
                <a:latin typeface="Cabin"/>
                <a:ea typeface="Cabin"/>
                <a:cs typeface="Cabin"/>
                <a:sym typeface="Cabin"/>
              </a:rPr>
              <a:t>788 for 2018-19.</a:t>
            </a:r>
          </a:p>
          <a:p>
            <a:pPr marL="365760" marR="0" lvl="0" indent="-289560" algn="l" rtl="0">
              <a:lnSpc>
                <a:spcPct val="100000"/>
              </a:lnSpc>
              <a:spcBef>
                <a:spcPts val="0"/>
              </a:spcBef>
              <a:spcAft>
                <a:spcPts val="0"/>
              </a:spcAft>
              <a:buClr>
                <a:schemeClr val="accent1"/>
              </a:buClr>
              <a:buSzPct val="80000"/>
              <a:buFont typeface="Noto Sans Symbols"/>
              <a:buChar char="●"/>
            </a:pPr>
            <a:r>
              <a:rPr lang="en-US" sz="2000" dirty="0" smtClean="0"/>
              <a:t>Student class size is capped at 28 for grades 2-8.  </a:t>
            </a:r>
            <a:endParaRPr lang="en-US" sz="20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Student </a:t>
            </a:r>
            <a:r>
              <a:rPr lang="en-US" sz="2000" b="0" i="0" u="none" strike="noStrike" cap="none" dirty="0">
                <a:solidFill>
                  <a:schemeClr val="dk1"/>
                </a:solidFill>
                <a:latin typeface="Cabin"/>
                <a:ea typeface="Cabin"/>
                <a:cs typeface="Cabin"/>
                <a:sym typeface="Cabin"/>
              </a:rPr>
              <a:t>attrition </a:t>
            </a:r>
            <a:r>
              <a:rPr lang="en-US" sz="2000" b="0" i="0" u="none" strike="noStrike" cap="none" dirty="0" smtClean="0">
                <a:solidFill>
                  <a:schemeClr val="dk1"/>
                </a:solidFill>
                <a:latin typeface="Cabin"/>
                <a:ea typeface="Cabin"/>
                <a:cs typeface="Cabin"/>
                <a:sym typeface="Cabin"/>
              </a:rPr>
              <a:t>is </a:t>
            </a:r>
            <a:r>
              <a:rPr lang="en-US" sz="2000" b="0" i="0" u="none" strike="noStrike" cap="none" dirty="0">
                <a:solidFill>
                  <a:schemeClr val="dk1"/>
                </a:solidFill>
                <a:latin typeface="Cabin"/>
                <a:ea typeface="Cabin"/>
                <a:cs typeface="Cabin"/>
                <a:sym typeface="Cabin"/>
              </a:rPr>
              <a:t>built into the budget </a:t>
            </a:r>
            <a:r>
              <a:rPr lang="en-US" sz="2000" dirty="0" smtClean="0"/>
              <a:t>for</a:t>
            </a:r>
            <a:r>
              <a:rPr lang="en-US" sz="2000" b="0" i="0" u="none" strike="noStrike" cap="none" dirty="0" smtClean="0">
                <a:solidFill>
                  <a:schemeClr val="dk1"/>
                </a:solidFill>
                <a:latin typeface="Cabin"/>
                <a:ea typeface="Cabin"/>
                <a:cs typeface="Cabin"/>
                <a:sym typeface="Cabin"/>
              </a:rPr>
              <a:t> </a:t>
            </a:r>
            <a:r>
              <a:rPr lang="en-US" sz="2000" b="0" i="0" u="none" strike="noStrike" cap="none" dirty="0">
                <a:solidFill>
                  <a:schemeClr val="dk1"/>
                </a:solidFill>
                <a:latin typeface="Cabin"/>
                <a:ea typeface="Cabin"/>
                <a:cs typeface="Cabin"/>
                <a:sym typeface="Cabin"/>
              </a:rPr>
              <a:t>grade levels 7th </a:t>
            </a:r>
            <a:r>
              <a:rPr lang="en-US" sz="2000" b="0" i="0" u="none" strike="noStrike" cap="none" dirty="0" smtClean="0">
                <a:solidFill>
                  <a:schemeClr val="dk1"/>
                </a:solidFill>
                <a:latin typeface="Cabin"/>
                <a:ea typeface="Cabin"/>
                <a:cs typeface="Cabin"/>
                <a:sym typeface="Cabin"/>
              </a:rPr>
              <a:t>and 8</a:t>
            </a:r>
            <a:r>
              <a:rPr lang="en-US" sz="2000" b="0" i="0" u="none" strike="noStrike" cap="none" baseline="30000" dirty="0" smtClean="0">
                <a:solidFill>
                  <a:schemeClr val="dk1"/>
                </a:solidFill>
                <a:latin typeface="Cabin"/>
                <a:ea typeface="Cabin"/>
                <a:cs typeface="Cabin"/>
                <a:sym typeface="Cabin"/>
              </a:rPr>
              <a:t>th</a:t>
            </a:r>
            <a:r>
              <a:rPr lang="en-US" sz="2000" b="0" i="0" u="none" strike="noStrike" cap="none" dirty="0" smtClean="0">
                <a:solidFill>
                  <a:schemeClr val="dk1"/>
                </a:solidFill>
                <a:latin typeface="Cabin"/>
                <a:ea typeface="Cabin"/>
                <a:cs typeface="Cabin"/>
                <a:sym typeface="Cabin"/>
              </a:rPr>
              <a:t>. </a:t>
            </a:r>
            <a:endParaRPr sz="20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graphicFrame>
        <p:nvGraphicFramePr>
          <p:cNvPr id="11" name="Chart 10">
            <a:extLst>
              <a:ext uri="{FF2B5EF4-FFF2-40B4-BE49-F238E27FC236}">
                <a16:creationId xmlns:xdr="http://schemas.openxmlformats.org/drawingml/2006/spreadsheetDrawing" xmlns:a16="http://schemas.microsoft.com/office/drawing/2014/main" xmlns="" xmlns:lc="http://schemas.openxmlformats.org/drawingml/2006/lockedCanvas" id="{00000000-0008-0000-0200-000002000000}"/>
              </a:ext>
            </a:extLst>
          </p:cNvPr>
          <p:cNvGraphicFramePr>
            <a:graphicFrameLocks/>
          </p:cNvGraphicFramePr>
          <p:nvPr>
            <p:extLst>
              <p:ext uri="{D42A27DB-BD31-4B8C-83A1-F6EECF244321}">
                <p14:modId xmlns:p14="http://schemas.microsoft.com/office/powerpoint/2010/main" val="1183580932"/>
              </p:ext>
            </p:extLst>
          </p:nvPr>
        </p:nvGraphicFramePr>
        <p:xfrm>
          <a:off x="533400" y="3581400"/>
          <a:ext cx="4267200" cy="28352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xdr="http://schemas.openxmlformats.org/drawingml/2006/spreadsheetDrawing" xmlns:a16="http://schemas.microsoft.com/office/drawing/2014/main" xmlns="" xmlns:lc="http://schemas.openxmlformats.org/drawingml/2006/lockedCanvas" id="{00000000-0008-0000-0200-000003000000}"/>
              </a:ext>
            </a:extLst>
          </p:cNvPr>
          <p:cNvGraphicFramePr>
            <a:graphicFrameLocks/>
          </p:cNvGraphicFramePr>
          <p:nvPr>
            <p:extLst>
              <p:ext uri="{D42A27DB-BD31-4B8C-83A1-F6EECF244321}">
                <p14:modId xmlns:p14="http://schemas.microsoft.com/office/powerpoint/2010/main" val="1550127159"/>
              </p:ext>
            </p:extLst>
          </p:nvPr>
        </p:nvGraphicFramePr>
        <p:xfrm>
          <a:off x="4724400" y="3886200"/>
          <a:ext cx="4267200" cy="2514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Students</a:t>
            </a:r>
            <a:endParaRPr lang="en-US" dirty="0"/>
          </a:p>
        </p:txBody>
      </p:sp>
      <p:sp>
        <p:nvSpPr>
          <p:cNvPr id="3" name="Text Placeholder 2"/>
          <p:cNvSpPr>
            <a:spLocks noGrp="1"/>
          </p:cNvSpPr>
          <p:nvPr>
            <p:ph type="body" idx="1"/>
          </p:nvPr>
        </p:nvSpPr>
        <p:spPr>
          <a:xfrm>
            <a:off x="1435608" y="4724400"/>
            <a:ext cx="7498080" cy="1524000"/>
          </a:xfrm>
        </p:spPr>
        <p:txBody>
          <a:bodyPr/>
          <a:lstStyle/>
          <a:p>
            <a:pPr marL="238760" indent="0">
              <a:buNone/>
            </a:pPr>
            <a:r>
              <a:rPr lang="en-US" sz="2000" dirty="0" smtClean="0"/>
              <a:t>Lincoln will see the end of the plan student growth during the 2019-20 school year.  After that year, revenues will be dependent on PPR and Mill Levy adjustments by the state and district. </a:t>
            </a:r>
            <a:endParaRPr lang="en-US" sz="2000" dirty="0"/>
          </a:p>
        </p:txBody>
      </p:sp>
      <p:graphicFrame>
        <p:nvGraphicFramePr>
          <p:cNvPr id="6" name="Chart 5">
            <a:extLst>
              <a:ext uri="{FF2B5EF4-FFF2-40B4-BE49-F238E27FC236}">
                <a16:creationId xmlns:xdr="http://schemas.openxmlformats.org/drawingml/2006/spreadsheetDrawing" xmlns:a16="http://schemas.microsoft.com/office/drawing/2014/main" xmlns="" xmlns:lc="http://schemas.openxmlformats.org/drawingml/2006/lockedCanvas" id="{00000000-0008-0000-0200-000002000000}"/>
              </a:ext>
            </a:extLst>
          </p:cNvPr>
          <p:cNvGraphicFramePr>
            <a:graphicFrameLocks/>
          </p:cNvGraphicFramePr>
          <p:nvPr>
            <p:extLst>
              <p:ext uri="{D42A27DB-BD31-4B8C-83A1-F6EECF244321}">
                <p14:modId xmlns:p14="http://schemas.microsoft.com/office/powerpoint/2010/main" val="3968769215"/>
              </p:ext>
            </p:extLst>
          </p:nvPr>
        </p:nvGraphicFramePr>
        <p:xfrm>
          <a:off x="1447800" y="1447800"/>
          <a:ext cx="6629400" cy="2971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325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30" name="Shape 130"/>
          <p:cNvSpPr txBox="1">
            <a:spLocks noGrp="1"/>
          </p:cNvSpPr>
          <p:nvPr>
            <p:ph type="body" idx="1"/>
          </p:nvPr>
        </p:nvSpPr>
        <p:spPr>
          <a:xfrm>
            <a:off x="1435608" y="1219200"/>
            <a:ext cx="7498080" cy="5257799"/>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000" b="0" i="0" u="none" strike="noStrike" cap="none" dirty="0">
                <a:solidFill>
                  <a:schemeClr val="dk1"/>
                </a:solidFill>
                <a:sym typeface="Cabin"/>
              </a:rPr>
              <a:t>Per Pupil Revenue (PPR) Growth:  Year 1: </a:t>
            </a:r>
            <a:r>
              <a:rPr lang="en-US" sz="2000" dirty="0" smtClean="0"/>
              <a:t>6.3</a:t>
            </a:r>
            <a:r>
              <a:rPr lang="en-US" sz="2000" b="0" i="0" u="none" strike="noStrike" cap="none" dirty="0" smtClean="0">
                <a:solidFill>
                  <a:schemeClr val="dk1"/>
                </a:solidFill>
                <a:sym typeface="Cabin"/>
              </a:rPr>
              <a:t>% based on state funding projections; </a:t>
            </a:r>
            <a:r>
              <a:rPr lang="en-US" sz="2000" b="0" i="0" u="none" strike="noStrike" cap="none" dirty="0" smtClean="0">
                <a:solidFill>
                  <a:schemeClr val="dk1"/>
                </a:solidFill>
                <a:sym typeface="Cabin"/>
              </a:rPr>
              <a:t>Year </a:t>
            </a:r>
            <a:r>
              <a:rPr lang="en-US" sz="2000" dirty="0"/>
              <a:t>2</a:t>
            </a:r>
            <a:r>
              <a:rPr lang="en-US" sz="2000" b="0" i="0" u="none" strike="noStrike" cap="none" dirty="0" smtClean="0">
                <a:solidFill>
                  <a:schemeClr val="dk1"/>
                </a:solidFill>
                <a:sym typeface="Cabin"/>
              </a:rPr>
              <a:t>-5: </a:t>
            </a:r>
            <a:r>
              <a:rPr lang="en-US" sz="2000" dirty="0" smtClean="0"/>
              <a:t>3.2</a:t>
            </a:r>
            <a:r>
              <a:rPr lang="en-US" sz="2000" b="0" i="0" u="none" strike="noStrike" cap="none" dirty="0" smtClean="0">
                <a:solidFill>
                  <a:schemeClr val="dk1"/>
                </a:solidFill>
                <a:sym typeface="Cabin"/>
              </a:rPr>
              <a:t>% based on prior year growth averages.</a:t>
            </a:r>
            <a:endParaRPr lang="en-US" sz="2000" b="0" i="0" u="none" strike="noStrike" cap="none" dirty="0">
              <a:solidFill>
                <a:schemeClr val="dk1"/>
              </a:solidFill>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sym typeface="Cabin"/>
              </a:rPr>
              <a:t>Mill </a:t>
            </a:r>
            <a:r>
              <a:rPr lang="en-US" sz="2000" b="0" i="0" u="none" strike="noStrike" cap="none" dirty="0">
                <a:solidFill>
                  <a:schemeClr val="dk1"/>
                </a:solidFill>
                <a:sym typeface="Cabin"/>
              </a:rPr>
              <a:t>levy </a:t>
            </a:r>
            <a:r>
              <a:rPr lang="en-US" sz="2000" b="0" i="0" u="none" strike="noStrike" cap="none" dirty="0" smtClean="0">
                <a:solidFill>
                  <a:schemeClr val="dk1"/>
                </a:solidFill>
                <a:sym typeface="Cabin"/>
              </a:rPr>
              <a:t>is projected at $</a:t>
            </a:r>
            <a:r>
              <a:rPr lang="en-US" sz="2000" dirty="0" smtClean="0"/>
              <a:t>1,407</a:t>
            </a:r>
            <a:r>
              <a:rPr lang="en-US" sz="2000" b="0" i="0" u="none" strike="noStrike" cap="none" dirty="0" smtClean="0">
                <a:solidFill>
                  <a:schemeClr val="dk1"/>
                </a:solidFill>
                <a:sym typeface="Cabin"/>
              </a:rPr>
              <a:t> </a:t>
            </a:r>
            <a:r>
              <a:rPr lang="en-US" sz="2000" b="0" i="0" u="none" strike="noStrike" cap="none" dirty="0" smtClean="0">
                <a:solidFill>
                  <a:schemeClr val="dk1"/>
                </a:solidFill>
                <a:sym typeface="Cabin"/>
              </a:rPr>
              <a:t>per student for 2017-18;  Rate decreases each </a:t>
            </a:r>
            <a:r>
              <a:rPr lang="en-US" sz="2000" dirty="0" smtClean="0"/>
              <a:t>subsequent </a:t>
            </a:r>
            <a:r>
              <a:rPr lang="en-US" sz="2000" b="0" i="0" u="none" strike="noStrike" cap="none" dirty="0" smtClean="0">
                <a:solidFill>
                  <a:schemeClr val="dk1"/>
                </a:solidFill>
                <a:sym typeface="Cabin"/>
              </a:rPr>
              <a:t>year by 3% to account for growing student and charter student population</a:t>
            </a:r>
            <a:r>
              <a:rPr lang="en-US" sz="2000" dirty="0" smtClean="0"/>
              <a:t>s.  Continue equal payments from </a:t>
            </a:r>
            <a:r>
              <a:rPr lang="en-US" sz="2000" dirty="0" err="1" smtClean="0"/>
              <a:t>Jeffco</a:t>
            </a:r>
            <a:r>
              <a:rPr lang="en-US" sz="2000" dirty="0" smtClean="0"/>
              <a:t> are presumed. </a:t>
            </a:r>
          </a:p>
          <a:p>
            <a:pPr marL="365760" marR="0" lvl="0" indent="-289560" algn="l" rtl="0">
              <a:lnSpc>
                <a:spcPct val="100000"/>
              </a:lnSpc>
              <a:spcBef>
                <a:spcPts val="600"/>
              </a:spcBef>
              <a:spcAft>
                <a:spcPts val="0"/>
              </a:spcAft>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33465"/>
            <a:ext cx="4038600" cy="2427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hart 5"/>
          <p:cNvGraphicFramePr>
            <a:graphicFrameLocks/>
          </p:cNvGraphicFramePr>
          <p:nvPr>
            <p:extLst>
              <p:ext uri="{D42A27DB-BD31-4B8C-83A1-F6EECF244321}">
                <p14:modId xmlns:p14="http://schemas.microsoft.com/office/powerpoint/2010/main" val="1649912589"/>
              </p:ext>
            </p:extLst>
          </p:nvPr>
        </p:nvGraphicFramePr>
        <p:xfrm>
          <a:off x="4495800" y="3657600"/>
          <a:ext cx="441960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3870" b="0" i="0" u="none" strike="noStrike" cap="none">
                <a:solidFill>
                  <a:srgbClr val="562214"/>
                </a:solidFill>
                <a:latin typeface="Cabin"/>
                <a:ea typeface="Cabin"/>
                <a:cs typeface="Cabin"/>
                <a:sym typeface="Cabin"/>
              </a:rPr>
              <a:t>Staffing Model Assumptions</a:t>
            </a:r>
            <a:br>
              <a:rPr lang="en-US" sz="3870" b="0" i="0" u="none" strike="noStrike" cap="none">
                <a:solidFill>
                  <a:srgbClr val="562214"/>
                </a:solidFill>
                <a:latin typeface="Cabin"/>
                <a:ea typeface="Cabin"/>
                <a:cs typeface="Cabin"/>
                <a:sym typeface="Cabin"/>
              </a:rPr>
            </a:br>
            <a:endParaRPr lang="en-US" sz="3870" b="0" i="0" u="none" strike="noStrike" cap="none">
              <a:solidFill>
                <a:srgbClr val="562214"/>
              </a:solidFill>
              <a:latin typeface="Cabin"/>
              <a:ea typeface="Cabin"/>
              <a:cs typeface="Cabin"/>
              <a:sym typeface="Cabin"/>
            </a:endParaRPr>
          </a:p>
        </p:txBody>
      </p:sp>
      <p:sp>
        <p:nvSpPr>
          <p:cNvPr id="136" name="Shape 136"/>
          <p:cNvSpPr txBox="1">
            <a:spLocks noGrp="1"/>
          </p:cNvSpPr>
          <p:nvPr>
            <p:ph type="body" idx="1"/>
          </p:nvPr>
        </p:nvSpPr>
        <p:spPr>
          <a:xfrm>
            <a:off x="1435608" y="914401"/>
            <a:ext cx="7498080" cy="2895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000" b="0" i="0" u="none" strike="noStrike" cap="none" dirty="0">
                <a:solidFill>
                  <a:schemeClr val="dk1"/>
                </a:solidFill>
                <a:sym typeface="Cabin"/>
              </a:rPr>
              <a:t>Staffing growth of one teacher and one EA per new class over each of the </a:t>
            </a:r>
            <a:r>
              <a:rPr lang="en-US" sz="2000" dirty="0" smtClean="0"/>
              <a:t>next </a:t>
            </a:r>
            <a:r>
              <a:rPr lang="en-US" sz="2000" dirty="0" smtClean="0"/>
              <a:t>2</a:t>
            </a:r>
            <a:r>
              <a:rPr lang="en-US" sz="2000" b="0" i="0" u="none" strike="noStrike" cap="none" dirty="0" smtClean="0">
                <a:solidFill>
                  <a:schemeClr val="dk1"/>
                </a:solidFill>
                <a:sym typeface="Cabin"/>
              </a:rPr>
              <a:t> </a:t>
            </a:r>
            <a:r>
              <a:rPr lang="en-US" sz="2000" b="0" i="0" u="none" strike="noStrike" cap="none" dirty="0">
                <a:solidFill>
                  <a:schemeClr val="dk1"/>
                </a:solidFill>
                <a:sym typeface="Cabin"/>
              </a:rPr>
              <a:t>years.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sym typeface="Cabin"/>
              </a:rPr>
              <a:t>Teacher salaries have been adjusted to meet Board approved new compensation schedule.  </a:t>
            </a:r>
            <a:endParaRPr lang="en-US" sz="2000" b="0" i="0" u="none" strike="noStrike" cap="none" dirty="0" smtClean="0">
              <a:solidFill>
                <a:schemeClr val="dk1"/>
              </a:solidFill>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000" dirty="0" smtClean="0"/>
              <a:t>EA salaries were adjusted this year to account for the increase in the minimum wage </a:t>
            </a:r>
            <a:r>
              <a:rPr lang="en-US" sz="2000" dirty="0" smtClean="0"/>
              <a:t>requirements.</a:t>
            </a:r>
          </a:p>
          <a:p>
            <a:pPr marL="365760" marR="0" lvl="0" indent="-289560" algn="l" rtl="0">
              <a:lnSpc>
                <a:spcPct val="100000"/>
              </a:lnSpc>
              <a:spcBef>
                <a:spcPts val="600"/>
              </a:spcBef>
              <a:buClr>
                <a:schemeClr val="accent1"/>
              </a:buClr>
              <a:buSzPct val="80000"/>
              <a:buFont typeface="Noto Sans Symbols"/>
              <a:buChar char="●"/>
            </a:pPr>
            <a:r>
              <a:rPr lang="en-US" sz="2000" b="0" i="0" u="none" strike="noStrike" cap="none" dirty="0" smtClean="0">
                <a:solidFill>
                  <a:schemeClr val="dk1"/>
                </a:solidFill>
                <a:sym typeface="Cabin"/>
              </a:rPr>
              <a:t>Other Staff Salaries were budget to increase by 3.0% to match Teacher and EA Growth as well as Cost of Living in </a:t>
            </a:r>
            <a:r>
              <a:rPr lang="en-US" sz="2000" b="0" i="0" u="none" strike="noStrike" cap="none" dirty="0" err="1" smtClean="0">
                <a:solidFill>
                  <a:schemeClr val="dk1"/>
                </a:solidFill>
                <a:sym typeface="Cabin"/>
              </a:rPr>
              <a:t>Jeffco</a:t>
            </a:r>
            <a:r>
              <a:rPr lang="en-US" sz="2000" b="0" i="0" u="none" strike="noStrike" cap="none" dirty="0" smtClean="0">
                <a:solidFill>
                  <a:schemeClr val="dk1"/>
                </a:solidFill>
                <a:sym typeface="Cabin"/>
              </a:rPr>
              <a:t>.</a:t>
            </a:r>
            <a:endParaRPr lang="en-US" sz="2000" b="0" i="0" u="none" strike="noStrike" cap="none" dirty="0">
              <a:solidFill>
                <a:schemeClr val="dk1"/>
              </a:solidFill>
              <a:sym typeface="Cabin"/>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6022" y="3810000"/>
            <a:ext cx="5257800" cy="2950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3870" b="0" i="0" u="none" strike="noStrike" cap="none">
                <a:solidFill>
                  <a:srgbClr val="562214"/>
                </a:solidFill>
                <a:latin typeface="Cabin"/>
                <a:ea typeface="Cabin"/>
                <a:cs typeface="Cabin"/>
                <a:sym typeface="Cabin"/>
              </a:rPr>
              <a:t>Staffing Model Assumptions</a:t>
            </a:r>
            <a:br>
              <a:rPr lang="en-US" sz="3870" b="0" i="0" u="none" strike="noStrike" cap="none">
                <a:solidFill>
                  <a:srgbClr val="562214"/>
                </a:solidFill>
                <a:latin typeface="Cabin"/>
                <a:ea typeface="Cabin"/>
                <a:cs typeface="Cabin"/>
                <a:sym typeface="Cabin"/>
              </a:rPr>
            </a:br>
            <a:endParaRPr lang="en-US" sz="3870" b="0" i="0" u="none" strike="noStrike" cap="none">
              <a:solidFill>
                <a:srgbClr val="562214"/>
              </a:solidFill>
              <a:latin typeface="Cabin"/>
              <a:ea typeface="Cabin"/>
              <a:cs typeface="Cabin"/>
              <a:sym typeface="Cabin"/>
            </a:endParaRPr>
          </a:p>
        </p:txBody>
      </p:sp>
      <p:sp>
        <p:nvSpPr>
          <p:cNvPr id="136" name="Shape 136"/>
          <p:cNvSpPr txBox="1">
            <a:spLocks noGrp="1"/>
          </p:cNvSpPr>
          <p:nvPr>
            <p:ph type="body" idx="1"/>
          </p:nvPr>
        </p:nvSpPr>
        <p:spPr>
          <a:xfrm>
            <a:off x="1435608" y="914400"/>
            <a:ext cx="7498080" cy="5562599"/>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Salaries </a:t>
            </a:r>
            <a:r>
              <a:rPr lang="en-US" sz="2400" b="0" i="0" u="none" strike="noStrike" cap="none" dirty="0" smtClean="0">
                <a:solidFill>
                  <a:schemeClr val="dk1"/>
                </a:solidFill>
                <a:latin typeface="Cabin"/>
                <a:ea typeface="Cabin"/>
                <a:cs typeface="Cabin"/>
                <a:sym typeface="Cabin"/>
              </a:rPr>
              <a:t>increasing </a:t>
            </a:r>
            <a:r>
              <a:rPr lang="en-US" sz="2400" b="0" i="0" u="none" strike="noStrike" cap="none" dirty="0">
                <a:solidFill>
                  <a:schemeClr val="dk1"/>
                </a:solidFill>
                <a:latin typeface="Cabin"/>
                <a:ea typeface="Cabin"/>
                <a:cs typeface="Cabin"/>
                <a:sym typeface="Cabin"/>
              </a:rPr>
              <a:t>by </a:t>
            </a:r>
            <a:r>
              <a:rPr lang="en-US" sz="2400" b="0" i="0" u="none" strike="noStrike" cap="none" dirty="0" smtClean="0">
                <a:solidFill>
                  <a:schemeClr val="dk1"/>
                </a:solidFill>
                <a:latin typeface="Cabin"/>
                <a:ea typeface="Cabin"/>
                <a:cs typeface="Cabin"/>
                <a:sym typeface="Cabin"/>
              </a:rPr>
              <a:t>$</a:t>
            </a:r>
            <a:r>
              <a:rPr lang="en-US" sz="2400" dirty="0" smtClean="0"/>
              <a:t>236</a:t>
            </a:r>
            <a:r>
              <a:rPr lang="en-US" sz="2400" b="0" i="0" u="none" strike="noStrike" cap="none" dirty="0" smtClean="0">
                <a:solidFill>
                  <a:schemeClr val="dk1"/>
                </a:solidFill>
                <a:latin typeface="Cabin"/>
                <a:ea typeface="Cabin"/>
                <a:cs typeface="Cabin"/>
                <a:sym typeface="Cabin"/>
              </a:rPr>
              <a:t>k </a:t>
            </a:r>
            <a:r>
              <a:rPr lang="en-US" sz="2400" b="0" i="0" u="none" strike="noStrike" cap="none" dirty="0">
                <a:solidFill>
                  <a:schemeClr val="dk1"/>
                </a:solidFill>
                <a:latin typeface="Cabin"/>
                <a:ea typeface="Cabin"/>
                <a:cs typeface="Cabin"/>
                <a:sym typeface="Cabin"/>
              </a:rPr>
              <a:t>including raises for </a:t>
            </a:r>
            <a:r>
              <a:rPr lang="en-US" sz="2400" b="0" i="0" u="none" strike="noStrike" cap="none" dirty="0" smtClean="0">
                <a:solidFill>
                  <a:schemeClr val="dk1"/>
                </a:solidFill>
                <a:latin typeface="Cabin"/>
                <a:ea typeface="Cabin"/>
                <a:cs typeface="Cabin"/>
                <a:sym typeface="Cabin"/>
              </a:rPr>
              <a:t>2018-19 </a:t>
            </a:r>
            <a:r>
              <a:rPr lang="en-US" sz="2400" b="0" i="0" u="none" strike="noStrike" cap="none" dirty="0" smtClean="0">
                <a:solidFill>
                  <a:schemeClr val="dk1"/>
                </a:solidFill>
                <a:latin typeface="Cabin"/>
                <a:ea typeface="Cabin"/>
                <a:cs typeface="Cabin"/>
                <a:sym typeface="Cabin"/>
              </a:rPr>
              <a:t>(</a:t>
            </a:r>
            <a:r>
              <a:rPr lang="en-US" sz="2400" dirty="0" smtClean="0"/>
              <a:t>5.3</a:t>
            </a:r>
            <a:r>
              <a:rPr lang="en-US" sz="2400" b="0" i="0" u="none" strike="noStrike" cap="none" dirty="0" smtClean="0">
                <a:solidFill>
                  <a:schemeClr val="dk1"/>
                </a:solidFill>
                <a:latin typeface="Cabin"/>
                <a:ea typeface="Cabin"/>
                <a:cs typeface="Cabin"/>
                <a:sym typeface="Cabin"/>
              </a:rPr>
              <a:t>%).</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Benefits</a:t>
            </a:r>
            <a:r>
              <a:rPr lang="en-US" sz="2400" b="0" i="0" u="none" strike="noStrike" cap="none" dirty="0" smtClean="0">
                <a:solidFill>
                  <a:schemeClr val="dk1"/>
                </a:solidFill>
                <a:latin typeface="Cabin"/>
                <a:ea typeface="Cabin"/>
                <a:cs typeface="Cabin"/>
                <a:sym typeface="Cabin"/>
              </a:rPr>
              <a:t>: </a:t>
            </a:r>
            <a:r>
              <a:rPr lang="en-US" sz="2400" dirty="0" smtClean="0"/>
              <a:t>Budget at an increase of 22% for </a:t>
            </a:r>
            <a:r>
              <a:rPr lang="en-US" sz="2400" b="0" i="0" u="none" strike="noStrike" cap="none" dirty="0" smtClean="0">
                <a:solidFill>
                  <a:schemeClr val="dk1"/>
                </a:solidFill>
                <a:latin typeface="Cabin"/>
                <a:ea typeface="Cabin"/>
                <a:cs typeface="Cabin"/>
                <a:sym typeface="Cabin"/>
              </a:rPr>
              <a:t>2018-19 </a:t>
            </a:r>
            <a:r>
              <a:rPr lang="en-US" sz="2400" b="0" i="0" u="none" strike="noStrike" cap="none" dirty="0" smtClean="0">
                <a:solidFill>
                  <a:schemeClr val="dk1"/>
                </a:solidFill>
                <a:latin typeface="Cabin"/>
                <a:ea typeface="Cabin"/>
                <a:cs typeface="Cabin"/>
                <a:sym typeface="Cabin"/>
              </a:rPr>
              <a:t>to </a:t>
            </a:r>
            <a:r>
              <a:rPr lang="en-US" sz="2400" b="0" i="0" u="none" strike="noStrike" cap="none" dirty="0" smtClean="0">
                <a:solidFill>
                  <a:schemeClr val="dk1"/>
                </a:solidFill>
                <a:latin typeface="Cabin"/>
                <a:ea typeface="Cabin"/>
                <a:cs typeface="Cabin"/>
                <a:sym typeface="Cabin"/>
              </a:rPr>
              <a:t>29.4% of salaries.</a:t>
            </a:r>
          </a:p>
          <a:p>
            <a:pPr marL="76200" marR="0" lvl="0" indent="0" algn="l" rtl="0">
              <a:lnSpc>
                <a:spcPct val="100000"/>
              </a:lnSpc>
              <a:spcBef>
                <a:spcPts val="600"/>
              </a:spcBef>
              <a:buClr>
                <a:schemeClr val="accent1"/>
              </a:buClr>
              <a:buSzPct val="80000"/>
              <a:buNone/>
            </a:pPr>
            <a:r>
              <a:rPr lang="en-US" sz="2400" dirty="0" smtClean="0"/>
              <a:t>[Need more detail]</a:t>
            </a:r>
            <a:endParaRPr lang="en-US" sz="2400" dirty="0"/>
          </a:p>
          <a:p>
            <a:pPr marL="365760" marR="0" lvl="0" indent="-289560" algn="l" rtl="0">
              <a:lnSpc>
                <a:spcPct val="100000"/>
              </a:lnSpc>
              <a:spcBef>
                <a:spcPts val="600"/>
              </a:spcBef>
              <a:buClr>
                <a:schemeClr val="accent1"/>
              </a:buClr>
              <a:buSzPct val="80000"/>
              <a:buFont typeface="Noto Sans Symbols"/>
              <a:buChar char="●"/>
            </a:pPr>
            <a:endParaRPr lang="en-US" sz="2400" dirty="0" smtClean="0"/>
          </a:p>
          <a:p>
            <a:pPr marL="76200" marR="0" lvl="0" indent="0" algn="l" rtl="0">
              <a:lnSpc>
                <a:spcPct val="100000"/>
              </a:lnSpc>
              <a:spcBef>
                <a:spcPts val="600"/>
              </a:spcBef>
              <a:buClr>
                <a:schemeClr val="accent1"/>
              </a:buClr>
              <a:buSzPct val="80000"/>
              <a:buNone/>
            </a:pPr>
            <a:endParaRPr lang="en-US" sz="2400" dirty="0" smtClean="0"/>
          </a:p>
          <a:p>
            <a:pPr marL="76200" indent="0">
              <a:lnSpc>
                <a:spcPct val="80000"/>
              </a:lnSpc>
              <a:buNone/>
            </a:pPr>
            <a:r>
              <a:rPr lang="en-US" sz="2400" dirty="0" smtClean="0"/>
              <a:t>Salaries </a:t>
            </a:r>
            <a:r>
              <a:rPr lang="en-US" sz="2400" dirty="0"/>
              <a:t>as % of total expenses ratio:</a:t>
            </a:r>
          </a:p>
          <a:p>
            <a:pPr marL="76200" lvl="0" indent="0">
              <a:lnSpc>
                <a:spcPct val="80000"/>
              </a:lnSpc>
              <a:buNone/>
            </a:pPr>
            <a:r>
              <a:rPr lang="en-US" sz="1800" dirty="0"/>
              <a:t>(used to determine amount of costs that are going to overhead</a:t>
            </a:r>
            <a:r>
              <a:rPr lang="en-US" sz="1800" dirty="0" smtClean="0"/>
              <a:t>)</a:t>
            </a:r>
          </a:p>
          <a:p>
            <a:pPr marL="76200" lvl="0" indent="0">
              <a:lnSpc>
                <a:spcPct val="80000"/>
              </a:lnSpc>
              <a:buNone/>
            </a:pPr>
            <a:r>
              <a:rPr lang="en-US" sz="1800" dirty="0"/>
              <a:t>	</a:t>
            </a:r>
            <a:r>
              <a:rPr lang="en-US" sz="2400" dirty="0" smtClean="0"/>
              <a:t> </a:t>
            </a:r>
            <a:r>
              <a:rPr lang="en-US" sz="2400" dirty="0"/>
              <a:t>- </a:t>
            </a:r>
            <a:r>
              <a:rPr lang="en-US" sz="2400" dirty="0" smtClean="0"/>
              <a:t>52.6% </a:t>
            </a:r>
            <a:r>
              <a:rPr lang="en-US" sz="2400" dirty="0"/>
              <a:t>in </a:t>
            </a:r>
            <a:r>
              <a:rPr lang="en-US" sz="2400" dirty="0" smtClean="0"/>
              <a:t>2018-19    </a:t>
            </a:r>
            <a:r>
              <a:rPr lang="en-US" sz="2400" dirty="0" smtClean="0"/>
              <a:t>(Best practice: </a:t>
            </a:r>
            <a:r>
              <a:rPr lang="en-US" sz="2400" dirty="0"/>
              <a:t>60%-70</a:t>
            </a:r>
            <a:r>
              <a:rPr lang="en-US" sz="2400" dirty="0" smtClean="0"/>
              <a:t>%)</a:t>
            </a:r>
            <a:endParaRPr lang="en-US" sz="2400" dirty="0"/>
          </a:p>
          <a:p>
            <a:pPr marL="365760" marR="0" lvl="0" indent="-289560" algn="l" rtl="0">
              <a:lnSpc>
                <a:spcPct val="100000"/>
              </a:lnSpc>
              <a:spcBef>
                <a:spcPts val="600"/>
              </a:spcBef>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p:txBody>
      </p:sp>
    </p:spTree>
    <p:extLst>
      <p:ext uri="{BB962C8B-B14F-4D97-AF65-F5344CB8AC3E}">
        <p14:creationId xmlns:p14="http://schemas.microsoft.com/office/powerpoint/2010/main" val="2817643484"/>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Staff Growth Details</a:t>
            </a:r>
          </a:p>
        </p:txBody>
      </p:sp>
      <p:sp>
        <p:nvSpPr>
          <p:cNvPr id="142" name="Shape 142"/>
          <p:cNvSpPr txBox="1">
            <a:spLocks noGrp="1"/>
          </p:cNvSpPr>
          <p:nvPr>
            <p:ph type="body" idx="1"/>
          </p:nvPr>
        </p:nvSpPr>
        <p:spPr>
          <a:xfrm>
            <a:off x="838200" y="1447800"/>
            <a:ext cx="8095488" cy="4953000"/>
          </a:xfrm>
          <a:prstGeom prst="rect">
            <a:avLst/>
          </a:prstGeom>
          <a:noFill/>
          <a:ln>
            <a:noFill/>
          </a:ln>
        </p:spPr>
        <p:txBody>
          <a:bodyPr lIns="91425" tIns="45700" rIns="91425" bIns="45700" anchor="t" anchorCtr="0">
            <a:noAutofit/>
          </a:bodyPr>
          <a:lstStyle/>
          <a:p>
            <a:pPr marL="365760" marR="0" lvl="0" indent="-289560" algn="l" rtl="0">
              <a:lnSpc>
                <a:spcPct val="80000"/>
              </a:lnSpc>
              <a:spcBef>
                <a:spcPts val="0"/>
              </a:spcBef>
              <a:spcAft>
                <a:spcPts val="0"/>
              </a:spcAft>
              <a:buClr>
                <a:schemeClr val="accent1"/>
              </a:buClr>
              <a:buSzPct val="80000"/>
              <a:buFont typeface="Noto Sans Symbols"/>
              <a:buChar char="●"/>
            </a:pPr>
            <a:r>
              <a:rPr lang="en-US" sz="2400" dirty="0"/>
              <a:t>7</a:t>
            </a:r>
            <a:r>
              <a:rPr lang="en-US" sz="2400" b="0" i="0" u="none" strike="noStrike" cap="none" dirty="0" smtClean="0">
                <a:solidFill>
                  <a:schemeClr val="dk1"/>
                </a:solidFill>
                <a:sym typeface="Cabin"/>
              </a:rPr>
              <a:t>th </a:t>
            </a:r>
            <a:r>
              <a:rPr lang="en-US" sz="2400" b="0" i="0" u="none" strike="noStrike" cap="none" dirty="0">
                <a:solidFill>
                  <a:schemeClr val="dk1"/>
                </a:solidFill>
                <a:sym typeface="Cabin"/>
              </a:rPr>
              <a:t>Grade Teacher + </a:t>
            </a:r>
            <a:r>
              <a:rPr lang="en-US" sz="2400" dirty="0"/>
              <a:t>7</a:t>
            </a:r>
            <a:r>
              <a:rPr lang="en-US" sz="2400" b="0" i="0" u="none" strike="noStrike" cap="none" dirty="0" smtClean="0">
                <a:solidFill>
                  <a:schemeClr val="dk1"/>
                </a:solidFill>
                <a:sym typeface="Cabin"/>
              </a:rPr>
              <a:t>th </a:t>
            </a:r>
            <a:r>
              <a:rPr lang="en-US" sz="2400" b="0" i="0" u="none" strike="noStrike" cap="none" dirty="0">
                <a:solidFill>
                  <a:schemeClr val="dk1"/>
                </a:solidFill>
                <a:sym typeface="Cabin"/>
              </a:rPr>
              <a:t>grade educational assistant  </a:t>
            </a:r>
            <a:r>
              <a:rPr lang="en-US" sz="2400" b="0" i="0" u="none" strike="noStrike" cap="none" dirty="0" smtClean="0">
                <a:solidFill>
                  <a:schemeClr val="dk1"/>
                </a:solidFill>
                <a:sym typeface="Cabin"/>
              </a:rPr>
              <a:t>(</a:t>
            </a:r>
            <a:r>
              <a:rPr lang="en-US" sz="2400" dirty="0" smtClean="0"/>
              <a:t>2.0</a:t>
            </a:r>
            <a:r>
              <a:rPr lang="en-US" sz="2400" b="0" i="0" u="none" strike="noStrike" cap="none" dirty="0" smtClean="0">
                <a:solidFill>
                  <a:schemeClr val="dk1"/>
                </a:solidFill>
                <a:sym typeface="Cabin"/>
              </a:rPr>
              <a:t> </a:t>
            </a:r>
            <a:r>
              <a:rPr lang="en-US" sz="2400" b="0" i="0" u="none" strike="noStrike" cap="none" dirty="0">
                <a:solidFill>
                  <a:schemeClr val="dk1"/>
                </a:solidFill>
                <a:sym typeface="Cabin"/>
              </a:rPr>
              <a:t>FTE)</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sym typeface="Cabin"/>
              </a:rPr>
              <a:t>Full-time </a:t>
            </a:r>
            <a:r>
              <a:rPr lang="en-US" sz="2400" b="0" i="0" u="none" strike="noStrike" cap="none" dirty="0" smtClean="0">
                <a:solidFill>
                  <a:schemeClr val="dk1"/>
                </a:solidFill>
                <a:sym typeface="Cabin"/>
              </a:rPr>
              <a:t>DSS – Special ED (1.0 </a:t>
            </a:r>
            <a:r>
              <a:rPr lang="en-US" sz="2400" b="0" i="0" u="none" strike="noStrike" cap="none" dirty="0">
                <a:solidFill>
                  <a:schemeClr val="dk1"/>
                </a:solidFill>
                <a:sym typeface="Cabin"/>
              </a:rPr>
              <a:t>FTE</a:t>
            </a:r>
            <a:r>
              <a:rPr lang="en-US" sz="2400" b="0" i="0" u="none" strike="noStrike" cap="none" dirty="0" smtClean="0">
                <a:solidFill>
                  <a:schemeClr val="dk1"/>
                </a:solidFill>
                <a:sym typeface="Cabin"/>
              </a:rPr>
              <a:t>)</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Reduction of 1.0 FTE Teacher (Spanish)</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Add 0.5 FTE PK teacher (supported by additional fees)</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Add 0.5 Music</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Less: $102k from Grandfathers benefits elimination</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Add: $18k for Additional Elective payments</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Add: $30k for EA switch from PT to FT </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Add: $168k for projected Bonus to all Staff (matched in CY)</a:t>
            </a: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Increase for new Teacher Compensation funding: $213k</a:t>
            </a:r>
            <a:endParaRPr lang="en-US" sz="2400" dirty="0"/>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Staff Growth Details</a:t>
            </a:r>
          </a:p>
        </p:txBody>
      </p:sp>
      <p:sp>
        <p:nvSpPr>
          <p:cNvPr id="142" name="Shape 142"/>
          <p:cNvSpPr txBox="1">
            <a:spLocks noGrp="1"/>
          </p:cNvSpPr>
          <p:nvPr>
            <p:ph type="body" idx="1"/>
          </p:nvPr>
        </p:nvSpPr>
        <p:spPr>
          <a:xfrm>
            <a:off x="1435608" y="1447800"/>
            <a:ext cx="7498080" cy="4953000"/>
          </a:xfrm>
          <a:prstGeom prst="rect">
            <a:avLst/>
          </a:prstGeom>
          <a:noFill/>
          <a:ln>
            <a:noFill/>
          </a:ln>
        </p:spPr>
        <p:txBody>
          <a:bodyPr lIns="91425" tIns="45700" rIns="91425" bIns="45700" anchor="t" anchorCtr="0">
            <a:noAutofit/>
          </a:bodyPr>
          <a:lstStyle/>
          <a:p>
            <a:pPr marL="76200" marR="0" lvl="0" indent="0" algn="l" rtl="0">
              <a:lnSpc>
                <a:spcPct val="80000"/>
              </a:lnSpc>
              <a:spcBef>
                <a:spcPts val="600"/>
              </a:spcBef>
              <a:spcAft>
                <a:spcPts val="0"/>
              </a:spcAft>
              <a:buClr>
                <a:schemeClr val="accent1"/>
              </a:buClr>
              <a:buSzPct val="80000"/>
              <a:buNone/>
            </a:pPr>
            <a:r>
              <a:rPr lang="en-US" sz="2400" u="sng" dirty="0" smtClean="0"/>
              <a:t>Impact </a:t>
            </a:r>
            <a:r>
              <a:rPr lang="en-US" sz="2400" u="sng" dirty="0" smtClean="0"/>
              <a:t>of Minimum Wage for EA</a:t>
            </a:r>
            <a:r>
              <a:rPr lang="en-US" sz="2400" dirty="0" smtClean="0"/>
              <a:t>:</a:t>
            </a:r>
          </a:p>
          <a:p>
            <a:pPr marL="419100" indent="-342900">
              <a:lnSpc>
                <a:spcPct val="80000"/>
              </a:lnSpc>
            </a:pPr>
            <a:r>
              <a:rPr lang="en-US" sz="2400" dirty="0" smtClean="0"/>
              <a:t>Increased EA salary schedule to match $</a:t>
            </a:r>
            <a:r>
              <a:rPr lang="en-US" sz="2400" dirty="0" smtClean="0"/>
              <a:t>11.10 </a:t>
            </a:r>
            <a:r>
              <a:rPr lang="en-US" sz="2400" dirty="0" smtClean="0"/>
              <a:t>per hour requirement for </a:t>
            </a:r>
            <a:r>
              <a:rPr lang="en-US" sz="2400" dirty="0" smtClean="0"/>
              <a:t>2019 </a:t>
            </a:r>
            <a:r>
              <a:rPr lang="en-US" sz="2400" dirty="0" smtClean="0"/>
              <a:t>for entire year [Steps 1&amp;2 impacted]</a:t>
            </a:r>
          </a:p>
          <a:p>
            <a:pPr marL="419100" indent="-342900">
              <a:lnSpc>
                <a:spcPct val="80000"/>
              </a:lnSpc>
            </a:pPr>
            <a:r>
              <a:rPr lang="en-US" sz="2400" dirty="0" smtClean="0"/>
              <a:t>Adjusted all other EA steps to 90% of the 2016-17 </a:t>
            </a:r>
            <a:r>
              <a:rPr lang="en-US" sz="2400" dirty="0" err="1" smtClean="0"/>
              <a:t>Jeffco</a:t>
            </a:r>
            <a:r>
              <a:rPr lang="en-US" sz="2400" dirty="0" smtClean="0"/>
              <a:t> district schedule</a:t>
            </a:r>
          </a:p>
          <a:p>
            <a:pPr marL="419100" indent="-342900">
              <a:lnSpc>
                <a:spcPct val="80000"/>
              </a:lnSpc>
            </a:pPr>
            <a:r>
              <a:rPr lang="en-US" sz="2400" dirty="0" smtClean="0"/>
              <a:t>Future years will need additional funding with minimum wages increasing to $</a:t>
            </a:r>
            <a:r>
              <a:rPr lang="en-US" sz="2400" dirty="0" smtClean="0"/>
              <a:t>12.00 </a:t>
            </a:r>
            <a:r>
              <a:rPr lang="en-US" sz="2400" dirty="0" smtClean="0"/>
              <a:t>in </a:t>
            </a:r>
            <a:r>
              <a:rPr lang="en-US" sz="2400" dirty="0" smtClean="0"/>
              <a:t>2020.  </a:t>
            </a:r>
            <a:r>
              <a:rPr lang="en-US" sz="2400" dirty="0" smtClean="0"/>
              <a:t>Estimated 40% of our EA will see the additional salary support over the next three years.</a:t>
            </a:r>
            <a:endParaRPr lang="en-US" sz="2000" dirty="0" smtClean="0"/>
          </a:p>
          <a:p>
            <a:pPr marL="76200" marR="0" lvl="0" indent="0" algn="l" rtl="0">
              <a:lnSpc>
                <a:spcPct val="80000"/>
              </a:lnSpc>
              <a:spcBef>
                <a:spcPts val="600"/>
              </a:spcBef>
              <a:spcAft>
                <a:spcPts val="0"/>
              </a:spcAft>
              <a:buClr>
                <a:schemeClr val="accent1"/>
              </a:buClr>
              <a:buSzPct val="80000"/>
              <a:buNone/>
            </a:pPr>
            <a:endParaRPr lang="en-US" sz="2400" dirty="0" smtClean="0"/>
          </a:p>
          <a:p>
            <a:pPr marL="76200" marR="0" lvl="0" indent="0" algn="l" rtl="0">
              <a:lnSpc>
                <a:spcPct val="80000"/>
              </a:lnSpc>
              <a:spcBef>
                <a:spcPts val="600"/>
              </a:spcBef>
              <a:spcAft>
                <a:spcPts val="0"/>
              </a:spcAft>
              <a:buClr>
                <a:schemeClr val="accent1"/>
              </a:buClr>
              <a:buSzPct val="80000"/>
              <a:buNone/>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b="0" i="0" u="none" strike="noStrike" cap="none" dirty="0" smtClean="0">
              <a:solidFill>
                <a:schemeClr val="dk1"/>
              </a:solidFill>
              <a:sym typeface="Cabin"/>
            </a:endParaRPr>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b="0" i="0" u="none" strike="noStrike" cap="none" dirty="0" smtClean="0">
              <a:solidFill>
                <a:schemeClr val="dk1"/>
              </a:solidFill>
              <a:sym typeface="Cabin"/>
            </a:endParaRPr>
          </a:p>
        </p:txBody>
      </p:sp>
    </p:spTree>
    <p:extLst>
      <p:ext uri="{BB962C8B-B14F-4D97-AF65-F5344CB8AC3E}">
        <p14:creationId xmlns:p14="http://schemas.microsoft.com/office/powerpoint/2010/main" val="3937141712"/>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Primary Model Assumption</a:t>
            </a:r>
          </a:p>
        </p:txBody>
      </p:sp>
      <p:sp>
        <p:nvSpPr>
          <p:cNvPr id="148" name="Shape 148"/>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Individual expense accounts have growth of 2.0% for inflation or based on student growth as appropriate.</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Costs have </a:t>
            </a:r>
            <a:r>
              <a:rPr lang="en-US" sz="2400" b="0" i="0" u="none" strike="noStrike" cap="none" dirty="0" smtClean="0">
                <a:solidFill>
                  <a:schemeClr val="dk1"/>
                </a:solidFill>
                <a:latin typeface="Cabin"/>
                <a:ea typeface="Cabin"/>
                <a:cs typeface="Cabin"/>
                <a:sym typeface="Cabin"/>
              </a:rPr>
              <a:t>been </a:t>
            </a:r>
            <a:r>
              <a:rPr lang="en-US" sz="2400" b="0" i="0" u="none" strike="noStrike" cap="none" dirty="0">
                <a:solidFill>
                  <a:schemeClr val="dk1"/>
                </a:solidFill>
                <a:latin typeface="Cabin"/>
                <a:ea typeface="Cabin"/>
                <a:cs typeface="Cabin"/>
                <a:sym typeface="Cabin"/>
              </a:rPr>
              <a:t>trended on last year run </a:t>
            </a:r>
            <a:r>
              <a:rPr lang="en-US" sz="2400" b="0" i="0" u="none" strike="noStrike" cap="none" dirty="0" smtClean="0">
                <a:solidFill>
                  <a:schemeClr val="dk1"/>
                </a:solidFill>
                <a:latin typeface="Cabin"/>
                <a:ea typeface="Cabin"/>
                <a:cs typeface="Cabin"/>
                <a:sym typeface="Cabin"/>
              </a:rPr>
              <a:t>rates plus inflation</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Pre-payments </a:t>
            </a:r>
            <a:r>
              <a:rPr lang="en-US" sz="2400" b="0" i="0" u="none" strike="noStrike" cap="none" dirty="0" smtClean="0">
                <a:solidFill>
                  <a:schemeClr val="dk1"/>
                </a:solidFill>
                <a:latin typeface="Cabin"/>
                <a:ea typeface="Cabin"/>
                <a:cs typeface="Cabin"/>
                <a:sym typeface="Cabin"/>
              </a:rPr>
              <a:t>on $1.35M loan will continue in </a:t>
            </a:r>
            <a:r>
              <a:rPr lang="en-US" sz="2400" b="0" i="0" u="none" strike="noStrike" cap="none" dirty="0" smtClean="0">
                <a:solidFill>
                  <a:schemeClr val="dk1"/>
                </a:solidFill>
                <a:latin typeface="Cabin"/>
                <a:ea typeface="Cabin"/>
                <a:cs typeface="Cabin"/>
                <a:sym typeface="Cabin"/>
              </a:rPr>
              <a:t>2018-19 (year 4) </a:t>
            </a:r>
            <a:r>
              <a:rPr lang="en-US" sz="2400" b="0" i="0" u="none" strike="noStrike" cap="none" dirty="0" smtClean="0">
                <a:solidFill>
                  <a:schemeClr val="dk1"/>
                </a:solidFill>
                <a:latin typeface="Cabin"/>
                <a:ea typeface="Cabin"/>
                <a:cs typeface="Cabin"/>
                <a:sym typeface="Cabin"/>
              </a:rPr>
              <a:t>with a projected </a:t>
            </a:r>
            <a:r>
              <a:rPr lang="en-US" sz="2400" b="0" i="0" u="none" strike="noStrike" cap="none" dirty="0" smtClean="0">
                <a:solidFill>
                  <a:schemeClr val="dk1"/>
                </a:solidFill>
                <a:latin typeface="Cabin"/>
                <a:ea typeface="Cabin"/>
                <a:cs typeface="Cabin"/>
                <a:sym typeface="Cabin"/>
              </a:rPr>
              <a:t>$</a:t>
            </a:r>
            <a:r>
              <a:rPr lang="en-US" sz="2400" dirty="0" smtClean="0"/>
              <a:t>180</a:t>
            </a:r>
            <a:r>
              <a:rPr lang="en-US" sz="2400" b="0" i="0" u="none" strike="noStrike" cap="none" dirty="0" smtClean="0">
                <a:solidFill>
                  <a:schemeClr val="dk1"/>
                </a:solidFill>
                <a:latin typeface="Cabin"/>
                <a:ea typeface="Cabin"/>
                <a:cs typeface="Cabin"/>
                <a:sym typeface="Cabin"/>
              </a:rPr>
              <a:t>k </a:t>
            </a:r>
            <a:r>
              <a:rPr lang="en-US" sz="2400" b="0" i="0" u="none" strike="noStrike" cap="none" dirty="0" smtClean="0">
                <a:solidFill>
                  <a:schemeClr val="dk1"/>
                </a:solidFill>
                <a:latin typeface="Cabin"/>
                <a:ea typeface="Cabin"/>
                <a:cs typeface="Cabin"/>
                <a:sym typeface="Cabin"/>
              </a:rPr>
              <a:t>pre-payment per year for the next </a:t>
            </a:r>
            <a:r>
              <a:rPr lang="en-US" sz="2400" b="0" i="0" u="none" strike="noStrike" cap="none" dirty="0" smtClean="0">
                <a:solidFill>
                  <a:schemeClr val="dk1"/>
                </a:solidFill>
                <a:latin typeface="Cabin"/>
                <a:ea typeface="Cabin"/>
                <a:cs typeface="Cabin"/>
                <a:sym typeface="Cabin"/>
              </a:rPr>
              <a:t>2 </a:t>
            </a:r>
            <a:r>
              <a:rPr lang="en-US" sz="2400" b="0" i="0" u="none" strike="noStrike" cap="none" dirty="0" smtClean="0">
                <a:solidFill>
                  <a:schemeClr val="dk1"/>
                </a:solidFill>
                <a:latin typeface="Cabin"/>
                <a:ea typeface="Cabin"/>
                <a:cs typeface="Cabin"/>
                <a:sym typeface="Cabin"/>
              </a:rPr>
              <a:t>years.  Remainder of loan will be made within the monthly interest heavy payments.</a:t>
            </a:r>
          </a:p>
          <a:p>
            <a:pPr marL="82296" marR="0" lvl="0" indent="-6096" algn="l" rtl="0">
              <a:lnSpc>
                <a:spcPct val="100000"/>
              </a:lnSpc>
              <a:spcBef>
                <a:spcPts val="600"/>
              </a:spcBef>
              <a:spcAft>
                <a:spcPts val="0"/>
              </a:spcAft>
              <a:buClr>
                <a:schemeClr val="accent1"/>
              </a:buClr>
              <a:buSzPct val="25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54" name="Shape 154"/>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Building </a:t>
            </a:r>
            <a:r>
              <a:rPr lang="en-US" sz="2400" b="0" i="0" u="none" strike="noStrike" cap="none" dirty="0">
                <a:solidFill>
                  <a:schemeClr val="dk1"/>
                </a:solidFill>
                <a:latin typeface="Cabin"/>
                <a:ea typeface="Cabin"/>
                <a:cs typeface="Cabin"/>
                <a:sym typeface="Cabin"/>
              </a:rPr>
              <a:t>Fund Contingency:  </a:t>
            </a:r>
            <a:r>
              <a:rPr lang="en-US" sz="2400" b="0" i="0" u="none" strike="noStrike" cap="none" dirty="0" smtClean="0">
                <a:solidFill>
                  <a:schemeClr val="dk1"/>
                </a:solidFill>
                <a:latin typeface="Cabin"/>
                <a:ea typeface="Cabin"/>
                <a:cs typeface="Cabin"/>
                <a:sym typeface="Cabin"/>
              </a:rPr>
              <a:t>None moving forward.</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Loan: $1.35 million over 5 years at 5.4% interest. </a:t>
            </a:r>
            <a:endParaRPr lang="en-US" sz="2400" b="0" i="0" u="none" strike="noStrike" cap="none" dirty="0" smtClean="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dirty="0" smtClean="0"/>
              <a:t>Facility </a:t>
            </a:r>
            <a:r>
              <a:rPr lang="en-US" sz="2400" dirty="0" smtClean="0"/>
              <a:t>contingency </a:t>
            </a:r>
            <a:r>
              <a:rPr lang="en-US" sz="2400" dirty="0" smtClean="0"/>
              <a:t>funds for Years </a:t>
            </a:r>
            <a:r>
              <a:rPr lang="en-US" sz="2400" dirty="0" smtClean="0"/>
              <a:t>2 </a:t>
            </a:r>
            <a:r>
              <a:rPr lang="en-US" sz="2400" dirty="0" smtClean="0"/>
              <a:t>to </a:t>
            </a:r>
            <a:r>
              <a:rPr lang="en-US" sz="2400" dirty="0" smtClean="0"/>
              <a:t>5</a:t>
            </a:r>
            <a:r>
              <a:rPr lang="en-US" sz="2400" dirty="0"/>
              <a:t> </a:t>
            </a:r>
            <a:r>
              <a:rPr lang="en-US" sz="2400" dirty="0" smtClean="0"/>
              <a:t>at $50k to $75k (</a:t>
            </a:r>
            <a:r>
              <a:rPr lang="en-US" sz="2400" dirty="0" err="1" smtClean="0"/>
              <a:t>yrs</a:t>
            </a:r>
            <a:r>
              <a:rPr lang="en-US" sz="2400" dirty="0" smtClean="0"/>
              <a:t> 3-5)</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dirty="0" smtClean="0"/>
              <a:t>2018-19 includes $375k for fire alarm upgrade. Highly likely that a portion of this expense will roll into the 2019-20 school year.</a:t>
            </a:r>
            <a:r>
              <a:rPr lang="en-US" sz="2400" dirty="0" smtClean="0"/>
              <a:t>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dirty="0" smtClean="0"/>
              <a:t>Additional $15k per year has been included to update curriculum starting in </a:t>
            </a:r>
            <a:r>
              <a:rPr lang="en-US" sz="2400" dirty="0" err="1" smtClean="0"/>
              <a:t>Kindergarden</a:t>
            </a:r>
            <a:r>
              <a:rPr lang="en-US" sz="2400" dirty="0" smtClean="0"/>
              <a:t>.</a:t>
            </a:r>
            <a:endParaRPr lang="en-US" sz="2400" dirty="0" smtClean="0"/>
          </a:p>
          <a:p>
            <a:pPr marL="365760" marR="0" lvl="0" indent="-289560" algn="l" rtl="0">
              <a:lnSpc>
                <a:spcPct val="100000"/>
              </a:lnSpc>
              <a:spcBef>
                <a:spcPts val="600"/>
              </a:spcBef>
              <a:spcAft>
                <a:spcPts val="0"/>
              </a:spcAft>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Financial Ratios</a:t>
            </a:r>
          </a:p>
        </p:txBody>
      </p:sp>
      <p:sp>
        <p:nvSpPr>
          <p:cNvPr id="161" name="Shape 161"/>
          <p:cNvSpPr txBox="1">
            <a:spLocks noGrp="1"/>
          </p:cNvSpPr>
          <p:nvPr>
            <p:ph type="body" idx="1"/>
          </p:nvPr>
        </p:nvSpPr>
        <p:spPr>
          <a:xfrm>
            <a:off x="457200" y="1143000"/>
            <a:ext cx="8229600" cy="493776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Several significant Ratios will be monitored for operating and bond purposes</a:t>
            </a:r>
            <a:r>
              <a:rPr lang="en-US" sz="2400" b="0" i="0" u="none" strike="noStrike" cap="none" dirty="0" smtClean="0">
                <a:solidFill>
                  <a:schemeClr val="dk1"/>
                </a:solidFill>
                <a:latin typeface="Cabin"/>
                <a:ea typeface="Cabin"/>
                <a:cs typeface="Cabin"/>
                <a:sym typeface="Cabin"/>
              </a:rPr>
              <a:t>:</a:t>
            </a:r>
          </a:p>
          <a:p>
            <a:pPr lvl="2" indent="-289560">
              <a:spcBef>
                <a:spcPts val="0"/>
              </a:spcBef>
              <a:buSzPct val="80000"/>
              <a:buFont typeface="Noto Sans Symbols"/>
              <a:buChar char="●"/>
            </a:pPr>
            <a:r>
              <a:rPr lang="en-US" sz="1800" dirty="0" smtClean="0"/>
              <a:t>Days Cash on Hand</a:t>
            </a:r>
          </a:p>
          <a:p>
            <a:pPr lvl="2" indent="-289560">
              <a:spcBef>
                <a:spcPts val="0"/>
              </a:spcBef>
              <a:buSzPct val="80000"/>
              <a:buFont typeface="Noto Sans Symbols"/>
              <a:buChar char="●"/>
            </a:pPr>
            <a:r>
              <a:rPr lang="en-US" sz="1800" dirty="0" smtClean="0"/>
              <a:t>Debt Coverage</a:t>
            </a:r>
          </a:p>
          <a:p>
            <a:pPr lvl="2" indent="-289560">
              <a:spcBef>
                <a:spcPts val="0"/>
              </a:spcBef>
              <a:buSzPct val="80000"/>
              <a:buFont typeface="Noto Sans Symbols"/>
              <a:buChar char="●"/>
            </a:pPr>
            <a:r>
              <a:rPr lang="en-US" sz="1800" b="0" i="0" u="none" strike="noStrike" cap="none" dirty="0" smtClean="0">
                <a:solidFill>
                  <a:schemeClr val="dk1"/>
                </a:solidFill>
                <a:sym typeface="Cabin"/>
              </a:rPr>
              <a:t>Margin</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8662988" cy="2873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Additional Fiscal Trended Metrics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8474075" cy="476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Risk Points</a:t>
            </a:r>
          </a:p>
        </p:txBody>
      </p:sp>
      <p:sp>
        <p:nvSpPr>
          <p:cNvPr id="174" name="Shape 174"/>
          <p:cNvSpPr txBox="1">
            <a:spLocks noGrp="1"/>
          </p:cNvSpPr>
          <p:nvPr>
            <p:ph type="body" idx="1"/>
          </p:nvPr>
        </p:nvSpPr>
        <p:spPr>
          <a:xfrm>
            <a:off x="457200" y="1295400"/>
            <a:ext cx="8534399" cy="5410200"/>
          </a:xfrm>
          <a:prstGeom prst="rect">
            <a:avLst/>
          </a:prstGeom>
          <a:noFill/>
          <a:ln>
            <a:noFill/>
          </a:ln>
        </p:spPr>
        <p:txBody>
          <a:bodyPr lIns="91425" tIns="45700" rIns="91425" bIns="45700" anchor="t" anchorCtr="0">
            <a:noAutofit/>
          </a:bodyPr>
          <a:lstStyle/>
          <a:p>
            <a:pPr marL="365760" marR="0" lvl="0" indent="-289560" algn="l" rtl="0">
              <a:lnSpc>
                <a:spcPct val="90000"/>
              </a:lnSpc>
              <a:spcBef>
                <a:spcPts val="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$310k in annual debt costs on new loan will limit LA flexibility toward other initiatives and goals.</a:t>
            </a:r>
            <a:endParaRPr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Student count:  If actual LA FTE is 5 fewer students than projected, the margins would be impacted by $</a:t>
            </a:r>
            <a:r>
              <a:rPr lang="en-US" sz="2000" b="0" i="0" u="none" strike="noStrike" cap="none" dirty="0" smtClean="0">
                <a:solidFill>
                  <a:schemeClr val="dk1"/>
                </a:solidFill>
                <a:latin typeface="Cabin"/>
                <a:ea typeface="Cabin"/>
                <a:cs typeface="Cabin"/>
                <a:sym typeface="Cabin"/>
              </a:rPr>
              <a:t>47,000</a:t>
            </a: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Teacher salary:  The forecast provides for </a:t>
            </a:r>
            <a:r>
              <a:rPr lang="en-US" sz="2000" b="0" i="0" u="none" strike="noStrike" cap="none" dirty="0" smtClean="0">
                <a:solidFill>
                  <a:schemeClr val="dk1"/>
                </a:solidFill>
                <a:latin typeface="Cabin"/>
                <a:ea typeface="Cabin"/>
                <a:cs typeface="Cabin"/>
                <a:sym typeface="Cabin"/>
              </a:rPr>
              <a:t>prescribed salary </a:t>
            </a:r>
            <a:r>
              <a:rPr lang="en-US" sz="2000" b="0" i="0" u="none" strike="noStrike" cap="none" dirty="0">
                <a:solidFill>
                  <a:schemeClr val="dk1"/>
                </a:solidFill>
                <a:latin typeface="Cabin"/>
                <a:ea typeface="Cabin"/>
                <a:cs typeface="Cabin"/>
                <a:sym typeface="Cabin"/>
              </a:rPr>
              <a:t>raises in each year of the budget.  New </a:t>
            </a:r>
            <a:r>
              <a:rPr lang="en-US" sz="2000" b="0" i="0" u="none" strike="noStrike" cap="none" dirty="0" err="1">
                <a:solidFill>
                  <a:schemeClr val="dk1"/>
                </a:solidFill>
                <a:latin typeface="Cabin"/>
                <a:ea typeface="Cabin"/>
                <a:cs typeface="Cabin"/>
                <a:sym typeface="Cabin"/>
              </a:rPr>
              <a:t>Jeffco</a:t>
            </a:r>
            <a:r>
              <a:rPr lang="en-US" sz="2000" b="0" i="0" u="none" strike="noStrike" cap="none" dirty="0">
                <a:solidFill>
                  <a:schemeClr val="dk1"/>
                </a:solidFill>
                <a:latin typeface="Cabin"/>
                <a:ea typeface="Cabin"/>
                <a:cs typeface="Cabin"/>
                <a:sym typeface="Cabin"/>
              </a:rPr>
              <a:t> salary </a:t>
            </a:r>
            <a:r>
              <a:rPr lang="en-US" sz="2000" dirty="0" smtClean="0"/>
              <a:t>levels may rise higher </a:t>
            </a:r>
            <a:r>
              <a:rPr lang="en-US" sz="2000" dirty="0" smtClean="0"/>
              <a:t>than the 2% incorporated into the step plan.</a:t>
            </a: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Teacher staff increases: </a:t>
            </a:r>
            <a:r>
              <a:rPr lang="en-US" sz="2000" b="0" i="0" u="none" strike="noStrike" cap="none" dirty="0" smtClean="0">
                <a:solidFill>
                  <a:schemeClr val="dk1"/>
                </a:solidFill>
                <a:latin typeface="Cabin"/>
                <a:ea typeface="Cabin"/>
                <a:cs typeface="Cabin"/>
                <a:sym typeface="Cabin"/>
              </a:rPr>
              <a:t>Proposal has minimal staffing increase for </a:t>
            </a:r>
            <a:r>
              <a:rPr lang="en-US" sz="2000" b="0" i="0" u="none" strike="noStrike" cap="none" dirty="0" smtClean="0">
                <a:solidFill>
                  <a:schemeClr val="dk1"/>
                </a:solidFill>
                <a:latin typeface="Cabin"/>
                <a:ea typeface="Cabin"/>
                <a:cs typeface="Cabin"/>
                <a:sym typeface="Cabin"/>
              </a:rPr>
              <a:t>year 2.  </a:t>
            </a:r>
            <a:r>
              <a:rPr lang="en-US" sz="2000" b="0" i="0" u="none" strike="noStrike" cap="none" dirty="0" smtClean="0">
                <a:solidFill>
                  <a:schemeClr val="dk1"/>
                </a:solidFill>
                <a:latin typeface="Cabin"/>
                <a:ea typeface="Cabin"/>
                <a:cs typeface="Cabin"/>
                <a:sym typeface="Cabin"/>
              </a:rPr>
              <a:t>LA has traditionally underestimated staffing needs specifically in the support areas (DSS, facility, Admin). </a:t>
            </a:r>
            <a:endParaRPr lang="en-US" sz="2000" b="0" i="0" u="none" strike="noStrike" cap="none" dirty="0" smtClean="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Money </a:t>
            </a:r>
            <a:r>
              <a:rPr lang="en-US" sz="2000" b="0" i="0" u="none" strike="noStrike" cap="none" dirty="0">
                <a:solidFill>
                  <a:schemeClr val="dk1"/>
                </a:solidFill>
                <a:latin typeface="Cabin"/>
                <a:ea typeface="Cabin"/>
                <a:cs typeface="Cabin"/>
                <a:sym typeface="Cabin"/>
              </a:rPr>
              <a:t>Pit:  </a:t>
            </a:r>
            <a:r>
              <a:rPr lang="en-US" sz="2000" dirty="0" smtClean="0"/>
              <a:t>Our </a:t>
            </a:r>
            <a:r>
              <a:rPr lang="en-US" sz="2000" b="0" i="0" u="none" strike="noStrike" cap="none" dirty="0" smtClean="0">
                <a:solidFill>
                  <a:schemeClr val="dk1"/>
                </a:solidFill>
                <a:latin typeface="Cabin"/>
                <a:ea typeface="Cabin"/>
                <a:cs typeface="Cabin"/>
                <a:sym typeface="Cabin"/>
              </a:rPr>
              <a:t>facilities </a:t>
            </a:r>
            <a:r>
              <a:rPr lang="en-US" sz="2000" b="0" i="0" u="none" strike="noStrike" cap="none" dirty="0">
                <a:solidFill>
                  <a:schemeClr val="dk1"/>
                </a:solidFill>
                <a:latin typeface="Cabin"/>
                <a:ea typeface="Cabin"/>
                <a:cs typeface="Cabin"/>
                <a:sym typeface="Cabin"/>
              </a:rPr>
              <a:t>and property require continual ongoing maintenance and </a:t>
            </a:r>
            <a:r>
              <a:rPr lang="en-US" sz="2000" b="0" i="0" u="none" strike="noStrike" cap="none" dirty="0" smtClean="0">
                <a:solidFill>
                  <a:schemeClr val="dk1"/>
                </a:solidFill>
                <a:latin typeface="Cabin"/>
                <a:ea typeface="Cabin"/>
                <a:cs typeface="Cabin"/>
                <a:sym typeface="Cabin"/>
              </a:rPr>
              <a:t>upkeep.  The next few year allow for limited property improvement budget within the operational </a:t>
            </a:r>
            <a:r>
              <a:rPr lang="en-US" sz="2000" b="0" i="0" u="none" strike="noStrike" cap="none" dirty="0" smtClean="0">
                <a:solidFill>
                  <a:schemeClr val="dk1"/>
                </a:solidFill>
                <a:latin typeface="Cabin"/>
                <a:ea typeface="Cabin"/>
                <a:cs typeface="Cabin"/>
                <a:sym typeface="Cabin"/>
              </a:rPr>
              <a:t>expenses</a:t>
            </a:r>
            <a:r>
              <a:rPr lang="en-US" sz="2000" dirty="0" smtClean="0"/>
              <a:t>.</a:t>
            </a: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Low / negative </a:t>
            </a:r>
            <a:r>
              <a:rPr lang="en-US" sz="2000" b="0" i="0" u="none" strike="noStrike" cap="none" dirty="0">
                <a:solidFill>
                  <a:schemeClr val="dk1"/>
                </a:solidFill>
                <a:latin typeface="Cabin"/>
                <a:ea typeface="Cabin"/>
                <a:cs typeface="Cabin"/>
                <a:sym typeface="Cabin"/>
              </a:rPr>
              <a:t>margins prevent any significant innovation in operations or financial support of leadership vision.</a:t>
            </a: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PPR funding and Mill </a:t>
            </a:r>
            <a:r>
              <a:rPr lang="en-US" sz="2000" b="0" i="0" u="none" strike="noStrike" cap="none" dirty="0" smtClean="0">
                <a:solidFill>
                  <a:schemeClr val="dk1"/>
                </a:solidFill>
                <a:latin typeface="Cabin"/>
                <a:ea typeface="Cabin"/>
                <a:cs typeface="Cabin"/>
                <a:sym typeface="Cabin"/>
              </a:rPr>
              <a:t>equalization may </a:t>
            </a:r>
            <a:r>
              <a:rPr lang="en-US" sz="2000" dirty="0" smtClean="0"/>
              <a:t>be impacted by </a:t>
            </a:r>
            <a:r>
              <a:rPr lang="en-US" sz="2000" dirty="0" err="1" smtClean="0"/>
              <a:t>Jeffco</a:t>
            </a:r>
            <a:r>
              <a:rPr lang="en-US" sz="2000" dirty="0" smtClean="0"/>
              <a:t> policies.</a:t>
            </a:r>
            <a:endParaRPr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Budget Opportunities</a:t>
            </a:r>
          </a:p>
        </p:txBody>
      </p:sp>
      <p:sp>
        <p:nvSpPr>
          <p:cNvPr id="180" name="Shape 180"/>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Increase student class sizes – Higher FTE = higher state funding  </a:t>
            </a:r>
            <a:endParaRPr lang="en-US" sz="2400" b="0" i="0" u="none" strike="noStrike" cap="none" dirty="0" smtClean="0">
              <a:solidFill>
                <a:schemeClr val="dk1"/>
              </a:solidFill>
              <a:latin typeface="Cabin"/>
              <a:ea typeface="Cabin"/>
              <a:cs typeface="Cabin"/>
              <a:sym typeface="Cabin"/>
            </a:endParaRPr>
          </a:p>
          <a:p>
            <a:pPr lvl="2" indent="-289560">
              <a:spcBef>
                <a:spcPts val="0"/>
              </a:spcBef>
              <a:buSzPct val="80000"/>
              <a:buFont typeface="Noto Sans Symbols"/>
              <a:buChar char="●"/>
            </a:pPr>
            <a:r>
              <a:rPr lang="en-US" sz="1600" b="0" i="0" u="none" strike="noStrike" cap="none" dirty="0" smtClean="0">
                <a:solidFill>
                  <a:schemeClr val="dk1"/>
                </a:solidFill>
                <a:latin typeface="Cabin"/>
                <a:ea typeface="Cabin"/>
                <a:cs typeface="Cabin"/>
                <a:sym typeface="Cabin"/>
              </a:rPr>
              <a:t>[</a:t>
            </a:r>
            <a:r>
              <a:rPr lang="en-US" sz="1600" b="0" i="0" u="none" strike="noStrike" cap="none" dirty="0">
                <a:solidFill>
                  <a:schemeClr val="dk1"/>
                </a:solidFill>
                <a:latin typeface="Cabin"/>
                <a:ea typeface="Cabin"/>
                <a:cs typeface="Cabin"/>
                <a:sym typeface="Cabin"/>
              </a:rPr>
              <a:t>Not first choice – space issue – learning impacts]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Capital spending:  Live with what we got – reduce overall building funding &amp; facility expenditures.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Fund </a:t>
            </a:r>
            <a:r>
              <a:rPr lang="en-US" sz="2400" b="0" i="0" u="none" strike="noStrike" cap="none" dirty="0">
                <a:solidFill>
                  <a:schemeClr val="dk1"/>
                </a:solidFill>
                <a:latin typeface="Cabin"/>
                <a:ea typeface="Cabin"/>
                <a:cs typeface="Cabin"/>
                <a:sym typeface="Cabin"/>
              </a:rPr>
              <a:t>Raising or Grant </a:t>
            </a:r>
            <a:r>
              <a:rPr lang="en-US" sz="2400" b="0" i="0" u="none" strike="noStrike" cap="none" dirty="0" smtClean="0">
                <a:solidFill>
                  <a:schemeClr val="dk1"/>
                </a:solidFill>
                <a:latin typeface="Cabin"/>
                <a:ea typeface="Cabin"/>
                <a:cs typeface="Cabin"/>
                <a:sym typeface="Cabin"/>
              </a:rPr>
              <a:t>support or Bond funding</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PPR growth!  Mill levy Growth!</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Initiatives for Consideration </a:t>
            </a:r>
          </a:p>
        </p:txBody>
      </p:sp>
      <p:sp>
        <p:nvSpPr>
          <p:cNvPr id="186" name="Shape 186"/>
          <p:cNvSpPr txBox="1">
            <a:spLocks noGrp="1"/>
          </p:cNvSpPr>
          <p:nvPr>
            <p:ph type="body" idx="1"/>
          </p:nvPr>
        </p:nvSpPr>
        <p:spPr>
          <a:xfrm>
            <a:off x="1435608" y="1447800"/>
            <a:ext cx="7498080" cy="54102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dirty="0" smtClean="0"/>
              <a:t>Maintaining competitive compensation level for staff</a:t>
            </a:r>
          </a:p>
          <a:p>
            <a:pPr marL="365760" marR="0" lvl="0" indent="-289560" algn="l" rtl="0">
              <a:lnSpc>
                <a:spcPct val="100000"/>
              </a:lnSpc>
              <a:spcBef>
                <a:spcPts val="0"/>
              </a:spcBef>
              <a:spcAft>
                <a:spcPts val="0"/>
              </a:spcAft>
              <a:buClr>
                <a:schemeClr val="accent1"/>
              </a:buClr>
              <a:buSzPct val="80000"/>
              <a:buFont typeface="Noto Sans Symbols"/>
              <a:buChar char="●"/>
            </a:pPr>
            <a:r>
              <a:rPr lang="en-US" sz="3200" b="0" i="0" u="none" strike="noStrike" cap="none" dirty="0" smtClean="0">
                <a:solidFill>
                  <a:schemeClr val="dk1"/>
                </a:solidFill>
                <a:latin typeface="Cabin"/>
                <a:ea typeface="Cabin"/>
                <a:cs typeface="Cabin"/>
                <a:sym typeface="Cabin"/>
              </a:rPr>
              <a:t>Lower </a:t>
            </a:r>
            <a:r>
              <a:rPr lang="en-US" sz="3200" b="0" i="0" u="none" strike="noStrike" cap="none" dirty="0">
                <a:solidFill>
                  <a:schemeClr val="dk1"/>
                </a:solidFill>
                <a:latin typeface="Cabin"/>
                <a:ea typeface="Cabin"/>
                <a:cs typeface="Cabin"/>
                <a:sym typeface="Cabin"/>
              </a:rPr>
              <a:t>Class sizes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Facility upgrades outside of space planning</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IT </a:t>
            </a:r>
            <a:r>
              <a:rPr lang="en-US" sz="3200" b="0" i="0" u="none" strike="noStrike" cap="none" dirty="0" smtClean="0">
                <a:solidFill>
                  <a:schemeClr val="dk1"/>
                </a:solidFill>
                <a:latin typeface="Cabin"/>
                <a:ea typeface="Cabin"/>
                <a:cs typeface="Cabin"/>
                <a:sym typeface="Cabin"/>
              </a:rPr>
              <a:t>Improvement</a:t>
            </a:r>
            <a:endParaRPr lang="en-US" sz="32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Second Language or Additional Specials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smtClean="0">
                <a:solidFill>
                  <a:schemeClr val="dk1"/>
                </a:solidFill>
                <a:latin typeface="Cabin"/>
                <a:ea typeface="Cabin"/>
                <a:cs typeface="Cabin"/>
                <a:sym typeface="Cabin"/>
              </a:rPr>
              <a:t>Science </a:t>
            </a:r>
            <a:r>
              <a:rPr lang="en-US" sz="3200" b="0" i="0" u="none" strike="noStrike" cap="none" dirty="0">
                <a:solidFill>
                  <a:schemeClr val="dk1"/>
                </a:solidFill>
                <a:latin typeface="Cabin"/>
                <a:ea typeface="Cabin"/>
                <a:cs typeface="Cabin"/>
                <a:sym typeface="Cabin"/>
              </a:rPr>
              <a:t>Expansion</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High School preparation strategy</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Others………</a:t>
            </a:r>
          </a:p>
          <a:p>
            <a:pPr marL="365760" marR="0" lvl="0" indent="-289560" algn="l" rtl="0">
              <a:lnSpc>
                <a:spcPct val="100000"/>
              </a:lnSpc>
              <a:spcBef>
                <a:spcPts val="600"/>
              </a:spcBef>
              <a:spcAft>
                <a:spcPts val="0"/>
              </a:spcAft>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Overall Impression</a:t>
            </a:r>
          </a:p>
        </p:txBody>
      </p:sp>
      <p:sp>
        <p:nvSpPr>
          <p:cNvPr id="192" name="Shape 192"/>
          <p:cNvSpPr txBox="1">
            <a:spLocks noGrp="1"/>
          </p:cNvSpPr>
          <p:nvPr>
            <p:ph type="body" idx="1"/>
          </p:nvPr>
        </p:nvSpPr>
        <p:spPr>
          <a:xfrm>
            <a:off x="457200" y="1143000"/>
            <a:ext cx="8381999" cy="4800600"/>
          </a:xfrm>
          <a:prstGeom prst="rect">
            <a:avLst/>
          </a:prstGeom>
          <a:noFill/>
          <a:ln>
            <a:noFill/>
          </a:ln>
        </p:spPr>
        <p:txBody>
          <a:bodyPr lIns="91425" tIns="45700" rIns="91425" bIns="45700" anchor="t" anchorCtr="0">
            <a:noAutofit/>
          </a:bodyPr>
          <a:lstStyle/>
          <a:p>
            <a:pPr marL="137160" marR="0" lvl="0" indent="-10160" algn="l" rtl="0">
              <a:lnSpc>
                <a:spcPct val="80000"/>
              </a:lnSpc>
              <a:spcBef>
                <a:spcPts val="0"/>
              </a:spcBef>
              <a:spcAft>
                <a:spcPts val="0"/>
              </a:spcAft>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Overall, the committee  has submitted a 5 year plan that is </a:t>
            </a:r>
            <a:r>
              <a:rPr lang="en-US" sz="1760" b="0" i="0" u="none" strike="noStrike" cap="none" dirty="0" smtClean="0">
                <a:solidFill>
                  <a:schemeClr val="dk1"/>
                </a:solidFill>
                <a:latin typeface="Cabin"/>
                <a:ea typeface="Cabin"/>
                <a:cs typeface="Cabin"/>
                <a:sym typeface="Cabin"/>
              </a:rPr>
              <a:t>focused </a:t>
            </a:r>
            <a:r>
              <a:rPr lang="en-US" sz="1760" b="0" i="0" u="none" strike="noStrike" cap="none" dirty="0">
                <a:solidFill>
                  <a:schemeClr val="dk1"/>
                </a:solidFill>
                <a:latin typeface="Cabin"/>
                <a:ea typeface="Cabin"/>
                <a:cs typeface="Cabin"/>
                <a:sym typeface="Cabin"/>
              </a:rPr>
              <a:t>on </a:t>
            </a:r>
            <a:r>
              <a:rPr lang="en-US" sz="1760" b="0" i="0" u="none" strike="noStrike" cap="none" dirty="0" smtClean="0">
                <a:solidFill>
                  <a:schemeClr val="dk1"/>
                </a:solidFill>
                <a:latin typeface="Cabin"/>
                <a:ea typeface="Cabin"/>
                <a:cs typeface="Cabin"/>
                <a:sym typeface="Cabin"/>
              </a:rPr>
              <a:t>implementing several Board of Director initiatives including Teacher Salary compensation, Fire Alarm and Debt repayment.  </a:t>
            </a:r>
            <a:r>
              <a:rPr lang="en-US" sz="1760" dirty="0" smtClean="0"/>
              <a:t>Increased funding from the state legislature will support some of those projects.  Overall, this has lead to a fiscal model with negative margins particularly in 2018-19 due to the capital requirements needed for Fire Alarm upgrades.  </a:t>
            </a:r>
            <a:r>
              <a:rPr lang="en-US" sz="1760" dirty="0" smtClean="0"/>
              <a:t>The next two years will be the most vulnerable due to paying down the final two years of the modular loan.  However, strong cash reserves built up over the past four years will allow Lincoln Academy to manage through this period without any impact to our teaching mission.  T</a:t>
            </a:r>
            <a:r>
              <a:rPr lang="en-US" sz="1760" b="0" i="0" u="none" strike="noStrike" cap="none" dirty="0" smtClean="0">
                <a:solidFill>
                  <a:schemeClr val="dk1"/>
                </a:solidFill>
                <a:latin typeface="Cabin"/>
                <a:ea typeface="Cabin"/>
                <a:cs typeface="Cabin"/>
                <a:sym typeface="Cabin"/>
              </a:rPr>
              <a:t>he </a:t>
            </a:r>
            <a:r>
              <a:rPr lang="en-US" sz="1760" b="0" i="0" u="none" strike="noStrike" cap="none" dirty="0">
                <a:solidFill>
                  <a:schemeClr val="dk1"/>
                </a:solidFill>
                <a:latin typeface="Cabin"/>
                <a:ea typeface="Cabin"/>
                <a:cs typeface="Cabin"/>
                <a:sym typeface="Cabin"/>
              </a:rPr>
              <a:t>overall </a:t>
            </a:r>
            <a:r>
              <a:rPr lang="en-US" sz="1760" b="0" i="0" u="none" strike="noStrike" cap="none" dirty="0" smtClean="0">
                <a:solidFill>
                  <a:schemeClr val="dk1"/>
                </a:solidFill>
                <a:latin typeface="Cabin"/>
                <a:ea typeface="Cabin"/>
                <a:cs typeface="Cabin"/>
                <a:sym typeface="Cabin"/>
              </a:rPr>
              <a:t>risk present in this five year plan </a:t>
            </a:r>
            <a:r>
              <a:rPr lang="en-US" sz="1760" b="0" i="0" u="none" strike="noStrike" cap="none" dirty="0">
                <a:solidFill>
                  <a:schemeClr val="dk1"/>
                </a:solidFill>
                <a:latin typeface="Cabin"/>
                <a:ea typeface="Cabin"/>
                <a:cs typeface="Cabin"/>
                <a:sym typeface="Cabin"/>
              </a:rPr>
              <a:t>is higher </a:t>
            </a:r>
            <a:r>
              <a:rPr lang="en-US" sz="1760" b="0" i="0" u="none" strike="noStrike" cap="none" dirty="0" smtClean="0">
                <a:solidFill>
                  <a:schemeClr val="dk1"/>
                </a:solidFill>
                <a:latin typeface="Cabin"/>
                <a:ea typeface="Cabin"/>
                <a:cs typeface="Cabin"/>
                <a:sym typeface="Cabin"/>
              </a:rPr>
              <a:t>than in prior years due </a:t>
            </a:r>
            <a:r>
              <a:rPr lang="en-US" sz="1760" b="0" i="0" u="none" strike="noStrike" cap="none" dirty="0">
                <a:solidFill>
                  <a:schemeClr val="dk1"/>
                </a:solidFill>
                <a:latin typeface="Cabin"/>
                <a:ea typeface="Cabin"/>
                <a:cs typeface="Cabin"/>
                <a:sym typeface="Cabin"/>
              </a:rPr>
              <a:t>to </a:t>
            </a:r>
            <a:r>
              <a:rPr lang="en-US" sz="1760" b="0" i="0" u="none" strike="noStrike" cap="none" dirty="0" smtClean="0">
                <a:solidFill>
                  <a:schemeClr val="dk1"/>
                </a:solidFill>
                <a:latin typeface="Cabin"/>
                <a:ea typeface="Cabin"/>
                <a:cs typeface="Cabin"/>
                <a:sym typeface="Cabin"/>
              </a:rPr>
              <a:t>increased debt </a:t>
            </a:r>
            <a:r>
              <a:rPr lang="en-US" sz="1760" b="0" i="0" u="none" strike="noStrike" cap="none" dirty="0" smtClean="0">
                <a:solidFill>
                  <a:schemeClr val="dk1"/>
                </a:solidFill>
                <a:latin typeface="Cabin"/>
                <a:ea typeface="Cabin"/>
                <a:cs typeface="Cabin"/>
                <a:sym typeface="Cabin"/>
              </a:rPr>
              <a:t>load (for two years), negative </a:t>
            </a:r>
            <a:r>
              <a:rPr lang="en-US" sz="1760" b="0" i="0" u="none" strike="noStrike" cap="none" dirty="0" smtClean="0">
                <a:solidFill>
                  <a:schemeClr val="dk1"/>
                </a:solidFill>
                <a:latin typeface="Cabin"/>
                <a:ea typeface="Cabin"/>
                <a:cs typeface="Cabin"/>
                <a:sym typeface="Cabin"/>
              </a:rPr>
              <a:t>margins and </a:t>
            </a:r>
            <a:r>
              <a:rPr lang="en-US" sz="1760" b="0" i="0" u="none" strike="noStrike" cap="none" dirty="0" smtClean="0">
                <a:solidFill>
                  <a:schemeClr val="dk1"/>
                </a:solidFill>
                <a:latin typeface="Cabin"/>
                <a:ea typeface="Cabin"/>
                <a:cs typeface="Cabin"/>
                <a:sym typeface="Cabin"/>
              </a:rPr>
              <a:t>increased salary </a:t>
            </a:r>
            <a:r>
              <a:rPr lang="en-US" sz="1760" b="0" i="0" u="none" strike="noStrike" cap="none" dirty="0" smtClean="0">
                <a:solidFill>
                  <a:schemeClr val="dk1"/>
                </a:solidFill>
                <a:latin typeface="Cabin"/>
                <a:ea typeface="Cabin"/>
                <a:cs typeface="Cabin"/>
                <a:sym typeface="Cabin"/>
              </a:rPr>
              <a:t>commitments</a:t>
            </a:r>
            <a:r>
              <a:rPr lang="en-US" sz="1760" dirty="0" smtClean="0"/>
              <a:t>.  </a:t>
            </a:r>
            <a:endParaRPr lang="en-US"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spcAft>
                <a:spcPts val="0"/>
              </a:spcAft>
              <a:buClr>
                <a:schemeClr val="accent1"/>
              </a:buClr>
              <a:buSzPct val="25000"/>
              <a:buFont typeface="Noto Sans Symbols"/>
              <a:buNone/>
            </a:pPr>
            <a:endParaRPr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spcAft>
                <a:spcPts val="0"/>
              </a:spcAft>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The forecasted 5 year fiscal model represents a budget where expenses </a:t>
            </a:r>
            <a:r>
              <a:rPr lang="en-US" sz="1760" b="0" i="0" u="none" strike="noStrike" cap="none" dirty="0" smtClean="0">
                <a:solidFill>
                  <a:schemeClr val="dk1"/>
                </a:solidFill>
                <a:latin typeface="Cabin"/>
                <a:ea typeface="Cabin"/>
                <a:cs typeface="Cabin"/>
                <a:sym typeface="Cabin"/>
              </a:rPr>
              <a:t>grow faster </a:t>
            </a:r>
            <a:r>
              <a:rPr lang="en-US" sz="1760" b="0" i="0" u="none" strike="noStrike" cap="none" dirty="0">
                <a:solidFill>
                  <a:schemeClr val="dk1"/>
                </a:solidFill>
                <a:latin typeface="Cabin"/>
                <a:ea typeface="Cabin"/>
                <a:cs typeface="Cabin"/>
                <a:sym typeface="Cabin"/>
              </a:rPr>
              <a:t>than revenues </a:t>
            </a:r>
            <a:r>
              <a:rPr lang="en-US" sz="1760" b="0" i="0" u="none" strike="noStrike" cap="none" dirty="0" smtClean="0">
                <a:solidFill>
                  <a:schemeClr val="dk1"/>
                </a:solidFill>
                <a:latin typeface="Cabin"/>
                <a:ea typeface="Cabin"/>
                <a:cs typeface="Cabin"/>
                <a:sym typeface="Cabin"/>
              </a:rPr>
              <a:t>.  </a:t>
            </a:r>
            <a:r>
              <a:rPr lang="en-US" sz="1760" b="0" i="0" u="none" strike="noStrike" cap="none" dirty="0">
                <a:solidFill>
                  <a:schemeClr val="dk1"/>
                </a:solidFill>
                <a:latin typeface="Cabin"/>
                <a:ea typeface="Cabin"/>
                <a:cs typeface="Cabin"/>
                <a:sym typeface="Cabin"/>
              </a:rPr>
              <a:t>Where the PPR and Mill levy funding present areas of opportunity (and some uncertainty), the FTE levels and maintaining desired levels of teachers compensation, present areas of risk for the fiscal </a:t>
            </a:r>
            <a:r>
              <a:rPr lang="en-US" sz="1760" b="0" i="0" u="none" strike="noStrike" cap="none" dirty="0" smtClean="0">
                <a:solidFill>
                  <a:schemeClr val="dk1"/>
                </a:solidFill>
                <a:latin typeface="Cabin"/>
                <a:ea typeface="Cabin"/>
                <a:cs typeface="Cabin"/>
                <a:sym typeface="Cabin"/>
              </a:rPr>
              <a:t>strength of </a:t>
            </a:r>
            <a:r>
              <a:rPr lang="en-US" sz="1760" b="0" i="0" u="none" strike="noStrike" cap="none" dirty="0">
                <a:solidFill>
                  <a:schemeClr val="dk1"/>
                </a:solidFill>
                <a:latin typeface="Cabin"/>
                <a:ea typeface="Cabin"/>
                <a:cs typeface="Cabin"/>
                <a:sym typeface="Cabin"/>
              </a:rPr>
              <a:t>our school. </a:t>
            </a:r>
            <a:r>
              <a:rPr lang="en-US" sz="1760" b="0" i="0" u="none" strike="noStrike" cap="none" dirty="0" smtClean="0">
                <a:solidFill>
                  <a:schemeClr val="dk1"/>
                </a:solidFill>
                <a:latin typeface="Cabin"/>
                <a:ea typeface="Cabin"/>
                <a:cs typeface="Cabin"/>
                <a:sym typeface="Cabin"/>
              </a:rPr>
              <a:t> Year </a:t>
            </a:r>
            <a:r>
              <a:rPr lang="en-US" sz="1760" b="0" i="0" u="none" strike="noStrike" cap="none" dirty="0" smtClean="0">
                <a:solidFill>
                  <a:schemeClr val="dk1"/>
                </a:solidFill>
                <a:latin typeface="Cabin"/>
                <a:ea typeface="Cabin"/>
                <a:cs typeface="Cabin"/>
                <a:sym typeface="Cabin"/>
              </a:rPr>
              <a:t>3  </a:t>
            </a:r>
            <a:r>
              <a:rPr lang="en-US" sz="1760" b="0" i="0" u="none" strike="noStrike" cap="none" dirty="0" smtClean="0">
                <a:solidFill>
                  <a:schemeClr val="dk1"/>
                </a:solidFill>
                <a:latin typeface="Cabin"/>
                <a:ea typeface="Cabin"/>
                <a:cs typeface="Cabin"/>
                <a:sym typeface="Cabin"/>
              </a:rPr>
              <a:t>represents the en</a:t>
            </a:r>
            <a:r>
              <a:rPr lang="en-US" sz="1760" dirty="0" smtClean="0"/>
              <a:t>d o</a:t>
            </a:r>
            <a:r>
              <a:rPr lang="en-US" sz="1760" b="0" i="0" u="none" strike="noStrike" cap="none" dirty="0" smtClean="0">
                <a:solidFill>
                  <a:schemeClr val="dk1"/>
                </a:solidFill>
                <a:latin typeface="Cabin"/>
                <a:ea typeface="Cabin"/>
                <a:cs typeface="Cabin"/>
                <a:sym typeface="Cabin"/>
              </a:rPr>
              <a:t>f </a:t>
            </a:r>
            <a:r>
              <a:rPr lang="en-US" sz="1760" b="0" i="0" u="none" strike="noStrike" cap="none" dirty="0">
                <a:solidFill>
                  <a:schemeClr val="dk1"/>
                </a:solidFill>
                <a:latin typeface="Cabin"/>
                <a:ea typeface="Cabin"/>
                <a:cs typeface="Cabin"/>
                <a:sym typeface="Cabin"/>
              </a:rPr>
              <a:t>the student expansion </a:t>
            </a:r>
            <a:r>
              <a:rPr lang="en-US" sz="1760" b="0" i="0" u="none" strike="noStrike" cap="none" dirty="0" smtClean="0">
                <a:solidFill>
                  <a:schemeClr val="dk1"/>
                </a:solidFill>
                <a:latin typeface="Cabin"/>
                <a:ea typeface="Cabin"/>
                <a:cs typeface="Cabin"/>
                <a:sym typeface="Cabin"/>
              </a:rPr>
              <a:t>period and </a:t>
            </a:r>
            <a:r>
              <a:rPr lang="en-US" sz="1760" dirty="0" smtClean="0"/>
              <a:t>future funding of initiatives from that point will be required to come more from operational saving than revenue enhancements.</a:t>
            </a:r>
            <a:r>
              <a:rPr lang="en-US" sz="1760" b="0" i="0" u="none" strike="noStrike" cap="none" dirty="0" smtClean="0">
                <a:solidFill>
                  <a:schemeClr val="dk1"/>
                </a:solidFill>
                <a:latin typeface="Cabin"/>
                <a:ea typeface="Cabin"/>
                <a:cs typeface="Cabin"/>
                <a:sym typeface="Cabin"/>
              </a:rPr>
              <a:t> </a:t>
            </a:r>
            <a:r>
              <a:rPr lang="en-US" sz="1760" b="0" i="0" u="none" strike="noStrike" cap="none" dirty="0">
                <a:solidFill>
                  <a:schemeClr val="dk1"/>
                </a:solidFill>
                <a:latin typeface="Cabin"/>
                <a:ea typeface="Cabin"/>
                <a:cs typeface="Cabin"/>
                <a:sym typeface="Cabin"/>
              </a:rPr>
              <a:t>This budget does not provide significantly for contingency plans for capital purposes and less so for operational contingency.</a:t>
            </a:r>
          </a:p>
          <a:p>
            <a:pPr marL="137160" marR="0" lvl="0" indent="-10160" algn="l" rtl="0">
              <a:lnSpc>
                <a:spcPct val="80000"/>
              </a:lnSpc>
              <a:spcBef>
                <a:spcPts val="600"/>
              </a:spcBef>
              <a:spcAft>
                <a:spcPts val="0"/>
              </a:spcAft>
              <a:buClr>
                <a:schemeClr val="accent1"/>
              </a:buClr>
              <a:buSzPct val="25000"/>
              <a:buFont typeface="Noto Sans Symbols"/>
              <a:buNone/>
            </a:pPr>
            <a:endParaRPr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Our administrative team has demonstrated their diligence in consistently monitoring operating expenses and demonstrated creativity in meeting operating.  However, looking at the five year projection, we should consider if </a:t>
            </a:r>
            <a:r>
              <a:rPr lang="en-US" sz="1760" b="0" i="0" u="none" strike="noStrike" cap="none" dirty="0" smtClean="0">
                <a:solidFill>
                  <a:schemeClr val="dk1"/>
                </a:solidFill>
                <a:latin typeface="Cabin"/>
                <a:ea typeface="Cabin"/>
                <a:cs typeface="Cabin"/>
                <a:sym typeface="Cabin"/>
              </a:rPr>
              <a:t>Lincoln </a:t>
            </a:r>
            <a:r>
              <a:rPr lang="en-US" sz="1760" b="0" i="0" u="none" strike="noStrike" cap="none" dirty="0">
                <a:solidFill>
                  <a:schemeClr val="dk1"/>
                </a:solidFill>
                <a:latin typeface="Cabin"/>
                <a:ea typeface="Cabin"/>
                <a:cs typeface="Cabin"/>
                <a:sym typeface="Cabin"/>
              </a:rPr>
              <a:t>will have sufficient </a:t>
            </a:r>
            <a:r>
              <a:rPr lang="en-US" sz="1760" b="0" i="0" u="none" strike="noStrike" cap="none" dirty="0" smtClean="0">
                <a:solidFill>
                  <a:schemeClr val="dk1"/>
                </a:solidFill>
                <a:latin typeface="Cabin"/>
                <a:ea typeface="Cabin"/>
                <a:cs typeface="Cabin"/>
                <a:sym typeface="Cabin"/>
              </a:rPr>
              <a:t>operating </a:t>
            </a:r>
            <a:r>
              <a:rPr lang="en-US" sz="1760" b="0" i="0" u="none" strike="noStrike" cap="none" dirty="0">
                <a:solidFill>
                  <a:schemeClr val="dk1"/>
                </a:solidFill>
                <a:latin typeface="Cabin"/>
                <a:ea typeface="Cabin"/>
                <a:cs typeface="Cabin"/>
                <a:sym typeface="Cabin"/>
              </a:rPr>
              <a:t>margin to allow </a:t>
            </a:r>
            <a:r>
              <a:rPr lang="en-US" sz="1760" b="0" i="0" u="none" strike="noStrike" cap="none" dirty="0" smtClean="0">
                <a:solidFill>
                  <a:schemeClr val="dk1"/>
                </a:solidFill>
                <a:latin typeface="Cabin"/>
                <a:ea typeface="Cabin"/>
                <a:cs typeface="Cabin"/>
                <a:sym typeface="Cabin"/>
              </a:rPr>
              <a:t>for flexibility toward initiative and  </a:t>
            </a:r>
            <a:r>
              <a:rPr lang="en-US" sz="1760" b="0" i="0" u="none" strike="noStrike" cap="none" dirty="0">
                <a:solidFill>
                  <a:schemeClr val="dk1"/>
                </a:solidFill>
                <a:latin typeface="Cabin"/>
                <a:ea typeface="Cabin"/>
                <a:cs typeface="Cabin"/>
                <a:sym typeface="Cabin"/>
              </a:rPr>
              <a:t>strong fiscal </a:t>
            </a:r>
            <a:r>
              <a:rPr lang="en-US" sz="1760" b="0" i="0" u="none" strike="noStrike" cap="none" dirty="0" smtClean="0">
                <a:solidFill>
                  <a:schemeClr val="dk1"/>
                </a:solidFill>
                <a:latin typeface="Cabin"/>
                <a:ea typeface="Cabin"/>
                <a:cs typeface="Cabin"/>
                <a:sym typeface="Cabin"/>
              </a:rPr>
              <a:t>stewardship.</a:t>
            </a:r>
            <a:endParaRPr lang="en-US" sz="1760" b="0" i="0" u="none" strike="noStrike" cap="none" dirty="0">
              <a:solidFill>
                <a:schemeClr val="dk1"/>
              </a:solidFill>
              <a:latin typeface="Cabin"/>
              <a:ea typeface="Cabin"/>
              <a:cs typeface="Cabin"/>
              <a:sym typeface="Cabin"/>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Charter School Closures</a:t>
            </a:r>
          </a:p>
        </p:txBody>
      </p:sp>
      <p:sp>
        <p:nvSpPr>
          <p:cNvPr id="198" name="Shape 198"/>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90000"/>
              </a:lnSpc>
              <a:spcBef>
                <a:spcPts val="0"/>
              </a:spcBef>
              <a:spcAft>
                <a:spcPts val="0"/>
              </a:spcAft>
              <a:buClr>
                <a:schemeClr val="accent1"/>
              </a:buClr>
              <a:buSzPct val="80000"/>
              <a:buFont typeface="Noto Sans Symbols"/>
              <a:buChar char="●"/>
            </a:pPr>
            <a:r>
              <a:rPr lang="en-US" sz="3200" b="0" i="0" u="none" strike="noStrike" cap="none">
                <a:solidFill>
                  <a:schemeClr val="dk1"/>
                </a:solidFill>
                <a:latin typeface="Cabin"/>
                <a:ea typeface="Cabin"/>
                <a:cs typeface="Cabin"/>
                <a:sym typeface="Cabin"/>
              </a:rPr>
              <a:t>• There are five primary reasons for charter closures – financial (41.7 percent), mismanagement (24 percent), academic (18.6 percent), district obstacles (6.3 percent) and facilities (4.6 percent).</a:t>
            </a:r>
          </a:p>
          <a:p>
            <a:pPr marL="365760" marR="0" lvl="0" indent="-289560" algn="l" rtl="0">
              <a:lnSpc>
                <a:spcPct val="90000"/>
              </a:lnSpc>
              <a:spcBef>
                <a:spcPts val="600"/>
              </a:spcBef>
              <a:spcAft>
                <a:spcPts val="0"/>
              </a:spcAft>
              <a:buClr>
                <a:schemeClr val="accent1"/>
              </a:buClr>
              <a:buSzPct val="80000"/>
              <a:buFont typeface="Noto Sans Symbols"/>
              <a:buChar char="●"/>
            </a:pPr>
            <a:r>
              <a:rPr lang="en-US" sz="3200" b="0" i="0" u="none" strike="noStrike" cap="none">
                <a:solidFill>
                  <a:schemeClr val="dk1"/>
                </a:solidFill>
                <a:latin typeface="Cabin"/>
                <a:ea typeface="Cabin"/>
                <a:cs typeface="Cabin"/>
                <a:sym typeface="Cabin"/>
              </a:rPr>
              <a:t>• Most charter schools that close for financial or operational deficiencies do so within the first five years, or within their first charter contract. 		</a:t>
            </a:r>
          </a:p>
          <a:p>
            <a:pPr marL="1719072" marR="0" lvl="6" indent="-195072" algn="l" rtl="0">
              <a:lnSpc>
                <a:spcPct val="90000"/>
              </a:lnSpc>
              <a:spcBef>
                <a:spcPts val="400"/>
              </a:spcBef>
              <a:buClr>
                <a:schemeClr val="accent6"/>
              </a:buClr>
              <a:buSzPct val="100000"/>
              <a:buFont typeface="Noto Sans Symbols"/>
              <a:buChar char="⚫"/>
            </a:pPr>
            <a:r>
              <a:rPr lang="en-US" sz="2000" b="0" i="0" u="none" strike="noStrike" cap="none">
                <a:solidFill>
                  <a:schemeClr val="dk1"/>
                </a:solidFill>
                <a:latin typeface="Cabin"/>
                <a:ea typeface="Cabin"/>
                <a:cs typeface="Cabin"/>
                <a:sym typeface="Cabin"/>
              </a:rPr>
              <a:t>2011 Center for Education Reform</a:t>
            </a:r>
          </a:p>
        </p:txBody>
      </p:sp>
    </p:spTree>
  </p:cSld>
  <p:clrMapOvr>
    <a:masterClrMapping/>
  </p:clrMapOvr>
  <p:transition spd="slow">
    <p:cut/>
  </p:transition>
</p:sld>
</file>

<file path=ppt/theme/theme1.xml><?xml version="1.0" encoding="utf-8"?>
<a:theme xmlns:a="http://schemas.openxmlformats.org/drawingml/2006/main" name="Solstice">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13234</TotalTime>
  <Words>1387</Words>
  <Application>Microsoft Office PowerPoint</Application>
  <PresentationFormat>On-screen Show (4:3)</PresentationFormat>
  <Paragraphs>110</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Verdana</vt:lpstr>
      <vt:lpstr>Noto Sans Symbols</vt:lpstr>
      <vt:lpstr>Calibri</vt:lpstr>
      <vt:lpstr>Cabin</vt:lpstr>
      <vt:lpstr>Solstice</vt:lpstr>
      <vt:lpstr>  Lincoln Academy Board of Directors 2018-19 Forecast  Finance Committee Summary  The Mission of Lincoln Academy is to help students attain their highest social and academic potential through an academically rigorous, content-rich educational program in a safe, orderly, and caring environment.</vt:lpstr>
      <vt:lpstr>Introduction to Finance Committee</vt:lpstr>
      <vt:lpstr>Purpose </vt:lpstr>
      <vt:lpstr>Primary Model Assumption</vt:lpstr>
      <vt:lpstr>Total Students</vt:lpstr>
      <vt:lpstr>Primary Model Assumption</vt:lpstr>
      <vt:lpstr>Staffing Model Assumptions </vt:lpstr>
      <vt:lpstr>Staffing Model Assumptions </vt:lpstr>
      <vt:lpstr>Staff Growth Details</vt:lpstr>
      <vt:lpstr>Staff Growth Details</vt:lpstr>
      <vt:lpstr>Primary Model Assumption</vt:lpstr>
      <vt:lpstr>Primary Model Assumption</vt:lpstr>
      <vt:lpstr>Financial Ratios</vt:lpstr>
      <vt:lpstr>Additional Fiscal Trended Metrics</vt:lpstr>
      <vt:lpstr>Risk Points</vt:lpstr>
      <vt:lpstr>Budget Opportunities</vt:lpstr>
      <vt:lpstr>Initiatives for Consideration </vt:lpstr>
      <vt:lpstr>Overall Impression</vt:lpstr>
      <vt:lpstr>Charter School Closures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Lincoln Academy Board of Directors 2015-16 Forecast  Finance Committee Summary  The Mission of Lincoln Academy is to help students attain their highest social and academic potential through an academically rigorous, content-rich educational program in a safe, orderly, and caring environment.</dc:title>
  <dc:creator>Kristen Baucum</dc:creator>
  <cp:lastModifiedBy>Kristen Baucum</cp:lastModifiedBy>
  <cp:revision>62</cp:revision>
  <dcterms:modified xsi:type="dcterms:W3CDTF">2018-05-14T02:51:48Z</dcterms:modified>
</cp:coreProperties>
</file>