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1" r:id="rId3"/>
    <p:sldId id="274" r:id="rId4"/>
    <p:sldId id="277" r:id="rId5"/>
    <p:sldId id="276" r:id="rId6"/>
    <p:sldId id="260" r:id="rId7"/>
    <p:sldId id="288" r:id="rId8"/>
    <p:sldId id="287" r:id="rId9"/>
    <p:sldId id="281" r:id="rId10"/>
    <p:sldId id="258" r:id="rId11"/>
    <p:sldId id="286" r:id="rId12"/>
    <p:sldId id="262" r:id="rId13"/>
    <p:sldId id="261" r:id="rId14"/>
    <p:sldId id="267" r:id="rId15"/>
    <p:sldId id="283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47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0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84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02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1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7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4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2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17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1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2515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62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90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20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82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34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393FBF3-1CD2-4C5C-BA19-D8274244E5F4}" type="datetimeFigureOut">
              <a:rPr lang="en-US" smtClean="0"/>
              <a:t>8/9/2021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C47A1-A581-48DA-8432-2B292DBA1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60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Lincoln Academy </a:t>
            </a:r>
            <a:br>
              <a:rPr lang="en-US" sz="4000" dirty="0" smtClean="0"/>
            </a:br>
            <a:r>
              <a:rPr lang="en-US" sz="4000" dirty="0" smtClean="0"/>
              <a:t>COVID Protocol Recommendations</a:t>
            </a:r>
            <a:br>
              <a:rPr lang="en-US" sz="4000" dirty="0" smtClean="0"/>
            </a:br>
            <a:r>
              <a:rPr lang="en-US" sz="4000" dirty="0" smtClean="0"/>
              <a:t>Executive Director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August 9,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4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Jeffco</a:t>
            </a:r>
            <a:r>
              <a:rPr lang="en-US" dirty="0" smtClean="0"/>
              <a:t> Schools, JCPH, and CDPHE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While Lincoln Academy considers </a:t>
            </a:r>
            <a:r>
              <a:rPr lang="en-US" dirty="0" err="1" smtClean="0"/>
              <a:t>Jeffco</a:t>
            </a:r>
            <a:r>
              <a:rPr lang="en-US" dirty="0" smtClean="0"/>
              <a:t> Public Schools recommendations/requirements in determining health protocols, ultimately any orders or mandates that we follow come from either the Colorado </a:t>
            </a:r>
            <a:r>
              <a:rPr lang="en-US" dirty="0"/>
              <a:t>Department of Public Health &amp; </a:t>
            </a:r>
            <a:r>
              <a:rPr lang="en-US" dirty="0" smtClean="0"/>
              <a:t>Environment (CDPHE) or Jefferson </a:t>
            </a:r>
            <a:r>
              <a:rPr lang="en-US" dirty="0"/>
              <a:t>County Public </a:t>
            </a:r>
            <a:r>
              <a:rPr lang="en-US" dirty="0" smtClean="0"/>
              <a:t>Health (JCPH).</a:t>
            </a:r>
          </a:p>
          <a:p>
            <a:r>
              <a:rPr lang="en-US" dirty="0" smtClean="0"/>
              <a:t>Currently neither CDPHE or JCPH have any mandates or orders in place.</a:t>
            </a:r>
          </a:p>
          <a:p>
            <a:r>
              <a:rPr lang="en-US" dirty="0" smtClean="0"/>
              <a:t>Quarantines, however, are being determined by JCPH and are not optional for Lincoln Academy.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243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Lincoln Academy COVID Protocol Consultation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Lincoln Academy COVID Protocol Recommendations were developed through consultation that included research, data, and thinking from: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Lincoln Academy Staff</a:t>
            </a:r>
          </a:p>
          <a:p>
            <a:r>
              <a:rPr lang="en-US" dirty="0" smtClean="0"/>
              <a:t>State Education Leaders</a:t>
            </a:r>
          </a:p>
          <a:p>
            <a:r>
              <a:rPr lang="en-US" dirty="0" err="1" smtClean="0"/>
              <a:t>Jeffco</a:t>
            </a:r>
            <a:r>
              <a:rPr lang="en-US" dirty="0" smtClean="0"/>
              <a:t> Public Schools</a:t>
            </a:r>
          </a:p>
          <a:p>
            <a:r>
              <a:rPr lang="en-US" dirty="0" smtClean="0"/>
              <a:t>Other Colorado School Districts </a:t>
            </a:r>
          </a:p>
          <a:p>
            <a:r>
              <a:rPr lang="en-US" dirty="0" smtClean="0"/>
              <a:t>Physicians</a:t>
            </a:r>
          </a:p>
          <a:p>
            <a:r>
              <a:rPr lang="en-US" dirty="0" smtClean="0"/>
              <a:t>Multiple </a:t>
            </a:r>
            <a:r>
              <a:rPr lang="en-US" dirty="0" err="1" smtClean="0"/>
              <a:t>Jeffco</a:t>
            </a:r>
            <a:r>
              <a:rPr lang="en-US" dirty="0" smtClean="0"/>
              <a:t> charter school leaders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(especially Jefferson Academy Executive Director Tim </a:t>
            </a:r>
            <a:r>
              <a:rPr lang="en-US" dirty="0" err="1" smtClean="0"/>
              <a:t>Matlick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53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Local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Positive test rate in Jefferson County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Goal is less than 5%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High during 20-21 school year 		11.5% (November 2020)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7/19/21 (7 day avg. positivity)		2.2%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8/6/21 </a:t>
            </a:r>
            <a:r>
              <a:rPr lang="en-US" dirty="0"/>
              <a:t>(7 day avg. positivity) </a:t>
            </a:r>
            <a:r>
              <a:rPr lang="en-US" dirty="0" smtClean="0"/>
              <a:t>	 	5%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Hospitalization rate in Jefferson County</a:t>
            </a:r>
            <a:endParaRPr lang="en-US" sz="2800" dirty="0"/>
          </a:p>
          <a:p>
            <a:pPr marL="0" indent="0">
              <a:buNone/>
            </a:pPr>
            <a:r>
              <a:rPr lang="en-US" dirty="0" smtClean="0"/>
              <a:t>	Goal is less than 2 per 100,000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High during 20-21 school year  3.58 (November 2020)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7/19/21  						.26 per 100,000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8/6/21         					.48 per 100,000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75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Delta Variant in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 smtClean="0"/>
              <a:t>50 to 70 % higher transmissibility</a:t>
            </a:r>
          </a:p>
          <a:p>
            <a:r>
              <a:rPr lang="en-US" sz="3200" dirty="0" smtClean="0"/>
              <a:t>Not found to cause more severe illness in children to this point</a:t>
            </a:r>
          </a:p>
          <a:p>
            <a:r>
              <a:rPr lang="en-US" sz="3200" dirty="0" smtClean="0"/>
              <a:t>Mortality rate in 5-17 year olds very low (2 in 100,000)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07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Quarantine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24000"/>
            <a:ext cx="8946541" cy="4724399"/>
          </a:xfrm>
        </p:spPr>
        <p:txBody>
          <a:bodyPr>
            <a:normAutofit/>
          </a:bodyPr>
          <a:lstStyle/>
          <a:p>
            <a:pPr fontAlgn="base"/>
            <a:r>
              <a:rPr lang="en-US" dirty="0" smtClean="0"/>
              <a:t>Quarantines </a:t>
            </a:r>
            <a:r>
              <a:rPr lang="en-US" dirty="0"/>
              <a:t>will NOT be issued from schools this year. </a:t>
            </a:r>
          </a:p>
          <a:p>
            <a:pPr fontAlgn="base"/>
            <a:r>
              <a:rPr lang="en-US" dirty="0" smtClean="0"/>
              <a:t>Students </a:t>
            </a:r>
            <a:r>
              <a:rPr lang="en-US" dirty="0"/>
              <a:t>may attend school unless JCPH contacts them and requires them to quarantine</a:t>
            </a:r>
            <a:r>
              <a:rPr lang="en-US" b="1" dirty="0"/>
              <a:t>.</a:t>
            </a:r>
            <a:r>
              <a:rPr lang="en-US" dirty="0"/>
              <a:t> </a:t>
            </a:r>
            <a:endParaRPr lang="en-US" dirty="0" smtClean="0"/>
          </a:p>
          <a:p>
            <a:pPr lvl="1" fontAlgn="base"/>
            <a:r>
              <a:rPr lang="en-US" sz="3100" b="1" i="1" u="sng" dirty="0" smtClean="0"/>
              <a:t>Close contact is defined as: </a:t>
            </a:r>
            <a:r>
              <a:rPr lang="en-US" sz="3300" b="1" i="1" dirty="0" smtClean="0"/>
              <a:t>within </a:t>
            </a:r>
            <a:r>
              <a:rPr lang="en-US" sz="3300" b="1" i="1" dirty="0"/>
              <a:t>3 feet of the positive </a:t>
            </a:r>
            <a:r>
              <a:rPr lang="en-US" sz="3300" b="1" i="1" dirty="0" smtClean="0"/>
              <a:t>individual for </a:t>
            </a:r>
            <a:r>
              <a:rPr lang="en-US" sz="3300" b="1" i="1" dirty="0"/>
              <a:t>15 minutes or longer within a 24 hour period. </a:t>
            </a:r>
            <a:r>
              <a:rPr lang="en-US" sz="3300" i="1" dirty="0"/>
              <a:t>  </a:t>
            </a:r>
          </a:p>
          <a:p>
            <a:pPr fontAlgn="base"/>
            <a:r>
              <a:rPr lang="en-US" b="1" dirty="0"/>
              <a:t>Quarantines will NOT be issued by JCPH IF close contacts to positive individuals are either masked or vaccinated.</a:t>
            </a:r>
            <a:endParaRPr lang="en-US" dirty="0"/>
          </a:p>
          <a:p>
            <a:pPr fontAlgn="base"/>
            <a:r>
              <a:rPr lang="en-US" dirty="0"/>
              <a:t>All quarantined staff and students will quarantine for 10 days. They are eligible for shortened quarantine periods per JCPH:</a:t>
            </a:r>
          </a:p>
          <a:p>
            <a:pPr marL="0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5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Outbreaks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US" dirty="0"/>
              <a:t>All outbreak responses will be led by JCPH with consultation and support from CDPHE. </a:t>
            </a:r>
          </a:p>
          <a:p>
            <a:pPr fontAlgn="base"/>
            <a:r>
              <a:rPr lang="en-US" dirty="0"/>
              <a:t>When an outbreak is confirmed that affects multiple classrooms/individuals, </a:t>
            </a:r>
            <a:r>
              <a:rPr lang="en-US" dirty="0" smtClean="0"/>
              <a:t>JCPH will </a:t>
            </a:r>
            <a:r>
              <a:rPr lang="en-US" dirty="0"/>
              <a:t>determine what additional mitigation strategies may be necessary (masking, contact tracing, quarantine of close contacts, weekly testing, and/or distancing). Shifting to remote learning or school closures will be rare and considered only in exceptional circumstances. </a:t>
            </a:r>
            <a:endParaRPr lang="en-US" dirty="0" smtClean="0"/>
          </a:p>
          <a:p>
            <a:pPr fontAlgn="base"/>
            <a:r>
              <a:rPr lang="en-US" i="1" dirty="0" smtClean="0"/>
              <a:t>“</a:t>
            </a:r>
            <a:r>
              <a:rPr lang="en-US" i="1" dirty="0"/>
              <a:t>Five or more cases of COVID-19, of which at least one case has had a </a:t>
            </a:r>
            <a:r>
              <a:rPr lang="en-US" i="1" dirty="0" smtClean="0"/>
              <a:t>	positive </a:t>
            </a:r>
            <a:r>
              <a:rPr lang="en-US" i="1" dirty="0"/>
              <a:t>molecular amplification test </a:t>
            </a:r>
            <a:r>
              <a:rPr lang="en-US" b="1" i="1" u="sng" dirty="0"/>
              <a:t>or</a:t>
            </a:r>
            <a:r>
              <a:rPr lang="en-US" i="1" dirty="0"/>
              <a:t> antigen test, among </a:t>
            </a:r>
            <a:r>
              <a:rPr lang="en-US" i="1" dirty="0" smtClean="0"/>
              <a:t>	students/teachers/staff </a:t>
            </a:r>
            <a:r>
              <a:rPr lang="en-US" i="1" dirty="0"/>
              <a:t>from separate households with onset within 14 </a:t>
            </a:r>
            <a:r>
              <a:rPr lang="en-US" i="1" dirty="0" smtClean="0"/>
              <a:t>	days in </a:t>
            </a:r>
            <a:r>
              <a:rPr lang="en-US" i="1" dirty="0"/>
              <a:t>a single classroom/activity or other close contact in the school </a:t>
            </a:r>
            <a:r>
              <a:rPr lang="en-US" i="1" dirty="0" smtClean="0"/>
              <a:t>	setting (</a:t>
            </a:r>
            <a:r>
              <a:rPr lang="en-US" i="1" dirty="0"/>
              <a:t>including transportation to- from- school and affiliated </a:t>
            </a:r>
            <a:r>
              <a:rPr lang="en-US" i="1" dirty="0" smtClean="0"/>
              <a:t>	events</a:t>
            </a:r>
            <a:r>
              <a:rPr lang="en-US" i="1" dirty="0"/>
              <a:t>).” </a:t>
            </a:r>
            <a:r>
              <a:rPr lang="en-US" i="1" dirty="0" smtClean="0"/>
              <a:t> </a:t>
            </a:r>
            <a:r>
              <a:rPr lang="en-US" b="1" i="1" dirty="0" smtClean="0"/>
              <a:t>CDPHE</a:t>
            </a:r>
            <a:r>
              <a:rPr lang="en-US" i="1" dirty="0" smtClean="0"/>
              <a:t> </a:t>
            </a:r>
            <a:r>
              <a:rPr lang="en-US" b="1" i="1" dirty="0" smtClean="0"/>
              <a:t>Outbreak Definition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32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Goals for Lincoln Academy related to </a:t>
            </a:r>
            <a:br>
              <a:rPr lang="en-US" dirty="0" smtClean="0"/>
            </a:br>
            <a:r>
              <a:rPr lang="en-US" dirty="0" smtClean="0"/>
              <a:t>In-Person Learning : Cautious Normality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400" dirty="0" smtClean="0"/>
              <a:t>We want to have in-person learning 5 days per week with ALL staff available.</a:t>
            </a:r>
          </a:p>
          <a:p>
            <a:r>
              <a:rPr lang="en-US" sz="3200" dirty="0" smtClean="0"/>
              <a:t>We recognize that over the last 18 months, there have been some limitations with the educational experience for our students.  Our school is prioritizing planning and instructing in a way that we meet the academic and social/emotional needs of </a:t>
            </a:r>
            <a:r>
              <a:rPr lang="en-US" sz="3200" b="1" dirty="0" smtClean="0"/>
              <a:t>All</a:t>
            </a:r>
            <a:r>
              <a:rPr lang="en-US" sz="3200" dirty="0" smtClean="0"/>
              <a:t> students. </a:t>
            </a:r>
          </a:p>
          <a:p>
            <a:r>
              <a:rPr lang="en-US" sz="3200" dirty="0" smtClean="0"/>
              <a:t>In order for this to happen, we need to be able to provide precise support that will involve group work, student-to-student discourse, small group instruction, and one-on-one teaching.  We also need to provide opportunities for students to connect to each other, develop a sense of community, and better understand how to recognize and regulate their own feelings and behaviors. </a:t>
            </a:r>
          </a:p>
          <a:p>
            <a:r>
              <a:rPr lang="en-US" sz="3200" dirty="0" smtClean="0"/>
              <a:t>In order to accomplish this type of support, we need to simultaneously mitigate possible COVID exposure/outbreaks in order to keep students safe and avoid isolation/quarantine situations that would take students and staff out of school.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7235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4400" dirty="0" smtClean="0"/>
              <a:t>Lincoln Academy</a:t>
            </a:r>
          </a:p>
          <a:p>
            <a:pPr marL="0" indent="0" algn="ctr">
              <a:buNone/>
            </a:pPr>
            <a:r>
              <a:rPr lang="en-US" sz="4400" dirty="0" smtClean="0"/>
              <a:t>Beginning </a:t>
            </a:r>
            <a:r>
              <a:rPr lang="en-US" sz="4400" dirty="0"/>
              <a:t>of the School Year</a:t>
            </a:r>
            <a:br>
              <a:rPr lang="en-US" sz="4400" dirty="0"/>
            </a:br>
            <a:r>
              <a:rPr lang="en-US" sz="4400" dirty="0"/>
              <a:t>COVID Protocols for </a:t>
            </a:r>
            <a:r>
              <a:rPr lang="en-US" sz="4400" dirty="0" smtClean="0"/>
              <a:t>2021-2022</a:t>
            </a:r>
          </a:p>
          <a:p>
            <a:pPr marL="0" indent="0" algn="ctr">
              <a:buNone/>
            </a:pPr>
            <a:r>
              <a:rPr lang="en-US" sz="4400" dirty="0" smtClean="0"/>
              <a:t>Cautious Normality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28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Masks for Staff in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</a:t>
            </a:r>
            <a:r>
              <a:rPr lang="en-US" dirty="0"/>
              <a:t>staff are </a:t>
            </a:r>
            <a:r>
              <a:rPr lang="en-US" dirty="0" smtClean="0"/>
              <a:t>providing whole class instruction where they are 6 or more feet away from students, they are not required to wear a mask.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Regardless of vaccination status, if </a:t>
            </a:r>
            <a:r>
              <a:rPr lang="en-US" dirty="0"/>
              <a:t>the teacher circulates throughout the room to conference with students one on one or in a small group they will be required to wear a mask. If a teacher conducts small group work and the students are directly facing the teacher at least 3 feet apart the teacher may choose to wear a face shield instead of a mask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73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Masks for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Masks </a:t>
            </a:r>
            <a:r>
              <a:rPr lang="en-US" dirty="0"/>
              <a:t>are </a:t>
            </a:r>
            <a:r>
              <a:rPr lang="en-US" b="1" dirty="0" smtClean="0"/>
              <a:t>required for </a:t>
            </a:r>
            <a:r>
              <a:rPr lang="en-US" b="1" dirty="0"/>
              <a:t>all students</a:t>
            </a:r>
            <a:r>
              <a:rPr lang="en-US" dirty="0"/>
              <a:t> on </a:t>
            </a:r>
            <a:r>
              <a:rPr lang="en-US" dirty="0" smtClean="0"/>
              <a:t>school </a:t>
            </a:r>
            <a:r>
              <a:rPr lang="en-US" dirty="0"/>
              <a:t>days </a:t>
            </a:r>
            <a:r>
              <a:rPr lang="en-US" dirty="0" smtClean="0"/>
              <a:t>during </a:t>
            </a:r>
            <a:r>
              <a:rPr lang="en-US" dirty="0"/>
              <a:t>the following </a:t>
            </a:r>
            <a:r>
              <a:rPr lang="en-US" dirty="0" smtClean="0"/>
              <a:t>times regardless of vaccination status.</a:t>
            </a:r>
            <a:endParaRPr lang="en-US" dirty="0"/>
          </a:p>
          <a:p>
            <a:pPr lvl="1"/>
            <a:r>
              <a:rPr lang="en-US" dirty="0"/>
              <a:t>D</a:t>
            </a:r>
            <a:r>
              <a:rPr lang="en-US" dirty="0" smtClean="0"/>
              <a:t>uring lunch when they are not eating.</a:t>
            </a:r>
          </a:p>
          <a:p>
            <a:pPr lvl="1"/>
            <a:r>
              <a:rPr lang="en-US" dirty="0" smtClean="0"/>
              <a:t>In a small group setting after working for 15 minutes.</a:t>
            </a:r>
          </a:p>
          <a:p>
            <a:pPr lvl="1"/>
            <a:r>
              <a:rPr lang="en-US" dirty="0" smtClean="0"/>
              <a:t>In music class while singing.</a:t>
            </a:r>
          </a:p>
          <a:p>
            <a:pPr lvl="1"/>
            <a:r>
              <a:rPr lang="en-US" dirty="0" smtClean="0"/>
              <a:t>In any other place inside where students need to “mix and mask”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 (i.e. MS students picking up recycle bins in 2</a:t>
            </a:r>
            <a:r>
              <a:rPr lang="en-US" baseline="30000" dirty="0" smtClean="0"/>
              <a:t>nd</a:t>
            </a:r>
            <a:r>
              <a:rPr lang="en-US" dirty="0" smtClean="0"/>
              <a:t> grade)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For all other times during the school day, masks </a:t>
            </a:r>
            <a:r>
              <a:rPr lang="en-US" dirty="0"/>
              <a:t>are </a:t>
            </a:r>
            <a:r>
              <a:rPr lang="en-US" b="1" dirty="0"/>
              <a:t>recommended </a:t>
            </a:r>
            <a:r>
              <a:rPr lang="en-US" dirty="0"/>
              <a:t>for </a:t>
            </a:r>
            <a:r>
              <a:rPr lang="en-US" dirty="0" smtClean="0"/>
              <a:t>students</a:t>
            </a:r>
            <a:r>
              <a:rPr lang="en-US" dirty="0"/>
              <a:t>, regardless of vaccination status, but are not required.  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will honor the decision of parents when it comes to their children wearing or not wearing a mask in school at all other times.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706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Masks for Visitors and Volunteers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are excited to welcome visitors and volunteers back into our school </a:t>
            </a:r>
            <a:r>
              <a:rPr lang="en-US" dirty="0" smtClean="0"/>
              <a:t>buildings. </a:t>
            </a:r>
            <a:r>
              <a:rPr lang="en-US" dirty="0"/>
              <a:t>Masks are </a:t>
            </a:r>
            <a:r>
              <a:rPr lang="en-US" b="1" dirty="0"/>
              <a:t>required</a:t>
            </a:r>
            <a:r>
              <a:rPr lang="en-US" dirty="0"/>
              <a:t> for all </a:t>
            </a:r>
            <a:r>
              <a:rPr lang="en-US" dirty="0" smtClean="0"/>
              <a:t>visitors </a:t>
            </a:r>
            <a:r>
              <a:rPr lang="en-US" dirty="0"/>
              <a:t>and volunteers regardless of vaccination status. </a:t>
            </a:r>
          </a:p>
        </p:txBody>
      </p:sp>
    </p:spTree>
    <p:extLst>
      <p:ext uri="{BB962C8B-B14F-4D97-AF65-F5344CB8AC3E}">
        <p14:creationId xmlns:p14="http://schemas.microsoft.com/office/powerpoint/2010/main" val="855850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Temperature Checks/Students </a:t>
            </a:r>
            <a:br>
              <a:rPr lang="en-US" dirty="0" smtClean="0"/>
            </a:br>
            <a:r>
              <a:rPr lang="en-US" dirty="0" smtClean="0"/>
              <a:t>with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Lincoln Academy </a:t>
            </a:r>
            <a:r>
              <a:rPr lang="en-US" sz="2400" dirty="0"/>
              <a:t>will not be requiring </a:t>
            </a:r>
            <a:r>
              <a:rPr lang="en-US" sz="2400" dirty="0" smtClean="0"/>
              <a:t>staff or families </a:t>
            </a:r>
            <a:r>
              <a:rPr lang="en-US" sz="2400" dirty="0"/>
              <a:t>to use </a:t>
            </a:r>
            <a:r>
              <a:rPr lang="en-US" sz="2400" dirty="0" err="1"/>
              <a:t>Feverfree</a:t>
            </a:r>
            <a:r>
              <a:rPr lang="en-US" sz="2400" dirty="0"/>
              <a:t> or take </a:t>
            </a:r>
            <a:r>
              <a:rPr lang="en-US" sz="2400" dirty="0" smtClean="0"/>
              <a:t>temperatures </a:t>
            </a:r>
            <a:r>
              <a:rPr lang="en-US" sz="2400" dirty="0"/>
              <a:t>before they arrive at school. It is </a:t>
            </a:r>
            <a:r>
              <a:rPr lang="en-US" sz="2400" dirty="0" smtClean="0"/>
              <a:t>imperative, however </a:t>
            </a:r>
            <a:r>
              <a:rPr lang="en-US" sz="2400" dirty="0"/>
              <a:t>that any student or staff who is sick, showing signs of illness or has been exposed to illness remain at home.  This is a vital step all of us can take to protect our community; especially those that have health conditions personally or in their family units.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933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200" dirty="0" smtClean="0"/>
              <a:t>Students and staff will not be required to wear masks outside.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19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Will We Revisit COVID Protocols?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At monthly board meetings, we will revisit current data, protocols, and recommendations for adjustments to our policies if any new compelling information is determined.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any new mandates or orders come forward from JCPH, they will be communicated to parents immediately along with any implications for Lincoln Academy.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036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4800" dirty="0" smtClean="0"/>
              <a:t>Does the Board have any questions regarding these COVID protocols?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580486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2138</TotalTime>
  <Words>594</Words>
  <Application>Microsoft Office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Ion</vt:lpstr>
      <vt:lpstr>Lincoln Academy  COVID Protocol Recommendations Executive Director </vt:lpstr>
      <vt:lpstr>Jeffco Schools, JCPH, and CDPHE</vt:lpstr>
      <vt:lpstr>Lincoln Academy COVID Protocol Consultation</vt:lpstr>
      <vt:lpstr>Local Data</vt:lpstr>
      <vt:lpstr>Delta Variant in Children</vt:lpstr>
      <vt:lpstr>Quarantine</vt:lpstr>
      <vt:lpstr>Outbreaks</vt:lpstr>
      <vt:lpstr>Goals for Lincoln Academy related to  In-Person Learning : Cautious Normality</vt:lpstr>
      <vt:lpstr>PowerPoint Presentation</vt:lpstr>
      <vt:lpstr>Masks for Staff in the Classroom</vt:lpstr>
      <vt:lpstr>Masks for Students</vt:lpstr>
      <vt:lpstr>Masks for Visitors and Volunteers</vt:lpstr>
      <vt:lpstr>Temperature Checks/Students  with Symptoms</vt:lpstr>
      <vt:lpstr>Outside</vt:lpstr>
      <vt:lpstr>How Will We Revisit COVID Protocols?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Lincoln Academy  COVID Protocol Recommendations Executive Director 8-9-21</dc:title>
  <dc:creator>David Schoenhals</dc:creator>
  <cp:lastModifiedBy>David Schoenhals</cp:lastModifiedBy>
  <cp:revision>83</cp:revision>
  <dcterms:created xsi:type="dcterms:W3CDTF">2021-07-30T15:36:28Z</dcterms:created>
  <dcterms:modified xsi:type="dcterms:W3CDTF">2021-08-09T22:23:27Z</dcterms:modified>
</cp:coreProperties>
</file>