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92" r:id="rId1"/>
  </p:sldMasterIdLst>
  <p:notesMasterIdLst>
    <p:notesMasterId r:id="rId7"/>
  </p:notesMasterIdLst>
  <p:sldIdLst>
    <p:sldId id="256" r:id="rId2"/>
    <p:sldId id="263" r:id="rId3"/>
    <p:sldId id="262" r:id="rId4"/>
    <p:sldId id="264" r:id="rId5"/>
    <p:sldId id="259" r:id="rId6"/>
  </p:sldIdLst>
  <p:sldSz cx="9144000" cy="6858000" type="letter"/>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72A3A00-BA5F-5945-A793-0F80C6F4A951}">
          <p14:sldIdLst>
            <p14:sldId id="256"/>
            <p14:sldId id="263"/>
            <p14:sldId id="262"/>
            <p14:sldId id="264"/>
            <p14:sldId id="259"/>
          </p14:sldIdLst>
        </p14:section>
        <p14:section name="Untitled Section" id="{37E98E6C-F99C-AA45-A4BA-AE1669E6B93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4CE483B-1555-62BF-631B-59C36758E236}" v="32" dt="2019-11-07T02:18:09.070"/>
    <p1510:client id="{3AB8F5C0-7006-1B24-0B10-5BCEC4FF22A1}" v="235" dt="2019-11-08T16:55:32.389"/>
    <p1510:client id="{7A02543E-4154-F69D-3ABE-08582D6759B4}" v="47" dt="2019-10-15T01:21:56.274"/>
    <p1510:client id="{8A8AD15E-22C7-C355-B634-5AA0A89E8884}" v="2821" dt="2019-11-08T02:08:39.375"/>
    <p1510:client id="{8BDEE31D-8147-4492-B23B-8610696C4EE4}" v="1544" dt="2019-10-11T14:54:45.397"/>
    <p1510:client id="{8F83815E-CB1E-1783-A980-42D20D6273CC}" v="649" dt="2019-10-11T17:40:13.069"/>
    <p1510:client id="{B62DD05A-80C2-925E-5C56-91F2D0626C0F}" v="7" dt="2019-11-08T15:42:04.530"/>
    <p1510:client id="{C883FED3-9A41-D92D-58C5-E5100ECBAAC2}" v="9" dt="2019-10-13T02:00:51.0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997"/>
    <p:restoredTop sz="94745"/>
  </p:normalViewPr>
  <p:slideViewPr>
    <p:cSldViewPr snapToGrid="0" snapToObjects="1">
      <p:cViewPr varScale="1">
        <p:scale>
          <a:sx n="42" d="100"/>
          <a:sy n="42" d="100"/>
        </p:scale>
        <p:origin x="1404"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ff Baucum" userId="S::jeffbaucum@lincolnacademy.net::9d926aee-2749-4e87-bb68-fa68b3fb3965" providerId="AD" clId="Web-{34CE483B-1555-62BF-631B-59C36758E236}"/>
    <pc:docChg chg="modSld">
      <pc:chgData name="Jeff Baucum" userId="S::jeffbaucum@lincolnacademy.net::9d926aee-2749-4e87-bb68-fa68b3fb3965" providerId="AD" clId="Web-{34CE483B-1555-62BF-631B-59C36758E236}" dt="2019-11-07T02:18:09.070" v="26" actId="20577"/>
      <pc:docMkLst>
        <pc:docMk/>
      </pc:docMkLst>
      <pc:sldChg chg="modSp">
        <pc:chgData name="Jeff Baucum" userId="S::jeffbaucum@lincolnacademy.net::9d926aee-2749-4e87-bb68-fa68b3fb3965" providerId="AD" clId="Web-{34CE483B-1555-62BF-631B-59C36758E236}" dt="2019-11-07T02:17:43.788" v="6" actId="20577"/>
        <pc:sldMkLst>
          <pc:docMk/>
          <pc:sldMk cId="1426309436" sldId="256"/>
        </pc:sldMkLst>
        <pc:spChg chg="mod">
          <ac:chgData name="Jeff Baucum" userId="S::jeffbaucum@lincolnacademy.net::9d926aee-2749-4e87-bb68-fa68b3fb3965" providerId="AD" clId="Web-{34CE483B-1555-62BF-631B-59C36758E236}" dt="2019-11-07T02:17:43.788" v="6" actId="20577"/>
          <ac:spMkLst>
            <pc:docMk/>
            <pc:sldMk cId="1426309436" sldId="256"/>
            <ac:spMk id="3" creationId="{566D6AF0-D877-BB46-A05A-AA4C61ADA8B7}"/>
          </ac:spMkLst>
        </pc:spChg>
      </pc:sldChg>
      <pc:sldChg chg="modSp">
        <pc:chgData name="Jeff Baucum" userId="S::jeffbaucum@lincolnacademy.net::9d926aee-2749-4e87-bb68-fa68b3fb3965" providerId="AD" clId="Web-{34CE483B-1555-62BF-631B-59C36758E236}" dt="2019-11-07T02:18:09.070" v="25" actId="20577"/>
        <pc:sldMkLst>
          <pc:docMk/>
          <pc:sldMk cId="1521001929" sldId="263"/>
        </pc:sldMkLst>
        <pc:spChg chg="mod">
          <ac:chgData name="Jeff Baucum" userId="S::jeffbaucum@lincolnacademy.net::9d926aee-2749-4e87-bb68-fa68b3fb3965" providerId="AD" clId="Web-{34CE483B-1555-62BF-631B-59C36758E236}" dt="2019-11-07T02:18:09.070" v="25" actId="20577"/>
          <ac:spMkLst>
            <pc:docMk/>
            <pc:sldMk cId="1521001929" sldId="263"/>
            <ac:spMk id="2" creationId="{73861928-0355-2C48-8A02-F1D0E8733974}"/>
          </ac:spMkLst>
        </pc:spChg>
      </pc:sldChg>
    </pc:docChg>
  </pc:docChgLst>
  <pc:docChgLst>
    <pc:chgData name="Jeff Baucum" userId="S::jeffbaucum@lincolnacademy.net::9d926aee-2749-4e87-bb68-fa68b3fb3965" providerId="AD" clId="Web-{3AB8F5C0-7006-1B24-0B10-5BCEC4FF22A1}"/>
    <pc:docChg chg="modSld">
      <pc:chgData name="Jeff Baucum" userId="S::jeffbaucum@lincolnacademy.net::9d926aee-2749-4e87-bb68-fa68b3fb3965" providerId="AD" clId="Web-{3AB8F5C0-7006-1B24-0B10-5BCEC4FF22A1}" dt="2019-11-08T16:55:32.389" v="234" actId="20577"/>
      <pc:docMkLst>
        <pc:docMk/>
      </pc:docMkLst>
      <pc:sldChg chg="modSp">
        <pc:chgData name="Jeff Baucum" userId="S::jeffbaucum@lincolnacademy.net::9d926aee-2749-4e87-bb68-fa68b3fb3965" providerId="AD" clId="Web-{3AB8F5C0-7006-1B24-0B10-5BCEC4FF22A1}" dt="2019-11-08T16:54:26.327" v="159" actId="20577"/>
        <pc:sldMkLst>
          <pc:docMk/>
          <pc:sldMk cId="2149295623" sldId="262"/>
        </pc:sldMkLst>
        <pc:spChg chg="mod">
          <ac:chgData name="Jeff Baucum" userId="S::jeffbaucum@lincolnacademy.net::9d926aee-2749-4e87-bb68-fa68b3fb3965" providerId="AD" clId="Web-{3AB8F5C0-7006-1B24-0B10-5BCEC4FF22A1}" dt="2019-11-08T16:54:26.327" v="159" actId="20577"/>
          <ac:spMkLst>
            <pc:docMk/>
            <pc:sldMk cId="2149295623" sldId="262"/>
            <ac:spMk id="3" creationId="{68ACED22-51C0-F344-ACE2-274F656AF842}"/>
          </ac:spMkLst>
        </pc:spChg>
      </pc:sldChg>
      <pc:sldChg chg="modSp">
        <pc:chgData name="Jeff Baucum" userId="S::jeffbaucum@lincolnacademy.net::9d926aee-2749-4e87-bb68-fa68b3fb3965" providerId="AD" clId="Web-{3AB8F5C0-7006-1B24-0B10-5BCEC4FF22A1}" dt="2019-11-08T16:52:58.857" v="81" actId="20577"/>
        <pc:sldMkLst>
          <pc:docMk/>
          <pc:sldMk cId="1521001929" sldId="263"/>
        </pc:sldMkLst>
        <pc:spChg chg="mod">
          <ac:chgData name="Jeff Baucum" userId="S::jeffbaucum@lincolnacademy.net::9d926aee-2749-4e87-bb68-fa68b3fb3965" providerId="AD" clId="Web-{3AB8F5C0-7006-1B24-0B10-5BCEC4FF22A1}" dt="2019-11-08T16:52:58.857" v="81" actId="20577"/>
          <ac:spMkLst>
            <pc:docMk/>
            <pc:sldMk cId="1521001929" sldId="263"/>
            <ac:spMk id="3" creationId="{E0FADF33-74F7-9E4E-9862-4A0C1A58D5C0}"/>
          </ac:spMkLst>
        </pc:spChg>
      </pc:sldChg>
      <pc:sldChg chg="modSp">
        <pc:chgData name="Jeff Baucum" userId="S::jeffbaucum@lincolnacademy.net::9d926aee-2749-4e87-bb68-fa68b3fb3965" providerId="AD" clId="Web-{3AB8F5C0-7006-1B24-0B10-5BCEC4FF22A1}" dt="2019-11-08T16:55:32.389" v="233" actId="20577"/>
        <pc:sldMkLst>
          <pc:docMk/>
          <pc:sldMk cId="2876883390" sldId="264"/>
        </pc:sldMkLst>
        <pc:spChg chg="mod">
          <ac:chgData name="Jeff Baucum" userId="S::jeffbaucum@lincolnacademy.net::9d926aee-2749-4e87-bb68-fa68b3fb3965" providerId="AD" clId="Web-{3AB8F5C0-7006-1B24-0B10-5BCEC4FF22A1}" dt="2019-11-08T16:55:32.389" v="233" actId="20577"/>
          <ac:spMkLst>
            <pc:docMk/>
            <pc:sldMk cId="2876883390" sldId="264"/>
            <ac:spMk id="3" creationId="{E59FD70C-AC9B-42BA-ADBB-4A25A3565365}"/>
          </ac:spMkLst>
        </pc:spChg>
      </pc:sldChg>
    </pc:docChg>
  </pc:docChgLst>
  <pc:docChgLst>
    <pc:chgData name="Jeff Baucum" userId="S::jeffbaucum@lincolnacademy.net::9d926aee-2749-4e87-bb68-fa68b3fb3965" providerId="AD" clId="Web-{B62DD05A-80C2-925E-5C56-91F2D0626C0F}"/>
    <pc:docChg chg="modSld">
      <pc:chgData name="Jeff Baucum" userId="S::jeffbaucum@lincolnacademy.net::9d926aee-2749-4e87-bb68-fa68b3fb3965" providerId="AD" clId="Web-{B62DD05A-80C2-925E-5C56-91F2D0626C0F}" dt="2019-11-08T15:42:04.373" v="5" actId="20577"/>
      <pc:docMkLst>
        <pc:docMk/>
      </pc:docMkLst>
      <pc:sldChg chg="modSp">
        <pc:chgData name="Jeff Baucum" userId="S::jeffbaucum@lincolnacademy.net::9d926aee-2749-4e87-bb68-fa68b3fb3965" providerId="AD" clId="Web-{B62DD05A-80C2-925E-5C56-91F2D0626C0F}" dt="2019-11-08T15:42:04.373" v="4" actId="20577"/>
        <pc:sldMkLst>
          <pc:docMk/>
          <pc:sldMk cId="2149295623" sldId="262"/>
        </pc:sldMkLst>
        <pc:spChg chg="mod">
          <ac:chgData name="Jeff Baucum" userId="S::jeffbaucum@lincolnacademy.net::9d926aee-2749-4e87-bb68-fa68b3fb3965" providerId="AD" clId="Web-{B62DD05A-80C2-925E-5C56-91F2D0626C0F}" dt="2019-11-08T15:42:04.373" v="4" actId="20577"/>
          <ac:spMkLst>
            <pc:docMk/>
            <pc:sldMk cId="2149295623" sldId="262"/>
            <ac:spMk id="3" creationId="{68ACED22-51C0-F344-ACE2-274F656AF842}"/>
          </ac:spMkLst>
        </pc:spChg>
      </pc:sldChg>
    </pc:docChg>
  </pc:docChgLst>
  <pc:docChgLst>
    <pc:chgData clId="Web-{34CE483B-1555-62BF-631B-59C36758E236}"/>
    <pc:docChg chg="modSld">
      <pc:chgData name="" userId="" providerId="" clId="Web-{34CE483B-1555-62BF-631B-59C36758E236}" dt="2019-11-07T02:17:41.601" v="3" actId="20577"/>
      <pc:docMkLst>
        <pc:docMk/>
      </pc:docMkLst>
      <pc:sldChg chg="modSp">
        <pc:chgData name="" userId="" providerId="" clId="Web-{34CE483B-1555-62BF-631B-59C36758E236}" dt="2019-11-07T02:17:41.601" v="2" actId="20577"/>
        <pc:sldMkLst>
          <pc:docMk/>
          <pc:sldMk cId="1426309436" sldId="256"/>
        </pc:sldMkLst>
        <pc:spChg chg="mod">
          <ac:chgData name="" userId="" providerId="" clId="Web-{34CE483B-1555-62BF-631B-59C36758E236}" dt="2019-11-07T02:17:41.601" v="2" actId="20577"/>
          <ac:spMkLst>
            <pc:docMk/>
            <pc:sldMk cId="1426309436" sldId="256"/>
            <ac:spMk id="3" creationId="{566D6AF0-D877-BB46-A05A-AA4C61ADA8B7}"/>
          </ac:spMkLst>
        </pc:spChg>
      </pc:sldChg>
    </pc:docChg>
  </pc:docChgLst>
  <pc:docChgLst>
    <pc:chgData name="Jeff Baucum" userId="S::jeffbaucum@lincolnacademy.net::9d926aee-2749-4e87-bb68-fa68b3fb3965" providerId="AD" clId="Web-{8A8AD15E-22C7-C355-B634-5AA0A89E8884}"/>
    <pc:docChg chg="addSld modSld sldOrd modSection">
      <pc:chgData name="Jeff Baucum" userId="S::jeffbaucum@lincolnacademy.net::9d926aee-2749-4e87-bb68-fa68b3fb3965" providerId="AD" clId="Web-{8A8AD15E-22C7-C355-B634-5AA0A89E8884}" dt="2019-11-08T02:08:39.375" v="2820"/>
      <pc:docMkLst>
        <pc:docMk/>
      </pc:docMkLst>
      <pc:sldChg chg="modSp">
        <pc:chgData name="Jeff Baucum" userId="S::jeffbaucum@lincolnacademy.net::9d926aee-2749-4e87-bb68-fa68b3fb3965" providerId="AD" clId="Web-{8A8AD15E-22C7-C355-B634-5AA0A89E8884}" dt="2019-11-08T01:36:51.447" v="1276" actId="20577"/>
        <pc:sldMkLst>
          <pc:docMk/>
          <pc:sldMk cId="2149295623" sldId="262"/>
        </pc:sldMkLst>
        <pc:spChg chg="mod">
          <ac:chgData name="Jeff Baucum" userId="S::jeffbaucum@lincolnacademy.net::9d926aee-2749-4e87-bb68-fa68b3fb3965" providerId="AD" clId="Web-{8A8AD15E-22C7-C355-B634-5AA0A89E8884}" dt="2019-11-08T01:36:51.447" v="1276" actId="20577"/>
          <ac:spMkLst>
            <pc:docMk/>
            <pc:sldMk cId="2149295623" sldId="262"/>
            <ac:spMk id="3" creationId="{68ACED22-51C0-F344-ACE2-274F656AF842}"/>
          </ac:spMkLst>
        </pc:spChg>
      </pc:sldChg>
      <pc:sldChg chg="modSp">
        <pc:chgData name="Jeff Baucum" userId="S::jeffbaucum@lincolnacademy.net::9d926aee-2749-4e87-bb68-fa68b3fb3965" providerId="AD" clId="Web-{8A8AD15E-22C7-C355-B634-5AA0A89E8884}" dt="2019-11-08T01:34:35.775" v="988" actId="20577"/>
        <pc:sldMkLst>
          <pc:docMk/>
          <pc:sldMk cId="1521001929" sldId="263"/>
        </pc:sldMkLst>
        <pc:spChg chg="mod">
          <ac:chgData name="Jeff Baucum" userId="S::jeffbaucum@lincolnacademy.net::9d926aee-2749-4e87-bb68-fa68b3fb3965" providerId="AD" clId="Web-{8A8AD15E-22C7-C355-B634-5AA0A89E8884}" dt="2019-11-08T01:34:35.775" v="988" actId="20577"/>
          <ac:spMkLst>
            <pc:docMk/>
            <pc:sldMk cId="1521001929" sldId="263"/>
            <ac:spMk id="3" creationId="{E0FADF33-74F7-9E4E-9862-4A0C1A58D5C0}"/>
          </ac:spMkLst>
        </pc:spChg>
      </pc:sldChg>
      <pc:sldChg chg="modSp new ord">
        <pc:chgData name="Jeff Baucum" userId="S::jeffbaucum@lincolnacademy.net::9d926aee-2749-4e87-bb68-fa68b3fb3965" providerId="AD" clId="Web-{8A8AD15E-22C7-C355-B634-5AA0A89E8884}" dt="2019-11-08T02:08:39.375" v="2820"/>
        <pc:sldMkLst>
          <pc:docMk/>
          <pc:sldMk cId="2876883390" sldId="264"/>
        </pc:sldMkLst>
        <pc:spChg chg="mod">
          <ac:chgData name="Jeff Baucum" userId="S::jeffbaucum@lincolnacademy.net::9d926aee-2749-4e87-bb68-fa68b3fb3965" providerId="AD" clId="Web-{8A8AD15E-22C7-C355-B634-5AA0A89E8884}" dt="2019-11-08T01:39:44.463" v="1303" actId="20577"/>
          <ac:spMkLst>
            <pc:docMk/>
            <pc:sldMk cId="2876883390" sldId="264"/>
            <ac:spMk id="2" creationId="{1C220943-170E-4E07-A9D5-72035D0B441B}"/>
          </ac:spMkLst>
        </pc:spChg>
        <pc:spChg chg="mod">
          <ac:chgData name="Jeff Baucum" userId="S::jeffbaucum@lincolnacademy.net::9d926aee-2749-4e87-bb68-fa68b3fb3965" providerId="AD" clId="Web-{8A8AD15E-22C7-C355-B634-5AA0A89E8884}" dt="2019-11-08T02:08:26.953" v="2819" actId="14100"/>
          <ac:spMkLst>
            <pc:docMk/>
            <pc:sldMk cId="2876883390" sldId="264"/>
            <ac:spMk id="3" creationId="{E59FD70C-AC9B-42BA-ADBB-4A25A356536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999DA2-D891-B145-9B08-284BB647DB94}" type="datetimeFigureOut">
              <a:rPr lang="en-US" smtClean="0"/>
              <a:t>11/10/2019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0858C3-2C2A-9047-8F46-48CFA117D10D}" type="slidenum">
              <a:rPr lang="en-US" smtClean="0"/>
              <a:t>‹#›</a:t>
            </a:fld>
            <a:endParaRPr lang="en-US"/>
          </a:p>
        </p:txBody>
      </p:sp>
    </p:spTree>
    <p:extLst>
      <p:ext uri="{BB962C8B-B14F-4D97-AF65-F5344CB8AC3E}">
        <p14:creationId xmlns:p14="http://schemas.microsoft.com/office/powerpoint/2010/main" val="26170112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DFDA9D4-C337-ED4B-9704-5C85616ED085}" type="datetimeFigureOut">
              <a:rPr lang="en-US" smtClean="0"/>
              <a:t>11/10/2019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6D8366-3B35-3B46-92B8-F44FE2C73B50}" type="slidenum">
              <a:rPr lang="en-US" smtClean="0"/>
              <a:t>‹#›</a:t>
            </a:fld>
            <a:endParaRPr lang="en-US"/>
          </a:p>
        </p:txBody>
      </p:sp>
    </p:spTree>
    <p:extLst>
      <p:ext uri="{BB962C8B-B14F-4D97-AF65-F5344CB8AC3E}">
        <p14:creationId xmlns:p14="http://schemas.microsoft.com/office/powerpoint/2010/main" val="41708053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DFDA9D4-C337-ED4B-9704-5C85616ED085}" type="datetimeFigureOut">
              <a:rPr lang="en-US" smtClean="0"/>
              <a:t>11/10/2019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6D8366-3B35-3B46-92B8-F44FE2C73B50}" type="slidenum">
              <a:rPr lang="en-US" smtClean="0"/>
              <a:t>‹#›</a:t>
            </a:fld>
            <a:endParaRPr lang="en-US"/>
          </a:p>
        </p:txBody>
      </p:sp>
    </p:spTree>
    <p:extLst>
      <p:ext uri="{BB962C8B-B14F-4D97-AF65-F5344CB8AC3E}">
        <p14:creationId xmlns:p14="http://schemas.microsoft.com/office/powerpoint/2010/main" val="11390313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DFDA9D4-C337-ED4B-9704-5C85616ED085}" type="datetimeFigureOut">
              <a:rPr lang="en-US" smtClean="0"/>
              <a:t>11/10/2019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6D8366-3B35-3B46-92B8-F44FE2C73B50}" type="slidenum">
              <a:rPr lang="en-US" smtClean="0"/>
              <a:t>‹#›</a:t>
            </a:fld>
            <a:endParaRPr lang="en-US"/>
          </a:p>
        </p:txBody>
      </p:sp>
    </p:spTree>
    <p:extLst>
      <p:ext uri="{BB962C8B-B14F-4D97-AF65-F5344CB8AC3E}">
        <p14:creationId xmlns:p14="http://schemas.microsoft.com/office/powerpoint/2010/main" val="18777631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DFDA9D4-C337-ED4B-9704-5C85616ED085}" type="datetimeFigureOut">
              <a:rPr lang="en-US" smtClean="0"/>
              <a:t>11/10/2019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6D8366-3B35-3B46-92B8-F44FE2C73B50}" type="slidenum">
              <a:rPr lang="en-US" smtClean="0"/>
              <a:t>‹#›</a:t>
            </a:fld>
            <a:endParaRPr lang="en-US"/>
          </a:p>
        </p:txBody>
      </p:sp>
    </p:spTree>
    <p:extLst>
      <p:ext uri="{BB962C8B-B14F-4D97-AF65-F5344CB8AC3E}">
        <p14:creationId xmlns:p14="http://schemas.microsoft.com/office/powerpoint/2010/main" val="9066837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DFDA9D4-C337-ED4B-9704-5C85616ED085}" type="datetimeFigureOut">
              <a:rPr lang="en-US" smtClean="0"/>
              <a:t>11/10/2019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16D8366-3B35-3B46-92B8-F44FE2C73B50}" type="slidenum">
              <a:rPr lang="en-US" smtClean="0"/>
              <a:t>‹#›</a:t>
            </a:fld>
            <a:endParaRPr lang="en-US"/>
          </a:p>
        </p:txBody>
      </p:sp>
    </p:spTree>
    <p:extLst>
      <p:ext uri="{BB962C8B-B14F-4D97-AF65-F5344CB8AC3E}">
        <p14:creationId xmlns:p14="http://schemas.microsoft.com/office/powerpoint/2010/main" val="2733674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DFDA9D4-C337-ED4B-9704-5C85616ED085}" type="datetimeFigureOut">
              <a:rPr lang="en-US" smtClean="0"/>
              <a:t>11/10/2019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16D8366-3B35-3B46-92B8-F44FE2C73B50}" type="slidenum">
              <a:rPr lang="en-US" smtClean="0"/>
              <a:t>‹#›</a:t>
            </a:fld>
            <a:endParaRPr lang="en-US"/>
          </a:p>
        </p:txBody>
      </p:sp>
    </p:spTree>
    <p:extLst>
      <p:ext uri="{BB962C8B-B14F-4D97-AF65-F5344CB8AC3E}">
        <p14:creationId xmlns:p14="http://schemas.microsoft.com/office/powerpoint/2010/main" val="7080089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FDA9D4-C337-ED4B-9704-5C85616ED085}" type="datetimeFigureOut">
              <a:rPr lang="en-US" smtClean="0"/>
              <a:t>11/10/2019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16D8366-3B35-3B46-92B8-F44FE2C73B50}" type="slidenum">
              <a:rPr lang="en-US" smtClean="0"/>
              <a:t>‹#›</a:t>
            </a:fld>
            <a:endParaRPr lang="en-US"/>
          </a:p>
        </p:txBody>
      </p:sp>
    </p:spTree>
    <p:extLst>
      <p:ext uri="{BB962C8B-B14F-4D97-AF65-F5344CB8AC3E}">
        <p14:creationId xmlns:p14="http://schemas.microsoft.com/office/powerpoint/2010/main" val="31680572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DFDA9D4-C337-ED4B-9704-5C85616ED085}" type="datetimeFigureOut">
              <a:rPr lang="en-US" smtClean="0"/>
              <a:t>11/10/2019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6D8366-3B35-3B46-92B8-F44FE2C73B50}" type="slidenum">
              <a:rPr lang="en-US" smtClean="0"/>
              <a:t>‹#›</a:t>
            </a:fld>
            <a:endParaRPr lang="en-US"/>
          </a:p>
        </p:txBody>
      </p:sp>
    </p:spTree>
    <p:extLst>
      <p:ext uri="{BB962C8B-B14F-4D97-AF65-F5344CB8AC3E}">
        <p14:creationId xmlns:p14="http://schemas.microsoft.com/office/powerpoint/2010/main" val="26130296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DFDA9D4-C337-ED4B-9704-5C85616ED085}" type="datetimeFigureOut">
              <a:rPr lang="en-US" smtClean="0"/>
              <a:t>11/10/2019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6D8366-3B35-3B46-92B8-F44FE2C73B50}" type="slidenum">
              <a:rPr lang="en-US" smtClean="0"/>
              <a:t>‹#›</a:t>
            </a:fld>
            <a:endParaRPr lang="en-US"/>
          </a:p>
        </p:txBody>
      </p:sp>
    </p:spTree>
    <p:extLst>
      <p:ext uri="{BB962C8B-B14F-4D97-AF65-F5344CB8AC3E}">
        <p14:creationId xmlns:p14="http://schemas.microsoft.com/office/powerpoint/2010/main" val="530201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DFDA9D4-C337-ED4B-9704-5C85616ED085}" type="datetimeFigureOut">
              <a:rPr lang="en-US" smtClean="0"/>
              <a:t>11/10/2019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6D8366-3B35-3B46-92B8-F44FE2C73B50}" type="slidenum">
              <a:rPr lang="en-US" smtClean="0"/>
              <a:t>‹#›</a:t>
            </a:fld>
            <a:endParaRPr lang="en-US"/>
          </a:p>
        </p:txBody>
      </p:sp>
    </p:spTree>
    <p:extLst>
      <p:ext uri="{BB962C8B-B14F-4D97-AF65-F5344CB8AC3E}">
        <p14:creationId xmlns:p14="http://schemas.microsoft.com/office/powerpoint/2010/main" val="37098147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DFDA9D4-C337-ED4B-9704-5C85616ED085}" type="datetimeFigureOut">
              <a:rPr lang="en-US" smtClean="0"/>
              <a:t>11/10/2019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6D8366-3B35-3B46-92B8-F44FE2C73B50}" type="slidenum">
              <a:rPr lang="en-US" smtClean="0"/>
              <a:t>‹#›</a:t>
            </a:fld>
            <a:endParaRPr lang="en-US"/>
          </a:p>
        </p:txBody>
      </p:sp>
    </p:spTree>
    <p:extLst>
      <p:ext uri="{BB962C8B-B14F-4D97-AF65-F5344CB8AC3E}">
        <p14:creationId xmlns:p14="http://schemas.microsoft.com/office/powerpoint/2010/main" val="39483069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FDA9D4-C337-ED4B-9704-5C85616ED085}" type="datetimeFigureOut">
              <a:rPr lang="en-US" smtClean="0"/>
              <a:t>11/10/2019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6D8366-3B35-3B46-92B8-F44FE2C73B50}" type="slidenum">
              <a:rPr lang="en-US" smtClean="0"/>
              <a:t>‹#›</a:t>
            </a:fld>
            <a:endParaRPr lang="en-US"/>
          </a:p>
        </p:txBody>
      </p:sp>
    </p:spTree>
    <p:extLst>
      <p:ext uri="{BB962C8B-B14F-4D97-AF65-F5344CB8AC3E}">
        <p14:creationId xmlns:p14="http://schemas.microsoft.com/office/powerpoint/2010/main" val="997559718"/>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9618FB-B6DD-CE44-ACC7-ECA5B71B7D79}"/>
              </a:ext>
            </a:extLst>
          </p:cNvPr>
          <p:cNvSpPr>
            <a:spLocks noGrp="1"/>
          </p:cNvSpPr>
          <p:nvPr>
            <p:ph type="ctrTitle"/>
          </p:nvPr>
        </p:nvSpPr>
        <p:spPr>
          <a:xfrm>
            <a:off x="3198961" y="628565"/>
            <a:ext cx="5420265" cy="1812506"/>
          </a:xfrm>
        </p:spPr>
        <p:txBody>
          <a:bodyPr>
            <a:normAutofit fontScale="90000"/>
          </a:bodyPr>
          <a:lstStyle/>
          <a:p>
            <a:r>
              <a:rPr lang="en-US" dirty="0"/>
              <a:t/>
            </a:r>
            <a:br>
              <a:rPr lang="en-US" dirty="0"/>
            </a:br>
            <a:r>
              <a:rPr lang="en-US"/>
              <a:t>Financial Report</a:t>
            </a:r>
            <a:r>
              <a:rPr lang="en-US" dirty="0"/>
              <a:t/>
            </a:r>
            <a:br>
              <a:rPr lang="en-US" dirty="0"/>
            </a:br>
            <a:r>
              <a:rPr lang="en-US" sz="4000">
                <a:cs typeface="Calibri Light"/>
              </a:rPr>
              <a:t>Treasurer</a:t>
            </a:r>
            <a:endParaRPr lang="en-US" sz="4000" dirty="0">
              <a:cs typeface="Calibri Light"/>
            </a:endParaRPr>
          </a:p>
        </p:txBody>
      </p:sp>
      <p:sp>
        <p:nvSpPr>
          <p:cNvPr id="3" name="Subtitle 2">
            <a:extLst>
              <a:ext uri="{FF2B5EF4-FFF2-40B4-BE49-F238E27FC236}">
                <a16:creationId xmlns:a16="http://schemas.microsoft.com/office/drawing/2014/main" xmlns="" id="{566D6AF0-D877-BB46-A05A-AA4C61ADA8B7}"/>
              </a:ext>
            </a:extLst>
          </p:cNvPr>
          <p:cNvSpPr>
            <a:spLocks noGrp="1"/>
          </p:cNvSpPr>
          <p:nvPr>
            <p:ph type="subTitle" idx="1"/>
          </p:nvPr>
        </p:nvSpPr>
        <p:spPr>
          <a:xfrm>
            <a:off x="920972" y="2671108"/>
            <a:ext cx="7445829" cy="4275719"/>
          </a:xfrm>
        </p:spPr>
        <p:txBody>
          <a:bodyPr vert="horz" lIns="91440" tIns="45720" rIns="91440" bIns="45720" rtlCol="0" anchor="t">
            <a:normAutofit/>
          </a:bodyPr>
          <a:lstStyle/>
          <a:p>
            <a:r>
              <a:rPr lang="en-US" dirty="0"/>
              <a:t>November 11th, 2019</a:t>
            </a:r>
          </a:p>
          <a:p>
            <a:pPr algn="l"/>
            <a:r>
              <a:rPr lang="en-US" i="1" dirty="0"/>
              <a:t>Finance Committee: </a:t>
            </a:r>
            <a:endParaRPr lang="en-US" dirty="0">
              <a:cs typeface="Calibri"/>
            </a:endParaRPr>
          </a:p>
          <a:p>
            <a:r>
              <a:rPr lang="en-US" dirty="0"/>
              <a:t>Jeff Baucum, Lincoln Academy Board Treasurer</a:t>
            </a:r>
          </a:p>
          <a:p>
            <a:r>
              <a:rPr lang="en-US" i="1" dirty="0"/>
              <a:t>Nathan Alley, </a:t>
            </a:r>
            <a:r>
              <a:rPr lang="en-US" dirty="0"/>
              <a:t>Lincoln Academy Board At-Large</a:t>
            </a:r>
          </a:p>
          <a:p>
            <a:r>
              <a:rPr lang="en-US" i="1" dirty="0"/>
              <a:t>(Staff) Janelle Johnson, </a:t>
            </a:r>
            <a:r>
              <a:rPr lang="en-US" i="1" err="1"/>
              <a:t>Cindie</a:t>
            </a:r>
            <a:r>
              <a:rPr lang="en-US" i="1" dirty="0"/>
              <a:t> Poulter, Larisa Rogers, Jeanne Coyle, Lori Woods</a:t>
            </a:r>
          </a:p>
          <a:p>
            <a:endParaRPr lang="en-US" i="1" dirty="0">
              <a:cs typeface="Calibri" panose="020F0502020204030204"/>
            </a:endParaRPr>
          </a:p>
          <a:p>
            <a:pPr algn="l"/>
            <a:r>
              <a:rPr lang="en-US" sz="1600" i="1" dirty="0">
                <a:ea typeface="+mn-lt"/>
                <a:cs typeface="+mn-lt"/>
              </a:rPr>
              <a:t>The Mission of Lincoln Academy is to help students attain their highest social and academic potential through an academically rigorous, content-rich educational program in a safe, orderly, and caring environment.</a:t>
            </a:r>
            <a:endParaRPr lang="en-US" sz="1600" dirty="0">
              <a:cs typeface="Calibri" panose="020F0502020204030204"/>
            </a:endParaRPr>
          </a:p>
        </p:txBody>
      </p:sp>
      <p:pic>
        <p:nvPicPr>
          <p:cNvPr id="4" name="Picture 4" descr="A picture containing room&#10;&#10;Description generated with very high confidence">
            <a:extLst>
              <a:ext uri="{FF2B5EF4-FFF2-40B4-BE49-F238E27FC236}">
                <a16:creationId xmlns:a16="http://schemas.microsoft.com/office/drawing/2014/main" xmlns="" id="{410361F5-E666-4DF4-8067-2F06C4802386}"/>
              </a:ext>
            </a:extLst>
          </p:cNvPr>
          <p:cNvPicPr>
            <a:picLocks noChangeAspect="1"/>
          </p:cNvPicPr>
          <p:nvPr/>
        </p:nvPicPr>
        <p:blipFill>
          <a:blip r:embed="rId2"/>
          <a:stretch>
            <a:fillRect/>
          </a:stretch>
        </p:blipFill>
        <p:spPr>
          <a:xfrm>
            <a:off x="194813" y="438509"/>
            <a:ext cx="2514600" cy="1524000"/>
          </a:xfrm>
          <a:prstGeom prst="rect">
            <a:avLst/>
          </a:prstGeom>
        </p:spPr>
      </p:pic>
    </p:spTree>
    <p:extLst>
      <p:ext uri="{BB962C8B-B14F-4D97-AF65-F5344CB8AC3E}">
        <p14:creationId xmlns:p14="http://schemas.microsoft.com/office/powerpoint/2010/main" val="14263094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861928-0355-2C48-8A02-F1D0E8733974}"/>
              </a:ext>
            </a:extLst>
          </p:cNvPr>
          <p:cNvSpPr>
            <a:spLocks noGrp="1"/>
          </p:cNvSpPr>
          <p:nvPr>
            <p:ph type="title"/>
          </p:nvPr>
        </p:nvSpPr>
        <p:spPr/>
        <p:txBody>
          <a:bodyPr/>
          <a:lstStyle/>
          <a:p>
            <a:pPr algn="ctr"/>
            <a:r>
              <a:rPr lang="en-US" u="sng" dirty="0">
                <a:cs typeface="Calibri Light"/>
              </a:rPr>
              <a:t>2019-20 LA Budget Review</a:t>
            </a:r>
            <a:br>
              <a:rPr lang="en-US" u="sng" dirty="0">
                <a:cs typeface="Calibri Light"/>
              </a:rPr>
            </a:br>
            <a:r>
              <a:rPr lang="en-US" dirty="0">
                <a:cs typeface="Calibri Light"/>
              </a:rPr>
              <a:t>October 2019</a:t>
            </a:r>
          </a:p>
        </p:txBody>
      </p:sp>
      <p:sp>
        <p:nvSpPr>
          <p:cNvPr id="3" name="Content Placeholder 2">
            <a:extLst>
              <a:ext uri="{FF2B5EF4-FFF2-40B4-BE49-F238E27FC236}">
                <a16:creationId xmlns:a16="http://schemas.microsoft.com/office/drawing/2014/main" xmlns="" id="{E0FADF33-74F7-9E4E-9862-4A0C1A58D5C0}"/>
              </a:ext>
            </a:extLst>
          </p:cNvPr>
          <p:cNvSpPr>
            <a:spLocks noGrp="1"/>
          </p:cNvSpPr>
          <p:nvPr>
            <p:ph idx="1"/>
          </p:nvPr>
        </p:nvSpPr>
        <p:spPr>
          <a:xfrm>
            <a:off x="628650" y="1710607"/>
            <a:ext cx="8203001" cy="4866406"/>
          </a:xfrm>
        </p:spPr>
        <p:txBody>
          <a:bodyPr vert="horz" lIns="91440" tIns="45720" rIns="91440" bIns="45720" rtlCol="0" anchor="t">
            <a:normAutofit fontScale="62500" lnSpcReduction="20000"/>
          </a:bodyPr>
          <a:lstStyle/>
          <a:p>
            <a:r>
              <a:rPr lang="en-US" b="1" u="sng" dirty="0">
                <a:ea typeface="+mn-lt"/>
                <a:cs typeface="+mn-lt"/>
              </a:rPr>
              <a:t>Revenues</a:t>
            </a:r>
            <a:r>
              <a:rPr lang="en-US" dirty="0">
                <a:ea typeface="+mn-lt"/>
                <a:cs typeface="+mn-lt"/>
              </a:rPr>
              <a:t>:  PPR rates are expected to be slightly over budgeted estimates; Mill levy funding is expected to meet budget. LA received $8k for ELPA which was unbudgeted. Overall, we believe the revenues will exceed budgeted forecasts.</a:t>
            </a:r>
          </a:p>
          <a:p>
            <a:r>
              <a:rPr lang="en-US" b="1" u="sng" dirty="0">
                <a:ea typeface="+mn-lt"/>
                <a:cs typeface="+mn-lt"/>
              </a:rPr>
              <a:t>Salaries &amp; Benefits</a:t>
            </a:r>
            <a:r>
              <a:rPr lang="en-US" dirty="0">
                <a:ea typeface="+mn-lt"/>
                <a:cs typeface="+mn-lt"/>
              </a:rPr>
              <a:t>: On budget – anticipating lower PERA costs against estimations which will be presented in December in our bi-annual budget update.   </a:t>
            </a:r>
          </a:p>
          <a:p>
            <a:r>
              <a:rPr lang="en-US" b="1" u="sng" dirty="0">
                <a:ea typeface="+mn-lt"/>
                <a:cs typeface="+mn-lt"/>
              </a:rPr>
              <a:t>Purchased Services</a:t>
            </a:r>
            <a:r>
              <a:rPr lang="en-US" dirty="0">
                <a:ea typeface="+mn-lt"/>
                <a:cs typeface="+mn-lt"/>
              </a:rPr>
              <a:t>: Additional Pre-payment on our Loan was made in October for $178,000.  Overall purchased services are on target to Budget.  No significant issues.</a:t>
            </a:r>
          </a:p>
          <a:p>
            <a:r>
              <a:rPr lang="en-US" b="1" u="sng" dirty="0">
                <a:ea typeface="+mn-lt"/>
                <a:cs typeface="+mn-lt"/>
              </a:rPr>
              <a:t>Materials</a:t>
            </a:r>
            <a:r>
              <a:rPr lang="en-US" dirty="0">
                <a:ea typeface="+mn-lt"/>
                <a:cs typeface="+mn-lt"/>
              </a:rPr>
              <a:t>:  Additional cost for building radios (14) and a district security radio have been added to expected expenditures  but will be covered by contingency. Overall on target against Budget.</a:t>
            </a:r>
          </a:p>
          <a:p>
            <a:r>
              <a:rPr lang="en-US" b="1" u="sng" dirty="0">
                <a:ea typeface="+mn-lt"/>
                <a:cs typeface="+mn-lt"/>
              </a:rPr>
              <a:t>Capital</a:t>
            </a:r>
            <a:r>
              <a:rPr lang="en-US" dirty="0">
                <a:ea typeface="+mn-lt"/>
                <a:cs typeface="+mn-lt"/>
              </a:rPr>
              <a:t>:  Due to timing of Fire Alarm payments, the expected costs for 2019 will be slightly less than forecasted (no overall change in Fire alarm costing). However, capital expenditures will meet forecasts presented from the facilities committee in May.</a:t>
            </a:r>
          </a:p>
          <a:p>
            <a:r>
              <a:rPr lang="en-US" b="1" u="sng" dirty="0">
                <a:ea typeface="+mn-lt"/>
                <a:cs typeface="+mn-lt"/>
              </a:rPr>
              <a:t>Margin</a:t>
            </a:r>
            <a:r>
              <a:rPr lang="en-US" dirty="0">
                <a:ea typeface="+mn-lt"/>
                <a:cs typeface="+mn-lt"/>
              </a:rPr>
              <a:t>: Currently Projecting a negative margin (Loss) of $154 in the year. This is in relation to the Fire Alarm project expenses incurred into the 19-20 school year. </a:t>
            </a:r>
            <a:endParaRPr lang="en-US" dirty="0">
              <a:cs typeface="Calibri"/>
            </a:endParaRPr>
          </a:p>
        </p:txBody>
      </p:sp>
    </p:spTree>
    <p:extLst>
      <p:ext uri="{BB962C8B-B14F-4D97-AF65-F5344CB8AC3E}">
        <p14:creationId xmlns:p14="http://schemas.microsoft.com/office/powerpoint/2010/main" val="15210019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9A95E40-DD7D-8149-BC05-AC672A6AF5E5}"/>
              </a:ext>
            </a:extLst>
          </p:cNvPr>
          <p:cNvSpPr>
            <a:spLocks noGrp="1"/>
          </p:cNvSpPr>
          <p:nvPr>
            <p:ph type="title"/>
          </p:nvPr>
        </p:nvSpPr>
        <p:spPr>
          <a:xfrm>
            <a:off x="628650" y="122136"/>
            <a:ext cx="7886700" cy="1325563"/>
          </a:xfrm>
        </p:spPr>
        <p:txBody>
          <a:bodyPr/>
          <a:lstStyle/>
          <a:p>
            <a:r>
              <a:rPr lang="en-US" u="sng" dirty="0"/>
              <a:t>2019-2020 LA Budget Highlights</a:t>
            </a:r>
          </a:p>
        </p:txBody>
      </p:sp>
      <p:sp>
        <p:nvSpPr>
          <p:cNvPr id="3" name="Content Placeholder 2">
            <a:extLst>
              <a:ext uri="{FF2B5EF4-FFF2-40B4-BE49-F238E27FC236}">
                <a16:creationId xmlns:a16="http://schemas.microsoft.com/office/drawing/2014/main" xmlns="" id="{68ACED22-51C0-F344-ACE2-274F656AF842}"/>
              </a:ext>
            </a:extLst>
          </p:cNvPr>
          <p:cNvSpPr>
            <a:spLocks noGrp="1"/>
          </p:cNvSpPr>
          <p:nvPr>
            <p:ph idx="1"/>
          </p:nvPr>
        </p:nvSpPr>
        <p:spPr>
          <a:xfrm>
            <a:off x="628650" y="911225"/>
            <a:ext cx="7886700" cy="5511346"/>
          </a:xfrm>
        </p:spPr>
        <p:txBody>
          <a:bodyPr vert="horz" lIns="91440" tIns="45720" rIns="91440" bIns="45720" rtlCol="0" anchor="t">
            <a:normAutofit fontScale="85000" lnSpcReduction="20000"/>
          </a:bodyPr>
          <a:lstStyle/>
          <a:p>
            <a:endParaRPr lang="en-US" dirty="0"/>
          </a:p>
          <a:p>
            <a:r>
              <a:rPr lang="en-US" dirty="0"/>
              <a:t>Salary increases</a:t>
            </a:r>
          </a:p>
          <a:p>
            <a:pPr lvl="1"/>
            <a:r>
              <a:rPr lang="en-US" dirty="0"/>
              <a:t>5A mill levy override allowed Administration to increase overall salaries by approximately 10% from the previous year.</a:t>
            </a:r>
          </a:p>
          <a:p>
            <a:pPr lvl="1"/>
            <a:r>
              <a:rPr lang="en-US" dirty="0"/>
              <a:t>Benefits (incl PERA) will increase proportionately with salary increases and PERA contributions increased by about ½%. </a:t>
            </a:r>
            <a:endParaRPr lang="en-US" dirty="0">
              <a:cs typeface="Calibri"/>
            </a:endParaRPr>
          </a:p>
          <a:p>
            <a:r>
              <a:rPr lang="en-US" dirty="0"/>
              <a:t>Early Debt Payoff</a:t>
            </a:r>
          </a:p>
          <a:p>
            <a:pPr lvl="1"/>
            <a:r>
              <a:rPr lang="en-US" dirty="0"/>
              <a:t>The planned early lump sum payment of $178k for the Building C loan has been made in October 2019.  We will complete payment on the loan with a final payment in July 2020. </a:t>
            </a:r>
            <a:endParaRPr lang="en-US" dirty="0">
              <a:cs typeface="Calibri"/>
            </a:endParaRPr>
          </a:p>
          <a:p>
            <a:r>
              <a:rPr lang="en-US" dirty="0"/>
              <a:t>Property Improvements</a:t>
            </a:r>
          </a:p>
          <a:p>
            <a:pPr lvl="1"/>
            <a:r>
              <a:rPr lang="en-US" dirty="0"/>
              <a:t>The 5B Bond related projects will likely add value to the property (and Lincoln's overall asset value), but the income/expense will not go through the school's financials. The payment process will take place at the district level. </a:t>
            </a:r>
          </a:p>
          <a:p>
            <a:r>
              <a:rPr lang="en-US" dirty="0">
                <a:cs typeface="Calibri" panose="020F0502020204030204"/>
              </a:rPr>
              <a:t>Updated budget</a:t>
            </a:r>
          </a:p>
          <a:p>
            <a:pPr lvl="1"/>
            <a:r>
              <a:rPr lang="en-US" dirty="0">
                <a:cs typeface="Calibri" panose="020F0502020204030204"/>
              </a:rPr>
              <a:t>Will be presented in December to incorporate updates to capital, salaries, revenue (PPR, Mill Levy and student count).  Will present an operational and overall margin projection for 2019-20.</a:t>
            </a:r>
          </a:p>
          <a:p>
            <a:endParaRPr lang="en-US" dirty="0">
              <a:cs typeface="Calibri" panose="020F0502020204030204"/>
            </a:endParaRPr>
          </a:p>
          <a:p>
            <a:pPr lvl="1"/>
            <a:endParaRPr lang="en-US" dirty="0">
              <a:cs typeface="Calibri" panose="020F0502020204030204"/>
            </a:endParaRPr>
          </a:p>
        </p:txBody>
      </p:sp>
    </p:spTree>
    <p:extLst>
      <p:ext uri="{BB962C8B-B14F-4D97-AF65-F5344CB8AC3E}">
        <p14:creationId xmlns:p14="http://schemas.microsoft.com/office/powerpoint/2010/main" val="21492956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220943-170E-4E07-A9D5-72035D0B441B}"/>
              </a:ext>
            </a:extLst>
          </p:cNvPr>
          <p:cNvSpPr>
            <a:spLocks noGrp="1"/>
          </p:cNvSpPr>
          <p:nvPr>
            <p:ph type="title"/>
          </p:nvPr>
        </p:nvSpPr>
        <p:spPr/>
        <p:txBody>
          <a:bodyPr/>
          <a:lstStyle/>
          <a:p>
            <a:r>
              <a:rPr lang="en-US">
                <a:cs typeface="Calibri Light"/>
              </a:rPr>
              <a:t>2018-19 Audit Analysis</a:t>
            </a:r>
            <a:endParaRPr lang="en-US"/>
          </a:p>
        </p:txBody>
      </p:sp>
      <p:sp>
        <p:nvSpPr>
          <p:cNvPr id="3" name="Content Placeholder 2">
            <a:extLst>
              <a:ext uri="{FF2B5EF4-FFF2-40B4-BE49-F238E27FC236}">
                <a16:creationId xmlns:a16="http://schemas.microsoft.com/office/drawing/2014/main" xmlns="" id="{E59FD70C-AC9B-42BA-ADBB-4A25A3565365}"/>
              </a:ext>
            </a:extLst>
          </p:cNvPr>
          <p:cNvSpPr>
            <a:spLocks noGrp="1"/>
          </p:cNvSpPr>
          <p:nvPr>
            <p:ph idx="1"/>
          </p:nvPr>
        </p:nvSpPr>
        <p:spPr>
          <a:xfrm>
            <a:off x="628650" y="1630796"/>
            <a:ext cx="8211415" cy="4909848"/>
          </a:xfrm>
        </p:spPr>
        <p:txBody>
          <a:bodyPr vert="horz" lIns="91440" tIns="45720" rIns="91440" bIns="45720" rtlCol="0" anchor="t">
            <a:normAutofit fontScale="77500" lnSpcReduction="20000"/>
          </a:bodyPr>
          <a:lstStyle/>
          <a:p>
            <a:r>
              <a:rPr lang="en-US">
                <a:ea typeface="+mn-lt"/>
                <a:cs typeface="+mn-lt"/>
              </a:rPr>
              <a:t>The annual financial audit is complete and finalized for school year 2018-19.</a:t>
            </a:r>
          </a:p>
          <a:p>
            <a:r>
              <a:rPr lang="en-US" dirty="0">
                <a:ea typeface="+mn-lt"/>
                <a:cs typeface="+mn-lt"/>
              </a:rPr>
              <a:t>Overall, the auditor found no issues or reporting areas of concern in their review against Generally Accepted </a:t>
            </a:r>
            <a:r>
              <a:rPr lang="en-US">
                <a:ea typeface="+mn-lt"/>
                <a:cs typeface="+mn-lt"/>
              </a:rPr>
              <a:t>Government Accounting principles.</a:t>
            </a:r>
          </a:p>
          <a:p>
            <a:r>
              <a:rPr lang="en-US">
                <a:ea typeface="+mn-lt"/>
                <a:cs typeface="+mn-lt"/>
              </a:rPr>
              <a:t>Audit Highlights:</a:t>
            </a:r>
            <a:endParaRPr lang="en-US" dirty="0">
              <a:ea typeface="+mn-lt"/>
              <a:cs typeface="+mn-lt"/>
            </a:endParaRPr>
          </a:p>
          <a:p>
            <a:pPr lvl="1"/>
            <a:r>
              <a:rPr lang="en-US" dirty="0">
                <a:ea typeface="+mn-lt"/>
                <a:cs typeface="+mn-lt"/>
              </a:rPr>
              <a:t>Net Asset position improved by $800k due primarily to change in pension </a:t>
            </a:r>
            <a:r>
              <a:rPr lang="en-US">
                <a:ea typeface="+mn-lt"/>
                <a:cs typeface="+mn-lt"/>
              </a:rPr>
              <a:t>actuarial.  Cash position essentially remained even.</a:t>
            </a:r>
          </a:p>
          <a:p>
            <a:pPr lvl="1"/>
            <a:r>
              <a:rPr lang="en-US" dirty="0">
                <a:ea typeface="+mn-lt"/>
                <a:cs typeface="+mn-lt"/>
              </a:rPr>
              <a:t>Audit showed a net change in Fund Balances of ($2k), which is slightly better than the $11k loss reported in our internal </a:t>
            </a:r>
            <a:r>
              <a:rPr lang="en-US">
                <a:ea typeface="+mn-lt"/>
                <a:cs typeface="+mn-lt"/>
              </a:rPr>
              <a:t>financials</a:t>
            </a:r>
            <a:r>
              <a:rPr lang="en-US" dirty="0">
                <a:ea typeface="+mn-lt"/>
                <a:cs typeface="+mn-lt"/>
              </a:rPr>
              <a:t>.   Difference can occur due to small accounting or timing of invoice variances.</a:t>
            </a:r>
          </a:p>
          <a:p>
            <a:pPr lvl="1"/>
            <a:r>
              <a:rPr lang="en-US" dirty="0">
                <a:ea typeface="+mn-lt"/>
                <a:cs typeface="+mn-lt"/>
              </a:rPr>
              <a:t>Pension impact:  The accounting for pension accrual was assigned to all Jeffco schools several years ago.  </a:t>
            </a:r>
            <a:r>
              <a:rPr lang="en-US">
                <a:ea typeface="+mn-lt"/>
                <a:cs typeface="+mn-lt"/>
              </a:rPr>
              <a:t>Actuarial</a:t>
            </a:r>
            <a:r>
              <a:rPr lang="en-US" dirty="0">
                <a:ea typeface="+mn-lt"/>
                <a:cs typeface="+mn-lt"/>
              </a:rPr>
              <a:t> reviews can cause significant swings year to year but have little impact on LA operations.  This year, state supportive funding caused the overall pension liability to decline.</a:t>
            </a:r>
          </a:p>
          <a:p>
            <a:r>
              <a:rPr lang="en-US" dirty="0">
                <a:ea typeface="+mn-lt"/>
                <a:cs typeface="+mn-lt"/>
              </a:rPr>
              <a:t>Overall, the audit confirms the strong accountability of our </a:t>
            </a:r>
            <a:r>
              <a:rPr lang="en-US">
                <a:ea typeface="+mn-lt"/>
                <a:cs typeface="+mn-lt"/>
              </a:rPr>
              <a:t>administrative</a:t>
            </a:r>
            <a:r>
              <a:rPr lang="en-US" dirty="0">
                <a:ea typeface="+mn-lt"/>
                <a:cs typeface="+mn-lt"/>
              </a:rPr>
              <a:t> staff and leadership to fiscal management.</a:t>
            </a:r>
          </a:p>
        </p:txBody>
      </p:sp>
    </p:spTree>
    <p:extLst>
      <p:ext uri="{BB962C8B-B14F-4D97-AF65-F5344CB8AC3E}">
        <p14:creationId xmlns:p14="http://schemas.microsoft.com/office/powerpoint/2010/main" val="28768833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xmlns="" id="{9E374A90-6A20-774D-B597-87BB8DA30B2B}"/>
              </a:ext>
            </a:extLst>
          </p:cNvPr>
          <p:cNvSpPr txBox="1"/>
          <p:nvPr/>
        </p:nvSpPr>
        <p:spPr>
          <a:xfrm>
            <a:off x="439262" y="843677"/>
            <a:ext cx="8461419" cy="4247317"/>
          </a:xfrm>
          <a:prstGeom prst="rect">
            <a:avLst/>
          </a:prstGeom>
          <a:noFill/>
        </p:spPr>
        <p:txBody>
          <a:bodyPr wrap="square" rtlCol="0" anchor="t">
            <a:spAutoFit/>
          </a:bodyPr>
          <a:lstStyle/>
          <a:p>
            <a:r>
              <a:rPr lang="en-US" dirty="0"/>
              <a:t>The finance committee believes that Lincoln Academy is in a very good financial position regarding the 2019-2020 school year. The school has a robust carry-forward that will allow leadership and Board of Directors to plan for the next five to ten years of operational and capital requirements, including in the areas of the educational environment and employee salaries. With the completion of the fire alarm project this year, Lincoln Academy can look forward to utilizing the generous district Bond issuance later in the school year to invest into the facility. The finance committee hopes to complete the loan for building C within the next 18 months, freeing up funding for other budget priorities. </a:t>
            </a:r>
          </a:p>
          <a:p>
            <a:endParaRPr lang="en-US" dirty="0"/>
          </a:p>
          <a:p>
            <a:r>
              <a:rPr lang="en-US" dirty="0"/>
              <a:t>We continue to support a conservative fiscal approach, as the school looks forward to future dynamic opportunity in academic leadership, student support and the Lincoln community. </a:t>
            </a:r>
            <a:endParaRPr lang="en-US" dirty="0">
              <a:cs typeface="Calibri"/>
            </a:endParaRPr>
          </a:p>
          <a:p>
            <a:endParaRPr lang="en-US" dirty="0"/>
          </a:p>
          <a:p>
            <a:endParaRPr lang="en-US" dirty="0"/>
          </a:p>
        </p:txBody>
      </p:sp>
      <p:sp>
        <p:nvSpPr>
          <p:cNvPr id="10" name="Title 1">
            <a:extLst>
              <a:ext uri="{FF2B5EF4-FFF2-40B4-BE49-F238E27FC236}">
                <a16:creationId xmlns:a16="http://schemas.microsoft.com/office/drawing/2014/main" xmlns="" id="{3D0BF1F5-7EBF-0849-918F-6137D184B2D1}"/>
              </a:ext>
            </a:extLst>
          </p:cNvPr>
          <p:cNvSpPr txBox="1">
            <a:spLocks/>
          </p:cNvSpPr>
          <p:nvPr/>
        </p:nvSpPr>
        <p:spPr>
          <a:xfrm>
            <a:off x="439262" y="454865"/>
            <a:ext cx="5415632" cy="450909"/>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t>Statement</a:t>
            </a:r>
          </a:p>
        </p:txBody>
      </p:sp>
    </p:spTree>
    <p:extLst>
      <p:ext uri="{BB962C8B-B14F-4D97-AF65-F5344CB8AC3E}">
        <p14:creationId xmlns:p14="http://schemas.microsoft.com/office/powerpoint/2010/main" val="48357924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3131</TotalTime>
  <Words>238</Words>
  <Application>Microsoft Office PowerPoint</Application>
  <PresentationFormat>Letter Paper (8.5x11 in)</PresentationFormat>
  <Paragraphs>38</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Calibri Light</vt:lpstr>
      <vt:lpstr>Office Theme</vt:lpstr>
      <vt:lpstr> Financial Report Treasurer</vt:lpstr>
      <vt:lpstr>2019-20 LA Budget Review October 2019</vt:lpstr>
      <vt:lpstr>2019-2020 LA Budget Highlights</vt:lpstr>
      <vt:lpstr>2018-19 Audit Analysis</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Treasurer Financial Report</dc:title>
  <dc:creator>Nathan Alley</dc:creator>
  <cp:lastModifiedBy>Phil Courtney</cp:lastModifiedBy>
  <cp:revision>622</cp:revision>
  <cp:lastPrinted>2019-04-08T18:19:13Z</cp:lastPrinted>
  <dcterms:created xsi:type="dcterms:W3CDTF">2018-09-08T00:15:55Z</dcterms:created>
  <dcterms:modified xsi:type="dcterms:W3CDTF">2019-11-11T03:26:06Z</dcterms:modified>
</cp:coreProperties>
</file>