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9"/>
  </p:notesMasterIdLst>
  <p:sldIdLst>
    <p:sldId id="256" r:id="rId2"/>
    <p:sldId id="257" r:id="rId3"/>
    <p:sldId id="258" r:id="rId4"/>
    <p:sldId id="259" r:id="rId5"/>
    <p:sldId id="267" r:id="rId6"/>
    <p:sldId id="266" r:id="rId7"/>
    <p:sldId id="265" r:id="rId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6" roundtripDataSignature="AMtx7miTOnCNZu590yMI3tq1zMTik5IBA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1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5318B63-F967-4F9E-8557-390D7AD5407B}">
  <a:tblStyle styleId="{55318B63-F967-4F9E-8557-390D7AD5407B}"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66"/>
    <p:restoredTop sz="91521"/>
  </p:normalViewPr>
  <p:slideViewPr>
    <p:cSldViewPr snapToGrid="0" snapToObjects="1">
      <p:cViewPr varScale="1">
        <p:scale>
          <a:sx n="128" d="100"/>
          <a:sy n="128" d="100"/>
        </p:scale>
        <p:origin x="2216"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 name="Google Shape;86;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2 in </a:t>
            </a:r>
            <a:r>
              <a:rPr lang="en-US" dirty="0" err="1"/>
              <a:t>cont</a:t>
            </a:r>
            <a:endParaRPr dirty="0"/>
          </a:p>
        </p:txBody>
      </p:sp>
      <p:sp>
        <p:nvSpPr>
          <p:cNvPr id="94" name="Google Shape;9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dirty="0"/>
          </a:p>
        </p:txBody>
      </p:sp>
      <p:sp>
        <p:nvSpPr>
          <p:cNvPr id="100" name="Google Shape;100;p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6" name="Google Shape;106;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85257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8" name="Google Shape;148;p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7"/>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7"/>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8"/>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9"/>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9"/>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10"/>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0"/>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0"/>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1"/>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1"/>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1"/>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1"/>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4"/>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4"/>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5"/>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5"/>
          <p:cNvSpPr>
            <a:spLocks noGrp="1"/>
          </p:cNvSpPr>
          <p:nvPr>
            <p:ph type="pic" idx="2"/>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8" name="Google Shape;68;p15"/>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1" name="Google Shape;71;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16"/>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7"/>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17"/>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
          <p:cNvSpPr txBox="1">
            <a:spLocks noGrp="1"/>
          </p:cNvSpPr>
          <p:nvPr>
            <p:ph type="ctrTitle"/>
          </p:nvPr>
        </p:nvSpPr>
        <p:spPr>
          <a:xfrm>
            <a:off x="3198961" y="628565"/>
            <a:ext cx="5420265" cy="1812506"/>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ct val="100000"/>
              <a:buFont typeface="Calibri"/>
              <a:buNone/>
            </a:pPr>
            <a:br>
              <a:rPr lang="en-US" dirty="0"/>
            </a:br>
            <a:r>
              <a:rPr lang="en-US" dirty="0"/>
              <a:t>Financial Report</a:t>
            </a:r>
            <a:br>
              <a:rPr lang="en-US" dirty="0"/>
            </a:br>
            <a:r>
              <a:rPr lang="en-US" sz="4000" dirty="0"/>
              <a:t>Treasurer</a:t>
            </a:r>
            <a:endParaRPr dirty="0"/>
          </a:p>
        </p:txBody>
      </p:sp>
      <p:sp>
        <p:nvSpPr>
          <p:cNvPr id="89" name="Google Shape;89;p1"/>
          <p:cNvSpPr txBox="1">
            <a:spLocks noGrp="1"/>
          </p:cNvSpPr>
          <p:nvPr>
            <p:ph type="subTitle" idx="1"/>
          </p:nvPr>
        </p:nvSpPr>
        <p:spPr>
          <a:xfrm>
            <a:off x="920972" y="2671108"/>
            <a:ext cx="7445829" cy="4275719"/>
          </a:xfrm>
          <a:prstGeom prst="rect">
            <a:avLst/>
          </a:prstGeom>
          <a:noFill/>
          <a:ln>
            <a:noFill/>
          </a:ln>
        </p:spPr>
        <p:txBody>
          <a:bodyPr spcFirstLastPara="1" wrap="square" lIns="91425" tIns="45700" rIns="91425" bIns="45700" anchor="t" anchorCtr="0">
            <a:normAutofit fontScale="92500" lnSpcReduction="10000"/>
          </a:bodyPr>
          <a:lstStyle/>
          <a:p>
            <a:pPr marL="0" lvl="0" indent="0" algn="ctr" rtl="0">
              <a:lnSpc>
                <a:spcPct val="90000"/>
              </a:lnSpc>
              <a:spcBef>
                <a:spcPts val="0"/>
              </a:spcBef>
              <a:spcAft>
                <a:spcPts val="0"/>
              </a:spcAft>
              <a:buClr>
                <a:schemeClr val="dk1"/>
              </a:buClr>
              <a:buSzPct val="100000"/>
              <a:buNone/>
            </a:pPr>
            <a:r>
              <a:rPr lang="en-US" sz="2800" dirty="0"/>
              <a:t>January 2022 Report</a:t>
            </a:r>
          </a:p>
          <a:p>
            <a:pPr marL="0" lvl="0" indent="0" algn="ctr" rtl="0">
              <a:lnSpc>
                <a:spcPct val="90000"/>
              </a:lnSpc>
              <a:spcBef>
                <a:spcPts val="0"/>
              </a:spcBef>
              <a:spcAft>
                <a:spcPts val="0"/>
              </a:spcAft>
              <a:buClr>
                <a:schemeClr val="dk1"/>
              </a:buClr>
              <a:buSzPct val="100000"/>
              <a:buNone/>
            </a:pPr>
            <a:endParaRPr lang="en-US" sz="2800" dirty="0"/>
          </a:p>
          <a:p>
            <a:pPr marL="0" lvl="0" indent="0" algn="ctr" rtl="0">
              <a:lnSpc>
                <a:spcPct val="90000"/>
              </a:lnSpc>
              <a:spcBef>
                <a:spcPts val="0"/>
              </a:spcBef>
              <a:spcAft>
                <a:spcPts val="0"/>
              </a:spcAft>
              <a:buClr>
                <a:schemeClr val="dk1"/>
              </a:buClr>
              <a:buSzPct val="100000"/>
              <a:buNone/>
            </a:pPr>
            <a:r>
              <a:rPr lang="en-US" sz="1800" dirty="0"/>
              <a:t>Presented on February 14th, 2022</a:t>
            </a:r>
            <a:endParaRPr sz="1800" dirty="0"/>
          </a:p>
          <a:p>
            <a:pPr marL="0" lvl="0" indent="0" algn="l" rtl="0">
              <a:lnSpc>
                <a:spcPct val="90000"/>
              </a:lnSpc>
              <a:spcBef>
                <a:spcPts val="1000"/>
              </a:spcBef>
              <a:spcAft>
                <a:spcPts val="0"/>
              </a:spcAft>
              <a:buClr>
                <a:schemeClr val="dk1"/>
              </a:buClr>
              <a:buSzPct val="100000"/>
              <a:buNone/>
            </a:pPr>
            <a:r>
              <a:rPr lang="en-US" i="1" u="sng" dirty="0"/>
              <a:t>Finance Committee</a:t>
            </a:r>
            <a:r>
              <a:rPr lang="en-US" i="1" dirty="0"/>
              <a:t>: </a:t>
            </a:r>
            <a:endParaRPr dirty="0"/>
          </a:p>
          <a:p>
            <a:pPr marL="0" lvl="0" indent="0" algn="ctr" rtl="0">
              <a:lnSpc>
                <a:spcPct val="90000"/>
              </a:lnSpc>
              <a:spcBef>
                <a:spcPts val="1000"/>
              </a:spcBef>
              <a:spcAft>
                <a:spcPts val="0"/>
              </a:spcAft>
              <a:buClr>
                <a:schemeClr val="dk1"/>
              </a:buClr>
              <a:buSzPct val="100000"/>
              <a:buNone/>
            </a:pPr>
            <a:r>
              <a:rPr lang="en-US" i="1" dirty="0"/>
              <a:t>Jeff Baucum</a:t>
            </a:r>
            <a:r>
              <a:rPr lang="en-US" dirty="0"/>
              <a:t>, Lincoln Academy Board Treasurer</a:t>
            </a:r>
            <a:endParaRPr dirty="0"/>
          </a:p>
          <a:p>
            <a:pPr marL="0" lvl="0" indent="0" algn="ctr" rtl="0">
              <a:lnSpc>
                <a:spcPct val="90000"/>
              </a:lnSpc>
              <a:spcBef>
                <a:spcPts val="1000"/>
              </a:spcBef>
              <a:spcAft>
                <a:spcPts val="0"/>
              </a:spcAft>
              <a:buClr>
                <a:schemeClr val="dk1"/>
              </a:buClr>
              <a:buSzPct val="100000"/>
              <a:buNone/>
            </a:pPr>
            <a:r>
              <a:rPr lang="en-US" i="1" dirty="0"/>
              <a:t>David </a:t>
            </a:r>
            <a:r>
              <a:rPr lang="en-US" i="1" dirty="0" err="1"/>
              <a:t>Schoenhals</a:t>
            </a:r>
            <a:r>
              <a:rPr lang="en-US" i="1" dirty="0"/>
              <a:t>, Executive Director</a:t>
            </a:r>
            <a:endParaRPr i="1" dirty="0"/>
          </a:p>
          <a:p>
            <a:pPr marL="0" lvl="0" indent="0" algn="ctr" rtl="0">
              <a:lnSpc>
                <a:spcPct val="90000"/>
              </a:lnSpc>
              <a:spcBef>
                <a:spcPts val="1000"/>
              </a:spcBef>
              <a:spcAft>
                <a:spcPts val="0"/>
              </a:spcAft>
              <a:buClr>
                <a:schemeClr val="dk1"/>
              </a:buClr>
              <a:buSzPct val="100000"/>
              <a:buNone/>
            </a:pPr>
            <a:r>
              <a:rPr lang="en-US" i="1" dirty="0" err="1"/>
              <a:t>Cindie</a:t>
            </a:r>
            <a:r>
              <a:rPr lang="en-US" i="1" dirty="0"/>
              <a:t> Poulter, Lori Woods</a:t>
            </a:r>
            <a:endParaRPr i="1" dirty="0"/>
          </a:p>
          <a:p>
            <a:pPr marL="0" lvl="0" indent="0" algn="ctr" rtl="0">
              <a:lnSpc>
                <a:spcPct val="90000"/>
              </a:lnSpc>
              <a:spcBef>
                <a:spcPts val="1000"/>
              </a:spcBef>
              <a:spcAft>
                <a:spcPts val="0"/>
              </a:spcAft>
              <a:buClr>
                <a:schemeClr val="dk1"/>
              </a:buClr>
              <a:buSzPct val="100000"/>
              <a:buNone/>
            </a:pPr>
            <a:r>
              <a:rPr lang="en-US" i="1" dirty="0"/>
              <a:t>Parent Members:  Jeff </a:t>
            </a:r>
            <a:r>
              <a:rPr lang="en-US" i="1" dirty="0" err="1"/>
              <a:t>Leniger</a:t>
            </a:r>
            <a:r>
              <a:rPr lang="en-US" i="1" dirty="0"/>
              <a:t>, Travis Harrison, Amanda </a:t>
            </a:r>
            <a:r>
              <a:rPr lang="en-US" i="1" dirty="0" err="1"/>
              <a:t>Corrion</a:t>
            </a:r>
            <a:endParaRPr i="1" dirty="0"/>
          </a:p>
          <a:p>
            <a:pPr marL="0" lvl="0" indent="0" algn="ctr" rtl="0">
              <a:lnSpc>
                <a:spcPct val="90000"/>
              </a:lnSpc>
              <a:spcBef>
                <a:spcPts val="1000"/>
              </a:spcBef>
              <a:spcAft>
                <a:spcPts val="0"/>
              </a:spcAft>
              <a:buClr>
                <a:schemeClr val="dk1"/>
              </a:buClr>
              <a:buSzPct val="100000"/>
              <a:buNone/>
            </a:pPr>
            <a:endParaRPr i="1" dirty="0"/>
          </a:p>
          <a:p>
            <a:pPr marL="0" lvl="0" indent="0" algn="l" rtl="0">
              <a:lnSpc>
                <a:spcPct val="90000"/>
              </a:lnSpc>
              <a:spcBef>
                <a:spcPts val="1000"/>
              </a:spcBef>
              <a:spcAft>
                <a:spcPts val="0"/>
              </a:spcAft>
              <a:buClr>
                <a:schemeClr val="dk1"/>
              </a:buClr>
              <a:buSzPct val="100000"/>
              <a:buNone/>
            </a:pPr>
            <a:r>
              <a:rPr lang="en-US" sz="1600" i="1" dirty="0"/>
              <a:t>The Mission of Lincoln Academy is to help students attain their highest social and academic potential through an academically rigorous, content-rich educational program in a safe, orderly, and caring environment.</a:t>
            </a:r>
            <a:endParaRPr sz="1600" dirty="0"/>
          </a:p>
        </p:txBody>
      </p:sp>
      <p:pic>
        <p:nvPicPr>
          <p:cNvPr id="90" name="Google Shape;90;p1" descr="A picture containing room&#10;&#10;Description generated with very high confidence"/>
          <p:cNvPicPr preferRelativeResize="0"/>
          <p:nvPr/>
        </p:nvPicPr>
        <p:blipFill rotWithShape="1">
          <a:blip r:embed="rId3">
            <a:alphaModFix/>
          </a:blip>
          <a:srcRect/>
          <a:stretch/>
        </p:blipFill>
        <p:spPr>
          <a:xfrm>
            <a:off x="194813" y="438509"/>
            <a:ext cx="2514600" cy="1524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Calibri"/>
              <a:buNone/>
            </a:pPr>
            <a:r>
              <a:rPr lang="en-US" u="sng" dirty="0"/>
              <a:t>2021-22 LA Budget Review</a:t>
            </a:r>
            <a:br>
              <a:rPr lang="en-US" u="sng" dirty="0"/>
            </a:br>
            <a:r>
              <a:rPr lang="en-US" dirty="0"/>
              <a:t> January 2022</a:t>
            </a:r>
            <a:endParaRPr sz="1800" i="1" dirty="0"/>
          </a:p>
        </p:txBody>
      </p:sp>
      <p:sp>
        <p:nvSpPr>
          <p:cNvPr id="97" name="Google Shape;97;p2"/>
          <p:cNvSpPr txBox="1">
            <a:spLocks noGrp="1"/>
          </p:cNvSpPr>
          <p:nvPr>
            <p:ph type="body" idx="1"/>
          </p:nvPr>
        </p:nvSpPr>
        <p:spPr>
          <a:xfrm>
            <a:off x="117309" y="1710607"/>
            <a:ext cx="8714342" cy="4866406"/>
          </a:xfrm>
          <a:prstGeom prst="rect">
            <a:avLst/>
          </a:prstGeom>
          <a:noFill/>
          <a:ln>
            <a:noFill/>
          </a:ln>
        </p:spPr>
        <p:txBody>
          <a:bodyPr spcFirstLastPara="1" wrap="square" lIns="91425" tIns="45700" rIns="91425" bIns="45700" anchor="t" anchorCtr="0">
            <a:normAutofit fontScale="47500" lnSpcReduction="20000"/>
          </a:bodyPr>
          <a:lstStyle/>
          <a:p>
            <a:pPr marL="228600" lvl="0" indent="-201930" algn="l" rtl="0">
              <a:lnSpc>
                <a:spcPct val="90000"/>
              </a:lnSpc>
              <a:spcBef>
                <a:spcPts val="0"/>
              </a:spcBef>
              <a:spcAft>
                <a:spcPts val="0"/>
              </a:spcAft>
              <a:buClr>
                <a:schemeClr val="dk1"/>
              </a:buClr>
              <a:buSzPct val="100000"/>
              <a:buChar char="•"/>
            </a:pPr>
            <a:r>
              <a:rPr lang="en-US" b="1" u="sng" dirty="0"/>
              <a:t>Student FTE:</a:t>
            </a:r>
            <a:r>
              <a:rPr lang="en-US" dirty="0"/>
              <a:t>   The student count for 2021-22 sits at 719.0 at the Oct 1st official count.  This represents a drop of 4.8% from budget goals.  Prior year budget was estimated at 764 students demonstrating year-over-year decline in student population at LA.</a:t>
            </a:r>
            <a:endParaRPr dirty="0"/>
          </a:p>
          <a:p>
            <a:pPr marL="228600" lvl="0" indent="-201930" algn="l" rtl="0">
              <a:lnSpc>
                <a:spcPct val="90000"/>
              </a:lnSpc>
              <a:spcBef>
                <a:spcPts val="1000"/>
              </a:spcBef>
              <a:spcAft>
                <a:spcPts val="0"/>
              </a:spcAft>
              <a:buClr>
                <a:schemeClr val="dk1"/>
              </a:buClr>
              <a:buSzPct val="100000"/>
              <a:buChar char="•"/>
            </a:pPr>
            <a:r>
              <a:rPr lang="en-US" b="1" u="sng" dirty="0"/>
              <a:t>Revenues</a:t>
            </a:r>
            <a:r>
              <a:rPr lang="en-US" dirty="0"/>
              <a:t>:  Annual Revenue was impacted significantly by declining student FTE count but was offset by the approved increase in PPR funding from the State.  Additional funding source estimates and adjustments have been noted in the Working Budget with minimal impact on the annua revenue.  The one-time payment for the purchase of land is captured in Proceeds-Surplus Property account for $625,000.  Note: ESSER 3 funds have not been included in either the budget or financials through Jan.</a:t>
            </a:r>
          </a:p>
          <a:p>
            <a:pPr marL="228600" lvl="0" indent="-201930" algn="l" rtl="0">
              <a:lnSpc>
                <a:spcPct val="90000"/>
              </a:lnSpc>
              <a:spcBef>
                <a:spcPts val="1000"/>
              </a:spcBef>
              <a:spcAft>
                <a:spcPts val="0"/>
              </a:spcAft>
              <a:buClr>
                <a:schemeClr val="dk1"/>
              </a:buClr>
              <a:buSzPct val="100000"/>
              <a:buChar char="•"/>
            </a:pPr>
            <a:r>
              <a:rPr lang="en-US" b="1" u="sng" dirty="0"/>
              <a:t>Salaries &amp; Benefits</a:t>
            </a:r>
            <a:r>
              <a:rPr lang="en-US" dirty="0"/>
              <a:t>:  Salaries &amp; Benefits continue to run as expected at this point of the year after accounting for open positions.  $18k was shifted from salaries to Contracted services to support technology needs.</a:t>
            </a:r>
          </a:p>
          <a:p>
            <a:pPr marL="228600" lvl="0" indent="-201930" algn="l" rtl="0">
              <a:lnSpc>
                <a:spcPct val="90000"/>
              </a:lnSpc>
              <a:spcBef>
                <a:spcPts val="1000"/>
              </a:spcBef>
              <a:spcAft>
                <a:spcPts val="0"/>
              </a:spcAft>
              <a:buClr>
                <a:schemeClr val="dk1"/>
              </a:buClr>
              <a:buSzPct val="100000"/>
              <a:buChar char="•"/>
            </a:pPr>
            <a:r>
              <a:rPr lang="en-US" b="1" u="sng" dirty="0"/>
              <a:t>Purchased Services</a:t>
            </a:r>
            <a:r>
              <a:rPr lang="en-US" dirty="0"/>
              <a:t>: Purchase services will be an area of fluctuation for 2021-22.  Several line items including construction, fees and contracted service are expected to increase in response to general inflation and item shortages current being experienced. Overall, the finance team is expecting to be over the initial budget throughout the year as many reserved were eliminated during the budget planning.  LA will see a small decrease in District fees due to lower PPR funding.</a:t>
            </a:r>
            <a:endParaRPr dirty="0"/>
          </a:p>
          <a:p>
            <a:pPr marL="228600" lvl="0" indent="-201930" algn="l" rtl="0">
              <a:lnSpc>
                <a:spcPct val="90000"/>
              </a:lnSpc>
              <a:spcBef>
                <a:spcPts val="1000"/>
              </a:spcBef>
              <a:spcAft>
                <a:spcPts val="0"/>
              </a:spcAft>
              <a:buClr>
                <a:schemeClr val="dk1"/>
              </a:buClr>
              <a:buSzPct val="100000"/>
              <a:buChar char="•"/>
            </a:pPr>
            <a:r>
              <a:rPr lang="en-US" b="1" u="sng" dirty="0"/>
              <a:t>Materials</a:t>
            </a:r>
            <a:r>
              <a:rPr lang="en-US" dirty="0"/>
              <a:t>:  Materials are on track to meet budget and the finance team will be working to determine how to best utilize ESSER III funds, watching technology and curriculum costs in particular. </a:t>
            </a:r>
          </a:p>
          <a:p>
            <a:pPr marL="228600" lvl="0" indent="-201930">
              <a:buSzPct val="100000"/>
            </a:pPr>
            <a:r>
              <a:rPr lang="en-US" b="1" u="sng" dirty="0"/>
              <a:t>Capital</a:t>
            </a:r>
            <a:r>
              <a:rPr lang="en-US" dirty="0"/>
              <a:t>:  Capital costs of $141k have been projected based on current budget projection for Boiler replacement, HVAC redesign (approved in Oct BoD meeting) and parking lot project. </a:t>
            </a:r>
          </a:p>
          <a:p>
            <a:pPr marL="228600" lvl="0" indent="-201930">
              <a:buSzPct val="100000"/>
            </a:pPr>
            <a:r>
              <a:rPr lang="en-US" b="1" u="sng" dirty="0"/>
              <a:t>ESSER 3:</a:t>
            </a:r>
            <a:r>
              <a:rPr lang="en-US" dirty="0"/>
              <a:t> The working budget currently accounts for ESSER 2 reimbursement of $87k toward currently projected, but unidentified costs.  ESSER 3 funding application has been created and will be presented at a future meeting. </a:t>
            </a:r>
            <a:endParaRPr lang="en-US" b="1" u="sng" dirty="0"/>
          </a:p>
          <a:p>
            <a:pPr marL="228600" lvl="0" indent="-201930" algn="l" rtl="0">
              <a:lnSpc>
                <a:spcPct val="90000"/>
              </a:lnSpc>
              <a:spcBef>
                <a:spcPts val="1000"/>
              </a:spcBef>
              <a:spcAft>
                <a:spcPts val="0"/>
              </a:spcAft>
              <a:buClr>
                <a:schemeClr val="dk1"/>
              </a:buClr>
              <a:buSzPct val="100000"/>
              <a:buChar char="•"/>
            </a:pPr>
            <a:r>
              <a:rPr lang="en-US" b="1" u="sng" dirty="0"/>
              <a:t>Margin</a:t>
            </a:r>
            <a:r>
              <a:rPr lang="en-US" dirty="0"/>
              <a:t>:  The initial approved budget had a margin of ($57,800) in contrast to the Working budget margin of $347,817, increase of $405k in overall margin as a result of the sale of land.  Operating Margin is expected to be $87.497.  The original budget was approved along with the FTE adds and Capital boiler costs in anticipation of the PPR increase by the State.  The student count drop impacted the overall margin estimates.  Administrative staff has been thoughtful in their approach to spending based on school </a:t>
            </a:r>
            <a:r>
              <a:rPr lang="en-US" dirty="0" err="1"/>
              <a:t>priorites</a:t>
            </a:r>
            <a:r>
              <a:rPr lang="en-US" dirty="0"/>
              <a:t>.</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3"/>
          <p:cNvSpPr txBox="1">
            <a:spLocks noGrp="1"/>
          </p:cNvSpPr>
          <p:nvPr>
            <p:ph type="title"/>
          </p:nvPr>
        </p:nvSpPr>
        <p:spPr>
          <a:xfrm>
            <a:off x="628650" y="12213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u="sng" dirty="0"/>
              <a:t>2021-2022 LA Budget Highlights</a:t>
            </a:r>
            <a:endParaRPr dirty="0"/>
          </a:p>
        </p:txBody>
      </p:sp>
      <p:sp>
        <p:nvSpPr>
          <p:cNvPr id="103" name="Google Shape;103;p3"/>
          <p:cNvSpPr txBox="1">
            <a:spLocks noGrp="1"/>
          </p:cNvSpPr>
          <p:nvPr>
            <p:ph type="body" idx="1"/>
          </p:nvPr>
        </p:nvSpPr>
        <p:spPr>
          <a:xfrm>
            <a:off x="628650" y="911225"/>
            <a:ext cx="7886700" cy="5707569"/>
          </a:xfrm>
          <a:prstGeom prst="rect">
            <a:avLst/>
          </a:prstGeom>
          <a:noFill/>
          <a:ln>
            <a:noFill/>
          </a:ln>
        </p:spPr>
        <p:txBody>
          <a:bodyPr spcFirstLastPara="1" wrap="square" lIns="91425" tIns="45700" rIns="91425" bIns="45700" anchor="t" anchorCtr="0">
            <a:normAutofit fontScale="62500" lnSpcReduction="20000"/>
          </a:bodyPr>
          <a:lstStyle/>
          <a:p>
            <a:pPr marL="228600" lvl="0" indent="-64135" algn="l" rtl="0">
              <a:lnSpc>
                <a:spcPct val="90000"/>
              </a:lnSpc>
              <a:spcBef>
                <a:spcPts val="0"/>
              </a:spcBef>
              <a:spcAft>
                <a:spcPts val="0"/>
              </a:spcAft>
              <a:buClr>
                <a:schemeClr val="dk1"/>
              </a:buClr>
              <a:buSzPct val="100000"/>
              <a:buNone/>
            </a:pPr>
            <a:endParaRPr dirty="0"/>
          </a:p>
          <a:p>
            <a:pPr marL="228600" lvl="0" indent="-188595" algn="l" rtl="0">
              <a:lnSpc>
                <a:spcPct val="90000"/>
              </a:lnSpc>
              <a:spcBef>
                <a:spcPts val="1000"/>
              </a:spcBef>
              <a:spcAft>
                <a:spcPts val="0"/>
              </a:spcAft>
              <a:buClr>
                <a:schemeClr val="dk1"/>
              </a:buClr>
              <a:buSzPct val="100000"/>
              <a:buChar char="•"/>
            </a:pPr>
            <a:r>
              <a:rPr lang="en-US" dirty="0"/>
              <a:t>Revenue Rise and Decline</a:t>
            </a:r>
            <a:endParaRPr dirty="0"/>
          </a:p>
          <a:p>
            <a:pPr marL="685800" lvl="1" indent="-194310" algn="l" rtl="0">
              <a:lnSpc>
                <a:spcPct val="90000"/>
              </a:lnSpc>
              <a:spcBef>
                <a:spcPts val="500"/>
              </a:spcBef>
              <a:spcAft>
                <a:spcPts val="0"/>
              </a:spcAft>
              <a:buClr>
                <a:schemeClr val="dk1"/>
              </a:buClr>
              <a:buSzPct val="100000"/>
              <a:buChar char="•"/>
            </a:pPr>
            <a:r>
              <a:rPr lang="en-US" dirty="0"/>
              <a:t>LA’s lower student count essential cut in half the positive impact of the State’s increase to the PPR.  Expenses will be closely monitored to determine what steps can be taken to mitigate the impact. </a:t>
            </a:r>
            <a:endParaRPr dirty="0"/>
          </a:p>
          <a:p>
            <a:pPr marL="228600" lvl="0" indent="-188595" algn="l" rtl="0">
              <a:lnSpc>
                <a:spcPct val="90000"/>
              </a:lnSpc>
              <a:spcBef>
                <a:spcPts val="1000"/>
              </a:spcBef>
              <a:spcAft>
                <a:spcPts val="0"/>
              </a:spcAft>
              <a:buClr>
                <a:schemeClr val="dk1"/>
              </a:buClr>
              <a:buSzPct val="100000"/>
              <a:buChar char="•"/>
            </a:pPr>
            <a:r>
              <a:rPr lang="en-US" dirty="0"/>
              <a:t>Property Improvements</a:t>
            </a:r>
            <a:endParaRPr dirty="0"/>
          </a:p>
          <a:p>
            <a:pPr marL="685800" lvl="1" indent="-194310" algn="l" rtl="0">
              <a:lnSpc>
                <a:spcPct val="90000"/>
              </a:lnSpc>
              <a:spcBef>
                <a:spcPts val="500"/>
              </a:spcBef>
              <a:spcAft>
                <a:spcPts val="0"/>
              </a:spcAft>
              <a:buClr>
                <a:schemeClr val="dk1"/>
              </a:buClr>
              <a:buSzPct val="100000"/>
              <a:buChar char="•"/>
            </a:pPr>
            <a:r>
              <a:rPr lang="en-US" dirty="0"/>
              <a:t>With the refinancing of the Lincoln Academy Bonds, account this year will be complicated tracking costs against the overall infrastructure project and operations.  The finance team will work to provide clear reporting to allow the BoD and community to understand where funds are being spent.  </a:t>
            </a:r>
          </a:p>
          <a:p>
            <a:pPr marL="685800" lvl="1" indent="-194310" algn="l" rtl="0">
              <a:lnSpc>
                <a:spcPct val="90000"/>
              </a:lnSpc>
              <a:spcBef>
                <a:spcPts val="500"/>
              </a:spcBef>
              <a:spcAft>
                <a:spcPts val="0"/>
              </a:spcAft>
              <a:buClr>
                <a:schemeClr val="dk1"/>
              </a:buClr>
              <a:buSzPct val="100000"/>
              <a:buChar char="•"/>
            </a:pPr>
            <a:r>
              <a:rPr lang="en-US" dirty="0"/>
              <a:t>Additional property repairs and upgrades have been requested.   Both expenses and cash balances will be reviewed to cover these new requirement.</a:t>
            </a:r>
          </a:p>
          <a:p>
            <a:pPr marL="228600" lvl="0" indent="-188595" algn="l" rtl="0">
              <a:lnSpc>
                <a:spcPct val="90000"/>
              </a:lnSpc>
              <a:spcBef>
                <a:spcPts val="1000"/>
              </a:spcBef>
              <a:spcAft>
                <a:spcPts val="0"/>
              </a:spcAft>
              <a:buClr>
                <a:schemeClr val="dk1"/>
              </a:buClr>
              <a:buSzPct val="100000"/>
              <a:buChar char="•"/>
            </a:pPr>
            <a:r>
              <a:rPr lang="en-US" dirty="0"/>
              <a:t>Margin Watch: </a:t>
            </a:r>
          </a:p>
          <a:p>
            <a:pPr marL="685800" lvl="1" indent="-194310" algn="l" rtl="0">
              <a:lnSpc>
                <a:spcPct val="90000"/>
              </a:lnSpc>
              <a:spcBef>
                <a:spcPts val="500"/>
              </a:spcBef>
              <a:spcAft>
                <a:spcPts val="0"/>
              </a:spcAft>
              <a:buClr>
                <a:schemeClr val="dk1"/>
              </a:buClr>
              <a:buSzPct val="100000"/>
              <a:buChar char="•"/>
            </a:pPr>
            <a:r>
              <a:rPr lang="en-US" dirty="0"/>
              <a:t>LA’s Net and Operational margins for 2021-22 will be closely monitored.</a:t>
            </a:r>
            <a:endParaRPr dirty="0"/>
          </a:p>
          <a:p>
            <a:pPr marL="228600" lvl="0" indent="-194309" algn="l" rtl="0">
              <a:lnSpc>
                <a:spcPct val="90000"/>
              </a:lnSpc>
              <a:spcBef>
                <a:spcPts val="1000"/>
              </a:spcBef>
              <a:spcAft>
                <a:spcPts val="0"/>
              </a:spcAft>
              <a:buSzPct val="64285"/>
              <a:buChar char="•"/>
            </a:pPr>
            <a:r>
              <a:rPr lang="en-US" dirty="0"/>
              <a:t>COVID-19 &amp; Revenue funding opportunities: </a:t>
            </a:r>
            <a:endParaRPr dirty="0"/>
          </a:p>
          <a:p>
            <a:pPr marL="685800" lvl="1" indent="-194309" algn="l" rtl="0">
              <a:lnSpc>
                <a:spcPct val="90000"/>
              </a:lnSpc>
              <a:spcBef>
                <a:spcPts val="500"/>
              </a:spcBef>
              <a:spcAft>
                <a:spcPts val="0"/>
              </a:spcAft>
              <a:buSzPct val="75000"/>
              <a:buChar char="•"/>
            </a:pPr>
            <a:r>
              <a:rPr lang="en-US" dirty="0"/>
              <a:t>Maximizing the opportunity to support our mission and vision from pandemic related funding. ESSER 3 funds will be utilized to support student growth and recovery.</a:t>
            </a:r>
          </a:p>
          <a:p>
            <a:pPr marL="228600" indent="-194309">
              <a:spcBef>
                <a:spcPts val="500"/>
              </a:spcBef>
              <a:buSzPct val="75000"/>
            </a:pPr>
            <a:r>
              <a:rPr lang="en-US" dirty="0"/>
              <a:t>Cash &amp; Days Cash on Hand</a:t>
            </a:r>
          </a:p>
          <a:p>
            <a:pPr marL="685800" lvl="1" indent="-194309">
              <a:buSzPct val="75000"/>
            </a:pPr>
            <a:r>
              <a:rPr lang="en-US" dirty="0"/>
              <a:t>After refinancing the 2013 Bond, LA ended up with additional cash of over $1.87M that will be place in our capital funding account to cover costs associated with the approved Infrastructure work including impact from the 72</a:t>
            </a:r>
            <a:r>
              <a:rPr lang="en-US" baseline="30000" dirty="0"/>
              <a:t>nd</a:t>
            </a:r>
            <a:r>
              <a:rPr lang="en-US" dirty="0"/>
              <a:t> expansion.  An additional $625k from the sale of 72</a:t>
            </a:r>
            <a:r>
              <a:rPr lang="en-US" baseline="30000" dirty="0"/>
              <a:t>nd</a:t>
            </a:r>
            <a:r>
              <a:rPr lang="en-US" dirty="0"/>
              <a:t> land to the city will be part of the leadership’s team strategic planning process to maximize opportunity for LA.   Overall cash position will be tracked based on general inflation and initiatives required to meet LA’s mission.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a:t>Finance Goals</a:t>
            </a:r>
            <a:endParaRPr/>
          </a:p>
        </p:txBody>
      </p:sp>
      <p:sp>
        <p:nvSpPr>
          <p:cNvPr id="109" name="Google Shape;109;p4"/>
          <p:cNvSpPr txBox="1">
            <a:spLocks noGrp="1"/>
          </p:cNvSpPr>
          <p:nvPr>
            <p:ph type="body" idx="1"/>
          </p:nvPr>
        </p:nvSpPr>
        <p:spPr>
          <a:xfrm>
            <a:off x="628650" y="1825625"/>
            <a:ext cx="7886700" cy="4401374"/>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800"/>
              <a:buNone/>
            </a:pPr>
            <a:r>
              <a:rPr lang="en-US" dirty="0"/>
              <a:t>Goal:  Operating Margin: 2.0%</a:t>
            </a:r>
            <a:endParaRPr dirty="0"/>
          </a:p>
          <a:p>
            <a:pPr marL="0" lvl="0" indent="0" algn="l" rtl="0">
              <a:lnSpc>
                <a:spcPct val="90000"/>
              </a:lnSpc>
              <a:spcBef>
                <a:spcPts val="1000"/>
              </a:spcBef>
              <a:spcAft>
                <a:spcPts val="0"/>
              </a:spcAft>
              <a:buClr>
                <a:schemeClr val="accent6"/>
              </a:buClr>
              <a:buSzPts val="2800"/>
              <a:buNone/>
            </a:pPr>
            <a:endParaRPr dirty="0"/>
          </a:p>
          <a:p>
            <a:pPr marL="0" lvl="0" indent="0">
              <a:buClr>
                <a:schemeClr val="accent6"/>
              </a:buClr>
              <a:buSzPts val="2800"/>
              <a:buNone/>
            </a:pPr>
            <a:r>
              <a:rPr lang="en-US" dirty="0">
                <a:solidFill>
                  <a:schemeClr val="accent6"/>
                </a:solidFill>
              </a:rPr>
              <a:t>Projected Budget Margin</a:t>
            </a:r>
            <a:r>
              <a:rPr lang="en-US">
                <a:solidFill>
                  <a:schemeClr val="accent6"/>
                </a:solidFill>
              </a:rPr>
              <a:t>: 1.0%</a:t>
            </a:r>
            <a:endParaRPr lang="en-US" dirty="0">
              <a:solidFill>
                <a:schemeClr val="accent6"/>
              </a:solidFill>
            </a:endParaRPr>
          </a:p>
          <a:p>
            <a:pPr marL="457200" lvl="1" indent="0">
              <a:buClr>
                <a:schemeClr val="accent6"/>
              </a:buClr>
              <a:buSzPts val="2400"/>
              <a:buNone/>
            </a:pPr>
            <a:r>
              <a:rPr lang="en-US" sz="1800" dirty="0">
                <a:solidFill>
                  <a:schemeClr val="accent6"/>
                </a:solidFill>
              </a:rPr>
              <a:t>After accounting for refunding from Bond proceeds, sale of land and capital projects.</a:t>
            </a:r>
          </a:p>
          <a:p>
            <a:pPr marL="457200" lvl="1" indent="0">
              <a:buClr>
                <a:schemeClr val="accent6"/>
              </a:buClr>
              <a:buSzPts val="2400"/>
              <a:buNone/>
            </a:pPr>
            <a:endParaRPr lang="en-US" sz="1800" dirty="0">
              <a:solidFill>
                <a:srgbClr val="FF6157"/>
              </a:solidFill>
            </a:endParaRPr>
          </a:p>
          <a:p>
            <a:pPr marL="457200" lvl="1" indent="0">
              <a:buClr>
                <a:schemeClr val="accent6"/>
              </a:buClr>
              <a:buSzPts val="2400"/>
              <a:buNone/>
            </a:pPr>
            <a:endParaRPr lang="en-US" sz="1800" dirty="0">
              <a:solidFill>
                <a:srgbClr val="FF6157"/>
              </a:solidFill>
            </a:endParaRPr>
          </a:p>
          <a:p>
            <a:pPr marL="457200" lvl="1" indent="0">
              <a:buClr>
                <a:schemeClr val="accent6"/>
              </a:buClr>
              <a:buSzPts val="2400"/>
              <a:buNone/>
            </a:pPr>
            <a:endParaRPr lang="en-US" sz="1800" dirty="0">
              <a:solidFill>
                <a:srgbClr val="FF6157"/>
              </a:solidFill>
            </a:endParaRPr>
          </a:p>
          <a:p>
            <a:pPr marL="457200" lvl="1" indent="0">
              <a:buClr>
                <a:schemeClr val="accent6"/>
              </a:buClr>
              <a:buSzPts val="2400"/>
              <a:buNone/>
            </a:pPr>
            <a:endParaRPr lang="en-US" sz="1800" dirty="0">
              <a:solidFill>
                <a:srgbClr val="FF6157"/>
              </a:solidFill>
            </a:endParaRPr>
          </a:p>
          <a:p>
            <a:pPr marL="457200" lvl="1" indent="0">
              <a:buClr>
                <a:schemeClr val="accent6"/>
              </a:buClr>
              <a:buSzPts val="2400"/>
              <a:buNone/>
            </a:pPr>
            <a:r>
              <a:rPr lang="en-US" sz="1400" dirty="0">
                <a:solidFill>
                  <a:schemeClr val="tx1"/>
                </a:solidFill>
              </a:rPr>
              <a:t>Note: Operational Margin will exclude one-time capital expenditures &amp; revenues from the calculation but include debt service as a recurring cost.</a:t>
            </a:r>
            <a:endParaRPr sz="14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t>Motion</a:t>
            </a:r>
            <a:endParaRPr dirty="0"/>
          </a:p>
        </p:txBody>
      </p:sp>
      <p:sp>
        <p:nvSpPr>
          <p:cNvPr id="109" name="Google Shape;109;p4"/>
          <p:cNvSpPr txBox="1">
            <a:spLocks noGrp="1"/>
          </p:cNvSpPr>
          <p:nvPr>
            <p:ph type="body" idx="1"/>
          </p:nvPr>
        </p:nvSpPr>
        <p:spPr>
          <a:xfrm>
            <a:off x="628650" y="1825625"/>
            <a:ext cx="7886700" cy="4401374"/>
          </a:xfrm>
          <a:prstGeom prst="rect">
            <a:avLst/>
          </a:prstGeom>
          <a:noFill/>
          <a:ln>
            <a:noFill/>
          </a:ln>
        </p:spPr>
        <p:txBody>
          <a:bodyPr spcFirstLastPara="1" wrap="square" lIns="91425" tIns="45700" rIns="91425" bIns="45700" anchor="t" anchorCtr="0">
            <a:normAutofit fontScale="70000" lnSpcReduction="20000"/>
          </a:bodyPr>
          <a:lstStyle/>
          <a:p>
            <a:pPr marL="114300" indent="0" fontAlgn="base">
              <a:buNone/>
            </a:pPr>
            <a:r>
              <a:rPr lang="en-US" dirty="0"/>
              <a:t>As discussed during the Executive Director presentation, the proposal is for a one-time bonus payment to staff members to say “thank you” for their work throughout the year. </a:t>
            </a:r>
            <a:br>
              <a:rPr lang="en-US" dirty="0"/>
            </a:br>
            <a:endParaRPr lang="en-US" dirty="0"/>
          </a:p>
          <a:p>
            <a:pPr marL="114300" indent="0" fontAlgn="base">
              <a:buNone/>
            </a:pPr>
            <a:r>
              <a:rPr lang="en-US" i="1" dirty="0"/>
              <a:t>Motion: Authorization of a one-time Bonus capped at $2,000 per staff based on their FTE and who have been employed at Lincoln for at least one semester and remain employed until the end of the school year, not to exceed $190,000.  Funds to be taken from ESSER III pool. </a:t>
            </a:r>
          </a:p>
          <a:p>
            <a:pPr marL="114300" indent="0" fontAlgn="base">
              <a:buNone/>
            </a:pPr>
            <a:endParaRPr lang="en-US" i="1" dirty="0"/>
          </a:p>
          <a:p>
            <a:pPr marL="114300" indent="0" fontAlgn="base">
              <a:buNone/>
            </a:pPr>
            <a:r>
              <a:rPr lang="en-US" b="1" u="sng" dirty="0"/>
              <a:t>Notes:  </a:t>
            </a:r>
          </a:p>
          <a:p>
            <a:pPr marL="114300" indent="0" fontAlgn="base">
              <a:buNone/>
            </a:pPr>
            <a:r>
              <a:rPr lang="en-US" dirty="0"/>
              <a:t>This request is approximately 30% of the full ESSER 3 funds available to Lincoln Academy.  </a:t>
            </a:r>
            <a:br>
              <a:rPr lang="en-US" dirty="0"/>
            </a:br>
            <a:endParaRPr lang="en-US" dirty="0"/>
          </a:p>
          <a:p>
            <a:pPr marL="114300" indent="0" fontAlgn="base">
              <a:buNone/>
            </a:pPr>
            <a:r>
              <a:rPr lang="en-US" sz="2600" dirty="0"/>
              <a:t>Cost calculation:  (1.0 FTE - $2,000; 0.67 FTE - $1,340) Total Cost: ~$185,000; </a:t>
            </a:r>
          </a:p>
        </p:txBody>
      </p:sp>
    </p:spTree>
    <p:extLst>
      <p:ext uri="{BB962C8B-B14F-4D97-AF65-F5344CB8AC3E}">
        <p14:creationId xmlns:p14="http://schemas.microsoft.com/office/powerpoint/2010/main" val="14743154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F2017-42BB-5641-A13E-BEC54C983E46}"/>
              </a:ext>
            </a:extLst>
          </p:cNvPr>
          <p:cNvSpPr>
            <a:spLocks noGrp="1"/>
          </p:cNvSpPr>
          <p:nvPr>
            <p:ph type="title"/>
          </p:nvPr>
        </p:nvSpPr>
        <p:spPr>
          <a:xfrm>
            <a:off x="628650" y="365127"/>
            <a:ext cx="8108950" cy="757996"/>
          </a:xfrm>
        </p:spPr>
        <p:txBody>
          <a:bodyPr>
            <a:normAutofit fontScale="90000"/>
          </a:bodyPr>
          <a:lstStyle/>
          <a:p>
            <a:pPr algn="ctr"/>
            <a:r>
              <a:rPr lang="en-US" dirty="0"/>
              <a:t>2021-22 Financial Council Projects		</a:t>
            </a:r>
          </a:p>
        </p:txBody>
      </p:sp>
      <p:sp>
        <p:nvSpPr>
          <p:cNvPr id="3" name="Text Placeholder 2">
            <a:extLst>
              <a:ext uri="{FF2B5EF4-FFF2-40B4-BE49-F238E27FC236}">
                <a16:creationId xmlns:a16="http://schemas.microsoft.com/office/drawing/2014/main" id="{108715A0-CB21-294D-86E6-4A66FFC562BF}"/>
              </a:ext>
            </a:extLst>
          </p:cNvPr>
          <p:cNvSpPr>
            <a:spLocks noGrp="1"/>
          </p:cNvSpPr>
          <p:nvPr>
            <p:ph type="body" idx="1"/>
          </p:nvPr>
        </p:nvSpPr>
        <p:spPr>
          <a:xfrm>
            <a:off x="628650" y="2136913"/>
            <a:ext cx="7886700" cy="4040050"/>
          </a:xfrm>
        </p:spPr>
        <p:txBody>
          <a:bodyPr>
            <a:normAutofit lnSpcReduction="10000"/>
          </a:bodyPr>
          <a:lstStyle/>
          <a:p>
            <a:r>
              <a:rPr lang="en-US" sz="2000" dirty="0">
                <a:solidFill>
                  <a:schemeClr val="accent6">
                    <a:lumMod val="75000"/>
                  </a:schemeClr>
                </a:solidFill>
              </a:rPr>
              <a:t>Salary / Compensation Market Comparison (due by Jan for Budget)</a:t>
            </a:r>
          </a:p>
          <a:p>
            <a:pPr lvl="1"/>
            <a:r>
              <a:rPr lang="en-US" sz="1600" dirty="0">
                <a:solidFill>
                  <a:schemeClr val="accent6">
                    <a:lumMod val="75000"/>
                  </a:schemeClr>
                </a:solidFill>
              </a:rPr>
              <a:t>Lead by Travis Harrison - completed</a:t>
            </a:r>
          </a:p>
          <a:p>
            <a:r>
              <a:rPr lang="en-US" sz="2000" dirty="0"/>
              <a:t>For Budget purposes  - Administrative structure comparison to other charter schools. (due by Jan for Budget)</a:t>
            </a:r>
          </a:p>
          <a:p>
            <a:pPr lvl="1"/>
            <a:r>
              <a:rPr lang="en-US" sz="1600" dirty="0"/>
              <a:t> Lead by Jeff Baucum</a:t>
            </a:r>
          </a:p>
          <a:p>
            <a:r>
              <a:rPr lang="en-US" sz="2000" dirty="0"/>
              <a:t>Policies update  - Approval levels and process (who, when, $)</a:t>
            </a:r>
          </a:p>
          <a:p>
            <a:pPr lvl="1"/>
            <a:r>
              <a:rPr lang="en-US" sz="2000" dirty="0"/>
              <a:t>Operational vs Capital</a:t>
            </a:r>
          </a:p>
          <a:p>
            <a:pPr lvl="2"/>
            <a:r>
              <a:rPr lang="en-US" sz="1600" dirty="0"/>
              <a:t>Lead by Amanda </a:t>
            </a:r>
            <a:r>
              <a:rPr lang="en-US" sz="1600" dirty="0" err="1"/>
              <a:t>Corrion</a:t>
            </a:r>
            <a:endParaRPr lang="en-US" sz="1600" dirty="0"/>
          </a:p>
          <a:p>
            <a:r>
              <a:rPr lang="en-US" sz="2000" dirty="0"/>
              <a:t>Creation of Financial Scorecard with Goals (roll up to BoD scorecard). Due in Oct for presentation to BoD in Nov</a:t>
            </a:r>
          </a:p>
          <a:p>
            <a:pPr lvl="1"/>
            <a:r>
              <a:rPr lang="en-US" sz="1600" dirty="0"/>
              <a:t>Lead by Jeff </a:t>
            </a:r>
            <a:r>
              <a:rPr lang="en-US" sz="1600" dirty="0" err="1"/>
              <a:t>Leniger</a:t>
            </a:r>
            <a:r>
              <a:rPr lang="en-US" sz="1600" dirty="0"/>
              <a:t> – in process</a:t>
            </a:r>
          </a:p>
          <a:p>
            <a:r>
              <a:rPr lang="en-US" sz="2000" dirty="0"/>
              <a:t>Development Grant Support - research, sources, process, applications</a:t>
            </a:r>
          </a:p>
          <a:p>
            <a:pPr lvl="1"/>
            <a:r>
              <a:rPr lang="en-US" sz="1600" dirty="0"/>
              <a:t>Lead by Travis Harrison</a:t>
            </a:r>
          </a:p>
          <a:p>
            <a:endParaRPr lang="en-US" dirty="0"/>
          </a:p>
        </p:txBody>
      </p:sp>
      <p:sp>
        <p:nvSpPr>
          <p:cNvPr id="4" name="TextBox 3">
            <a:extLst>
              <a:ext uri="{FF2B5EF4-FFF2-40B4-BE49-F238E27FC236}">
                <a16:creationId xmlns:a16="http://schemas.microsoft.com/office/drawing/2014/main" id="{BDC1D089-CBBF-4B49-9EBD-7A78147180ED}"/>
              </a:ext>
            </a:extLst>
          </p:cNvPr>
          <p:cNvSpPr txBox="1"/>
          <p:nvPr/>
        </p:nvSpPr>
        <p:spPr>
          <a:xfrm>
            <a:off x="628650" y="1322240"/>
            <a:ext cx="7998515" cy="338554"/>
          </a:xfrm>
          <a:prstGeom prst="rect">
            <a:avLst/>
          </a:prstGeom>
          <a:noFill/>
          <a:ln>
            <a:solidFill>
              <a:schemeClr val="accent1"/>
            </a:solidFill>
          </a:ln>
        </p:spPr>
        <p:txBody>
          <a:bodyPr wrap="square" rtlCol="0">
            <a:spAutoFit/>
          </a:bodyPr>
          <a:lstStyle/>
          <a:p>
            <a:r>
              <a:rPr lang="en-US" sz="1600" i="1" dirty="0"/>
              <a:t>One update to report on current finance council project for the Dec BoD meeting</a:t>
            </a:r>
          </a:p>
        </p:txBody>
      </p:sp>
    </p:spTree>
    <p:extLst>
      <p:ext uri="{BB962C8B-B14F-4D97-AF65-F5344CB8AC3E}">
        <p14:creationId xmlns:p14="http://schemas.microsoft.com/office/powerpoint/2010/main" val="1937497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5"/>
          <p:cNvSpPr txBox="1"/>
          <p:nvPr/>
        </p:nvSpPr>
        <p:spPr>
          <a:xfrm>
            <a:off x="439262" y="843677"/>
            <a:ext cx="8461419" cy="31393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The finance committee believes that Lincoln Academy is in a good financial position regarding </a:t>
            </a:r>
            <a:r>
              <a:rPr lang="en-US" sz="1800" b="0" i="0" u="none" strike="noStrike" cap="none">
                <a:solidFill>
                  <a:schemeClr val="dk1"/>
                </a:solidFill>
                <a:latin typeface="Calibri"/>
                <a:ea typeface="Calibri"/>
                <a:cs typeface="Calibri"/>
                <a:sym typeface="Calibri"/>
              </a:rPr>
              <a:t>the 2021-2022 </a:t>
            </a:r>
            <a:r>
              <a:rPr lang="en-US" sz="1800" b="0" i="0" u="none" strike="noStrike" cap="none" dirty="0">
                <a:solidFill>
                  <a:schemeClr val="dk1"/>
                </a:solidFill>
                <a:latin typeface="Calibri"/>
                <a:ea typeface="Calibri"/>
                <a:cs typeface="Calibri"/>
                <a:sym typeface="Calibri"/>
              </a:rPr>
              <a:t>school year. The school has a robust carry-forward that will allow leadership and Board of Directors to plan for the next five to ten years of operational and capital requirements, including in the areas of the educational environment, warm-safe-dry building and employee salaries. </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dirty="0">
                <a:solidFill>
                  <a:schemeClr val="dk1"/>
                </a:solidFill>
                <a:latin typeface="Calibri"/>
                <a:ea typeface="Calibri"/>
                <a:cs typeface="Calibri"/>
                <a:sym typeface="Calibri"/>
              </a:rPr>
              <a:t>We continue to support a conservative fiscal approach, established by LA’s policies, as the school looks forward to future dynamic opportunity in academic leadership, student support, and the Lincoln community. </a:t>
            </a: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p:txBody>
      </p:sp>
      <p:sp>
        <p:nvSpPr>
          <p:cNvPr id="151" name="Google Shape;151;p5"/>
          <p:cNvSpPr txBox="1"/>
          <p:nvPr/>
        </p:nvSpPr>
        <p:spPr>
          <a:xfrm>
            <a:off x="439262" y="454865"/>
            <a:ext cx="5415632" cy="450909"/>
          </a:xfrm>
          <a:prstGeom prst="rect">
            <a:avLst/>
          </a:prstGeom>
          <a:noFill/>
          <a:ln>
            <a:noFill/>
          </a:ln>
        </p:spPr>
        <p:txBody>
          <a:bodyPr spcFirstLastPara="1" wrap="square" lIns="91425" tIns="45700" rIns="91425" bIns="45700" anchor="ctr" anchorCtr="0">
            <a:normAutofit fontScale="97500" lnSpcReduction="10000"/>
          </a:bodyPr>
          <a:lstStyle/>
          <a:p>
            <a:pPr marL="0" marR="0" lvl="0" indent="0" algn="l" rtl="0">
              <a:lnSpc>
                <a:spcPct val="90000"/>
              </a:lnSpc>
              <a:spcBef>
                <a:spcPts val="0"/>
              </a:spcBef>
              <a:spcAft>
                <a:spcPts val="0"/>
              </a:spcAft>
              <a:buClr>
                <a:schemeClr val="dk1"/>
              </a:buClr>
              <a:buSzPct val="100000"/>
              <a:buFont typeface="Calibri"/>
              <a:buNone/>
            </a:pPr>
            <a:r>
              <a:rPr lang="en-US" sz="2800" b="0" i="0" u="none" strike="noStrike" cap="none">
                <a:solidFill>
                  <a:schemeClr val="dk1"/>
                </a:solidFill>
                <a:latin typeface="Calibri"/>
                <a:ea typeface="Calibri"/>
                <a:cs typeface="Calibri"/>
                <a:sym typeface="Calibri"/>
              </a:rPr>
              <a:t>Statement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22107</TotalTime>
  <Words>1211</Words>
  <Application>Microsoft Macintosh PowerPoint</Application>
  <PresentationFormat>On-screen Show (4:3)</PresentationFormat>
  <Paragraphs>69</Paragraphs>
  <Slides>7</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 Financial Report Treasurer</vt:lpstr>
      <vt:lpstr>2021-22 LA Budget Review  January 2022</vt:lpstr>
      <vt:lpstr>2021-2022 LA Budget Highlights</vt:lpstr>
      <vt:lpstr>Finance Goals</vt:lpstr>
      <vt:lpstr>Motion</vt:lpstr>
      <vt:lpstr>2021-22 Financial Council Projects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Financial Report Treasurer</dc:title>
  <dc:creator>Nathan Alley</dc:creator>
  <cp:lastModifiedBy>Microsoft Office User</cp:lastModifiedBy>
  <cp:revision>27</cp:revision>
  <dcterms:created xsi:type="dcterms:W3CDTF">2018-09-08T00:15:55Z</dcterms:created>
  <dcterms:modified xsi:type="dcterms:W3CDTF">2022-02-14T03:58:00Z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haredWithUsers">
    <vt:lpwstr>15;#Lori Woods;#9;#Nathan Alley</vt:lpwstr>
  </property>
  <property fmtid="{D5CDD505-2E9C-101B-9397-08002B2CF9AE}" pid="3" name="ContentTypeId">
    <vt:lpwstr>0x01010097B401425043054DBD8A9C2BD64A2768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ies>
</file>