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2" r:id="rId4"/>
  </p:sldMasterIdLst>
  <p:notesMasterIdLst>
    <p:notesMasterId r:id="rId10"/>
  </p:notesMasterIdLst>
  <p:sldIdLst>
    <p:sldId id="256" r:id="rId5"/>
    <p:sldId id="263" r:id="rId6"/>
    <p:sldId id="264" r:id="rId7"/>
    <p:sldId id="262" r:id="rId8"/>
    <p:sldId id="259" r:id="rId9"/>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72A3A00-BA5F-5945-A793-0F80C6F4A951}">
          <p14:sldIdLst>
            <p14:sldId id="256"/>
            <p14:sldId id="263"/>
            <p14:sldId id="264"/>
            <p14:sldId id="262"/>
            <p14:sldId id="259"/>
          </p14:sldIdLst>
        </p14:section>
        <p14:section name="Untitled Section" id="{37E98E6C-F99C-AA45-A4BA-AE1669E6B93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CE483B-1555-62BF-631B-59C36758E236}" v="32" dt="2019-11-07T02:18:09.070"/>
    <p1510:client id="{3AB8F5C0-7006-1B24-0B10-5BCEC4FF22A1}" v="235" dt="2019-11-08T16:55:32.389"/>
    <p1510:client id="{4CA4E08E-E4C5-2BBC-2B07-4A96294654DF}" v="63" dt="2019-12-06T15:41:04.032"/>
    <p1510:client id="{548AED6E-4F01-5516-57C8-96C56F59AADA}" v="392" dt="2019-12-06T17:35:10.453"/>
    <p1510:client id="{55056DBF-84ED-3891-4B97-9F99D1017ABF}" v="2037" dt="2019-12-05T20:14:28.554"/>
    <p1510:client id="{5947CED1-5EAB-C7A1-E0A9-763A0E12C377}" v="48" dt="2020-01-09T14:05:36.515"/>
    <p1510:client id="{7A02543E-4154-F69D-3ABE-08582D6759B4}" v="47" dt="2019-10-15T01:21:56.274"/>
    <p1510:client id="{8A8AD15E-22C7-C355-B634-5AA0A89E8884}" v="2821" dt="2019-11-08T02:08:39.375"/>
    <p1510:client id="{8BDEE31D-8147-4492-B23B-8610696C4EE4}" v="1544" dt="2019-10-11T14:54:45.397"/>
    <p1510:client id="{8F83815E-CB1E-1783-A980-42D20D6273CC}" v="649" dt="2019-10-11T17:40:13.069"/>
    <p1510:client id="{8FC02206-5FEA-C8B8-AFA1-33ABBE32B665}" v="41" dt="2019-12-06T03:25:13.147"/>
    <p1510:client id="{9E84BC75-4D04-BF2A-36B7-21D1421EA383}" v="695" dt="2020-01-10T18:22:16.056"/>
    <p1510:client id="{AC0E7A92-ECA7-4B09-AD7C-869CB8300300}" v="26" dt="2019-12-05T22:47:01.299"/>
    <p1510:client id="{B544584C-2649-1AB4-2A63-3EFDF124632C}" v="378" dt="2020-01-09T23:47:51.631"/>
    <p1510:client id="{B62DD05A-80C2-925E-5C56-91F2D0626C0F}" v="7" dt="2019-11-08T15:42:04.530"/>
    <p1510:client id="{C883FED3-9A41-D92D-58C5-E5100ECBAAC2}" v="9" dt="2019-10-13T02:00:51.0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3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ff Baucum" userId="S::jeffbaucum@lincolnacademy.net::9d926aee-2749-4e87-bb68-fa68b3fb3965" providerId="AD" clId="Web-{5947CED1-5EAB-C7A1-E0A9-763A0E12C377}"/>
    <pc:docChg chg="modSld">
      <pc:chgData name="Jeff Baucum" userId="S::jeffbaucum@lincolnacademy.net::9d926aee-2749-4e87-bb68-fa68b3fb3965" providerId="AD" clId="Web-{5947CED1-5EAB-C7A1-E0A9-763A0E12C377}" dt="2020-01-09T14:05:36.062" v="45" actId="20577"/>
      <pc:docMkLst>
        <pc:docMk/>
      </pc:docMkLst>
      <pc:sldChg chg="modSp">
        <pc:chgData name="Jeff Baucum" userId="S::jeffbaucum@lincolnacademy.net::9d926aee-2749-4e87-bb68-fa68b3fb3965" providerId="AD" clId="Web-{5947CED1-5EAB-C7A1-E0A9-763A0E12C377}" dt="2020-01-09T14:05:36.062" v="44" actId="20577"/>
        <pc:sldMkLst>
          <pc:docMk/>
          <pc:sldMk cId="1426309436" sldId="256"/>
        </pc:sldMkLst>
        <pc:spChg chg="mod">
          <ac:chgData name="Jeff Baucum" userId="S::jeffbaucum@lincolnacademy.net::9d926aee-2749-4e87-bb68-fa68b3fb3965" providerId="AD" clId="Web-{5947CED1-5EAB-C7A1-E0A9-763A0E12C377}" dt="2020-01-09T14:05:36.062" v="44" actId="20577"/>
          <ac:spMkLst>
            <pc:docMk/>
            <pc:sldMk cId="1426309436" sldId="256"/>
            <ac:spMk id="3" creationId="{566D6AF0-D877-BB46-A05A-AA4C61ADA8B7}"/>
          </ac:spMkLst>
        </pc:spChg>
      </pc:sldChg>
      <pc:sldChg chg="modSp">
        <pc:chgData name="Jeff Baucum" userId="S::jeffbaucum@lincolnacademy.net::9d926aee-2749-4e87-bb68-fa68b3fb3965" providerId="AD" clId="Web-{5947CED1-5EAB-C7A1-E0A9-763A0E12C377}" dt="2020-01-09T14:04:42.843" v="19" actId="20577"/>
        <pc:sldMkLst>
          <pc:docMk/>
          <pc:sldMk cId="1521001929" sldId="263"/>
        </pc:sldMkLst>
        <pc:spChg chg="mod">
          <ac:chgData name="Jeff Baucum" userId="S::jeffbaucum@lincolnacademy.net::9d926aee-2749-4e87-bb68-fa68b3fb3965" providerId="AD" clId="Web-{5947CED1-5EAB-C7A1-E0A9-763A0E12C377}" dt="2020-01-09T14:04:42.843" v="19" actId="20577"/>
          <ac:spMkLst>
            <pc:docMk/>
            <pc:sldMk cId="1521001929" sldId="263"/>
            <ac:spMk id="2" creationId="{73861928-0355-2C48-8A02-F1D0E8733974}"/>
          </ac:spMkLst>
        </pc:spChg>
      </pc:sldChg>
    </pc:docChg>
  </pc:docChgLst>
  <pc:docChgLst>
    <pc:chgData name="Jeff Baucum" userId="S::jeffbaucum@lincolnacademy.net::9d926aee-2749-4e87-bb68-fa68b3fb3965" providerId="AD" clId="Web-{B544584C-2649-1AB4-2A63-3EFDF124632C}"/>
    <pc:docChg chg="addSld delSld modSld modSection">
      <pc:chgData name="Jeff Baucum" userId="S::jeffbaucum@lincolnacademy.net::9d926aee-2749-4e87-bb68-fa68b3fb3965" providerId="AD" clId="Web-{B544584C-2649-1AB4-2A63-3EFDF124632C}" dt="2020-01-09T23:47:51.631" v="377" actId="20577"/>
      <pc:docMkLst>
        <pc:docMk/>
      </pc:docMkLst>
      <pc:sldChg chg="modSp">
        <pc:chgData name="Jeff Baucum" userId="S::jeffbaucum@lincolnacademy.net::9d926aee-2749-4e87-bb68-fa68b3fb3965" providerId="AD" clId="Web-{B544584C-2649-1AB4-2A63-3EFDF124632C}" dt="2020-01-09T23:47:51.615" v="376" actId="20577"/>
        <pc:sldMkLst>
          <pc:docMk/>
          <pc:sldMk cId="1521001929" sldId="263"/>
        </pc:sldMkLst>
        <pc:spChg chg="mod">
          <ac:chgData name="Jeff Baucum" userId="S::jeffbaucum@lincolnacademy.net::9d926aee-2749-4e87-bb68-fa68b3fb3965" providerId="AD" clId="Web-{B544584C-2649-1AB4-2A63-3EFDF124632C}" dt="2020-01-09T23:47:51.615" v="376" actId="20577"/>
          <ac:spMkLst>
            <pc:docMk/>
            <pc:sldMk cId="1521001929" sldId="263"/>
            <ac:spMk id="3" creationId="{E0FADF33-74F7-9E4E-9862-4A0C1A58D5C0}"/>
          </ac:spMkLst>
        </pc:spChg>
      </pc:sldChg>
      <pc:sldChg chg="modSp new">
        <pc:chgData name="Jeff Baucum" userId="S::jeffbaucum@lincolnacademy.net::9d926aee-2749-4e87-bb68-fa68b3fb3965" providerId="AD" clId="Web-{B544584C-2649-1AB4-2A63-3EFDF124632C}" dt="2020-01-09T15:26:26.874" v="20" actId="20577"/>
        <pc:sldMkLst>
          <pc:docMk/>
          <pc:sldMk cId="1958012968" sldId="264"/>
        </pc:sldMkLst>
        <pc:spChg chg="mod">
          <ac:chgData name="Jeff Baucum" userId="S::jeffbaucum@lincolnacademy.net::9d926aee-2749-4e87-bb68-fa68b3fb3965" providerId="AD" clId="Web-{B544584C-2649-1AB4-2A63-3EFDF124632C}" dt="2020-01-09T15:26:04.093" v="17" actId="20577"/>
          <ac:spMkLst>
            <pc:docMk/>
            <pc:sldMk cId="1958012968" sldId="264"/>
            <ac:spMk id="2" creationId="{3FF7EB09-90C1-49DA-9495-E4A1C8E1A5A1}"/>
          </ac:spMkLst>
        </pc:spChg>
        <pc:spChg chg="mod">
          <ac:chgData name="Jeff Baucum" userId="S::jeffbaucum@lincolnacademy.net::9d926aee-2749-4e87-bb68-fa68b3fb3965" providerId="AD" clId="Web-{B544584C-2649-1AB4-2A63-3EFDF124632C}" dt="2020-01-09T15:26:26.874" v="20" actId="20577"/>
          <ac:spMkLst>
            <pc:docMk/>
            <pc:sldMk cId="1958012968" sldId="264"/>
            <ac:spMk id="3" creationId="{69F8FE81-F8C7-42CC-BD35-4052282DC205}"/>
          </ac:spMkLst>
        </pc:spChg>
      </pc:sldChg>
      <pc:sldChg chg="del">
        <pc:chgData name="Jeff Baucum" userId="S::jeffbaucum@lincolnacademy.net::9d926aee-2749-4e87-bb68-fa68b3fb3965" providerId="AD" clId="Web-{B544584C-2649-1AB4-2A63-3EFDF124632C}" dt="2020-01-09T15:01:05.389" v="0"/>
        <pc:sldMkLst>
          <pc:docMk/>
          <pc:sldMk cId="3744577375" sldId="265"/>
        </pc:sldMkLst>
      </pc:sldChg>
    </pc:docChg>
  </pc:docChgLst>
  <pc:docChgLst>
    <pc:chgData name="Jeff Baucum" userId="S::jeffbaucum@lincolnacademy.net::9d926aee-2749-4e87-bb68-fa68b3fb3965" providerId="AD" clId="Web-{9E84BC75-4D04-BF2A-36B7-21D1421EA383}"/>
    <pc:docChg chg="modSld">
      <pc:chgData name="Jeff Baucum" userId="S::jeffbaucum@lincolnacademy.net::9d926aee-2749-4e87-bb68-fa68b3fb3965" providerId="AD" clId="Web-{9E84BC75-4D04-BF2A-36B7-21D1421EA383}" dt="2020-01-10T18:22:16.056" v="691" actId="20577"/>
      <pc:docMkLst>
        <pc:docMk/>
      </pc:docMkLst>
      <pc:sldChg chg="modSp">
        <pc:chgData name="Jeff Baucum" userId="S::jeffbaucum@lincolnacademy.net::9d926aee-2749-4e87-bb68-fa68b3fb3965" providerId="AD" clId="Web-{9E84BC75-4D04-BF2A-36B7-21D1421EA383}" dt="2020-01-10T18:22:16.056" v="690" actId="20577"/>
        <pc:sldMkLst>
          <pc:docMk/>
          <pc:sldMk cId="1426309436" sldId="256"/>
        </pc:sldMkLst>
        <pc:spChg chg="mod">
          <ac:chgData name="Jeff Baucum" userId="S::jeffbaucum@lincolnacademy.net::9d926aee-2749-4e87-bb68-fa68b3fb3965" providerId="AD" clId="Web-{9E84BC75-4D04-BF2A-36B7-21D1421EA383}" dt="2020-01-10T18:22:16.056" v="690" actId="20577"/>
          <ac:spMkLst>
            <pc:docMk/>
            <pc:sldMk cId="1426309436" sldId="256"/>
            <ac:spMk id="3" creationId="{566D6AF0-D877-BB46-A05A-AA4C61ADA8B7}"/>
          </ac:spMkLst>
        </pc:spChg>
      </pc:sldChg>
      <pc:sldChg chg="modSp">
        <pc:chgData name="Jeff Baucum" userId="S::jeffbaucum@lincolnacademy.net::9d926aee-2749-4e87-bb68-fa68b3fb3965" providerId="AD" clId="Web-{9E84BC75-4D04-BF2A-36B7-21D1421EA383}" dt="2020-01-10T15:24:12.056" v="669" actId="20577"/>
        <pc:sldMkLst>
          <pc:docMk/>
          <pc:sldMk cId="2149295623" sldId="262"/>
        </pc:sldMkLst>
        <pc:spChg chg="mod">
          <ac:chgData name="Jeff Baucum" userId="S::jeffbaucum@lincolnacademy.net::9d926aee-2749-4e87-bb68-fa68b3fb3965" providerId="AD" clId="Web-{9E84BC75-4D04-BF2A-36B7-21D1421EA383}" dt="2020-01-10T15:24:12.056" v="669" actId="20577"/>
          <ac:spMkLst>
            <pc:docMk/>
            <pc:sldMk cId="2149295623" sldId="262"/>
            <ac:spMk id="3" creationId="{68ACED22-51C0-F344-ACE2-274F656AF842}"/>
          </ac:spMkLst>
        </pc:spChg>
      </pc:sldChg>
      <pc:sldChg chg="modSp">
        <pc:chgData name="Jeff Baucum" userId="S::jeffbaucum@lincolnacademy.net::9d926aee-2749-4e87-bb68-fa68b3fb3965" providerId="AD" clId="Web-{9E84BC75-4D04-BF2A-36B7-21D1421EA383}" dt="2020-01-10T18:21:41.572" v="674" actId="20577"/>
        <pc:sldMkLst>
          <pc:docMk/>
          <pc:sldMk cId="1521001929" sldId="263"/>
        </pc:sldMkLst>
        <pc:spChg chg="mod">
          <ac:chgData name="Jeff Baucum" userId="S::jeffbaucum@lincolnacademy.net::9d926aee-2749-4e87-bb68-fa68b3fb3965" providerId="AD" clId="Web-{9E84BC75-4D04-BF2A-36B7-21D1421EA383}" dt="2020-01-10T18:21:41.572" v="674" actId="20577"/>
          <ac:spMkLst>
            <pc:docMk/>
            <pc:sldMk cId="1521001929" sldId="263"/>
            <ac:spMk id="3" creationId="{E0FADF33-74F7-9E4E-9862-4A0C1A58D5C0}"/>
          </ac:spMkLst>
        </pc:spChg>
      </pc:sldChg>
      <pc:sldChg chg="modSp">
        <pc:chgData name="Jeff Baucum" userId="S::jeffbaucum@lincolnacademy.net::9d926aee-2749-4e87-bb68-fa68b3fb3965" providerId="AD" clId="Web-{9E84BC75-4D04-BF2A-36B7-21D1421EA383}" dt="2020-01-10T15:23:14.962" v="654" actId="20577"/>
        <pc:sldMkLst>
          <pc:docMk/>
          <pc:sldMk cId="1958012968" sldId="264"/>
        </pc:sldMkLst>
        <pc:spChg chg="mod">
          <ac:chgData name="Jeff Baucum" userId="S::jeffbaucum@lincolnacademy.net::9d926aee-2749-4e87-bb68-fa68b3fb3965" providerId="AD" clId="Web-{9E84BC75-4D04-BF2A-36B7-21D1421EA383}" dt="2020-01-10T15:23:14.962" v="654" actId="20577"/>
          <ac:spMkLst>
            <pc:docMk/>
            <pc:sldMk cId="1958012968" sldId="264"/>
            <ac:spMk id="2" creationId="{3FF7EB09-90C1-49DA-9495-E4A1C8E1A5A1}"/>
          </ac:spMkLst>
        </pc:spChg>
        <pc:spChg chg="mod">
          <ac:chgData name="Jeff Baucum" userId="S::jeffbaucum@lincolnacademy.net::9d926aee-2749-4e87-bb68-fa68b3fb3965" providerId="AD" clId="Web-{9E84BC75-4D04-BF2A-36B7-21D1421EA383}" dt="2020-01-10T15:23:11.618" v="646" actId="20577"/>
          <ac:spMkLst>
            <pc:docMk/>
            <pc:sldMk cId="1958012968" sldId="264"/>
            <ac:spMk id="3" creationId="{69F8FE81-F8C7-42CC-BD35-4052282DC20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999DA2-D891-B145-9B08-284BB647DB94}" type="datetimeFigureOut">
              <a:rPr lang="en-US" smtClean="0"/>
              <a:t>1/11/2020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0858C3-2C2A-9047-8F46-48CFA117D10D}" type="slidenum">
              <a:rPr lang="en-US" smtClean="0"/>
              <a:t>‹#›</a:t>
            </a:fld>
            <a:endParaRPr lang="en-US"/>
          </a:p>
        </p:txBody>
      </p:sp>
    </p:spTree>
    <p:extLst>
      <p:ext uri="{BB962C8B-B14F-4D97-AF65-F5344CB8AC3E}">
        <p14:creationId xmlns:p14="http://schemas.microsoft.com/office/powerpoint/2010/main" val="2617011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DFDA9D4-C337-ED4B-9704-5C85616ED085}"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4170805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FDA9D4-C337-ED4B-9704-5C85616ED085}"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1139031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FDA9D4-C337-ED4B-9704-5C85616ED085}"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1877763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FDA9D4-C337-ED4B-9704-5C85616ED085}" type="datetimeFigureOut">
              <a:rPr lang="en-US" smtClean="0"/>
              <a:t>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906683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DFDA9D4-C337-ED4B-9704-5C85616ED085}" type="datetimeFigureOut">
              <a:rPr lang="en-US" smtClean="0"/>
              <a:t>1/11/2020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2733674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FDA9D4-C337-ED4B-9704-5C85616ED085}" type="datetimeFigureOut">
              <a:rPr lang="en-US" smtClean="0"/>
              <a:t>1/11/2020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708008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FDA9D4-C337-ED4B-9704-5C85616ED085}" type="datetimeFigureOut">
              <a:rPr lang="en-US" smtClean="0"/>
              <a:t>1/11/2020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3168057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FDA9D4-C337-ED4B-9704-5C85616ED085}" type="datetimeFigureOut">
              <a:rPr lang="en-US" smtClean="0"/>
              <a:t>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2613029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FDA9D4-C337-ED4B-9704-5C85616ED085}" type="datetimeFigureOut">
              <a:rPr lang="en-US" smtClean="0"/>
              <a:t>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53020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FDA9D4-C337-ED4B-9704-5C85616ED085}"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3709814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FDA9D4-C337-ED4B-9704-5C85616ED085}"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3948306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FDA9D4-C337-ED4B-9704-5C85616ED085}" type="datetimeFigureOut">
              <a:rPr lang="en-US" smtClean="0"/>
              <a:t>1/11/2020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6D8366-3B35-3B46-92B8-F44FE2C73B50}" type="slidenum">
              <a:rPr lang="en-US" smtClean="0"/>
              <a:t>‹#›</a:t>
            </a:fld>
            <a:endParaRPr lang="en-US"/>
          </a:p>
        </p:txBody>
      </p:sp>
    </p:spTree>
    <p:extLst>
      <p:ext uri="{BB962C8B-B14F-4D97-AF65-F5344CB8AC3E}">
        <p14:creationId xmlns:p14="http://schemas.microsoft.com/office/powerpoint/2010/main" val="99755971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9618FB-B6DD-CE44-ACC7-ECA5B71B7D79}"/>
              </a:ext>
            </a:extLst>
          </p:cNvPr>
          <p:cNvSpPr>
            <a:spLocks noGrp="1"/>
          </p:cNvSpPr>
          <p:nvPr>
            <p:ph type="ctrTitle"/>
          </p:nvPr>
        </p:nvSpPr>
        <p:spPr>
          <a:xfrm>
            <a:off x="3198961" y="628565"/>
            <a:ext cx="5420265" cy="1812506"/>
          </a:xfrm>
        </p:spPr>
        <p:txBody>
          <a:bodyPr>
            <a:normAutofit fontScale="90000"/>
          </a:bodyPr>
          <a:lstStyle/>
          <a:p>
            <a:r>
              <a:rPr lang="en-US"/>
              <a:t/>
            </a:r>
            <a:br>
              <a:rPr lang="en-US"/>
            </a:br>
            <a:r>
              <a:rPr lang="en-US"/>
              <a:t>Financial Report</a:t>
            </a:r>
            <a:br>
              <a:rPr lang="en-US"/>
            </a:br>
            <a:r>
              <a:rPr lang="en-US" sz="4000">
                <a:cs typeface="Calibri Light"/>
              </a:rPr>
              <a:t>Treasurer</a:t>
            </a:r>
          </a:p>
        </p:txBody>
      </p:sp>
      <p:sp>
        <p:nvSpPr>
          <p:cNvPr id="3" name="Subtitle 2">
            <a:extLst>
              <a:ext uri="{FF2B5EF4-FFF2-40B4-BE49-F238E27FC236}">
                <a16:creationId xmlns:a16="http://schemas.microsoft.com/office/drawing/2014/main" xmlns="" id="{566D6AF0-D877-BB46-A05A-AA4C61ADA8B7}"/>
              </a:ext>
            </a:extLst>
          </p:cNvPr>
          <p:cNvSpPr>
            <a:spLocks noGrp="1"/>
          </p:cNvSpPr>
          <p:nvPr>
            <p:ph type="subTitle" idx="1"/>
          </p:nvPr>
        </p:nvSpPr>
        <p:spPr>
          <a:xfrm>
            <a:off x="920972" y="2671108"/>
            <a:ext cx="7445829" cy="4275719"/>
          </a:xfrm>
        </p:spPr>
        <p:txBody>
          <a:bodyPr vert="horz" lIns="91440" tIns="45720" rIns="91440" bIns="45720" rtlCol="0" anchor="t">
            <a:normAutofit/>
          </a:bodyPr>
          <a:lstStyle/>
          <a:p>
            <a:r>
              <a:rPr lang="en-US" dirty="0"/>
              <a:t>January 13th, 2020</a:t>
            </a:r>
          </a:p>
          <a:p>
            <a:pPr algn="l"/>
            <a:r>
              <a:rPr lang="en-US" i="1" dirty="0"/>
              <a:t>Finance Committee: </a:t>
            </a:r>
            <a:endParaRPr lang="en-US" dirty="0">
              <a:cs typeface="Calibri"/>
            </a:endParaRPr>
          </a:p>
          <a:p>
            <a:r>
              <a:rPr lang="en-US" dirty="0"/>
              <a:t>Jeff Baucum, Lincoln Academy Board Treasurer</a:t>
            </a:r>
            <a:endParaRPr lang="en-US" dirty="0">
              <a:cs typeface="Calibri"/>
            </a:endParaRPr>
          </a:p>
          <a:p>
            <a:r>
              <a:rPr lang="en-US" i="1" dirty="0"/>
              <a:t>Nathan Alley, </a:t>
            </a:r>
            <a:r>
              <a:rPr lang="en-US"/>
              <a:t>Lincoln Academy Board Vice-President</a:t>
            </a:r>
            <a:endParaRPr lang="en-US" dirty="0">
              <a:cs typeface="Calibri"/>
            </a:endParaRPr>
          </a:p>
          <a:p>
            <a:r>
              <a:rPr lang="en-US" i="1" dirty="0"/>
              <a:t> Janelle Johnson, </a:t>
            </a:r>
            <a:r>
              <a:rPr lang="en-US" i="1" err="1"/>
              <a:t>Cindie</a:t>
            </a:r>
            <a:r>
              <a:rPr lang="en-US" i="1" dirty="0"/>
              <a:t> Poulter, Larisa Rogers, Jeanne Coyle, Lori Woods</a:t>
            </a:r>
            <a:endParaRPr lang="en-US" i="1" dirty="0">
              <a:cs typeface="Calibri"/>
            </a:endParaRPr>
          </a:p>
          <a:p>
            <a:endParaRPr lang="en-US" i="1">
              <a:cs typeface="Calibri" panose="020F0502020204030204"/>
            </a:endParaRPr>
          </a:p>
          <a:p>
            <a:pPr algn="l"/>
            <a:r>
              <a:rPr lang="en-US" sz="1600" i="1" dirty="0">
                <a:ea typeface="+mn-lt"/>
                <a:cs typeface="+mn-lt"/>
              </a:rPr>
              <a:t>The Mission of Lincoln Academy is to help students attain their highest social and academic potential through an academically rigorous, content-rich educational program in a safe, orderly, and caring environment.</a:t>
            </a:r>
            <a:endParaRPr lang="en-US" sz="1600" dirty="0">
              <a:cs typeface="Calibri" panose="020F0502020204030204"/>
            </a:endParaRPr>
          </a:p>
        </p:txBody>
      </p:sp>
      <p:pic>
        <p:nvPicPr>
          <p:cNvPr id="4" name="Picture 4" descr="A picture containing room&#10;&#10;Description generated with very high confidence">
            <a:extLst>
              <a:ext uri="{FF2B5EF4-FFF2-40B4-BE49-F238E27FC236}">
                <a16:creationId xmlns:a16="http://schemas.microsoft.com/office/drawing/2014/main" xmlns="" id="{410361F5-E666-4DF4-8067-2F06C4802386}"/>
              </a:ext>
            </a:extLst>
          </p:cNvPr>
          <p:cNvPicPr>
            <a:picLocks noChangeAspect="1"/>
          </p:cNvPicPr>
          <p:nvPr/>
        </p:nvPicPr>
        <p:blipFill>
          <a:blip r:embed="rId2"/>
          <a:stretch>
            <a:fillRect/>
          </a:stretch>
        </p:blipFill>
        <p:spPr>
          <a:xfrm>
            <a:off x="194813" y="438509"/>
            <a:ext cx="2514600" cy="1524000"/>
          </a:xfrm>
          <a:prstGeom prst="rect">
            <a:avLst/>
          </a:prstGeom>
        </p:spPr>
      </p:pic>
    </p:spTree>
    <p:extLst>
      <p:ext uri="{BB962C8B-B14F-4D97-AF65-F5344CB8AC3E}">
        <p14:creationId xmlns:p14="http://schemas.microsoft.com/office/powerpoint/2010/main" val="1426309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861928-0355-2C48-8A02-F1D0E8733974}"/>
              </a:ext>
            </a:extLst>
          </p:cNvPr>
          <p:cNvSpPr>
            <a:spLocks noGrp="1"/>
          </p:cNvSpPr>
          <p:nvPr>
            <p:ph type="title"/>
          </p:nvPr>
        </p:nvSpPr>
        <p:spPr/>
        <p:txBody>
          <a:bodyPr/>
          <a:lstStyle/>
          <a:p>
            <a:pPr algn="ctr"/>
            <a:r>
              <a:rPr lang="en-US" u="sng" dirty="0">
                <a:cs typeface="Calibri Light"/>
              </a:rPr>
              <a:t>2019-20 LA Budget Review</a:t>
            </a:r>
            <a:br>
              <a:rPr lang="en-US" u="sng" dirty="0">
                <a:cs typeface="Calibri Light"/>
              </a:rPr>
            </a:br>
            <a:r>
              <a:rPr lang="en-US" dirty="0">
                <a:cs typeface="Calibri Light"/>
              </a:rPr>
              <a:t>December 2019</a:t>
            </a:r>
          </a:p>
        </p:txBody>
      </p:sp>
      <p:sp>
        <p:nvSpPr>
          <p:cNvPr id="3" name="Content Placeholder 2">
            <a:extLst>
              <a:ext uri="{FF2B5EF4-FFF2-40B4-BE49-F238E27FC236}">
                <a16:creationId xmlns:a16="http://schemas.microsoft.com/office/drawing/2014/main" xmlns="" id="{E0FADF33-74F7-9E4E-9862-4A0C1A58D5C0}"/>
              </a:ext>
            </a:extLst>
          </p:cNvPr>
          <p:cNvSpPr>
            <a:spLocks noGrp="1"/>
          </p:cNvSpPr>
          <p:nvPr>
            <p:ph idx="1"/>
          </p:nvPr>
        </p:nvSpPr>
        <p:spPr>
          <a:xfrm>
            <a:off x="628650" y="1710607"/>
            <a:ext cx="8203001" cy="4866406"/>
          </a:xfrm>
        </p:spPr>
        <p:txBody>
          <a:bodyPr vert="horz" lIns="91440" tIns="45720" rIns="91440" bIns="45720" rtlCol="0" anchor="t">
            <a:normAutofit fontScale="70000" lnSpcReduction="20000"/>
          </a:bodyPr>
          <a:lstStyle/>
          <a:p>
            <a:r>
              <a:rPr lang="en-US" b="1" u="sng" dirty="0">
                <a:ea typeface="+mn-lt"/>
                <a:cs typeface="+mn-lt"/>
              </a:rPr>
              <a:t>Revenues</a:t>
            </a:r>
            <a:r>
              <a:rPr lang="en-US" dirty="0">
                <a:ea typeface="+mn-lt"/>
                <a:cs typeface="+mn-lt"/>
              </a:rPr>
              <a:t>:  PPR rates have been updated from Jeffco and have been calculated at $17.05 higher than forecasted.  The net result is $12.6k more than expected. Overall, we believe the revenues will be very close to budgeted forecasts despite adjustments to the other revenue adjusting downward by $28k.</a:t>
            </a:r>
          </a:p>
          <a:p>
            <a:r>
              <a:rPr lang="en-US" b="1" u="sng" dirty="0">
                <a:ea typeface="+mn-lt"/>
                <a:cs typeface="+mn-lt"/>
              </a:rPr>
              <a:t>Salaries &amp; Benefits</a:t>
            </a:r>
            <a:r>
              <a:rPr lang="en-US" dirty="0">
                <a:ea typeface="+mn-lt"/>
                <a:cs typeface="+mn-lt"/>
              </a:rPr>
              <a:t>: Forecasted to be below budget due to lower benefit (PERA costs) by $43k.   </a:t>
            </a:r>
            <a:endParaRPr lang="en-US" dirty="0">
              <a:cs typeface="Calibri" panose="020F0502020204030204"/>
            </a:endParaRPr>
          </a:p>
          <a:p>
            <a:r>
              <a:rPr lang="en-US" b="1" u="sng" dirty="0">
                <a:ea typeface="+mn-lt"/>
                <a:cs typeface="+mn-lt"/>
              </a:rPr>
              <a:t>Purchased Services</a:t>
            </a:r>
            <a:r>
              <a:rPr lang="en-US" dirty="0">
                <a:ea typeface="+mn-lt"/>
                <a:cs typeface="+mn-lt"/>
              </a:rPr>
              <a:t>: Overall purchased services are on target to Budget.  No significant issues.</a:t>
            </a:r>
          </a:p>
          <a:p>
            <a:r>
              <a:rPr lang="en-US" b="1" u="sng" dirty="0">
                <a:ea typeface="+mn-lt"/>
                <a:cs typeface="+mn-lt"/>
              </a:rPr>
              <a:t>Materials</a:t>
            </a:r>
            <a:r>
              <a:rPr lang="en-US" dirty="0">
                <a:ea typeface="+mn-lt"/>
                <a:cs typeface="+mn-lt"/>
              </a:rPr>
              <a:t>:  Additional cost for building radios (14) and a district security radio have been added to expected expenditures  but will be covered by contingency. Overall on target against Budget.</a:t>
            </a:r>
          </a:p>
          <a:p>
            <a:r>
              <a:rPr lang="en-US" b="1" u="sng" dirty="0">
                <a:ea typeface="+mn-lt"/>
                <a:cs typeface="+mn-lt"/>
              </a:rPr>
              <a:t>Capital</a:t>
            </a:r>
            <a:r>
              <a:rPr lang="en-US" dirty="0">
                <a:ea typeface="+mn-lt"/>
                <a:cs typeface="+mn-lt"/>
              </a:rPr>
              <a:t>:  Financial council reviewed Capital requests for 5B and operational funding this month.  No additional capital request were submitted in January to the </a:t>
            </a:r>
            <a:r>
              <a:rPr lang="en-US">
                <a:ea typeface="+mn-lt"/>
                <a:cs typeface="+mn-lt"/>
              </a:rPr>
              <a:t>committee</a:t>
            </a:r>
            <a:r>
              <a:rPr lang="en-US" dirty="0">
                <a:ea typeface="+mn-lt"/>
                <a:cs typeface="+mn-lt"/>
              </a:rPr>
              <a:t>.</a:t>
            </a:r>
          </a:p>
          <a:p>
            <a:r>
              <a:rPr lang="en-US" b="1" u="sng" dirty="0">
                <a:ea typeface="+mn-lt"/>
                <a:cs typeface="+mn-lt"/>
              </a:rPr>
              <a:t>Margin</a:t>
            </a:r>
            <a:r>
              <a:rPr lang="en-US" dirty="0">
                <a:ea typeface="+mn-lt"/>
                <a:cs typeface="+mn-lt"/>
              </a:rPr>
              <a:t>: Currently Projecting a negative margin (Loss) of $99k for the year. This is in relation to the Fire Alarm project expenses incurred into the 19-20 school year.</a:t>
            </a:r>
            <a:endParaRPr lang="en-US" dirty="0">
              <a:cs typeface="Calibri"/>
            </a:endParaRPr>
          </a:p>
        </p:txBody>
      </p:sp>
    </p:spTree>
    <p:extLst>
      <p:ext uri="{BB962C8B-B14F-4D97-AF65-F5344CB8AC3E}">
        <p14:creationId xmlns:p14="http://schemas.microsoft.com/office/powerpoint/2010/main" val="1521001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F7EB09-90C1-49DA-9495-E4A1C8E1A5A1}"/>
              </a:ext>
            </a:extLst>
          </p:cNvPr>
          <p:cNvSpPr>
            <a:spLocks noGrp="1"/>
          </p:cNvSpPr>
          <p:nvPr>
            <p:ph type="title"/>
          </p:nvPr>
        </p:nvSpPr>
        <p:spPr/>
        <p:txBody>
          <a:bodyPr/>
          <a:lstStyle/>
          <a:p>
            <a:r>
              <a:rPr lang="en-US" dirty="0">
                <a:cs typeface="Calibri Light"/>
              </a:rPr>
              <a:t>2020-21 Budget Schedule</a:t>
            </a:r>
            <a:endParaRPr lang="en-US" dirty="0"/>
          </a:p>
        </p:txBody>
      </p:sp>
      <p:sp>
        <p:nvSpPr>
          <p:cNvPr id="3" name="Content Placeholder 2">
            <a:extLst>
              <a:ext uri="{FF2B5EF4-FFF2-40B4-BE49-F238E27FC236}">
                <a16:creationId xmlns:a16="http://schemas.microsoft.com/office/drawing/2014/main" xmlns="" id="{69F8FE81-F8C7-42CC-BD35-4052282DC205}"/>
              </a:ext>
            </a:extLst>
          </p:cNvPr>
          <p:cNvSpPr>
            <a:spLocks noGrp="1"/>
          </p:cNvSpPr>
          <p:nvPr>
            <p:ph idx="1"/>
          </p:nvPr>
        </p:nvSpPr>
        <p:spPr/>
        <p:txBody>
          <a:bodyPr vert="horz" lIns="91440" tIns="45720" rIns="91440" bIns="45720" rtlCol="0" anchor="t">
            <a:normAutofit/>
          </a:bodyPr>
          <a:lstStyle/>
          <a:p>
            <a:r>
              <a:rPr lang="en-US" dirty="0">
                <a:ea typeface="+mn-lt"/>
                <a:cs typeface="+mn-lt"/>
              </a:rPr>
              <a:t>February 2020:  Staff compensation review &amp; FTE assessment</a:t>
            </a:r>
          </a:p>
          <a:p>
            <a:r>
              <a:rPr lang="en-US" dirty="0">
                <a:ea typeface="+mn-lt"/>
                <a:cs typeface="+mn-lt"/>
              </a:rPr>
              <a:t>March:  Capital and opportunity list update</a:t>
            </a:r>
          </a:p>
          <a:p>
            <a:r>
              <a:rPr lang="en-US" dirty="0">
                <a:ea typeface="+mn-lt"/>
                <a:cs typeface="+mn-lt"/>
              </a:rPr>
              <a:t>March:  5 Year and expense forecast in first draft</a:t>
            </a:r>
          </a:p>
          <a:p>
            <a:r>
              <a:rPr lang="en-US" dirty="0">
                <a:ea typeface="+mn-lt"/>
                <a:cs typeface="+mn-lt"/>
              </a:rPr>
              <a:t>April: Initial proposed 2020-21 budget presented to the Board including cash flow and capital spend</a:t>
            </a:r>
          </a:p>
          <a:p>
            <a:r>
              <a:rPr lang="en-US" dirty="0">
                <a:ea typeface="+mn-lt"/>
                <a:cs typeface="+mn-lt"/>
              </a:rPr>
              <a:t>May: Final date due to Board for approval</a:t>
            </a:r>
            <a:endParaRPr lang="en-US" dirty="0">
              <a:cs typeface="Calibri" panose="020F0502020204030204"/>
            </a:endParaRPr>
          </a:p>
        </p:txBody>
      </p:sp>
    </p:spTree>
    <p:extLst>
      <p:ext uri="{BB962C8B-B14F-4D97-AF65-F5344CB8AC3E}">
        <p14:creationId xmlns:p14="http://schemas.microsoft.com/office/powerpoint/2010/main" val="1958012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A95E40-DD7D-8149-BC05-AC672A6AF5E5}"/>
              </a:ext>
            </a:extLst>
          </p:cNvPr>
          <p:cNvSpPr>
            <a:spLocks noGrp="1"/>
          </p:cNvSpPr>
          <p:nvPr>
            <p:ph type="title"/>
          </p:nvPr>
        </p:nvSpPr>
        <p:spPr>
          <a:xfrm>
            <a:off x="628650" y="122136"/>
            <a:ext cx="7886700" cy="1325563"/>
          </a:xfrm>
        </p:spPr>
        <p:txBody>
          <a:bodyPr/>
          <a:lstStyle/>
          <a:p>
            <a:r>
              <a:rPr lang="en-US" u="sng"/>
              <a:t>2019-2020 LA Budget Highlights</a:t>
            </a:r>
          </a:p>
        </p:txBody>
      </p:sp>
      <p:sp>
        <p:nvSpPr>
          <p:cNvPr id="3" name="Content Placeholder 2">
            <a:extLst>
              <a:ext uri="{FF2B5EF4-FFF2-40B4-BE49-F238E27FC236}">
                <a16:creationId xmlns:a16="http://schemas.microsoft.com/office/drawing/2014/main" xmlns="" id="{68ACED22-51C0-F344-ACE2-274F656AF842}"/>
              </a:ext>
            </a:extLst>
          </p:cNvPr>
          <p:cNvSpPr>
            <a:spLocks noGrp="1"/>
          </p:cNvSpPr>
          <p:nvPr>
            <p:ph idx="1"/>
          </p:nvPr>
        </p:nvSpPr>
        <p:spPr>
          <a:xfrm>
            <a:off x="628650" y="911225"/>
            <a:ext cx="7886700" cy="5511346"/>
          </a:xfrm>
        </p:spPr>
        <p:txBody>
          <a:bodyPr vert="horz" lIns="91440" tIns="45720" rIns="91440" bIns="45720" rtlCol="0" anchor="t">
            <a:normAutofit fontScale="92500" lnSpcReduction="10000"/>
          </a:bodyPr>
          <a:lstStyle/>
          <a:p>
            <a:endParaRPr lang="en-US"/>
          </a:p>
          <a:p>
            <a:r>
              <a:rPr lang="en-US" dirty="0"/>
              <a:t>Salary increases</a:t>
            </a:r>
            <a:endParaRPr lang="en-US" dirty="0">
              <a:cs typeface="Calibri"/>
            </a:endParaRPr>
          </a:p>
          <a:p>
            <a:pPr lvl="1"/>
            <a:r>
              <a:rPr lang="en-US" dirty="0"/>
              <a:t>5A mill levy override allowed Administration to increase overall salaries by approximately 10% from the previous year.</a:t>
            </a:r>
            <a:endParaRPr lang="en-US" dirty="0">
              <a:cs typeface="Calibri"/>
            </a:endParaRPr>
          </a:p>
          <a:p>
            <a:pPr lvl="1"/>
            <a:r>
              <a:rPr lang="en-US" dirty="0"/>
              <a:t>Benefits (incl PERA) will increase proportionately with salary increases and PERA contributions increased by about ½%. </a:t>
            </a:r>
            <a:endParaRPr lang="en-US" dirty="0">
              <a:cs typeface="Calibri"/>
            </a:endParaRPr>
          </a:p>
          <a:p>
            <a:r>
              <a:rPr lang="en-US" dirty="0"/>
              <a:t>Early Debt Payoff</a:t>
            </a:r>
            <a:endParaRPr lang="en-US" dirty="0">
              <a:cs typeface="Calibri"/>
            </a:endParaRPr>
          </a:p>
          <a:p>
            <a:pPr lvl="1"/>
            <a:r>
              <a:rPr lang="en-US" dirty="0"/>
              <a:t>The planned early lump sum payment of $178k for the Building C loan was made in October 2019.  We will complete payment on the loan with a final payment in July 2020 ($26,000 interest savings).</a:t>
            </a:r>
            <a:endParaRPr lang="en-US" dirty="0">
              <a:cs typeface="Calibri"/>
            </a:endParaRPr>
          </a:p>
          <a:p>
            <a:r>
              <a:rPr lang="en-US" dirty="0"/>
              <a:t>Property Improvements</a:t>
            </a:r>
            <a:endParaRPr lang="en-US" dirty="0">
              <a:cs typeface="Calibri"/>
            </a:endParaRPr>
          </a:p>
          <a:p>
            <a:pPr lvl="1"/>
            <a:r>
              <a:rPr lang="en-US" dirty="0"/>
              <a:t>The 5B Bond related projects will likely add value to the property (and Lincoln's overall asset value), but the income/expense will not go through the school's financials. The payment process will take place at the district level. </a:t>
            </a:r>
            <a:endParaRPr lang="en-US" dirty="0">
              <a:cs typeface="Calibri" panose="020F0502020204030204"/>
            </a:endParaRPr>
          </a:p>
          <a:p>
            <a:pPr marL="0" indent="0">
              <a:buNone/>
            </a:pPr>
            <a:endParaRPr lang="en-US" dirty="0">
              <a:cs typeface="Calibri" panose="020F0502020204030204"/>
            </a:endParaRPr>
          </a:p>
          <a:p>
            <a:endParaRPr lang="en-US">
              <a:cs typeface="Calibri" panose="020F0502020204030204"/>
            </a:endParaRPr>
          </a:p>
          <a:p>
            <a:pPr lvl="1"/>
            <a:endParaRPr lang="en-US">
              <a:cs typeface="Calibri" panose="020F0502020204030204"/>
            </a:endParaRPr>
          </a:p>
        </p:txBody>
      </p:sp>
    </p:spTree>
    <p:extLst>
      <p:ext uri="{BB962C8B-B14F-4D97-AF65-F5344CB8AC3E}">
        <p14:creationId xmlns:p14="http://schemas.microsoft.com/office/powerpoint/2010/main" val="2149295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9E374A90-6A20-774D-B597-87BB8DA30B2B}"/>
              </a:ext>
            </a:extLst>
          </p:cNvPr>
          <p:cNvSpPr txBox="1"/>
          <p:nvPr/>
        </p:nvSpPr>
        <p:spPr>
          <a:xfrm>
            <a:off x="439262" y="843677"/>
            <a:ext cx="8461419" cy="4247317"/>
          </a:xfrm>
          <a:prstGeom prst="rect">
            <a:avLst/>
          </a:prstGeom>
          <a:noFill/>
        </p:spPr>
        <p:txBody>
          <a:bodyPr wrap="square" rtlCol="0" anchor="t">
            <a:spAutoFit/>
          </a:bodyPr>
          <a:lstStyle/>
          <a:p>
            <a:r>
              <a:rPr lang="en-US"/>
              <a:t>The finance committee believes that Lincoln Academy is in a very good financial position regarding the 2019-2020 school year. The school has a robust carry-forward that will allow leadership and Board of Directors to plan for the next five to ten years of operational and capital requirements, including in the areas of the educational environment, warm-safe-dry building and employee salaries. With the completion of the fire alarm project this year, Lincoln Academy can look forward to utilizing the generous district Bond issuance later in the school year to invest into the facility. The finance committee hopes to complete the loan for Building C within the next 18 months, freeing up funding for other budget priorities. </a:t>
            </a:r>
          </a:p>
          <a:p>
            <a:endParaRPr lang="en-US"/>
          </a:p>
          <a:p>
            <a:r>
              <a:rPr lang="en-US"/>
              <a:t>We continue to support a conservative fiscal approach, as the school looks forward to future dynamic opportunity in academic leadership, student support, and the Lincoln community. </a:t>
            </a:r>
            <a:endParaRPr lang="en-US">
              <a:cs typeface="Calibri"/>
            </a:endParaRPr>
          </a:p>
          <a:p>
            <a:endParaRPr lang="en-US"/>
          </a:p>
          <a:p>
            <a:endParaRPr lang="en-US"/>
          </a:p>
        </p:txBody>
      </p:sp>
      <p:sp>
        <p:nvSpPr>
          <p:cNvPr id="10" name="Title 1">
            <a:extLst>
              <a:ext uri="{FF2B5EF4-FFF2-40B4-BE49-F238E27FC236}">
                <a16:creationId xmlns:a16="http://schemas.microsoft.com/office/drawing/2014/main" xmlns="" id="{3D0BF1F5-7EBF-0849-918F-6137D184B2D1}"/>
              </a:ext>
            </a:extLst>
          </p:cNvPr>
          <p:cNvSpPr txBox="1">
            <a:spLocks/>
          </p:cNvSpPr>
          <p:nvPr/>
        </p:nvSpPr>
        <p:spPr>
          <a:xfrm>
            <a:off x="439262" y="454865"/>
            <a:ext cx="5415632" cy="450909"/>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t>Statement</a:t>
            </a:r>
          </a:p>
        </p:txBody>
      </p:sp>
    </p:spTree>
    <p:extLst>
      <p:ext uri="{BB962C8B-B14F-4D97-AF65-F5344CB8AC3E}">
        <p14:creationId xmlns:p14="http://schemas.microsoft.com/office/powerpoint/2010/main" val="4835792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75fa516-2d6a-4fc0-98ae-72a4c08c6745">
      <UserInfo>
        <DisplayName>Lori Woods</DisplayName>
        <AccountId>17</AccountId>
        <AccountType/>
      </UserInfo>
      <UserInfo>
        <DisplayName>Cindie Poulter</DisplayName>
        <AccountId>18</AccountId>
        <AccountType/>
      </UserInfo>
      <UserInfo>
        <DisplayName>Janelle Johnson</DisplayName>
        <AccountId>19</AccountId>
        <AccountType/>
      </UserInfo>
      <UserInfo>
        <DisplayName>Nathan Alley</DisplayName>
        <AccountId>14</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7B401425043054DBD8A9C2BD64A2768" ma:contentTypeVersion="4" ma:contentTypeDescription="Create a new document." ma:contentTypeScope="" ma:versionID="f282914afcaf19a6a843c5f6587b05ed">
  <xsd:schema xmlns:xsd="http://www.w3.org/2001/XMLSchema" xmlns:xs="http://www.w3.org/2001/XMLSchema" xmlns:p="http://schemas.microsoft.com/office/2006/metadata/properties" xmlns:ns2="94479795-db0d-4aac-b973-6f3c7fa86ee0" xmlns:ns3="f75fa516-2d6a-4fc0-98ae-72a4c08c6745" targetNamespace="http://schemas.microsoft.com/office/2006/metadata/properties" ma:root="true" ma:fieldsID="a8a571891e24e0152f13bf5a9eb40eb6" ns2:_="" ns3:_="">
    <xsd:import namespace="94479795-db0d-4aac-b973-6f3c7fa86ee0"/>
    <xsd:import namespace="f75fa516-2d6a-4fc0-98ae-72a4c08c674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479795-db0d-4aac-b973-6f3c7fa86e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5fa516-2d6a-4fc0-98ae-72a4c08c674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E47B91-2058-47E4-8A4E-F2CB415D8961}">
  <ds:schemaRefs>
    <ds:schemaRef ds:uri="http://schemas.microsoft.com/office/2006/metadata/properties"/>
    <ds:schemaRef ds:uri="http://schemas.openxmlformats.org/package/2006/metadata/core-properties"/>
    <ds:schemaRef ds:uri="http://schemas.microsoft.com/office/2006/documentManagement/types"/>
    <ds:schemaRef ds:uri="http://www.w3.org/XML/1998/namespace"/>
    <ds:schemaRef ds:uri="http://purl.org/dc/dcmitype/"/>
    <ds:schemaRef ds:uri="http://purl.org/dc/terms/"/>
    <ds:schemaRef ds:uri="94479795-db0d-4aac-b973-6f3c7fa86ee0"/>
    <ds:schemaRef ds:uri="f75fa516-2d6a-4fc0-98ae-72a4c08c6745"/>
    <ds:schemaRef ds:uri="http://schemas.microsoft.com/office/infopath/2007/PartnerControls"/>
    <ds:schemaRef ds:uri="http://purl.org/dc/elements/1.1/"/>
  </ds:schemaRefs>
</ds:datastoreItem>
</file>

<file path=customXml/itemProps2.xml><?xml version="1.0" encoding="utf-8"?>
<ds:datastoreItem xmlns:ds="http://schemas.openxmlformats.org/officeDocument/2006/customXml" ds:itemID="{0E917AE3-C53B-44E7-9B53-D51B6C7D9054}">
  <ds:schemaRefs>
    <ds:schemaRef ds:uri="http://schemas.microsoft.com/sharepoint/v3/contenttype/forms"/>
  </ds:schemaRefs>
</ds:datastoreItem>
</file>

<file path=customXml/itemProps3.xml><?xml version="1.0" encoding="utf-8"?>
<ds:datastoreItem xmlns:ds="http://schemas.openxmlformats.org/officeDocument/2006/customXml" ds:itemID="{C1F92199-360D-44BB-BDD1-6A2A65628A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479795-db0d-4aac-b973-6f3c7fa86ee0"/>
    <ds:schemaRef ds:uri="f75fa516-2d6a-4fc0-98ae-72a4c08c67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186</Words>
  <Application>Microsoft Office PowerPoint</Application>
  <PresentationFormat>Letter Paper (8.5x11 in)</PresentationFormat>
  <Paragraphs>35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 Financial Report Treasurer</vt:lpstr>
      <vt:lpstr>2019-20 LA Budget Review December 2019</vt:lpstr>
      <vt:lpstr>2020-21 Budget Schedule</vt:lpstr>
      <vt:lpstr>2019-2020 LA Budget Highlights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Report Treasurer</dc:title>
  <dc:creator>Nathan Alley</dc:creator>
  <cp:lastModifiedBy>Phil Courtney</cp:lastModifiedBy>
  <cp:revision>172</cp:revision>
  <cp:lastPrinted>2019-04-08T18:19:13Z</cp:lastPrinted>
  <dcterms:created xsi:type="dcterms:W3CDTF">2018-09-08T00:15:55Z</dcterms:created>
  <dcterms:modified xsi:type="dcterms:W3CDTF">2020-01-11T21:22:57Z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haredWithUsers">
    <vt:lpwstr>15;#Lori Woods;#9;#Nathan Alley</vt:lpwstr>
  </property>
  <property fmtid="{D5CDD505-2E9C-101B-9397-08002B2CF9AE}" pid="3" name="ContentTypeId">
    <vt:lpwstr>0x01010097B401425043054DBD8A9C2BD64A2768</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ies>
</file>