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1"/>
  </p:notesMasterIdLst>
  <p:sldIdLst>
    <p:sldId id="256" r:id="rId2"/>
    <p:sldId id="363" r:id="rId3"/>
    <p:sldId id="371" r:id="rId4"/>
    <p:sldId id="381" r:id="rId5"/>
    <p:sldId id="370" r:id="rId6"/>
    <p:sldId id="377" r:id="rId7"/>
    <p:sldId id="374" r:id="rId8"/>
    <p:sldId id="382" r:id="rId9"/>
    <p:sldId id="387" r:id="rId1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F5F5F"/>
    <a:srgbClr val="B8C1DA"/>
    <a:srgbClr val="798CB6"/>
    <a:srgbClr val="4E6A9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025" autoAdjust="0"/>
    <p:restoredTop sz="94660"/>
  </p:normalViewPr>
  <p:slideViewPr>
    <p:cSldViewPr snapToGrid="0">
      <p:cViewPr varScale="1">
        <p:scale>
          <a:sx n="86" d="100"/>
          <a:sy n="86" d="100"/>
        </p:scale>
        <p:origin x="48" y="33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4308AE6-F27D-4642-AF48-15D02BBD02EF}" type="datetimeFigureOut">
              <a:rPr lang="en-US" smtClean="0"/>
              <a:t>6/6/2020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E2A1A23-C56F-4174-9C8E-61DBC7789226}" type="slidenum">
              <a:rPr lang="en-US" smtClean="0"/>
              <a:t>‹#›</a:t>
            </a:fld>
            <a:endParaRPr lang="en-US"/>
          </a:p>
        </p:txBody>
      </p:sp>
    </p:spTree>
    <p:extLst>
      <p:ext uri="{BB962C8B-B14F-4D97-AF65-F5344CB8AC3E}">
        <p14:creationId xmlns:p14="http://schemas.microsoft.com/office/powerpoint/2010/main" val="71217378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C941AAE9-A6DB-4C70-A5DB-F3CD45DAA82C}"/>
              </a:ext>
            </a:extLst>
          </p:cNvPr>
          <p:cNvPicPr>
            <a:picLocks noChangeAspect="1"/>
          </p:cNvPicPr>
          <p:nvPr userDrawn="1"/>
        </p:nvPicPr>
        <p:blipFill>
          <a:blip r:embed="rId2"/>
          <a:stretch>
            <a:fillRect/>
          </a:stretch>
        </p:blipFill>
        <p:spPr>
          <a:xfrm>
            <a:off x="0" y="2362200"/>
            <a:ext cx="5818094" cy="4495800"/>
          </a:xfrm>
          <a:prstGeom prst="rect">
            <a:avLst/>
          </a:prstGeom>
        </p:spPr>
      </p:pic>
      <p:sp>
        <p:nvSpPr>
          <p:cNvPr id="2" name="Title 1"/>
          <p:cNvSpPr>
            <a:spLocks noGrp="1"/>
          </p:cNvSpPr>
          <p:nvPr>
            <p:ph type="ctrTitle"/>
          </p:nvPr>
        </p:nvSpPr>
        <p:spPr>
          <a:xfrm>
            <a:off x="914400" y="2130426"/>
            <a:ext cx="10363200" cy="1470025"/>
          </a:xfrm>
        </p:spPr>
        <p:txBody>
          <a:bodyPr>
            <a:normAutofit/>
          </a:bodyPr>
          <a:lstStyle>
            <a:lvl1pPr>
              <a:defRPr sz="6000"/>
            </a:lvl1pPr>
          </a:lstStyle>
          <a:p>
            <a:r>
              <a:rPr lang="en-US" dirty="0"/>
              <a:t>Click to edit Master title style</a:t>
            </a:r>
          </a:p>
        </p:txBody>
      </p:sp>
      <p:sp>
        <p:nvSpPr>
          <p:cNvPr id="3" name="Subtitle 2"/>
          <p:cNvSpPr>
            <a:spLocks noGrp="1"/>
          </p:cNvSpPr>
          <p:nvPr>
            <p:ph type="subTitle" idx="1"/>
          </p:nvPr>
        </p:nvSpPr>
        <p:spPr>
          <a:xfrm>
            <a:off x="1828800" y="3886200"/>
            <a:ext cx="8534400" cy="1752600"/>
          </a:xfrm>
        </p:spPr>
        <p:txBody>
          <a:bodyPr>
            <a:normAutofit/>
          </a:bodyPr>
          <a:lstStyle>
            <a:lvl1pPr marL="0" indent="0" algn="ctr">
              <a:buNone/>
              <a:defRPr sz="2400">
                <a:solidFill>
                  <a:srgbClr val="5F5F5F"/>
                </a:solidFill>
                <a:latin typeface="Calibri Light" panose="020F0302020204030204" pitchFamily="34" charset="0"/>
                <a:cs typeface="Calibri Light" panose="020F030202020403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4" name="Date Placeholder 3"/>
          <p:cNvSpPr>
            <a:spLocks noGrp="1"/>
          </p:cNvSpPr>
          <p:nvPr>
            <p:ph type="dt" sz="half" idx="10"/>
          </p:nvPr>
        </p:nvSpPr>
        <p:spPr/>
        <p:txBody>
          <a:bodyPr/>
          <a:lstStyle/>
          <a:p>
            <a:fld id="{1D26EBBC-00CE-42F6-B199-F4E4ED0B6B58}" type="datetimeFigureOut">
              <a:rPr lang="en-US" smtClean="0"/>
              <a:t>6/6/2020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D75C004-6237-49DC-B397-C1897F0DABD0}" type="slidenum">
              <a:rPr lang="en-US" smtClean="0"/>
              <a:t>‹#›</a:t>
            </a:fld>
            <a:endParaRPr lang="en-US"/>
          </a:p>
        </p:txBody>
      </p:sp>
      <p:pic>
        <p:nvPicPr>
          <p:cNvPr id="9" name="Picture 8">
            <a:extLst>
              <a:ext uri="{FF2B5EF4-FFF2-40B4-BE49-F238E27FC236}">
                <a16:creationId xmlns:a16="http://schemas.microsoft.com/office/drawing/2014/main" id="{67A3FC37-8478-4764-8D4C-86B62B6C4A2D}"/>
              </a:ext>
            </a:extLst>
          </p:cNvPr>
          <p:cNvPicPr>
            <a:picLocks noChangeAspect="1"/>
          </p:cNvPicPr>
          <p:nvPr userDrawn="1"/>
        </p:nvPicPr>
        <p:blipFill>
          <a:blip r:embed="rId3"/>
          <a:stretch>
            <a:fillRect/>
          </a:stretch>
        </p:blipFill>
        <p:spPr>
          <a:xfrm>
            <a:off x="9490982" y="5669165"/>
            <a:ext cx="2354035" cy="489857"/>
          </a:xfrm>
          <a:prstGeom prst="rect">
            <a:avLst/>
          </a:prstGeom>
        </p:spPr>
      </p:pic>
      <p:sp>
        <p:nvSpPr>
          <p:cNvPr id="10" name="Rectangle 9">
            <a:extLst>
              <a:ext uri="{FF2B5EF4-FFF2-40B4-BE49-F238E27FC236}">
                <a16:creationId xmlns:a16="http://schemas.microsoft.com/office/drawing/2014/main" id="{F1363258-7062-4393-B951-2C9CEA101EB5}"/>
              </a:ext>
            </a:extLst>
          </p:cNvPr>
          <p:cNvSpPr/>
          <p:nvPr userDrawn="1"/>
        </p:nvSpPr>
        <p:spPr>
          <a:xfrm>
            <a:off x="0" y="0"/>
            <a:ext cx="12192000" cy="381000"/>
          </a:xfrm>
          <a:prstGeom prst="rect">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a:extLst>
              <a:ext uri="{FF2B5EF4-FFF2-40B4-BE49-F238E27FC236}">
                <a16:creationId xmlns:a16="http://schemas.microsoft.com/office/drawing/2014/main" id="{5F3B0449-1CAD-492D-AAD2-1309BF95D6C0}"/>
              </a:ext>
            </a:extLst>
          </p:cNvPr>
          <p:cNvSpPr/>
          <p:nvPr userDrawn="1"/>
        </p:nvSpPr>
        <p:spPr>
          <a:xfrm>
            <a:off x="0" y="6477000"/>
            <a:ext cx="12192000" cy="381000"/>
          </a:xfrm>
          <a:prstGeom prst="rect">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0795307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528D4A92-78EF-4A38-9B9A-6DF1673E6953}"/>
              </a:ext>
            </a:extLst>
          </p:cNvPr>
          <p:cNvPicPr>
            <a:picLocks noChangeAspect="1"/>
          </p:cNvPicPr>
          <p:nvPr userDrawn="1"/>
        </p:nvPicPr>
        <p:blipFill>
          <a:blip r:embed="rId2"/>
          <a:stretch>
            <a:fillRect/>
          </a:stretch>
        </p:blipFill>
        <p:spPr>
          <a:xfrm>
            <a:off x="0" y="2362200"/>
            <a:ext cx="5818094" cy="4495800"/>
          </a:xfrm>
          <a:prstGeom prst="rect">
            <a:avLst/>
          </a:prstGeom>
        </p:spPr>
      </p:pic>
      <p:sp>
        <p:nvSpPr>
          <p:cNvPr id="2" name="Title 1"/>
          <p:cNvSpPr>
            <a:spLocks noGrp="1"/>
          </p:cNvSpPr>
          <p:nvPr>
            <p:ph type="title"/>
          </p:nvPr>
        </p:nvSpPr>
        <p:spPr>
          <a:xfrm>
            <a:off x="609600" y="432800"/>
            <a:ext cx="10972800" cy="1143000"/>
          </a:xfrm>
        </p:spPr>
        <p:txBody>
          <a:bodyPr/>
          <a:lstStyle>
            <a:lvl1pPr algn="l">
              <a:defRPr>
                <a:solidFill>
                  <a:srgbClr val="5F5F5F"/>
                </a:solidFill>
              </a:defRPr>
            </a:lvl1pPr>
          </a:lstStyle>
          <a:p>
            <a:r>
              <a:rPr lang="en-US" dirty="0"/>
              <a:t>Click to edit Master title style</a:t>
            </a:r>
          </a:p>
        </p:txBody>
      </p:sp>
      <p:sp>
        <p:nvSpPr>
          <p:cNvPr id="3" name="Content Placeholder 2"/>
          <p:cNvSpPr>
            <a:spLocks noGrp="1"/>
          </p:cNvSpPr>
          <p:nvPr>
            <p:ph idx="1"/>
          </p:nvPr>
        </p:nvSpPr>
        <p:spPr/>
        <p:txBody>
          <a:bodyPr/>
          <a:lstStyle>
            <a:lvl1pPr>
              <a:defRPr sz="2800">
                <a:latin typeface="+mn-lt"/>
              </a:defRPr>
            </a:lvl1pPr>
            <a:lvl2pPr>
              <a:defRPr sz="2400">
                <a:latin typeface="+mn-lt"/>
              </a:defRPr>
            </a:lvl2pPr>
            <a:lvl3pPr>
              <a:defRPr sz="2000">
                <a:latin typeface="+mn-lt"/>
              </a:defRPr>
            </a:lvl3pPr>
            <a:lvl4pPr>
              <a:defRPr sz="2000">
                <a:latin typeface="+mn-lt"/>
              </a:defRPr>
            </a:lvl4pPr>
            <a:lvl5pPr>
              <a:defRPr sz="2000">
                <a:latin typeface="+mn-lt"/>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1D26EBBC-00CE-42F6-B199-F4E4ED0B6B58}" type="datetimeFigureOut">
              <a:rPr lang="en-US" smtClean="0"/>
              <a:t>6/6/2020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D75C004-6237-49DC-B397-C1897F0DABD0}" type="slidenum">
              <a:rPr lang="en-US" smtClean="0"/>
              <a:t>‹#›</a:t>
            </a:fld>
            <a:endParaRPr lang="en-US"/>
          </a:p>
        </p:txBody>
      </p:sp>
      <p:sp>
        <p:nvSpPr>
          <p:cNvPr id="9" name="Rectangle 8">
            <a:extLst>
              <a:ext uri="{FF2B5EF4-FFF2-40B4-BE49-F238E27FC236}">
                <a16:creationId xmlns:a16="http://schemas.microsoft.com/office/drawing/2014/main" id="{79B0435D-AAC0-4BBC-A3D4-3BD79FA3615E}"/>
              </a:ext>
            </a:extLst>
          </p:cNvPr>
          <p:cNvSpPr/>
          <p:nvPr userDrawn="1"/>
        </p:nvSpPr>
        <p:spPr>
          <a:xfrm>
            <a:off x="0" y="0"/>
            <a:ext cx="12192000" cy="381000"/>
          </a:xfrm>
          <a:prstGeom prst="rect">
            <a:avLst/>
          </a:pr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a:extLst>
              <a:ext uri="{FF2B5EF4-FFF2-40B4-BE49-F238E27FC236}">
                <a16:creationId xmlns:a16="http://schemas.microsoft.com/office/drawing/2014/main" id="{75CC0BCF-AB71-4629-8B1F-7AF95F0A0A39}"/>
              </a:ext>
            </a:extLst>
          </p:cNvPr>
          <p:cNvSpPr/>
          <p:nvPr userDrawn="1"/>
        </p:nvSpPr>
        <p:spPr>
          <a:xfrm>
            <a:off x="0" y="6477000"/>
            <a:ext cx="12192000" cy="381000"/>
          </a:xfrm>
          <a:prstGeom prst="rect">
            <a:avLst/>
          </a:pr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1" name="Picture 10">
            <a:extLst>
              <a:ext uri="{FF2B5EF4-FFF2-40B4-BE49-F238E27FC236}">
                <a16:creationId xmlns:a16="http://schemas.microsoft.com/office/drawing/2014/main" id="{AE7479A2-F02A-4591-A3FA-8768F06EC88E}"/>
              </a:ext>
            </a:extLst>
          </p:cNvPr>
          <p:cNvPicPr>
            <a:picLocks noChangeAspect="1"/>
          </p:cNvPicPr>
          <p:nvPr userDrawn="1"/>
        </p:nvPicPr>
        <p:blipFill>
          <a:blip r:embed="rId3"/>
          <a:stretch>
            <a:fillRect/>
          </a:stretch>
        </p:blipFill>
        <p:spPr>
          <a:xfrm>
            <a:off x="9490982" y="5669165"/>
            <a:ext cx="2354035" cy="489857"/>
          </a:xfrm>
          <a:prstGeom prst="rect">
            <a:avLst/>
          </a:prstGeom>
        </p:spPr>
      </p:pic>
    </p:spTree>
    <p:extLst>
      <p:ext uri="{BB962C8B-B14F-4D97-AF65-F5344CB8AC3E}">
        <p14:creationId xmlns:p14="http://schemas.microsoft.com/office/powerpoint/2010/main" val="927171219"/>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26EBBC-00CE-42F6-B199-F4E4ED0B6B58}" type="datetimeFigureOut">
              <a:rPr lang="en-US" smtClean="0"/>
              <a:t>6/6/2020</a:t>
            </a:fld>
            <a:endParaRPr lang="en-US"/>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D75C004-6237-49DC-B397-C1897F0DABD0}" type="slidenum">
              <a:rPr lang="en-US" smtClean="0"/>
              <a:t>‹#›</a:t>
            </a:fld>
            <a:endParaRPr lang="en-US"/>
          </a:p>
        </p:txBody>
      </p:sp>
    </p:spTree>
    <p:extLst>
      <p:ext uri="{BB962C8B-B14F-4D97-AF65-F5344CB8AC3E}">
        <p14:creationId xmlns:p14="http://schemas.microsoft.com/office/powerpoint/2010/main" val="330704411"/>
      </p:ext>
    </p:extLst>
  </p:cSld>
  <p:clrMap bg1="lt1" tx1="dk1" bg2="lt2" tx2="dk2" accent1="accent1" accent2="accent2" accent3="accent3" accent4="accent4" accent5="accent5" accent6="accent6" hlink="hlink" folHlink="folHlink"/>
  <p:sldLayoutIdLst>
    <p:sldLayoutId id="2147483661" r:id="rId1"/>
    <p:sldLayoutId id="2147483662" r:id="rId2"/>
  </p:sldLayoutIdLst>
  <p:txStyles>
    <p:titleStyle>
      <a:lvl1pPr algn="ctr" defTabSz="914400" rtl="0" eaLnBrk="1" latinLnBrk="0" hangingPunct="1">
        <a:spcBef>
          <a:spcPct val="0"/>
        </a:spcBef>
        <a:buNone/>
        <a:defRPr sz="4400" kern="1200">
          <a:solidFill>
            <a:srgbClr val="5F5F5F"/>
          </a:solidFill>
          <a:latin typeface="Calibri Light" panose="020F0302020204030204" pitchFamily="34" charset="0"/>
          <a:ea typeface="+mj-ea"/>
          <a:cs typeface="Calibri Light" panose="020F0302020204030204" pitchFamily="34" charset="0"/>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rgbClr val="5F5F5F"/>
          </a:solidFill>
          <a:latin typeface="Panton" panose="00000500000000000000" pitchFamily="50" charset="0"/>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rgbClr val="5F5F5F"/>
          </a:solidFill>
          <a:latin typeface="Panton" panose="00000500000000000000" pitchFamily="50" charset="0"/>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rgbClr val="5F5F5F"/>
          </a:solidFill>
          <a:latin typeface="Panton" panose="00000500000000000000" pitchFamily="50" charset="0"/>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rgbClr val="5F5F5F"/>
          </a:solidFill>
          <a:latin typeface="Panton" panose="00000500000000000000" pitchFamily="50" charset="0"/>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rgbClr val="5F5F5F"/>
          </a:solidFill>
          <a:latin typeface="Panton" panose="00000500000000000000" pitchFamily="50" charset="0"/>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s://drive.google.com/file/d/1RzgRYUtMg1h7moPr5Woupd0PTe6Xbx8E/view" TargetMode="External"/><Relationship Id="rId2" Type="http://schemas.openxmlformats.org/officeDocument/2006/relationships/hyperlink" Target="https://www.cde.state.co.us/cdefinance/coronavirusrelieffundallocations"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s://docs.google.com/document/d/1UJKy-wfiEF03_awmxa66AWzhnVpx101_tKPrPFNo0ws/edit" TargetMode="External"/><Relationship Id="rId2" Type="http://schemas.openxmlformats.org/officeDocument/2006/relationships/hyperlink" Target="https://www.cde.state.co.us/fedprograms/educationstabilizationfund" TargetMode="External"/><Relationship Id="rId1" Type="http://schemas.openxmlformats.org/officeDocument/2006/relationships/slideLayout" Target="../slideLayouts/slideLayout2.xml"/><Relationship Id="rId4" Type="http://schemas.openxmlformats.org/officeDocument/2006/relationships/hyperlink" Target="https://www.cde.state.co.us/caresact/relieffund" TargetMode="Externa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5F7054-CCC1-434A-BC95-DFDFAF31ED87}"/>
              </a:ext>
            </a:extLst>
          </p:cNvPr>
          <p:cNvSpPr>
            <a:spLocks noGrp="1"/>
          </p:cNvSpPr>
          <p:nvPr>
            <p:ph type="ctrTitle"/>
          </p:nvPr>
        </p:nvSpPr>
        <p:spPr/>
        <p:txBody>
          <a:bodyPr>
            <a:normAutofit fontScale="90000"/>
          </a:bodyPr>
          <a:lstStyle/>
          <a:p>
            <a:r>
              <a:rPr lang="en-US" sz="6600" b="1" dirty="0"/>
              <a:t>Governmental Affairs Committee</a:t>
            </a:r>
          </a:p>
        </p:txBody>
      </p:sp>
      <p:sp>
        <p:nvSpPr>
          <p:cNvPr id="3" name="Subtitle 2">
            <a:extLst>
              <a:ext uri="{FF2B5EF4-FFF2-40B4-BE49-F238E27FC236}">
                <a16:creationId xmlns:a16="http://schemas.microsoft.com/office/drawing/2014/main" id="{0445BC25-7035-44EA-9D10-C368F6368B79}"/>
              </a:ext>
            </a:extLst>
          </p:cNvPr>
          <p:cNvSpPr>
            <a:spLocks noGrp="1"/>
          </p:cNvSpPr>
          <p:nvPr>
            <p:ph type="subTitle" idx="1"/>
          </p:nvPr>
        </p:nvSpPr>
        <p:spPr>
          <a:xfrm>
            <a:off x="1828800" y="3429000"/>
            <a:ext cx="8534400" cy="1752600"/>
          </a:xfrm>
        </p:spPr>
        <p:txBody>
          <a:bodyPr/>
          <a:lstStyle/>
          <a:p>
            <a:r>
              <a:rPr lang="en-US" dirty="0"/>
              <a:t>Colorado League of Charter Schools</a:t>
            </a:r>
            <a:br>
              <a:rPr lang="en-US" dirty="0"/>
            </a:br>
            <a:r>
              <a:rPr lang="en-US" dirty="0"/>
              <a:t>May 26, 2020</a:t>
            </a:r>
          </a:p>
          <a:p>
            <a:endParaRPr lang="en-US" dirty="0"/>
          </a:p>
        </p:txBody>
      </p:sp>
    </p:spTree>
    <p:extLst>
      <p:ext uri="{BB962C8B-B14F-4D97-AF65-F5344CB8AC3E}">
        <p14:creationId xmlns:p14="http://schemas.microsoft.com/office/powerpoint/2010/main" val="90345217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D1EFFB-48EC-44BE-BCB0-1F02445DE8AA}"/>
              </a:ext>
            </a:extLst>
          </p:cNvPr>
          <p:cNvSpPr>
            <a:spLocks noGrp="1"/>
          </p:cNvSpPr>
          <p:nvPr>
            <p:ph type="title"/>
          </p:nvPr>
        </p:nvSpPr>
        <p:spPr>
          <a:xfrm>
            <a:off x="459546" y="327212"/>
            <a:ext cx="10972800" cy="1143000"/>
          </a:xfrm>
        </p:spPr>
        <p:txBody>
          <a:bodyPr/>
          <a:lstStyle/>
          <a:p>
            <a:r>
              <a:rPr lang="en-US" dirty="0"/>
              <a:t>Where We Stand</a:t>
            </a:r>
          </a:p>
        </p:txBody>
      </p:sp>
      <p:sp>
        <p:nvSpPr>
          <p:cNvPr id="3" name="Content Placeholder 2">
            <a:extLst>
              <a:ext uri="{FF2B5EF4-FFF2-40B4-BE49-F238E27FC236}">
                <a16:creationId xmlns:a16="http://schemas.microsoft.com/office/drawing/2014/main" id="{8AC6882D-80C5-47FB-987A-11AFEBE92363}"/>
              </a:ext>
            </a:extLst>
          </p:cNvPr>
          <p:cNvSpPr>
            <a:spLocks noGrp="1"/>
          </p:cNvSpPr>
          <p:nvPr>
            <p:ph idx="1"/>
          </p:nvPr>
        </p:nvSpPr>
        <p:spPr>
          <a:xfrm>
            <a:off x="609599" y="1219200"/>
            <a:ext cx="11122855" cy="5044635"/>
          </a:xfrm>
        </p:spPr>
        <p:txBody>
          <a:bodyPr>
            <a:normAutofit/>
          </a:bodyPr>
          <a:lstStyle/>
          <a:p>
            <a:r>
              <a:rPr lang="en-US" dirty="0"/>
              <a:t>Legislature officially returns today</a:t>
            </a:r>
          </a:p>
          <a:p>
            <a:r>
              <a:rPr lang="en-US" dirty="0"/>
              <a:t>Likely in session for 3 weeks</a:t>
            </a:r>
          </a:p>
          <a:p>
            <a:r>
              <a:rPr lang="en-US" dirty="0"/>
              <a:t>JBC proposed 15% cut to K-12, which would likely translate into 5-7% reduction in PPR</a:t>
            </a:r>
          </a:p>
          <a:p>
            <a:r>
              <a:rPr lang="en-US" dirty="0"/>
              <a:t>School Finance Act where final numbers will be determined</a:t>
            </a:r>
          </a:p>
          <a:p>
            <a:pPr lvl="1"/>
            <a:r>
              <a:rPr lang="en-US" dirty="0"/>
              <a:t>What all are folks hearing about for the School Finance Act?</a:t>
            </a:r>
          </a:p>
          <a:p>
            <a:r>
              <a:rPr lang="en-US" dirty="0"/>
              <a:t>JBC also adopted 21% cut to Charter Capital Construction Fund and 20% cut to CSI Mill Levy Equalization Fund</a:t>
            </a:r>
          </a:p>
          <a:p>
            <a:r>
              <a:rPr lang="en-US" dirty="0"/>
              <a:t>Mid-year rescission if we don’t get additional federal stimulus?</a:t>
            </a:r>
          </a:p>
        </p:txBody>
      </p:sp>
    </p:spTree>
    <p:extLst>
      <p:ext uri="{BB962C8B-B14F-4D97-AF65-F5344CB8AC3E}">
        <p14:creationId xmlns:p14="http://schemas.microsoft.com/office/powerpoint/2010/main" val="102476173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D1EFFB-48EC-44BE-BCB0-1F02445DE8AA}"/>
              </a:ext>
            </a:extLst>
          </p:cNvPr>
          <p:cNvSpPr>
            <a:spLocks noGrp="1"/>
          </p:cNvSpPr>
          <p:nvPr>
            <p:ph type="title"/>
          </p:nvPr>
        </p:nvSpPr>
        <p:spPr>
          <a:xfrm>
            <a:off x="466165" y="237565"/>
            <a:ext cx="10972800" cy="1143000"/>
          </a:xfrm>
        </p:spPr>
        <p:txBody>
          <a:bodyPr/>
          <a:lstStyle/>
          <a:p>
            <a:r>
              <a:rPr lang="en-US" dirty="0"/>
              <a:t>Federal Funding Latest</a:t>
            </a:r>
            <a:endParaRPr lang="en-US" sz="2400" i="1" dirty="0"/>
          </a:p>
        </p:txBody>
      </p:sp>
      <p:sp>
        <p:nvSpPr>
          <p:cNvPr id="3" name="Content Placeholder 2">
            <a:extLst>
              <a:ext uri="{FF2B5EF4-FFF2-40B4-BE49-F238E27FC236}">
                <a16:creationId xmlns:a16="http://schemas.microsoft.com/office/drawing/2014/main" id="{8AC6882D-80C5-47FB-987A-11AFEBE92363}"/>
              </a:ext>
            </a:extLst>
          </p:cNvPr>
          <p:cNvSpPr>
            <a:spLocks noGrp="1"/>
          </p:cNvSpPr>
          <p:nvPr>
            <p:ph idx="1"/>
          </p:nvPr>
        </p:nvSpPr>
        <p:spPr>
          <a:xfrm>
            <a:off x="466165" y="1165413"/>
            <a:ext cx="11116235" cy="5259788"/>
          </a:xfrm>
        </p:spPr>
        <p:txBody>
          <a:bodyPr>
            <a:normAutofit/>
          </a:bodyPr>
          <a:lstStyle/>
          <a:p>
            <a:r>
              <a:rPr lang="en-US" b="1" dirty="0"/>
              <a:t>$510 million in federal CARES Act funding to K-12 under Polis’ Executive Order from last week</a:t>
            </a:r>
          </a:p>
          <a:p>
            <a:pPr lvl="1"/>
            <a:r>
              <a:rPr lang="en-US" dirty="0"/>
              <a:t>Money landing with districts now</a:t>
            </a:r>
          </a:p>
          <a:p>
            <a:pPr lvl="1"/>
            <a:r>
              <a:rPr lang="en-US" dirty="0"/>
              <a:t>Must be shared on a per-pupil basis with charters</a:t>
            </a:r>
          </a:p>
          <a:p>
            <a:pPr lvl="2"/>
            <a:r>
              <a:rPr lang="en-US" dirty="0"/>
              <a:t>“Because these funds are being distributed on a per pupil basis to districts based on a calculation inclusive of charter school students, Section 22-30.5-112(3), C.R.S. directly applies and would therefore require sharing with charter schools on a per pupil basis.”</a:t>
            </a:r>
          </a:p>
          <a:p>
            <a:pPr lvl="1"/>
            <a:r>
              <a:rPr lang="en-US" dirty="0">
                <a:hlinkClick r:id="rId2"/>
              </a:rPr>
              <a:t>https://www.cde.state.co.us/cdefinance/coronavirusrelieffundallocations</a:t>
            </a:r>
            <a:endParaRPr lang="en-US" dirty="0"/>
          </a:p>
          <a:p>
            <a:pPr lvl="1"/>
            <a:r>
              <a:rPr lang="en-US" dirty="0"/>
              <a:t>Must be spent by December 31, 2020</a:t>
            </a:r>
          </a:p>
          <a:p>
            <a:pPr lvl="1"/>
            <a:r>
              <a:rPr lang="en-US" dirty="0"/>
              <a:t>Allowable uses: </a:t>
            </a:r>
            <a:r>
              <a:rPr lang="en-US" dirty="0">
                <a:hlinkClick r:id="rId3"/>
              </a:rPr>
              <a:t>https://drive.google.com/file/d/1RzgRYUtMg1h7moPr5Woupd0PTe6Xbx8E/view</a:t>
            </a:r>
            <a:r>
              <a:rPr lang="en-US" dirty="0"/>
              <a:t> (</a:t>
            </a:r>
            <a:r>
              <a:rPr lang="en-US" dirty="0" err="1"/>
              <a:t>pgs</a:t>
            </a:r>
            <a:r>
              <a:rPr lang="en-US" dirty="0"/>
              <a:t> 4-5)</a:t>
            </a:r>
          </a:p>
          <a:p>
            <a:endParaRPr lang="en-US" dirty="0"/>
          </a:p>
          <a:p>
            <a:pPr lvl="1"/>
            <a:endParaRPr lang="en-US" dirty="0"/>
          </a:p>
          <a:p>
            <a:endParaRPr lang="en-US" dirty="0"/>
          </a:p>
        </p:txBody>
      </p:sp>
    </p:spTree>
    <p:extLst>
      <p:ext uri="{BB962C8B-B14F-4D97-AF65-F5344CB8AC3E}">
        <p14:creationId xmlns:p14="http://schemas.microsoft.com/office/powerpoint/2010/main" val="331645544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D1EFFB-48EC-44BE-BCB0-1F02445DE8AA}"/>
              </a:ext>
            </a:extLst>
          </p:cNvPr>
          <p:cNvSpPr>
            <a:spLocks noGrp="1"/>
          </p:cNvSpPr>
          <p:nvPr>
            <p:ph type="title"/>
          </p:nvPr>
        </p:nvSpPr>
        <p:spPr>
          <a:xfrm>
            <a:off x="466165" y="237565"/>
            <a:ext cx="10972800" cy="1143000"/>
          </a:xfrm>
        </p:spPr>
        <p:txBody>
          <a:bodyPr/>
          <a:lstStyle/>
          <a:p>
            <a:r>
              <a:rPr lang="en-US" dirty="0"/>
              <a:t>Federal Funding Latest </a:t>
            </a:r>
            <a:r>
              <a:rPr lang="en-US" sz="2400" i="1" dirty="0"/>
              <a:t>(cont.)</a:t>
            </a:r>
          </a:p>
        </p:txBody>
      </p:sp>
      <p:sp>
        <p:nvSpPr>
          <p:cNvPr id="3" name="Content Placeholder 2">
            <a:extLst>
              <a:ext uri="{FF2B5EF4-FFF2-40B4-BE49-F238E27FC236}">
                <a16:creationId xmlns:a16="http://schemas.microsoft.com/office/drawing/2014/main" id="{8AC6882D-80C5-47FB-987A-11AFEBE92363}"/>
              </a:ext>
            </a:extLst>
          </p:cNvPr>
          <p:cNvSpPr>
            <a:spLocks noGrp="1"/>
          </p:cNvSpPr>
          <p:nvPr>
            <p:ph idx="1"/>
          </p:nvPr>
        </p:nvSpPr>
        <p:spPr>
          <a:xfrm>
            <a:off x="466165" y="1165413"/>
            <a:ext cx="11116235" cy="5259788"/>
          </a:xfrm>
        </p:spPr>
        <p:txBody>
          <a:bodyPr>
            <a:normAutofit fontScale="92500"/>
          </a:bodyPr>
          <a:lstStyle/>
          <a:p>
            <a:r>
              <a:rPr lang="en-US" b="1" dirty="0"/>
              <a:t>$109 million to K-12 in federal ESSER support</a:t>
            </a:r>
          </a:p>
          <a:p>
            <a:pPr lvl="1"/>
            <a:r>
              <a:rPr lang="en-US" dirty="0"/>
              <a:t>Likely to start landing with districts sometime in the coming weeks</a:t>
            </a:r>
          </a:p>
          <a:p>
            <a:pPr lvl="1"/>
            <a:r>
              <a:rPr lang="en-US" dirty="0">
                <a:hlinkClick r:id="rId2"/>
              </a:rPr>
              <a:t>https://www.cde.state.co.us/fedprograms/educationstabilizationfund</a:t>
            </a:r>
            <a:r>
              <a:rPr lang="en-US" dirty="0"/>
              <a:t> </a:t>
            </a:r>
          </a:p>
          <a:p>
            <a:pPr lvl="1"/>
            <a:r>
              <a:rPr lang="en-US" dirty="0"/>
              <a:t>“The CARES Act does not directly address allocation of district ESSER funds to charter schools that are not standalone LEAs. The clear legislative intent, however, is to benefit all public schools and students regardless of school type. See, e.g., CARES Act Sec. 18003(d)(3). CDE asks that districts include their charter schools on equal footing with traditional schools, when determining the most important educational needs as a result of COVID-19, consistent with the intent of the CARES Act and the intent of Colorado law, see C.R.S. 22-30.5-112(3). LEAs must meaningfully engage all school leaders, including charter school leaders, in determining their plans for using ESSER funds.”</a:t>
            </a:r>
          </a:p>
          <a:p>
            <a:pPr lvl="1"/>
            <a:r>
              <a:rPr lang="en-US" dirty="0"/>
              <a:t>League advocacy template: </a:t>
            </a:r>
            <a:r>
              <a:rPr lang="en-US" dirty="0">
                <a:hlinkClick r:id="rId3"/>
              </a:rPr>
              <a:t>https://docs.google.com/document/d/1UJKy-wfiEF03_awmxa66AWzhnVpx101_tKPrPFNo0ws/edit</a:t>
            </a:r>
            <a:r>
              <a:rPr lang="en-US" dirty="0"/>
              <a:t> </a:t>
            </a:r>
          </a:p>
          <a:p>
            <a:pPr lvl="1"/>
            <a:r>
              <a:rPr lang="en-US" dirty="0"/>
              <a:t>Allowable district uses: </a:t>
            </a:r>
            <a:r>
              <a:rPr lang="en-US" dirty="0">
                <a:hlinkClick r:id="rId4"/>
              </a:rPr>
              <a:t>https://www.cde.state.co.us/caresact/relieffund</a:t>
            </a:r>
            <a:r>
              <a:rPr lang="en-US" dirty="0"/>
              <a:t> </a:t>
            </a:r>
            <a:endParaRPr lang="en-US" sz="2200" dirty="0"/>
          </a:p>
          <a:p>
            <a:endParaRPr lang="en-US" dirty="0"/>
          </a:p>
          <a:p>
            <a:pPr lvl="1"/>
            <a:endParaRPr lang="en-US" dirty="0"/>
          </a:p>
          <a:p>
            <a:endParaRPr lang="en-US" dirty="0"/>
          </a:p>
        </p:txBody>
      </p:sp>
    </p:spTree>
    <p:extLst>
      <p:ext uri="{BB962C8B-B14F-4D97-AF65-F5344CB8AC3E}">
        <p14:creationId xmlns:p14="http://schemas.microsoft.com/office/powerpoint/2010/main" val="148776265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D1EFFB-48EC-44BE-BCB0-1F02445DE8AA}"/>
              </a:ext>
            </a:extLst>
          </p:cNvPr>
          <p:cNvSpPr>
            <a:spLocks noGrp="1"/>
          </p:cNvSpPr>
          <p:nvPr>
            <p:ph type="title"/>
          </p:nvPr>
        </p:nvSpPr>
        <p:spPr/>
        <p:txBody>
          <a:bodyPr/>
          <a:lstStyle/>
          <a:p>
            <a:r>
              <a:rPr lang="en-US" dirty="0"/>
              <a:t>Federal Funding Latest </a:t>
            </a:r>
            <a:r>
              <a:rPr lang="en-US" sz="2400" i="1" dirty="0"/>
              <a:t>(cont.)</a:t>
            </a:r>
          </a:p>
        </p:txBody>
      </p:sp>
      <p:sp>
        <p:nvSpPr>
          <p:cNvPr id="3" name="Content Placeholder 2">
            <a:extLst>
              <a:ext uri="{FF2B5EF4-FFF2-40B4-BE49-F238E27FC236}">
                <a16:creationId xmlns:a16="http://schemas.microsoft.com/office/drawing/2014/main" id="{8AC6882D-80C5-47FB-987A-11AFEBE92363}"/>
              </a:ext>
            </a:extLst>
          </p:cNvPr>
          <p:cNvSpPr>
            <a:spLocks noGrp="1"/>
          </p:cNvSpPr>
          <p:nvPr>
            <p:ph idx="1"/>
          </p:nvPr>
        </p:nvSpPr>
        <p:spPr>
          <a:xfrm>
            <a:off x="609600" y="1380565"/>
            <a:ext cx="10972800" cy="5044635"/>
          </a:xfrm>
        </p:spPr>
        <p:txBody>
          <a:bodyPr>
            <a:normAutofit lnSpcReduction="10000"/>
          </a:bodyPr>
          <a:lstStyle/>
          <a:p>
            <a:r>
              <a:rPr lang="en-US" b="1" dirty="0"/>
              <a:t>Governor’s Emergency Education Relief Fund (part of CARES Act)</a:t>
            </a:r>
          </a:p>
          <a:p>
            <a:pPr lvl="1"/>
            <a:r>
              <a:rPr lang="en-US" dirty="0"/>
              <a:t>$44 million to Colorado</a:t>
            </a:r>
          </a:p>
          <a:p>
            <a:r>
              <a:rPr lang="en-US" sz="2600" dirty="0"/>
              <a:t>Funds will be used, at the discretion of the Governor, for—</a:t>
            </a:r>
          </a:p>
          <a:p>
            <a:pPr lvl="1"/>
            <a:r>
              <a:rPr lang="en-US" dirty="0"/>
              <a:t>Grants to LEAs that the SEA deems have been most significantly affected by the virus, to support the continuing provision of educational services and the LEAs’ ongoing functionality</a:t>
            </a:r>
          </a:p>
          <a:p>
            <a:pPr lvl="1"/>
            <a:r>
              <a:rPr lang="en-US" dirty="0"/>
              <a:t>Grants to IHEs with the most affected students, for the continuing provision of services and ongoing functionality</a:t>
            </a:r>
          </a:p>
          <a:p>
            <a:pPr lvl="1"/>
            <a:r>
              <a:rPr lang="en-US" dirty="0"/>
              <a:t>Support to other IHEs, LEAs, or education-related entities for emergency services to students, provision of childcare and early childhood education, social and emotional support, and the protection of education-related </a:t>
            </a:r>
            <a:br>
              <a:rPr lang="en-US" dirty="0"/>
            </a:br>
            <a:r>
              <a:rPr lang="en-US" dirty="0"/>
              <a:t>jobs</a:t>
            </a:r>
          </a:p>
          <a:p>
            <a:r>
              <a:rPr lang="en-US" sz="2600" dirty="0"/>
              <a:t>Still awaiting final guidance</a:t>
            </a:r>
          </a:p>
          <a:p>
            <a:pPr lvl="1"/>
            <a:endParaRPr lang="en-US" dirty="0"/>
          </a:p>
          <a:p>
            <a:endParaRPr lang="en-US" dirty="0"/>
          </a:p>
        </p:txBody>
      </p:sp>
    </p:spTree>
    <p:extLst>
      <p:ext uri="{BB962C8B-B14F-4D97-AF65-F5344CB8AC3E}">
        <p14:creationId xmlns:p14="http://schemas.microsoft.com/office/powerpoint/2010/main" val="403967708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D1EFFB-48EC-44BE-BCB0-1F02445DE8AA}"/>
              </a:ext>
            </a:extLst>
          </p:cNvPr>
          <p:cNvSpPr>
            <a:spLocks noGrp="1"/>
          </p:cNvSpPr>
          <p:nvPr>
            <p:ph type="title"/>
          </p:nvPr>
        </p:nvSpPr>
        <p:spPr/>
        <p:txBody>
          <a:bodyPr/>
          <a:lstStyle/>
          <a:p>
            <a:r>
              <a:rPr lang="en-US" dirty="0"/>
              <a:t>Federal Funding Latest </a:t>
            </a:r>
            <a:r>
              <a:rPr lang="en-US" sz="2400" i="1" dirty="0"/>
              <a:t>(cont.)</a:t>
            </a:r>
          </a:p>
        </p:txBody>
      </p:sp>
      <p:sp>
        <p:nvSpPr>
          <p:cNvPr id="3" name="Content Placeholder 2">
            <a:extLst>
              <a:ext uri="{FF2B5EF4-FFF2-40B4-BE49-F238E27FC236}">
                <a16:creationId xmlns:a16="http://schemas.microsoft.com/office/drawing/2014/main" id="{8AC6882D-80C5-47FB-987A-11AFEBE92363}"/>
              </a:ext>
            </a:extLst>
          </p:cNvPr>
          <p:cNvSpPr>
            <a:spLocks noGrp="1"/>
          </p:cNvSpPr>
          <p:nvPr>
            <p:ph idx="1"/>
          </p:nvPr>
        </p:nvSpPr>
        <p:spPr>
          <a:xfrm>
            <a:off x="609600" y="1380565"/>
            <a:ext cx="10972800" cy="5044635"/>
          </a:xfrm>
        </p:spPr>
        <p:txBody>
          <a:bodyPr>
            <a:normAutofit/>
          </a:bodyPr>
          <a:lstStyle/>
          <a:p>
            <a:r>
              <a:rPr lang="en-US" b="1" dirty="0"/>
              <a:t>Further federal stimulus?</a:t>
            </a:r>
          </a:p>
          <a:p>
            <a:pPr lvl="1"/>
            <a:r>
              <a:rPr lang="en-US" sz="2600" dirty="0"/>
              <a:t>The Heroes Act (introduced 2 weeks ago by Speaker Pelosi)</a:t>
            </a:r>
          </a:p>
          <a:p>
            <a:pPr lvl="2"/>
            <a:r>
              <a:rPr lang="en-US" sz="2200" dirty="0"/>
              <a:t>$500 billion in aid to the states (~ CO portion: $4 billion)</a:t>
            </a:r>
          </a:p>
          <a:p>
            <a:pPr lvl="2"/>
            <a:r>
              <a:rPr lang="en-US" sz="2200" dirty="0"/>
              <a:t>$1.5 billion for distance learning</a:t>
            </a:r>
          </a:p>
          <a:p>
            <a:pPr lvl="2"/>
            <a:r>
              <a:rPr lang="en-US" sz="2200" dirty="0"/>
              <a:t>$56.3 billion in flexible funding for K-12 (similar construct as of now to ESSER)</a:t>
            </a:r>
          </a:p>
          <a:p>
            <a:pPr lvl="2"/>
            <a:r>
              <a:rPr lang="en-US" sz="2200" dirty="0"/>
              <a:t>$110 million for student mental health services</a:t>
            </a:r>
          </a:p>
          <a:p>
            <a:pPr lvl="1"/>
            <a:r>
              <a:rPr lang="en-US" sz="2600" dirty="0"/>
              <a:t>Unlikely to become law in its present form</a:t>
            </a:r>
          </a:p>
          <a:p>
            <a:r>
              <a:rPr lang="en-US" b="1" dirty="0"/>
              <a:t>Charter School Program waiver</a:t>
            </a:r>
          </a:p>
          <a:p>
            <a:pPr lvl="1"/>
            <a:r>
              <a:rPr lang="en-US" sz="2600" dirty="0"/>
              <a:t>Potential $2 million pot of money for Colorado charters</a:t>
            </a:r>
            <a:endParaRPr lang="en-US" dirty="0"/>
          </a:p>
          <a:p>
            <a:pPr lvl="1"/>
            <a:endParaRPr lang="en-US" dirty="0"/>
          </a:p>
          <a:p>
            <a:pPr lvl="1"/>
            <a:endParaRPr lang="en-US" dirty="0"/>
          </a:p>
          <a:p>
            <a:pPr lvl="1"/>
            <a:endParaRPr lang="en-US" dirty="0"/>
          </a:p>
          <a:p>
            <a:pPr lvl="1"/>
            <a:endParaRPr lang="en-US" dirty="0"/>
          </a:p>
          <a:p>
            <a:endParaRPr lang="en-US" dirty="0"/>
          </a:p>
        </p:txBody>
      </p:sp>
    </p:spTree>
    <p:extLst>
      <p:ext uri="{BB962C8B-B14F-4D97-AF65-F5344CB8AC3E}">
        <p14:creationId xmlns:p14="http://schemas.microsoft.com/office/powerpoint/2010/main" val="356693306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77A499-103B-4AE6-B6F9-96B6BB220710}"/>
              </a:ext>
            </a:extLst>
          </p:cNvPr>
          <p:cNvSpPr>
            <a:spLocks noGrp="1"/>
          </p:cNvSpPr>
          <p:nvPr>
            <p:ph type="title"/>
          </p:nvPr>
        </p:nvSpPr>
        <p:spPr>
          <a:xfrm>
            <a:off x="440788" y="457200"/>
            <a:ext cx="10972800" cy="1143000"/>
          </a:xfrm>
        </p:spPr>
        <p:txBody>
          <a:bodyPr/>
          <a:lstStyle/>
          <a:p>
            <a:r>
              <a:rPr lang="en-US" dirty="0"/>
              <a:t>Looking Ahead (Defense)</a:t>
            </a:r>
          </a:p>
        </p:txBody>
      </p:sp>
      <p:sp>
        <p:nvSpPr>
          <p:cNvPr id="6" name="Content Placeholder 2">
            <a:extLst>
              <a:ext uri="{FF2B5EF4-FFF2-40B4-BE49-F238E27FC236}">
                <a16:creationId xmlns:a16="http://schemas.microsoft.com/office/drawing/2014/main" id="{21ED45FF-E355-432C-BB59-F7D96A813EEB}"/>
              </a:ext>
            </a:extLst>
          </p:cNvPr>
          <p:cNvSpPr>
            <a:spLocks noGrp="1"/>
          </p:cNvSpPr>
          <p:nvPr>
            <p:ph idx="1"/>
          </p:nvPr>
        </p:nvSpPr>
        <p:spPr>
          <a:xfrm>
            <a:off x="609600" y="1600200"/>
            <a:ext cx="10972800" cy="4525963"/>
          </a:xfrm>
        </p:spPr>
        <p:txBody>
          <a:bodyPr>
            <a:normAutofit/>
          </a:bodyPr>
          <a:lstStyle/>
          <a:p>
            <a:r>
              <a:rPr lang="en-US" dirty="0"/>
              <a:t>Preapproval statements of intent disclosure</a:t>
            </a:r>
          </a:p>
          <a:p>
            <a:r>
              <a:rPr lang="en-US" dirty="0"/>
              <a:t>Charter enrollment policies and practices</a:t>
            </a:r>
          </a:p>
          <a:p>
            <a:r>
              <a:rPr lang="en-US" dirty="0"/>
              <a:t>Charter appeals process (district court)</a:t>
            </a:r>
          </a:p>
          <a:p>
            <a:r>
              <a:rPr lang="en-US" dirty="0"/>
              <a:t>Additional charter revocation or nonrenewal considerations</a:t>
            </a:r>
          </a:p>
          <a:p>
            <a:r>
              <a:rPr lang="en-US" dirty="0"/>
              <a:t>Removal of a charter school’s ability to appeal a waiver denial if the district policy in question is related to the “health, safety or welfare of students and staff”</a:t>
            </a:r>
          </a:p>
          <a:p>
            <a:r>
              <a:rPr lang="en-US" dirty="0"/>
              <a:t>What else should we be preparing for or keeping an eye out for?</a:t>
            </a:r>
          </a:p>
          <a:p>
            <a:endParaRPr lang="en-US" dirty="0"/>
          </a:p>
          <a:p>
            <a:endParaRPr lang="en-US" dirty="0"/>
          </a:p>
          <a:p>
            <a:endParaRPr lang="en-US" dirty="0"/>
          </a:p>
        </p:txBody>
      </p:sp>
    </p:spTree>
    <p:extLst>
      <p:ext uri="{BB962C8B-B14F-4D97-AF65-F5344CB8AC3E}">
        <p14:creationId xmlns:p14="http://schemas.microsoft.com/office/powerpoint/2010/main" val="181608404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77A499-103B-4AE6-B6F9-96B6BB220710}"/>
              </a:ext>
            </a:extLst>
          </p:cNvPr>
          <p:cNvSpPr>
            <a:spLocks noGrp="1"/>
          </p:cNvSpPr>
          <p:nvPr>
            <p:ph type="title"/>
          </p:nvPr>
        </p:nvSpPr>
        <p:spPr>
          <a:xfrm>
            <a:off x="440788" y="457200"/>
            <a:ext cx="10972800" cy="1143000"/>
          </a:xfrm>
        </p:spPr>
        <p:txBody>
          <a:bodyPr/>
          <a:lstStyle/>
          <a:p>
            <a:r>
              <a:rPr lang="en-US" dirty="0"/>
              <a:t>Looking Ahead (Offense)</a:t>
            </a:r>
          </a:p>
        </p:txBody>
      </p:sp>
      <p:sp>
        <p:nvSpPr>
          <p:cNvPr id="6" name="Content Placeholder 2">
            <a:extLst>
              <a:ext uri="{FF2B5EF4-FFF2-40B4-BE49-F238E27FC236}">
                <a16:creationId xmlns:a16="http://schemas.microsoft.com/office/drawing/2014/main" id="{21ED45FF-E355-432C-BB59-F7D96A813EEB}"/>
              </a:ext>
            </a:extLst>
          </p:cNvPr>
          <p:cNvSpPr>
            <a:spLocks noGrp="1"/>
          </p:cNvSpPr>
          <p:nvPr>
            <p:ph idx="1"/>
          </p:nvPr>
        </p:nvSpPr>
        <p:spPr>
          <a:xfrm>
            <a:off x="609600" y="1434354"/>
            <a:ext cx="10972800" cy="4691810"/>
          </a:xfrm>
        </p:spPr>
        <p:txBody>
          <a:bodyPr>
            <a:normAutofit lnSpcReduction="10000"/>
          </a:bodyPr>
          <a:lstStyle/>
          <a:p>
            <a:r>
              <a:rPr lang="en-US" dirty="0"/>
              <a:t>How do we improve special education delivery and outcomes both within charter schools and across K12 education in Colorado more generally?</a:t>
            </a:r>
          </a:p>
          <a:p>
            <a:r>
              <a:rPr lang="en-US" dirty="0"/>
              <a:t>How do we overcome the continued barriers to access and choice that facilities and transportation represent?</a:t>
            </a:r>
          </a:p>
          <a:p>
            <a:r>
              <a:rPr lang="en-US" dirty="0"/>
              <a:t>How do we improve authorizer quality and consistency across the state?</a:t>
            </a:r>
          </a:p>
          <a:p>
            <a:r>
              <a:rPr lang="en-US" dirty="0"/>
              <a:t>How do we significantly expand access to high-quality education in Colorado, particularly for our most historically underserved student populations? What systemic changes are necessary to dramatically adapt and improve public education in Colorado over the next 10 years?</a:t>
            </a:r>
          </a:p>
          <a:p>
            <a:r>
              <a:rPr lang="en-US" dirty="0"/>
              <a:t>Are these still the right questions? What else?</a:t>
            </a:r>
          </a:p>
          <a:p>
            <a:endParaRPr lang="en-US" dirty="0"/>
          </a:p>
          <a:p>
            <a:endParaRPr lang="en-US" dirty="0"/>
          </a:p>
        </p:txBody>
      </p:sp>
    </p:spTree>
    <p:extLst>
      <p:ext uri="{BB962C8B-B14F-4D97-AF65-F5344CB8AC3E}">
        <p14:creationId xmlns:p14="http://schemas.microsoft.com/office/powerpoint/2010/main" val="209475980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77A499-103B-4AE6-B6F9-96B6BB220710}"/>
              </a:ext>
            </a:extLst>
          </p:cNvPr>
          <p:cNvSpPr>
            <a:spLocks noGrp="1"/>
          </p:cNvSpPr>
          <p:nvPr>
            <p:ph type="title"/>
          </p:nvPr>
        </p:nvSpPr>
        <p:spPr>
          <a:xfrm>
            <a:off x="1057836" y="1748118"/>
            <a:ext cx="10972800" cy="1143000"/>
          </a:xfrm>
        </p:spPr>
        <p:txBody>
          <a:bodyPr/>
          <a:lstStyle/>
          <a:p>
            <a:r>
              <a:rPr lang="en-US" dirty="0"/>
              <a:t>League Virtual Town Hall with Governor Polis</a:t>
            </a:r>
          </a:p>
        </p:txBody>
      </p:sp>
      <p:sp>
        <p:nvSpPr>
          <p:cNvPr id="3" name="Content Placeholder 2">
            <a:extLst>
              <a:ext uri="{FF2B5EF4-FFF2-40B4-BE49-F238E27FC236}">
                <a16:creationId xmlns:a16="http://schemas.microsoft.com/office/drawing/2014/main" id="{C857E5FA-8B69-4EE1-8BED-1D2BE56AD37E}"/>
              </a:ext>
            </a:extLst>
          </p:cNvPr>
          <p:cNvSpPr>
            <a:spLocks noGrp="1"/>
          </p:cNvSpPr>
          <p:nvPr>
            <p:ph idx="1"/>
          </p:nvPr>
        </p:nvSpPr>
        <p:spPr>
          <a:xfrm>
            <a:off x="2366683" y="2693894"/>
            <a:ext cx="10972800" cy="4525963"/>
          </a:xfrm>
        </p:spPr>
        <p:txBody>
          <a:bodyPr>
            <a:normAutofit/>
          </a:bodyPr>
          <a:lstStyle/>
          <a:p>
            <a:pPr marL="0" indent="0">
              <a:buNone/>
            </a:pPr>
            <a:r>
              <a:rPr lang="en-US" sz="4200" dirty="0">
                <a:latin typeface="Calibri Light" panose="020F0302020204030204" pitchFamily="34" charset="0"/>
                <a:cs typeface="Calibri Light" panose="020F0302020204030204" pitchFamily="34" charset="0"/>
              </a:rPr>
              <a:t>Friday, May 29 – 9:00-10:00am</a:t>
            </a:r>
          </a:p>
        </p:txBody>
      </p:sp>
    </p:spTree>
    <p:extLst>
      <p:ext uri="{BB962C8B-B14F-4D97-AF65-F5344CB8AC3E}">
        <p14:creationId xmlns:p14="http://schemas.microsoft.com/office/powerpoint/2010/main" val="2474896557"/>
      </p:ext>
    </p:extLst>
  </p:cSld>
  <p:clrMapOvr>
    <a:masterClrMapping/>
  </p:clrMapOvr>
</p:sld>
</file>

<file path=ppt/theme/theme1.xml><?xml version="1.0" encoding="utf-8"?>
<a:theme xmlns:a="http://schemas.openxmlformats.org/drawingml/2006/main" name="CLCS">
  <a:themeElements>
    <a:clrScheme name="Custom 12">
      <a:dk1>
        <a:srgbClr val="003D79"/>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CLCS.potx" id="{3E439B46-A8F2-47E5-B4BA-125DFF502F4E}" vid="{02C0756C-0703-47E0-9654-3FB5A1AE19B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CLCS</Template>
  <TotalTime>15390</TotalTime>
  <Words>773</Words>
  <Application>Microsoft Office PowerPoint</Application>
  <PresentationFormat>Widescreen</PresentationFormat>
  <Paragraphs>64</Paragraphs>
  <Slides>9</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9</vt:i4>
      </vt:variant>
    </vt:vector>
  </HeadingPairs>
  <TitlesOfParts>
    <vt:vector size="14" baseType="lpstr">
      <vt:lpstr>Arial</vt:lpstr>
      <vt:lpstr>Calibri</vt:lpstr>
      <vt:lpstr>Calibri Light</vt:lpstr>
      <vt:lpstr>Panton</vt:lpstr>
      <vt:lpstr>CLCS</vt:lpstr>
      <vt:lpstr>Governmental Affairs Committee</vt:lpstr>
      <vt:lpstr>Where We Stand</vt:lpstr>
      <vt:lpstr>Federal Funding Latest</vt:lpstr>
      <vt:lpstr>Federal Funding Latest (cont.)</vt:lpstr>
      <vt:lpstr>Federal Funding Latest (cont.)</vt:lpstr>
      <vt:lpstr>Federal Funding Latest (cont.)</vt:lpstr>
      <vt:lpstr>Looking Ahead (Defense)</vt:lpstr>
      <vt:lpstr>Looking Ahead (Offense)</vt:lpstr>
      <vt:lpstr>League Virtual Town Hall with Governor Polis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Denver Charter Convening</dc:title>
  <dc:creator>Lorna Beckett</dc:creator>
  <cp:lastModifiedBy>Janelle Johnson</cp:lastModifiedBy>
  <cp:revision>168</cp:revision>
  <dcterms:created xsi:type="dcterms:W3CDTF">2019-02-05T20:11:44Z</dcterms:created>
  <dcterms:modified xsi:type="dcterms:W3CDTF">2020-06-06T17:39:24Z</dcterms:modified>
</cp:coreProperties>
</file>