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2" r:id="rId4"/>
  </p:sldMasterIdLst>
  <p:notesMasterIdLst>
    <p:notesMasterId r:id="rId10"/>
  </p:notesMasterIdLst>
  <p:sldIdLst>
    <p:sldId id="256" r:id="rId5"/>
    <p:sldId id="264" r:id="rId6"/>
    <p:sldId id="262" r:id="rId7"/>
    <p:sldId id="265" r:id="rId8"/>
    <p:sldId id="259" r:id="rId9"/>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72A3A00-BA5F-5945-A793-0F80C6F4A951}">
          <p14:sldIdLst>
            <p14:sldId id="256"/>
            <p14:sldId id="264"/>
            <p14:sldId id="262"/>
            <p14:sldId id="265"/>
            <p14:sldId id="259"/>
          </p14:sldIdLst>
        </p14:section>
        <p14:section name="Untitled Section" id="{37E98E6C-F99C-AA45-A4BA-AE1669E6B93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A3166B-4B04-8EB8-62DE-2D3976FCE870}" v="27" dt="2020-03-05T15:14:59.122"/>
    <p1510:client id="{119E07C5-AB04-C394-A943-A5868063894B}" v="828" dt="2020-08-06T18:38:15.648"/>
    <p1510:client id="{157237CB-33D8-4917-94E1-26B9CFE0DF9E}" v="422" dt="2020-08-06T15:50:29.070"/>
    <p1510:client id="{24146B92-0D10-21AE-F2A5-0036A9EA3C7E}" v="16" dt="2020-03-09T20:22:02.391"/>
    <p1510:client id="{34CE483B-1555-62BF-631B-59C36758E236}" v="32" dt="2019-11-07T02:18:09.070"/>
    <p1510:client id="{3975A7A1-D244-A773-A329-6CE8C7507109}" v="1917" dt="2020-05-14T03:27:19.733"/>
    <p1510:client id="{3AB8F5C0-7006-1B24-0B10-5BCEC4FF22A1}" v="235" dt="2019-11-08T16:55:32.389"/>
    <p1510:client id="{4CA4E08E-E4C5-2BBC-2B07-4A96294654DF}" v="63" dt="2019-12-06T15:41:04.032"/>
    <p1510:client id="{548AED6E-4F01-5516-57C8-96C56F59AADA}" v="392" dt="2019-12-06T17:35:10.453"/>
    <p1510:client id="{55056DBF-84ED-3891-4B97-9F99D1017ABF}" v="2037" dt="2019-12-05T20:14:28.554"/>
    <p1510:client id="{5947CED1-5EAB-C7A1-E0A9-763A0E12C377}" v="48" dt="2020-01-09T14:05:36.515"/>
    <p1510:client id="{6532910E-7A58-4F0C-E642-7684E05E72B9}" v="345" dt="2020-02-07T22:59:51.254"/>
    <p1510:client id="{7A02543E-4154-F69D-3ABE-08582D6759B4}" v="47" dt="2019-10-15T01:21:56.274"/>
    <p1510:client id="{8A8AD15E-22C7-C355-B634-5AA0A89E8884}" v="2821" dt="2019-11-08T02:08:39.375"/>
    <p1510:client id="{8BDEE31D-8147-4492-B23B-8610696C4EE4}" v="1544" dt="2019-10-11T14:54:45.397"/>
    <p1510:client id="{8E710A16-5713-9705-2328-2DDC4BBD7373}" v="37" dt="2020-05-12T22:12:15.662"/>
    <p1510:client id="{8F83815E-CB1E-1783-A980-42D20D6273CC}" v="649" dt="2019-10-11T17:40:13.069"/>
    <p1510:client id="{8FC02206-5FEA-C8B8-AFA1-33ABBE32B665}" v="41" dt="2019-12-06T03:25:13.147"/>
    <p1510:client id="{94A05173-2621-34C8-FD01-395CBC9F18D2}" v="2453" dt="2020-08-06T03:27:30.468"/>
    <p1510:client id="{9E84BC75-4D04-BF2A-36B7-21D1421EA383}" v="695" dt="2020-01-10T18:22:16.056"/>
    <p1510:client id="{A05127B5-9ED2-4C53-BA24-BA2A213EBFF9}" v="36" dt="2020-05-14T13:48:02.133"/>
    <p1510:client id="{AC0E7A92-ECA7-4B09-AD7C-869CB8300300}" v="26" dt="2019-12-05T22:47:01.299"/>
    <p1510:client id="{B544584C-2649-1AB4-2A63-3EFDF124632C}" v="378" dt="2020-01-09T23:47:51.631"/>
    <p1510:client id="{B62DD05A-80C2-925E-5C56-91F2D0626C0F}" v="7" dt="2019-11-08T15:42:04.530"/>
    <p1510:client id="{C883FED3-9A41-D92D-58C5-E5100ECBAAC2}" v="9" dt="2019-10-13T02:00:51.084"/>
    <p1510:client id="{D9EB2843-5318-2136-487A-389FB8761F55}" v="3119" dt="2020-09-10T21:51:56.487"/>
    <p1510:client id="{E6CE412E-2D77-A905-B199-5EEF44C704F8}" v="173" dt="2020-02-06T15:04:16.4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19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999DA2-D891-B145-9B08-284BB647DB94}" type="datetimeFigureOut">
              <a:rPr lang="en-US" smtClean="0"/>
              <a:t>9/10/20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0858C3-2C2A-9047-8F46-48CFA117D10D}" type="slidenum">
              <a:rPr lang="en-US" smtClean="0"/>
              <a:t>‹#›</a:t>
            </a:fld>
            <a:endParaRPr lang="en-US"/>
          </a:p>
        </p:txBody>
      </p:sp>
    </p:spTree>
    <p:extLst>
      <p:ext uri="{BB962C8B-B14F-4D97-AF65-F5344CB8AC3E}">
        <p14:creationId xmlns:p14="http://schemas.microsoft.com/office/powerpoint/2010/main" val="2617011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DFDA9D4-C337-ED4B-9704-5C85616ED085}" type="datetimeFigureOut">
              <a:rPr lang="en-US" smtClean="0"/>
              <a:t>9/10/20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4170805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FDA9D4-C337-ED4B-9704-5C85616ED085}" type="datetimeFigureOut">
              <a:rPr lang="en-US" smtClean="0"/>
              <a:t>9/10/20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1139031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FDA9D4-C337-ED4B-9704-5C85616ED085}" type="datetimeFigureOut">
              <a:rPr lang="en-US" smtClean="0"/>
              <a:t>9/10/20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1877763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FDA9D4-C337-ED4B-9704-5C85616ED085}" type="datetimeFigureOut">
              <a:rPr lang="en-US" smtClean="0"/>
              <a:t>9/10/20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906683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FDA9D4-C337-ED4B-9704-5C85616ED085}" type="datetimeFigureOut">
              <a:rPr lang="en-US" smtClean="0"/>
              <a:t>9/10/20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2733674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FDA9D4-C337-ED4B-9704-5C85616ED085}" type="datetimeFigureOut">
              <a:rPr lang="en-US" smtClean="0"/>
              <a:t>9/10/20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708008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FDA9D4-C337-ED4B-9704-5C85616ED085}" type="datetimeFigureOut">
              <a:rPr lang="en-US" smtClean="0"/>
              <a:t>9/10/20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3168057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FDA9D4-C337-ED4B-9704-5C85616ED085}" type="datetimeFigureOut">
              <a:rPr lang="en-US" smtClean="0"/>
              <a:t>9/10/20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261302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FDA9D4-C337-ED4B-9704-5C85616ED085}" type="datetimeFigureOut">
              <a:rPr lang="en-US" smtClean="0"/>
              <a:t>9/10/20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53020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FDA9D4-C337-ED4B-9704-5C85616ED085}" type="datetimeFigureOut">
              <a:rPr lang="en-US" smtClean="0"/>
              <a:t>9/10/20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3709814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FDA9D4-C337-ED4B-9704-5C85616ED085}" type="datetimeFigureOut">
              <a:rPr lang="en-US" smtClean="0"/>
              <a:t>9/10/20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D8366-3B35-3B46-92B8-F44FE2C73B50}" type="slidenum">
              <a:rPr lang="en-US" smtClean="0"/>
              <a:t>‹#›</a:t>
            </a:fld>
            <a:endParaRPr lang="en-US"/>
          </a:p>
        </p:txBody>
      </p:sp>
    </p:spTree>
    <p:extLst>
      <p:ext uri="{BB962C8B-B14F-4D97-AF65-F5344CB8AC3E}">
        <p14:creationId xmlns:p14="http://schemas.microsoft.com/office/powerpoint/2010/main" val="3948306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FDA9D4-C337-ED4B-9704-5C85616ED085}" type="datetimeFigureOut">
              <a:rPr lang="en-US" smtClean="0"/>
              <a:t>9/10/20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6D8366-3B35-3B46-92B8-F44FE2C73B50}" type="slidenum">
              <a:rPr lang="en-US" smtClean="0"/>
              <a:t>‹#›</a:t>
            </a:fld>
            <a:endParaRPr lang="en-US"/>
          </a:p>
        </p:txBody>
      </p:sp>
    </p:spTree>
    <p:extLst>
      <p:ext uri="{BB962C8B-B14F-4D97-AF65-F5344CB8AC3E}">
        <p14:creationId xmlns:p14="http://schemas.microsoft.com/office/powerpoint/2010/main" val="99755971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618FB-B6DD-CE44-ACC7-ECA5B71B7D79}"/>
              </a:ext>
            </a:extLst>
          </p:cNvPr>
          <p:cNvSpPr>
            <a:spLocks noGrp="1"/>
          </p:cNvSpPr>
          <p:nvPr>
            <p:ph type="ctrTitle"/>
          </p:nvPr>
        </p:nvSpPr>
        <p:spPr>
          <a:xfrm>
            <a:off x="3198961" y="628565"/>
            <a:ext cx="5420265" cy="1812506"/>
          </a:xfrm>
        </p:spPr>
        <p:txBody>
          <a:bodyPr>
            <a:normAutofit fontScale="90000"/>
          </a:bodyPr>
          <a:lstStyle/>
          <a:p>
            <a:br>
              <a:rPr lang="en-US"/>
            </a:br>
            <a:r>
              <a:rPr lang="en-US"/>
              <a:t>Financial Report</a:t>
            </a:r>
            <a:br>
              <a:rPr lang="en-US"/>
            </a:br>
            <a:r>
              <a:rPr lang="en-US" sz="4000">
                <a:cs typeface="Calibri Light"/>
              </a:rPr>
              <a:t>Treasurer</a:t>
            </a:r>
          </a:p>
        </p:txBody>
      </p:sp>
      <p:sp>
        <p:nvSpPr>
          <p:cNvPr id="3" name="Subtitle 2">
            <a:extLst>
              <a:ext uri="{FF2B5EF4-FFF2-40B4-BE49-F238E27FC236}">
                <a16:creationId xmlns:a16="http://schemas.microsoft.com/office/drawing/2014/main" id="{566D6AF0-D877-BB46-A05A-AA4C61ADA8B7}"/>
              </a:ext>
            </a:extLst>
          </p:cNvPr>
          <p:cNvSpPr>
            <a:spLocks noGrp="1"/>
          </p:cNvSpPr>
          <p:nvPr>
            <p:ph type="subTitle" idx="1"/>
          </p:nvPr>
        </p:nvSpPr>
        <p:spPr>
          <a:xfrm>
            <a:off x="920972" y="2671108"/>
            <a:ext cx="7445829" cy="4275719"/>
          </a:xfrm>
        </p:spPr>
        <p:txBody>
          <a:bodyPr vert="horz" lIns="91440" tIns="45720" rIns="91440" bIns="45720" rtlCol="0" anchor="t">
            <a:normAutofit lnSpcReduction="10000"/>
          </a:bodyPr>
          <a:lstStyle/>
          <a:p>
            <a:r>
              <a:rPr lang="en-US" dirty="0"/>
              <a:t>Sept 16th, 2020</a:t>
            </a:r>
          </a:p>
          <a:p>
            <a:pPr algn="l"/>
            <a:r>
              <a:rPr lang="en-US" i="1" dirty="0"/>
              <a:t>Finance Committee: </a:t>
            </a:r>
            <a:endParaRPr lang="en-US" dirty="0"/>
          </a:p>
          <a:p>
            <a:r>
              <a:rPr lang="en-US" i="1" dirty="0"/>
              <a:t>Jeff Baucum</a:t>
            </a:r>
            <a:r>
              <a:rPr lang="en-US" dirty="0"/>
              <a:t>, Lincoln Academy Board Treasurer</a:t>
            </a:r>
            <a:endParaRPr lang="en-US" dirty="0">
              <a:cs typeface="Calibri"/>
            </a:endParaRPr>
          </a:p>
          <a:p>
            <a:r>
              <a:rPr lang="en-US" i="1" dirty="0"/>
              <a:t>Nathan Alley, </a:t>
            </a:r>
            <a:r>
              <a:rPr lang="en-US" dirty="0"/>
              <a:t>Lincoln Academy Board President</a:t>
            </a:r>
            <a:endParaRPr lang="en-US" dirty="0">
              <a:cs typeface="Calibri"/>
            </a:endParaRPr>
          </a:p>
          <a:p>
            <a:r>
              <a:rPr lang="en-US" i="1" dirty="0"/>
              <a:t> Janelle Johnson, Principal</a:t>
            </a:r>
            <a:endParaRPr lang="en-US" i="1" dirty="0">
              <a:cs typeface="Calibri"/>
            </a:endParaRPr>
          </a:p>
          <a:p>
            <a:r>
              <a:rPr lang="en-US" i="1"/>
              <a:t>Lindsey Tomsick, Vice-Principal</a:t>
            </a:r>
            <a:endParaRPr lang="en-US" i="1">
              <a:cs typeface="Calibri"/>
            </a:endParaRPr>
          </a:p>
          <a:p>
            <a:r>
              <a:rPr lang="en-US" i="1" dirty="0" err="1"/>
              <a:t>Cindie</a:t>
            </a:r>
            <a:r>
              <a:rPr lang="en-US" i="1" dirty="0"/>
              <a:t> Poulter, Larisa Rogers, Jeanne Coyle, Lori Woods </a:t>
            </a:r>
            <a:endParaRPr lang="en-US" i="1" dirty="0">
              <a:cs typeface="Calibri" panose="020F0502020204030204"/>
            </a:endParaRPr>
          </a:p>
          <a:p>
            <a:endParaRPr lang="en-US" i="1">
              <a:cs typeface="Calibri" panose="020F0502020204030204"/>
            </a:endParaRPr>
          </a:p>
          <a:p>
            <a:pPr algn="l"/>
            <a:r>
              <a:rPr lang="en-US" sz="1600" i="1" dirty="0">
                <a:ea typeface="+mn-lt"/>
                <a:cs typeface="+mn-lt"/>
              </a:rPr>
              <a:t>The Mission of Lincoln Academy is to help students attain their highest social and academic potential through an academically rigorous, content-rich educational program in a safe, orderly, and caring environment.</a:t>
            </a:r>
            <a:endParaRPr lang="en-US" sz="1600" dirty="0">
              <a:cs typeface="Calibri" panose="020F0502020204030204"/>
            </a:endParaRPr>
          </a:p>
        </p:txBody>
      </p:sp>
      <p:pic>
        <p:nvPicPr>
          <p:cNvPr id="4" name="Picture 4" descr="A picture containing room&#10;&#10;Description generated with very high confidence">
            <a:extLst>
              <a:ext uri="{FF2B5EF4-FFF2-40B4-BE49-F238E27FC236}">
                <a16:creationId xmlns:a16="http://schemas.microsoft.com/office/drawing/2014/main" id="{410361F5-E666-4DF4-8067-2F06C4802386}"/>
              </a:ext>
            </a:extLst>
          </p:cNvPr>
          <p:cNvPicPr>
            <a:picLocks noChangeAspect="1"/>
          </p:cNvPicPr>
          <p:nvPr/>
        </p:nvPicPr>
        <p:blipFill>
          <a:blip r:embed="rId2"/>
          <a:stretch>
            <a:fillRect/>
          </a:stretch>
        </p:blipFill>
        <p:spPr>
          <a:xfrm>
            <a:off x="194813" y="438509"/>
            <a:ext cx="2514600" cy="1524000"/>
          </a:xfrm>
          <a:prstGeom prst="rect">
            <a:avLst/>
          </a:prstGeom>
        </p:spPr>
      </p:pic>
    </p:spTree>
    <p:extLst>
      <p:ext uri="{BB962C8B-B14F-4D97-AF65-F5344CB8AC3E}">
        <p14:creationId xmlns:p14="http://schemas.microsoft.com/office/powerpoint/2010/main" val="1426309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1928-0355-2C48-8A02-F1D0E8733974}"/>
              </a:ext>
            </a:extLst>
          </p:cNvPr>
          <p:cNvSpPr>
            <a:spLocks noGrp="1"/>
          </p:cNvSpPr>
          <p:nvPr>
            <p:ph type="title"/>
          </p:nvPr>
        </p:nvSpPr>
        <p:spPr/>
        <p:txBody>
          <a:bodyPr>
            <a:normAutofit/>
          </a:bodyPr>
          <a:lstStyle/>
          <a:p>
            <a:pPr algn="ctr"/>
            <a:r>
              <a:rPr lang="en-US" u="sng">
                <a:cs typeface="Calibri Light"/>
              </a:rPr>
              <a:t>2020-21 LA Budget Review</a:t>
            </a:r>
            <a:br>
              <a:rPr lang="en-US" u="sng" dirty="0">
                <a:cs typeface="Calibri Light"/>
              </a:rPr>
            </a:br>
            <a:r>
              <a:rPr lang="en-US">
                <a:cs typeface="Calibri Light"/>
              </a:rPr>
              <a:t>August 2020</a:t>
            </a:r>
            <a:endParaRPr lang="en-US" sz="1800" i="1">
              <a:cs typeface="Calibri Light"/>
            </a:endParaRPr>
          </a:p>
        </p:txBody>
      </p:sp>
      <p:sp>
        <p:nvSpPr>
          <p:cNvPr id="3" name="Content Placeholder 2">
            <a:extLst>
              <a:ext uri="{FF2B5EF4-FFF2-40B4-BE49-F238E27FC236}">
                <a16:creationId xmlns:a16="http://schemas.microsoft.com/office/drawing/2014/main" id="{E0FADF33-74F7-9E4E-9862-4A0C1A58D5C0}"/>
              </a:ext>
            </a:extLst>
          </p:cNvPr>
          <p:cNvSpPr>
            <a:spLocks noGrp="1"/>
          </p:cNvSpPr>
          <p:nvPr>
            <p:ph idx="1"/>
          </p:nvPr>
        </p:nvSpPr>
        <p:spPr>
          <a:xfrm>
            <a:off x="628650" y="1710607"/>
            <a:ext cx="8203001" cy="4866406"/>
          </a:xfrm>
        </p:spPr>
        <p:txBody>
          <a:bodyPr vert="horz" lIns="91440" tIns="45720" rIns="91440" bIns="45720" rtlCol="0" anchor="t">
            <a:normAutofit fontScale="55000" lnSpcReduction="20000"/>
          </a:bodyPr>
          <a:lstStyle/>
          <a:p>
            <a:r>
              <a:rPr lang="en-US" b="1" u="sng">
                <a:ea typeface="+mn-lt"/>
                <a:cs typeface="+mn-lt"/>
              </a:rPr>
              <a:t>2019-20</a:t>
            </a:r>
            <a:r>
              <a:rPr lang="en-US" b="1">
                <a:ea typeface="+mn-lt"/>
                <a:cs typeface="+mn-lt"/>
              </a:rPr>
              <a:t>:  </a:t>
            </a:r>
            <a:r>
              <a:rPr lang="en-US">
                <a:ea typeface="+mn-lt"/>
                <a:cs typeface="+mn-lt"/>
              </a:rPr>
              <a:t>Final accounting entries have been incorporated into the 2019-20 Income statements.  LA ended the year with a positive margin of $286k including the final loan payments on the 5th &amp; 6th grade modulars.</a:t>
            </a:r>
            <a:endParaRPr lang="en-US" dirty="0">
              <a:ea typeface="+mn-lt"/>
              <a:cs typeface="+mn-lt"/>
            </a:endParaRPr>
          </a:p>
          <a:p>
            <a:r>
              <a:rPr lang="en-US" b="1" u="sng">
                <a:ea typeface="+mn-lt"/>
                <a:cs typeface="+mn-lt"/>
              </a:rPr>
              <a:t>Student FTE:</a:t>
            </a:r>
            <a:r>
              <a:rPr lang="en-US">
                <a:ea typeface="+mn-lt"/>
                <a:cs typeface="+mn-lt"/>
              </a:rPr>
              <a:t>   Student count has declined over the from 764.3 to 725.0, a drop of 5%.  Educational funding is expected to drop by $408k across all revenue sources including Mill levy, PPR and special education.  These revenue impacts will be monitored against fiscal, safety and educational </a:t>
            </a:r>
            <a:r>
              <a:rPr lang="en-US" dirty="0">
                <a:ea typeface="+mn-lt"/>
                <a:cs typeface="+mn-lt"/>
              </a:rPr>
              <a:t>goals.  </a:t>
            </a:r>
            <a:endParaRPr lang="en-US">
              <a:cs typeface="Calibri"/>
            </a:endParaRPr>
          </a:p>
          <a:p>
            <a:r>
              <a:rPr lang="en-US" b="1" u="sng">
                <a:ea typeface="+mn-lt"/>
                <a:cs typeface="+mn-lt"/>
              </a:rPr>
              <a:t>Revenues</a:t>
            </a:r>
            <a:r>
              <a:rPr lang="en-US">
                <a:ea typeface="+mn-lt"/>
                <a:cs typeface="+mn-lt"/>
              </a:rPr>
              <a:t>: Updated information regarding revenues continue to be gathered as national and state funding continue to evolve.  </a:t>
            </a:r>
          </a:p>
          <a:p>
            <a:pPr lvl="1"/>
            <a:r>
              <a:rPr lang="en-US">
                <a:cs typeface="Calibri" panose="020F0502020204030204"/>
              </a:rPr>
              <a:t>Mill Levy funding declined by $66k</a:t>
            </a:r>
          </a:p>
          <a:p>
            <a:pPr lvl="1"/>
            <a:r>
              <a:rPr lang="en-US">
                <a:ea typeface="+mn-lt"/>
                <a:cs typeface="+mn-lt"/>
              </a:rPr>
              <a:t>PPR increases to $7,893 are offset by reduced student count resulting in reduction of $310k from budgeted expectations.</a:t>
            </a:r>
          </a:p>
          <a:p>
            <a:r>
              <a:rPr lang="en-US" b="1" u="sng">
                <a:ea typeface="+mn-lt"/>
                <a:cs typeface="+mn-lt"/>
              </a:rPr>
              <a:t>Salaries &amp; Benefits</a:t>
            </a:r>
            <a:r>
              <a:rPr lang="en-US">
                <a:ea typeface="+mn-lt"/>
                <a:cs typeface="+mn-lt"/>
              </a:rPr>
              <a:t>: Staffing additions required to cover additional classes and remote learning have added to the salaries and benefits by $105k.  Staffing changes will be provided in the principal's report.  </a:t>
            </a:r>
            <a:endParaRPr lang="en-US">
              <a:cs typeface="Calibri" panose="020F0502020204030204"/>
            </a:endParaRPr>
          </a:p>
          <a:p>
            <a:r>
              <a:rPr lang="en-US" b="1" u="sng">
                <a:ea typeface="+mn-lt"/>
                <a:cs typeface="+mn-lt"/>
              </a:rPr>
              <a:t>Purchased Services</a:t>
            </a:r>
            <a:r>
              <a:rPr lang="en-US">
                <a:ea typeface="+mn-lt"/>
                <a:cs typeface="+mn-lt"/>
              </a:rPr>
              <a:t>: District funding is expected to decline by $25k due to lower FTE.  Additional impacts are being reviewed.  </a:t>
            </a:r>
          </a:p>
          <a:p>
            <a:r>
              <a:rPr lang="en-US" b="1" u="sng">
                <a:ea typeface="+mn-lt"/>
                <a:cs typeface="+mn-lt"/>
              </a:rPr>
              <a:t>Materials</a:t>
            </a:r>
            <a:r>
              <a:rPr lang="en-US">
                <a:ea typeface="+mn-lt"/>
                <a:cs typeface="+mn-lt"/>
              </a:rPr>
              <a:t>:  Additional changes due to lower FTE are being reviewed.  </a:t>
            </a:r>
            <a:endParaRPr lang="en-US" dirty="0">
              <a:ea typeface="+mn-lt"/>
              <a:cs typeface="+mn-lt"/>
            </a:endParaRPr>
          </a:p>
          <a:p>
            <a:r>
              <a:rPr lang="en-US" b="1" u="sng" dirty="0">
                <a:ea typeface="+mn-lt"/>
                <a:cs typeface="+mn-lt"/>
              </a:rPr>
              <a:t>Capital</a:t>
            </a:r>
            <a:r>
              <a:rPr lang="en-US">
                <a:ea typeface="+mn-lt"/>
                <a:cs typeface="+mn-lt"/>
              </a:rPr>
              <a:t>:  Roof repair for Building C will begin soon -$150k Funding will come from the Repair and Replace fund provided by our Bond.  Additional increase in capital costs of $60k in our Bond projects from budget.  However, bond project are still expected to be under the initial budget by $40k.</a:t>
            </a:r>
          </a:p>
          <a:p>
            <a:r>
              <a:rPr lang="en-US" b="1" u="sng">
                <a:ea typeface="+mn-lt"/>
                <a:cs typeface="+mn-lt"/>
              </a:rPr>
              <a:t>Margin</a:t>
            </a:r>
            <a:r>
              <a:rPr lang="en-US">
                <a:ea typeface="+mn-lt"/>
                <a:cs typeface="+mn-lt"/>
              </a:rPr>
              <a:t>: As a result of the FTE changes noted, projected operational margin has adjusted to  a negative $537k from a negative $268k in the appproved budget, a decline of $268k.  The operational margin continues to be positive by $113k.  </a:t>
            </a:r>
            <a:endParaRPr lang="en-US">
              <a:cs typeface="Calibri"/>
            </a:endParaRPr>
          </a:p>
        </p:txBody>
      </p:sp>
    </p:spTree>
    <p:extLst>
      <p:ext uri="{BB962C8B-B14F-4D97-AF65-F5344CB8AC3E}">
        <p14:creationId xmlns:p14="http://schemas.microsoft.com/office/powerpoint/2010/main" val="3569317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95E40-DD7D-8149-BC05-AC672A6AF5E5}"/>
              </a:ext>
            </a:extLst>
          </p:cNvPr>
          <p:cNvSpPr>
            <a:spLocks noGrp="1"/>
          </p:cNvSpPr>
          <p:nvPr>
            <p:ph type="title"/>
          </p:nvPr>
        </p:nvSpPr>
        <p:spPr>
          <a:xfrm>
            <a:off x="628650" y="122136"/>
            <a:ext cx="7886700" cy="1325563"/>
          </a:xfrm>
        </p:spPr>
        <p:txBody>
          <a:bodyPr/>
          <a:lstStyle/>
          <a:p>
            <a:r>
              <a:rPr lang="en-US" u="sng"/>
              <a:t>2020-2021 COVID &amp; CARE</a:t>
            </a:r>
          </a:p>
        </p:txBody>
      </p:sp>
      <p:sp>
        <p:nvSpPr>
          <p:cNvPr id="3" name="Content Placeholder 2">
            <a:extLst>
              <a:ext uri="{FF2B5EF4-FFF2-40B4-BE49-F238E27FC236}">
                <a16:creationId xmlns:a16="http://schemas.microsoft.com/office/drawing/2014/main" id="{68ACED22-51C0-F344-ACE2-274F656AF842}"/>
              </a:ext>
            </a:extLst>
          </p:cNvPr>
          <p:cNvSpPr>
            <a:spLocks noGrp="1"/>
          </p:cNvSpPr>
          <p:nvPr>
            <p:ph idx="1"/>
          </p:nvPr>
        </p:nvSpPr>
        <p:spPr>
          <a:xfrm>
            <a:off x="628650" y="1097415"/>
            <a:ext cx="7886700" cy="5325156"/>
          </a:xfrm>
        </p:spPr>
        <p:txBody>
          <a:bodyPr vert="horz" lIns="91440" tIns="45720" rIns="91440" bIns="45720" rtlCol="0" anchor="t">
            <a:normAutofit lnSpcReduction="10000"/>
          </a:bodyPr>
          <a:lstStyle/>
          <a:p>
            <a:r>
              <a:rPr lang="en-US">
                <a:ea typeface="+mn-lt"/>
                <a:cs typeface="+mn-lt"/>
              </a:rPr>
              <a:t>CARE expenses</a:t>
            </a:r>
          </a:p>
          <a:p>
            <a:pPr lvl="1"/>
            <a:r>
              <a:rPr lang="en-US" sz="2800">
                <a:ea typeface="+mn-lt"/>
                <a:cs typeface="+mn-lt"/>
              </a:rPr>
              <a:t> CARES act will provide up to $362k to LA for Covid19 related expenses.  These funds must meet specific criteria to be reimbursed. </a:t>
            </a:r>
          </a:p>
          <a:p>
            <a:r>
              <a:rPr lang="en-US">
                <a:cs typeface="Calibri"/>
              </a:rPr>
              <a:t>Key COVID related expenses:</a:t>
            </a:r>
            <a:endParaRPr lang="en-US" dirty="0">
              <a:cs typeface="Calibri"/>
            </a:endParaRPr>
          </a:p>
          <a:p>
            <a:pPr lvl="1"/>
            <a:r>
              <a:rPr lang="en-US">
                <a:cs typeface="Calibri"/>
              </a:rPr>
              <a:t>$54k HVAC Sanitizing Units</a:t>
            </a:r>
            <a:endParaRPr lang="en-US" dirty="0">
              <a:cs typeface="Calibri"/>
            </a:endParaRPr>
          </a:p>
          <a:p>
            <a:pPr lvl="1"/>
            <a:r>
              <a:rPr lang="en-US">
                <a:cs typeface="Calibri"/>
              </a:rPr>
              <a:t>$52k Chrome Books (to build to 1 PC:1 Student ratio)</a:t>
            </a:r>
            <a:endParaRPr lang="en-US" dirty="0"/>
          </a:p>
          <a:p>
            <a:pPr lvl="1"/>
            <a:r>
              <a:rPr lang="en-US">
                <a:cs typeface="Calibri"/>
              </a:rPr>
              <a:t>$4k Sneeze Guards</a:t>
            </a:r>
            <a:endParaRPr lang="en-US" dirty="0"/>
          </a:p>
          <a:p>
            <a:pPr lvl="1"/>
            <a:r>
              <a:rPr lang="en-US">
                <a:cs typeface="Calibri"/>
              </a:rPr>
              <a:t>$5.5k Fever FREE application</a:t>
            </a:r>
            <a:endParaRPr lang="en-US" dirty="0"/>
          </a:p>
          <a:p>
            <a:pPr lvl="1"/>
            <a:r>
              <a:rPr lang="en-US">
                <a:cs typeface="Calibri"/>
              </a:rPr>
              <a:t>$6k Mask/Gloves</a:t>
            </a:r>
            <a:endParaRPr lang="en-US" dirty="0"/>
          </a:p>
          <a:p>
            <a:r>
              <a:rPr lang="en-US">
                <a:cs typeface="Calibri"/>
              </a:rPr>
              <a:t>Overall: </a:t>
            </a:r>
            <a:endParaRPr lang="en-US" dirty="0">
              <a:cs typeface="Calibri"/>
            </a:endParaRPr>
          </a:p>
          <a:p>
            <a:pPr lvl="1"/>
            <a:r>
              <a:rPr lang="en-US">
                <a:cs typeface="Calibri"/>
              </a:rPr>
              <a:t> $140k in Covid Expenses</a:t>
            </a:r>
          </a:p>
          <a:p>
            <a:pPr lvl="1"/>
            <a:r>
              <a:rPr lang="en-US">
                <a:cs typeface="Calibri"/>
              </a:rPr>
              <a:t>$13k included in current financials (not reimbursed yet)</a:t>
            </a:r>
            <a:endParaRPr lang="en-US" dirty="0">
              <a:cs typeface="Calibri"/>
            </a:endParaRPr>
          </a:p>
          <a:p>
            <a:pPr lvl="1"/>
            <a:endParaRPr lang="en-US" dirty="0">
              <a:cs typeface="Calibri"/>
            </a:endParaRPr>
          </a:p>
          <a:p>
            <a:endParaRPr lang="en-US" dirty="0">
              <a:cs typeface="Calibri"/>
            </a:endParaRPr>
          </a:p>
          <a:p>
            <a:pPr marL="0" indent="0">
              <a:buNone/>
            </a:pPr>
            <a:endParaRPr lang="en-US" dirty="0">
              <a:cs typeface="Calibri"/>
            </a:endParaRPr>
          </a:p>
          <a:p>
            <a:endParaRPr lang="en-US">
              <a:cs typeface="Calibri" panose="020F0502020204030204"/>
            </a:endParaRPr>
          </a:p>
          <a:p>
            <a:pPr lvl="1"/>
            <a:endParaRPr lang="en-US">
              <a:cs typeface="Calibri" panose="020F0502020204030204"/>
            </a:endParaRPr>
          </a:p>
        </p:txBody>
      </p:sp>
    </p:spTree>
    <p:extLst>
      <p:ext uri="{BB962C8B-B14F-4D97-AF65-F5344CB8AC3E}">
        <p14:creationId xmlns:p14="http://schemas.microsoft.com/office/powerpoint/2010/main" val="2149295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95E40-DD7D-8149-BC05-AC672A6AF5E5}"/>
              </a:ext>
            </a:extLst>
          </p:cNvPr>
          <p:cNvSpPr>
            <a:spLocks noGrp="1"/>
          </p:cNvSpPr>
          <p:nvPr>
            <p:ph type="title"/>
          </p:nvPr>
        </p:nvSpPr>
        <p:spPr>
          <a:xfrm>
            <a:off x="628650" y="122136"/>
            <a:ext cx="7886700" cy="1325563"/>
          </a:xfrm>
        </p:spPr>
        <p:txBody>
          <a:bodyPr/>
          <a:lstStyle/>
          <a:p>
            <a:r>
              <a:rPr lang="en-US" u="sng"/>
              <a:t>2020-2021 LA Budget Highlights</a:t>
            </a:r>
          </a:p>
        </p:txBody>
      </p:sp>
      <p:sp>
        <p:nvSpPr>
          <p:cNvPr id="3" name="Content Placeholder 2">
            <a:extLst>
              <a:ext uri="{FF2B5EF4-FFF2-40B4-BE49-F238E27FC236}">
                <a16:creationId xmlns:a16="http://schemas.microsoft.com/office/drawing/2014/main" id="{68ACED22-51C0-F344-ACE2-274F656AF842}"/>
              </a:ext>
            </a:extLst>
          </p:cNvPr>
          <p:cNvSpPr>
            <a:spLocks noGrp="1"/>
          </p:cNvSpPr>
          <p:nvPr>
            <p:ph idx="1"/>
          </p:nvPr>
        </p:nvSpPr>
        <p:spPr>
          <a:xfrm>
            <a:off x="628650" y="911225"/>
            <a:ext cx="7886700" cy="5511346"/>
          </a:xfrm>
        </p:spPr>
        <p:txBody>
          <a:bodyPr vert="horz" lIns="91440" tIns="45720" rIns="91440" bIns="45720" rtlCol="0" anchor="t">
            <a:normAutofit fontScale="85000" lnSpcReduction="20000"/>
          </a:bodyPr>
          <a:lstStyle/>
          <a:p>
            <a:endParaRPr lang="en-US"/>
          </a:p>
          <a:p>
            <a:r>
              <a:rPr lang="en-US" dirty="0"/>
              <a:t>Flexibility</a:t>
            </a:r>
            <a:endParaRPr lang="en-US" dirty="0">
              <a:cs typeface="Calibri"/>
            </a:endParaRPr>
          </a:p>
          <a:p>
            <a:pPr lvl="1"/>
            <a:r>
              <a:rPr lang="en-US" dirty="0">
                <a:cs typeface="Calibri"/>
              </a:rPr>
              <a:t>The Covid-19 pandemic has and will impact numerous aspects of the </a:t>
            </a:r>
            <a:r>
              <a:rPr lang="en-US">
                <a:cs typeface="Calibri"/>
              </a:rPr>
              <a:t>financial budget including funding (revenue), student count (FTE) and operational </a:t>
            </a:r>
            <a:r>
              <a:rPr lang="en-US" dirty="0">
                <a:cs typeface="Calibri"/>
              </a:rPr>
              <a:t>expenses.  As Lincoln works to reopen under various education models, the finance council will work to provide the administrative team with budget flexibility to support the goal of safe learning for our students.</a:t>
            </a:r>
          </a:p>
          <a:p>
            <a:pPr lvl="1"/>
            <a:r>
              <a:rPr lang="en-US" dirty="0">
                <a:cs typeface="Calibri"/>
              </a:rPr>
              <a:t>The business team will be tracking expenses related to safe reopening.  All expenditures over $20k will be reviewed by the finance council and the council has authorized for up </a:t>
            </a:r>
            <a:r>
              <a:rPr lang="en-US">
                <a:cs typeface="Calibri"/>
              </a:rPr>
              <a:t>to $100k in overall spending before additional review is required during Sept.</a:t>
            </a:r>
            <a:endParaRPr lang="en-US" dirty="0">
              <a:cs typeface="Calibri"/>
            </a:endParaRPr>
          </a:p>
          <a:p>
            <a:r>
              <a:rPr lang="en-US" dirty="0"/>
              <a:t>Property Improvements</a:t>
            </a:r>
            <a:endParaRPr lang="en-US">
              <a:cs typeface="Calibri" panose="020F0502020204030204"/>
            </a:endParaRPr>
          </a:p>
          <a:p>
            <a:pPr lvl="1"/>
            <a:r>
              <a:rPr lang="en-US" dirty="0">
                <a:cs typeface="Calibri" panose="020F0502020204030204"/>
              </a:rPr>
              <a:t>In coordination with the facilities committee, the finance team will continue tracking property improvement related to the 5b bond funds.  </a:t>
            </a:r>
          </a:p>
          <a:p>
            <a:r>
              <a:rPr lang="en-US">
                <a:cs typeface="Calibri" panose="020F0502020204030204"/>
              </a:rPr>
              <a:t>Margin Watch: </a:t>
            </a:r>
            <a:endParaRPr lang="en-US" dirty="0">
              <a:cs typeface="Calibri" panose="020F0502020204030204"/>
            </a:endParaRPr>
          </a:p>
          <a:p>
            <a:pPr lvl="1"/>
            <a:r>
              <a:rPr lang="en-US">
                <a:cs typeface="Calibri" panose="020F0502020204030204"/>
              </a:rPr>
              <a:t>With the decline in Student count, the finance council will be looking to reduce expendures related to a lower FTE in addition to further cost saving metrics.</a:t>
            </a:r>
            <a:endParaRPr lang="en-US" dirty="0">
              <a:cs typeface="Calibri" panose="020F0502020204030204"/>
            </a:endParaRPr>
          </a:p>
          <a:p>
            <a:pPr lvl="1"/>
            <a:endParaRPr lang="en-US" dirty="0">
              <a:cs typeface="Calibri" panose="020F0502020204030204"/>
            </a:endParaRPr>
          </a:p>
          <a:p>
            <a:pPr marL="0" indent="0">
              <a:buNone/>
            </a:pPr>
            <a:endParaRPr lang="en-US" dirty="0">
              <a:cs typeface="Calibri" panose="020F0502020204030204"/>
            </a:endParaRPr>
          </a:p>
          <a:p>
            <a:endParaRPr lang="en-US">
              <a:cs typeface="Calibri" panose="020F0502020204030204"/>
            </a:endParaRPr>
          </a:p>
          <a:p>
            <a:pPr lvl="1"/>
            <a:endParaRPr lang="en-US">
              <a:cs typeface="Calibri" panose="020F0502020204030204"/>
            </a:endParaRPr>
          </a:p>
        </p:txBody>
      </p:sp>
    </p:spTree>
    <p:extLst>
      <p:ext uri="{BB962C8B-B14F-4D97-AF65-F5344CB8AC3E}">
        <p14:creationId xmlns:p14="http://schemas.microsoft.com/office/powerpoint/2010/main" val="199379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E374A90-6A20-774D-B597-87BB8DA30B2B}"/>
              </a:ext>
            </a:extLst>
          </p:cNvPr>
          <p:cNvSpPr txBox="1"/>
          <p:nvPr/>
        </p:nvSpPr>
        <p:spPr>
          <a:xfrm>
            <a:off x="439262" y="843677"/>
            <a:ext cx="8461419" cy="3139321"/>
          </a:xfrm>
          <a:prstGeom prst="rect">
            <a:avLst/>
          </a:prstGeom>
          <a:noFill/>
        </p:spPr>
        <p:txBody>
          <a:bodyPr wrap="square" rtlCol="0" anchor="t">
            <a:spAutoFit/>
          </a:bodyPr>
          <a:lstStyle/>
          <a:p>
            <a:r>
              <a:rPr lang="en-US" dirty="0"/>
              <a:t>The finance committee believes that Lincoln Academy is in a very good financial position </a:t>
            </a:r>
            <a:r>
              <a:rPr lang="en-US"/>
              <a:t>regarding the 2020-2021 school year. The school has a robust carry-forward that will </a:t>
            </a:r>
            <a:r>
              <a:rPr lang="en-US" dirty="0"/>
              <a:t>allow leadership and Board of Directors to plan for the next five to ten years of operational and capital requirements, including in the areas of the educational </a:t>
            </a:r>
            <a:r>
              <a:rPr lang="en-US"/>
              <a:t>environment, warm-safe-dry building and employee salaries. </a:t>
            </a:r>
            <a:endParaRPr lang="en-US">
              <a:cs typeface="Calibri"/>
            </a:endParaRPr>
          </a:p>
          <a:p>
            <a:endParaRPr lang="en-US" dirty="0"/>
          </a:p>
          <a:p>
            <a:r>
              <a:rPr lang="en-US" dirty="0"/>
              <a:t>We continue to support a conservative fiscal approach, as the school looks forward to future dynamic opportunity in academic leadership, student support, and the Lincoln community. </a:t>
            </a:r>
            <a:endParaRPr lang="en-US" dirty="0">
              <a:cs typeface="Calibri"/>
            </a:endParaRPr>
          </a:p>
          <a:p>
            <a:endParaRPr lang="en-US"/>
          </a:p>
          <a:p>
            <a:endParaRPr lang="en-US"/>
          </a:p>
        </p:txBody>
      </p:sp>
      <p:sp>
        <p:nvSpPr>
          <p:cNvPr id="10" name="Title 1">
            <a:extLst>
              <a:ext uri="{FF2B5EF4-FFF2-40B4-BE49-F238E27FC236}">
                <a16:creationId xmlns:a16="http://schemas.microsoft.com/office/drawing/2014/main" id="{3D0BF1F5-7EBF-0849-918F-6137D184B2D1}"/>
              </a:ext>
            </a:extLst>
          </p:cNvPr>
          <p:cNvSpPr txBox="1">
            <a:spLocks/>
          </p:cNvSpPr>
          <p:nvPr/>
        </p:nvSpPr>
        <p:spPr>
          <a:xfrm>
            <a:off x="439262" y="454865"/>
            <a:ext cx="5415632" cy="450909"/>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t>Statement</a:t>
            </a:r>
          </a:p>
        </p:txBody>
      </p:sp>
    </p:spTree>
    <p:extLst>
      <p:ext uri="{BB962C8B-B14F-4D97-AF65-F5344CB8AC3E}">
        <p14:creationId xmlns:p14="http://schemas.microsoft.com/office/powerpoint/2010/main" val="4835792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f75fa516-2d6a-4fc0-98ae-72a4c08c6745">
      <UserInfo>
        <DisplayName>Lori Woods</DisplayName>
        <AccountId>17</AccountId>
        <AccountType/>
      </UserInfo>
      <UserInfo>
        <DisplayName>Cindie Poulter</DisplayName>
        <AccountId>18</AccountId>
        <AccountType/>
      </UserInfo>
      <UserInfo>
        <DisplayName>Janelle Johnson</DisplayName>
        <AccountId>19</AccountId>
        <AccountType/>
      </UserInfo>
      <UserInfo>
        <DisplayName>Nathan Alley</DisplayName>
        <AccountId>14</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7B401425043054DBD8A9C2BD64A2768" ma:contentTypeVersion="4" ma:contentTypeDescription="Create a new document." ma:contentTypeScope="" ma:versionID="f282914afcaf19a6a843c5f6587b05ed">
  <xsd:schema xmlns:xsd="http://www.w3.org/2001/XMLSchema" xmlns:xs="http://www.w3.org/2001/XMLSchema" xmlns:p="http://schemas.microsoft.com/office/2006/metadata/properties" xmlns:ns2="94479795-db0d-4aac-b973-6f3c7fa86ee0" xmlns:ns3="f75fa516-2d6a-4fc0-98ae-72a4c08c6745" targetNamespace="http://schemas.microsoft.com/office/2006/metadata/properties" ma:root="true" ma:fieldsID="a8a571891e24e0152f13bf5a9eb40eb6" ns2:_="" ns3:_="">
    <xsd:import namespace="94479795-db0d-4aac-b973-6f3c7fa86ee0"/>
    <xsd:import namespace="f75fa516-2d6a-4fc0-98ae-72a4c08c674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479795-db0d-4aac-b973-6f3c7fa86e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5fa516-2d6a-4fc0-98ae-72a4c08c674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917AE3-C53B-44E7-9B53-D51B6C7D9054}">
  <ds:schemaRefs>
    <ds:schemaRef ds:uri="http://schemas.microsoft.com/sharepoint/v3/contenttype/forms"/>
  </ds:schemaRefs>
</ds:datastoreItem>
</file>

<file path=customXml/itemProps2.xml><?xml version="1.0" encoding="utf-8"?>
<ds:datastoreItem xmlns:ds="http://schemas.openxmlformats.org/officeDocument/2006/customXml" ds:itemID="{C7E47B91-2058-47E4-8A4E-F2CB415D8961}">
  <ds:schemaRefs>
    <ds:schemaRef ds:uri="http://schemas.microsoft.com/office/2006/metadata/properties"/>
    <ds:schemaRef ds:uri="http://schemas.microsoft.com/office/infopath/2007/PartnerControls"/>
    <ds:schemaRef ds:uri="f75fa516-2d6a-4fc0-98ae-72a4c08c6745"/>
  </ds:schemaRefs>
</ds:datastoreItem>
</file>

<file path=customXml/itemProps3.xml><?xml version="1.0" encoding="utf-8"?>
<ds:datastoreItem xmlns:ds="http://schemas.openxmlformats.org/officeDocument/2006/customXml" ds:itemID="{C1F92199-360D-44BB-BDD1-6A2A65628A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479795-db0d-4aac-b973-6f3c7fa86ee0"/>
    <ds:schemaRef ds:uri="f75fa516-2d6a-4fc0-98ae-72a4c08c67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755</Words>
  <Application>Microsoft Macintosh PowerPoint</Application>
  <PresentationFormat>Letter Paper (8.5x11 in)</PresentationFormat>
  <Paragraphs>51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 Financial Report Treasurer</vt:lpstr>
      <vt:lpstr>2020-21 LA Budget Review August 2020</vt:lpstr>
      <vt:lpstr>2020-2021 COVID &amp; CARE</vt:lpstr>
      <vt:lpstr>2020-2021 LA Budget Highlights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Financial Report Treasurer</dc:title>
  <dc:creator>Nathan Alley</dc:creator>
  <cp:lastModifiedBy>Jeff Baucum</cp:lastModifiedBy>
  <cp:revision>1359</cp:revision>
  <cp:lastPrinted>2019-04-08T18:19:13Z</cp:lastPrinted>
  <dcterms:created xsi:type="dcterms:W3CDTF">2018-09-08T00:15:55Z</dcterms:created>
  <dcterms:modified xsi:type="dcterms:W3CDTF">2020-09-10T21:53:19Z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haredWithUsers">
    <vt:lpwstr>15;#Lori Woods;#9;#Nathan Alley</vt:lpwstr>
  </property>
  <property fmtid="{D5CDD505-2E9C-101B-9397-08002B2CF9AE}" pid="3" name="ContentTypeId">
    <vt:lpwstr>0x01010097B401425043054DBD8A9C2BD64A2768</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