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bin" panose="020B060402020202020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Verdana" panose="020B060403050404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s4LeNheWJbXLSy+gM4GJVmkgp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60F0E48-190F-4798-A0A5-35D07FE687BF}">
  <a:tblStyle styleId="{160F0E48-190F-4798-A0A5-35D07FE687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9"/>
  </p:normalViewPr>
  <p:slideViewPr>
    <p:cSldViewPr snapToGrid="0">
      <p:cViewPr varScale="1">
        <p:scale>
          <a:sx n="62" d="100"/>
          <a:sy n="62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50878185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50878185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c508781857_0_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508781857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508781857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c508781857_0_13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c50878185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c50878185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c508781857_0_25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50878185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c50878185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c50878185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c50878185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c508781857_0_42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c50878185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c50878185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c508781857_0_49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c50878185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c508781857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c508781857_0_3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c50878185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c508781857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c508781857_0_5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c50878185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c50878185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c508781857_0_63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c508781857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c508781857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c508781857_0_70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508781857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c508781857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" name="Google Shape;193;gc508781857_0_82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c508781857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c508781857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c508781857_0_89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508781857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c508781857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c508781857_0_7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508781857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508781857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c508781857_0_96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c50878185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c508781857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c508781857_0_103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50878185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50878185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c508781857_0_115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c50878185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c50878185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c508781857_0_19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c508781857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c508781857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4" name="Google Shape;244;gc508781857_0_127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5216f72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c5216f729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1" name="Google Shape;251;gc5216f729d_0_0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ctrTitle"/>
          </p:nvPr>
        </p:nvSpPr>
        <p:spPr>
          <a:xfrm>
            <a:off x="1432559" y="359897"/>
            <a:ext cx="7406639" cy="147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ubTitle" idx="1"/>
          </p:nvPr>
        </p:nvSpPr>
        <p:spPr>
          <a:xfrm>
            <a:off x="1432559" y="1850064"/>
            <a:ext cx="740663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Noto Sans Symbols"/>
              <a:buNone/>
              <a:defRPr sz="2600" b="0" i="0" u="none" strike="noStrike" cap="none">
                <a:solidFill>
                  <a:srgbClr val="34110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ct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7"/>
          <p:cNvSpPr/>
          <p:nvPr/>
        </p:nvSpPr>
        <p:spPr>
          <a:xfrm>
            <a:off x="921433" y="1413801"/>
            <a:ext cx="210312" cy="210312"/>
          </a:xfrm>
          <a:prstGeom prst="ellipse">
            <a:avLst/>
          </a:prstGeom>
          <a:gradFill>
            <a:gsLst>
              <a:gs pos="0">
                <a:srgbClr val="D7F6FF">
                  <a:alpha val="94509"/>
                </a:srgbClr>
              </a:gs>
              <a:gs pos="50000">
                <a:srgbClr val="C0E3F0">
                  <a:alpha val="89411"/>
                </a:srgbClr>
              </a:gs>
              <a:gs pos="95000">
                <a:srgbClr val="65C6EA">
                  <a:alpha val="87450"/>
                </a:srgbClr>
              </a:gs>
              <a:gs pos="100000">
                <a:srgbClr val="00BBF1">
                  <a:alpha val="84313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2F8DA4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7" name="Google Shape;27;p7"/>
          <p:cNvSpPr/>
          <p:nvPr/>
        </p:nvSpPr>
        <p:spPr>
          <a:xfrm>
            <a:off x="1157175" y="1345016"/>
            <a:ext cx="64008" cy="64008"/>
          </a:xfrm>
          <a:prstGeom prst="ellipse">
            <a:avLst/>
          </a:prstGeom>
          <a:noFill/>
          <a:ln w="12700" cap="rnd" cmpd="sng">
            <a:solidFill>
              <a:srgbClr val="317F92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⚫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⚫"/>
              <a:defRPr/>
            </a:lvl5pPr>
            <a:lvl6pPr marL="2743200" lvl="5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⚫"/>
              <a:defRPr/>
            </a:lvl6pPr>
            <a:lvl7pPr marL="3200400" lvl="6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⚫"/>
              <a:defRPr/>
            </a:lvl8pPr>
            <a:lvl9pPr marL="4114800" lvl="8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⚫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2282890" y="-54"/>
            <a:ext cx="6858000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578391" y="2600325"/>
            <a:ext cx="6400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000"/>
              <a:buFont typeface="Cabin"/>
              <a:buNone/>
              <a:defRPr sz="40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2578391" y="1066800"/>
            <a:ext cx="6400799" cy="1509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4110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9"/>
          <p:cNvSpPr/>
          <p:nvPr/>
        </p:nvSpPr>
        <p:spPr>
          <a:xfrm>
            <a:off x="2286000" y="0"/>
            <a:ext cx="76199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2" name="Google Shape;42;p9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>
            <a:gsLst>
              <a:gs pos="0">
                <a:srgbClr val="D7F6FF">
                  <a:alpha val="94509"/>
                </a:srgbClr>
              </a:gs>
              <a:gs pos="50000">
                <a:srgbClr val="C0E3F0">
                  <a:alpha val="89411"/>
                </a:srgbClr>
              </a:gs>
              <a:gs pos="95000">
                <a:srgbClr val="65C6EA">
                  <a:alpha val="87450"/>
                </a:srgbClr>
              </a:gs>
              <a:gs pos="100000">
                <a:srgbClr val="00BBF1">
                  <a:alpha val="84313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2F8DA4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3" name="Google Shape;43;p9"/>
          <p:cNvSpPr/>
          <p:nvPr/>
        </p:nvSpPr>
        <p:spPr>
          <a:xfrm>
            <a:off x="2408064" y="2745869"/>
            <a:ext cx="64008" cy="64008"/>
          </a:xfrm>
          <a:prstGeom prst="ellipse">
            <a:avLst/>
          </a:prstGeom>
          <a:noFill/>
          <a:ln w="12700" cap="rnd" cmpd="sng">
            <a:solidFill>
              <a:srgbClr val="317F92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1435608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708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body" idx="2"/>
          </p:nvPr>
        </p:nvSpPr>
        <p:spPr>
          <a:xfrm>
            <a:off x="5276087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708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457200" y="51603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500"/>
              <a:buFont typeface="Cabin"/>
              <a:buNone/>
              <a:defRPr sz="45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457200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2"/>
          </p:nvPr>
        </p:nvSpPr>
        <p:spPr>
          <a:xfrm>
            <a:off x="4663439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3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w="10775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4"/>
          </p:nvPr>
        </p:nvSpPr>
        <p:spPr>
          <a:xfrm>
            <a:off x="4663439" y="969336"/>
            <a:ext cx="4023360" cy="4114800"/>
          </a:xfrm>
          <a:prstGeom prst="rect">
            <a:avLst/>
          </a:prstGeom>
          <a:noFill/>
          <a:ln w="10775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/>
          <p:nvPr/>
        </p:nvSpPr>
        <p:spPr>
          <a:xfrm>
            <a:off x="1014983" y="0"/>
            <a:ext cx="812901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7" name="Google Shape;67;p13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1014983" y="-54"/>
            <a:ext cx="73151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457200" y="216778"/>
            <a:ext cx="3809999" cy="116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200"/>
              <a:buFont typeface="Cabin"/>
              <a:buNone/>
              <a:defRPr sz="22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457200" y="1406963"/>
            <a:ext cx="3809999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2"/>
          </p:nvPr>
        </p:nvSpPr>
        <p:spPr>
          <a:xfrm>
            <a:off x="457200" y="2133600"/>
            <a:ext cx="8153399" cy="399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5886896" y="1066800"/>
            <a:ext cx="2743199" cy="198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100"/>
              <a:buFont typeface="Cabin"/>
              <a:buNone/>
              <a:defRPr sz="21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274300" rIns="91425" bIns="45700" anchor="t" anchorCtr="0">
            <a:noAutofit/>
          </a:bodyPr>
          <a:lstStyle/>
          <a:p>
            <a:pPr marL="0" marR="0" lvl="0" indent="0" algn="l" rtl="0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4" name="Google Shape;84;p15"/>
          <p:cNvSpPr>
            <a:spLocks noGrp="1"/>
          </p:cNvSpPr>
          <p:nvPr>
            <p:ph type="pic" idx="2"/>
          </p:nvPr>
        </p:nvSpPr>
        <p:spPr>
          <a:xfrm>
            <a:off x="838200" y="1143003"/>
            <a:ext cx="4419599" cy="3514531"/>
          </a:xfrm>
          <a:prstGeom prst="roundRect">
            <a:avLst>
              <a:gd name="adj" fmla="val 78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/>
          <p:nvPr/>
        </p:nvSpPr>
        <p:spPr>
          <a:xfrm rot="-2131329">
            <a:off x="396725" y="954340"/>
            <a:ext cx="685799" cy="204309"/>
          </a:xfrm>
          <a:prstGeom prst="flowChartProcess">
            <a:avLst/>
          </a:prstGeom>
          <a:solidFill>
            <a:srgbClr val="FBFBFB">
              <a:alpha val="44313"/>
            </a:srgbClr>
          </a:solidFill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6" name="Google Shape;86;p15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4313"/>
            </a:srgbClr>
          </a:solidFill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1"/>
          </p:nvPr>
        </p:nvSpPr>
        <p:spPr>
          <a:xfrm>
            <a:off x="838200" y="4800600"/>
            <a:ext cx="4419599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77777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◦"/>
              <a:defRPr sz="1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Char char="⚫"/>
              <a:defRPr sz="1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857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Noto Sans Symbols"/>
              <a:buChar char="⚫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8575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Noto Sans Symbols"/>
              <a:buChar char="⚫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 rot="5400000">
            <a:off x="2784348" y="99059"/>
            <a:ext cx="4800600" cy="749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 rot="5400000">
            <a:off x="4846637" y="2286001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 rot="5400000">
            <a:off x="998537" y="419102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90000" sy="90000" flip="xy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/>
          <p:nvPr/>
        </p:nvSpPr>
        <p:spPr>
          <a:xfrm>
            <a:off x="-815927" y="-815922"/>
            <a:ext cx="1638886" cy="1638886"/>
          </a:xfrm>
          <a:prstGeom prst="pie">
            <a:avLst>
              <a:gd name="adj1" fmla="val 0"/>
              <a:gd name="adj2" fmla="val 5402120"/>
            </a:avLst>
          </a:prstGeom>
          <a:solidFill>
            <a:srgbClr val="FEF9F3">
              <a:alpha val="32549"/>
            </a:srgbClr>
          </a:solidFill>
          <a:ln w="9525" cap="rnd" cmpd="sng">
            <a:solidFill>
              <a:srgbClr val="D1C1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" name="Google Shape;11;p6"/>
          <p:cNvSpPr/>
          <p:nvPr/>
        </p:nvSpPr>
        <p:spPr>
          <a:xfrm>
            <a:off x="168816" y="21102"/>
            <a:ext cx="1702190" cy="1702190"/>
          </a:xfrm>
          <a:prstGeom prst="ellipse">
            <a:avLst/>
          </a:prstGeom>
          <a:noFill/>
          <a:ln w="27300" cap="rnd" cmpd="sng">
            <a:solidFill>
              <a:srgbClr val="FFF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2" name="Google Shape;12;p6"/>
          <p:cNvSpPr/>
          <p:nvPr/>
        </p:nvSpPr>
        <p:spPr>
          <a:xfrm rot="2315675">
            <a:off x="182880" y="1055077"/>
            <a:ext cx="1125716" cy="1102624"/>
          </a:xfrm>
          <a:prstGeom prst="donut">
            <a:avLst>
              <a:gd name="adj" fmla="val 11833"/>
            </a:avLst>
          </a:prstGeom>
          <a:gradFill>
            <a:gsLst>
              <a:gs pos="0">
                <a:srgbClr val="FEFBF4">
                  <a:alpha val="69411"/>
                </a:srgbClr>
              </a:gs>
              <a:gs pos="70000">
                <a:srgbClr val="FFFDF8">
                  <a:alpha val="54509"/>
                </a:srgbClr>
              </a:gs>
              <a:gs pos="100000">
                <a:srgbClr val="EDCF8C">
                  <a:alpha val="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C5B3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3" name="Google Shape;13;p6"/>
          <p:cNvSpPr/>
          <p:nvPr/>
        </p:nvSpPr>
        <p:spPr>
          <a:xfrm>
            <a:off x="1012873" y="-54"/>
            <a:ext cx="8131127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12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sldNum" idx="12"/>
          </p:nvPr>
        </p:nvSpPr>
        <p:spPr>
          <a:xfrm>
            <a:off x="8613647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A787"/>
              </a:buClr>
              <a:buSzPts val="300"/>
              <a:buFont typeface="Cabin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6"/>
          <p:cNvSpPr/>
          <p:nvPr/>
        </p:nvSpPr>
        <p:spPr>
          <a:xfrm>
            <a:off x="1014983" y="-54"/>
            <a:ext cx="73151" cy="68580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>
            <a:spLocks noGrp="1"/>
          </p:cNvSpPr>
          <p:nvPr>
            <p:ph type="ctrTitle"/>
          </p:nvPr>
        </p:nvSpPr>
        <p:spPr>
          <a:xfrm>
            <a:off x="917028" y="533400"/>
            <a:ext cx="8229600" cy="4190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968"/>
              <a:buFont typeface="Cabin"/>
              <a:buNone/>
            </a:pPr>
            <a:br>
              <a:rPr lang="en-US" sz="387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279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Lincoln Academy Board of Directors</a:t>
            </a:r>
            <a:br>
              <a:rPr lang="en-US" sz="387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3870" b="1"/>
              <a:t>Infrastructure Funding</a:t>
            </a: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br>
              <a:rPr lang="en-US" sz="387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1620" b="0" i="1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The Mission of Lincoln Academy is to help students attain their highest social and academic potential through an academically rigorous, content-rich educational program in a safe, orderly, and caring environment.</a:t>
            </a:r>
            <a:endParaRPr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4953000"/>
            <a:ext cx="2514599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c508781857_0_6"/>
          <p:cNvSpPr txBox="1">
            <a:spLocks noGrp="1"/>
          </p:cNvSpPr>
          <p:nvPr>
            <p:ph type="ctrTitle"/>
          </p:nvPr>
        </p:nvSpPr>
        <p:spPr>
          <a:xfrm>
            <a:off x="1432550" y="65925"/>
            <a:ext cx="7406700" cy="87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Infrastructure Refinancing</a:t>
            </a:r>
            <a:endParaRPr/>
          </a:p>
        </p:txBody>
      </p:sp>
      <p:sp>
        <p:nvSpPr>
          <p:cNvPr id="112" name="Google Shape;112;gc508781857_0_6"/>
          <p:cNvSpPr txBox="1">
            <a:spLocks noGrp="1"/>
          </p:cNvSpPr>
          <p:nvPr>
            <p:ph type="subTitle" idx="1"/>
          </p:nvPr>
        </p:nvSpPr>
        <p:spPr>
          <a:xfrm>
            <a:off x="1432550" y="835276"/>
            <a:ext cx="7406700" cy="14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Purpose:  To approve the method of financing the infrastructure project made necessary due to City of Arvada pulling lands from Lincoln property</a:t>
            </a:r>
            <a:endParaRPr/>
          </a:p>
        </p:txBody>
      </p:sp>
      <p:sp>
        <p:nvSpPr>
          <p:cNvPr id="113" name="Google Shape;113;gc508781857_0_6"/>
          <p:cNvSpPr txBox="1">
            <a:spLocks noGrp="1"/>
          </p:cNvSpPr>
          <p:nvPr>
            <p:ph type="subTitle" idx="1"/>
          </p:nvPr>
        </p:nvSpPr>
        <p:spPr>
          <a:xfrm>
            <a:off x="1432550" y="2263875"/>
            <a:ext cx="7406700" cy="43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0680" algn="l" rtl="0">
              <a:spcBef>
                <a:spcPts val="600"/>
              </a:spcBef>
              <a:spcAft>
                <a:spcPts val="0"/>
              </a:spcAft>
              <a:buSzPts val="2080"/>
              <a:buChar char="●"/>
            </a:pPr>
            <a:r>
              <a:rPr lang="en-US"/>
              <a:t>T</a:t>
            </a:r>
            <a:r>
              <a:rPr lang="en-US" sz="2000"/>
              <a:t>he city of Arvada is expanding 72nd Avenue to accommodate four lanes of traffic and need to purchase a small portion of Lincoln property for this effort. 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Lincoln uses this land as collateral for our $7M Bonds Issuance (Debt service). Bond agreement dictates that this negative impact on our asset (property) must be:</a:t>
            </a:r>
            <a:endParaRPr sz="2000"/>
          </a:p>
          <a:p>
            <a:pPr marL="57150" lvl="1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/>
              <a:t>a) Approved by the current Bond Holders, or </a:t>
            </a:r>
            <a:endParaRPr sz="2000"/>
          </a:p>
          <a:p>
            <a:pPr marL="914400" lvl="1" indent="-355600" algn="ctr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 sz="2000"/>
              <a:t>b) Debt needs to be refinanced to redefine collateral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Additionally, extensive infrastructure work will be required on the property to accommodate new traffic patterns and asphalt update.  (See previous Facilities reports for more information)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Finance council reviewed several options for refinancing and will be asking for a Board decision / approval.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c508781857_0_13"/>
          <p:cNvSpPr txBox="1">
            <a:spLocks noGrp="1"/>
          </p:cNvSpPr>
          <p:nvPr>
            <p:ph type="ctrTitle"/>
          </p:nvPr>
        </p:nvSpPr>
        <p:spPr>
          <a:xfrm>
            <a:off x="1432559" y="359897"/>
            <a:ext cx="7406700" cy="147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Basic Assumptions</a:t>
            </a:r>
            <a:endParaRPr/>
          </a:p>
        </p:txBody>
      </p:sp>
      <p:sp>
        <p:nvSpPr>
          <p:cNvPr id="120" name="Google Shape;120;gc508781857_0_13"/>
          <p:cNvSpPr txBox="1">
            <a:spLocks noGrp="1"/>
          </p:cNvSpPr>
          <p:nvPr>
            <p:ph type="subTitle" idx="1"/>
          </p:nvPr>
        </p:nvSpPr>
        <p:spPr>
          <a:xfrm>
            <a:off x="1432550" y="1850094"/>
            <a:ext cx="7406700" cy="47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0680" algn="l" rtl="0">
              <a:spcBef>
                <a:spcPts val="600"/>
              </a:spcBef>
              <a:spcAft>
                <a:spcPts val="0"/>
              </a:spcAft>
              <a:buSzPts val="2080"/>
              <a:buChar char="-"/>
            </a:pPr>
            <a:r>
              <a:rPr lang="en-US"/>
              <a:t>Infrastructure work is required and Board will approve full scope of $2M for that project.</a:t>
            </a:r>
            <a:endParaRPr/>
          </a:p>
          <a:p>
            <a:pPr marL="457200" lvl="0" indent="-360680" algn="l" rtl="0">
              <a:spcBef>
                <a:spcPts val="0"/>
              </a:spcBef>
              <a:spcAft>
                <a:spcPts val="0"/>
              </a:spcAft>
              <a:buSzPts val="2080"/>
              <a:buChar char="-"/>
            </a:pPr>
            <a:r>
              <a:rPr lang="en-US"/>
              <a:t>Financing decisions need to be made during the March BoD meeting to meet required timelines for infrastructure project.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"/>
          <p:cNvSpPr txBox="1">
            <a:spLocks noGrp="1"/>
          </p:cNvSpPr>
          <p:nvPr>
            <p:ph type="title"/>
          </p:nvPr>
        </p:nvSpPr>
        <p:spPr>
          <a:xfrm>
            <a:off x="762000" y="11251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br>
              <a:rPr lang="en-US"/>
            </a:br>
            <a:r>
              <a:rPr lang="en-US"/>
              <a:t>Key Strategic Decisions Points</a:t>
            </a:r>
            <a:endParaRPr/>
          </a:p>
        </p:txBody>
      </p:sp>
      <p:sp>
        <p:nvSpPr>
          <p:cNvPr id="126" name="Google Shape;126;p2"/>
          <p:cNvSpPr txBox="1">
            <a:spLocks noGrp="1"/>
          </p:cNvSpPr>
          <p:nvPr>
            <p:ph type="body" idx="1"/>
          </p:nvPr>
        </p:nvSpPr>
        <p:spPr>
          <a:xfrm>
            <a:off x="1220925" y="1447800"/>
            <a:ext cx="77127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365760" lvl="0" indent="-9956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i="1" dirty="0"/>
              <a:t> Risk Assumption</a:t>
            </a:r>
            <a:r>
              <a:rPr lang="en-US" dirty="0"/>
              <a:t> -how much does LA want to accept in risk?</a:t>
            </a:r>
            <a:endParaRPr dirty="0"/>
          </a:p>
          <a:p>
            <a:pPr marL="640080" lvl="1" indent="-124459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100000"/>
              <a:buChar char="◦"/>
            </a:pPr>
            <a:r>
              <a:rPr lang="en-US" dirty="0"/>
              <a:t> Protect Downside vs Flexibility</a:t>
            </a:r>
            <a:endParaRPr dirty="0"/>
          </a:p>
          <a:p>
            <a:pPr marL="640080" lvl="1" indent="-124459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100000"/>
              <a:buChar char="◦"/>
            </a:pPr>
            <a:r>
              <a:rPr lang="en-US" dirty="0"/>
              <a:t> Interest Rates fluctuations</a:t>
            </a:r>
            <a:endParaRPr dirty="0"/>
          </a:p>
          <a:p>
            <a:pPr marL="365760" lvl="0" indent="-99568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45000"/>
              <a:buChar char="●"/>
            </a:pPr>
            <a:r>
              <a:rPr lang="en-US" i="1" dirty="0"/>
              <a:t> Operational Budget impact</a:t>
            </a:r>
            <a:r>
              <a:rPr lang="en-US" dirty="0"/>
              <a:t> - what is the opportunity cost (+/-) for debt expense? </a:t>
            </a:r>
            <a:endParaRPr dirty="0"/>
          </a:p>
          <a:p>
            <a:pPr marL="640080" lvl="1" indent="-80009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64285"/>
              <a:buChar char="◦"/>
            </a:pPr>
            <a:r>
              <a:rPr lang="en-US" dirty="0"/>
              <a:t> What would reduced debt payment allow LA to fund?</a:t>
            </a:r>
            <a:endParaRPr dirty="0"/>
          </a:p>
          <a:p>
            <a:pPr marL="640080" lvl="1" indent="-80009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64285"/>
              <a:buChar char="◦"/>
            </a:pPr>
            <a:r>
              <a:rPr lang="en-US" dirty="0"/>
              <a:t> What would increase debt payment prevent LA from funding?</a:t>
            </a:r>
            <a:endParaRPr dirty="0"/>
          </a:p>
          <a:p>
            <a:pPr marL="365760" lvl="0" indent="-99568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45000"/>
              <a:buChar char="●"/>
            </a:pPr>
            <a:r>
              <a:rPr lang="en-US" i="1" dirty="0"/>
              <a:t> Overall Cash outlay</a:t>
            </a:r>
            <a:endParaRPr i="1" dirty="0"/>
          </a:p>
          <a:p>
            <a:pPr marL="640080" lvl="1" indent="-80009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64285"/>
              <a:buChar char="◦"/>
            </a:pPr>
            <a:r>
              <a:rPr lang="en-US" dirty="0"/>
              <a:t> Short term vs Long term;  Time value of money</a:t>
            </a:r>
            <a:endParaRPr dirty="0"/>
          </a:p>
          <a:p>
            <a:pPr marL="365760" lvl="0" indent="-99568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45000"/>
              <a:buChar char="●"/>
            </a:pPr>
            <a:r>
              <a:rPr lang="en-US" i="1" dirty="0"/>
              <a:t> Debt Flexibility</a:t>
            </a:r>
            <a:r>
              <a:rPr lang="en-US" dirty="0"/>
              <a:t>- Ability to raise funds for future capital projects (</a:t>
            </a:r>
            <a:r>
              <a:rPr lang="en-US" dirty="0" err="1"/>
              <a:t>ie</a:t>
            </a:r>
            <a:r>
              <a:rPr lang="en-US" dirty="0"/>
              <a:t>: New building)</a:t>
            </a:r>
            <a:endParaRPr dirty="0"/>
          </a:p>
          <a:p>
            <a:pPr marL="640080" lvl="1" indent="-80009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ct val="64285"/>
              <a:buChar char="◦"/>
            </a:pPr>
            <a:r>
              <a:rPr lang="en-US" dirty="0"/>
              <a:t> Will Lenders &amp; Debt construct provide for easier capital raise in 5 </a:t>
            </a:r>
            <a:r>
              <a:rPr lang="en-US" dirty="0" err="1"/>
              <a:t>yrs</a:t>
            </a:r>
            <a:r>
              <a:rPr lang="en-US" dirty="0"/>
              <a:t>, 10 </a:t>
            </a:r>
            <a:r>
              <a:rPr lang="en-US" dirty="0" err="1"/>
              <a:t>yrs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?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c508781857_0_25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Funding Options</a:t>
            </a:r>
            <a:endParaRPr/>
          </a:p>
        </p:txBody>
      </p:sp>
      <p:sp>
        <p:nvSpPr>
          <p:cNvPr id="133" name="Google Shape;133;gc508781857_0_25"/>
          <p:cNvSpPr txBox="1">
            <a:spLocks noGrp="1"/>
          </p:cNvSpPr>
          <p:nvPr>
            <p:ph type="body" idx="1"/>
          </p:nvPr>
        </p:nvSpPr>
        <p:spPr>
          <a:xfrm>
            <a:off x="1435600" y="1447800"/>
            <a:ext cx="7498200" cy="31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AutoNum type="arabicParenR"/>
            </a:pPr>
            <a:r>
              <a:rPr lang="en-US"/>
              <a:t>Bond Refinancing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lphaLcParenR"/>
            </a:pPr>
            <a:r>
              <a:rPr lang="en-US"/>
              <a:t>Full funding of Project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lphaLcParenR"/>
            </a:pPr>
            <a:r>
              <a:rPr lang="en-US"/>
              <a:t>Partial funding of Project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AutoNum type="arabicParenR"/>
            </a:pPr>
            <a:r>
              <a:rPr lang="en-US"/>
              <a:t>Bank Refinancing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lphaLcParenR"/>
            </a:pPr>
            <a:r>
              <a:rPr lang="en-US"/>
              <a:t>Full Funding of Project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AutoNum type="arabicParenR"/>
            </a:pPr>
            <a:r>
              <a:rPr lang="en-US"/>
              <a:t>Self Funding with Smaller Bank Loan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508781857_0_31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-US"/>
              <a:t>Current Bond Information</a:t>
            </a:r>
            <a:endParaRPr/>
          </a:p>
        </p:txBody>
      </p:sp>
      <p:sp>
        <p:nvSpPr>
          <p:cNvPr id="139" name="Google Shape;139;gc508781857_0_31"/>
          <p:cNvSpPr txBox="1">
            <a:spLocks noGrp="1"/>
          </p:cNvSpPr>
          <p:nvPr>
            <p:ph type="body" idx="1"/>
          </p:nvPr>
        </p:nvSpPr>
        <p:spPr>
          <a:xfrm>
            <a:off x="1143000" y="1447800"/>
            <a:ext cx="77907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65760" lvl="0" indent="-1508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60"/>
              <a:buChar char="●"/>
            </a:pPr>
            <a:r>
              <a:rPr lang="en-US" sz="3000" dirty="0"/>
              <a:t>Size $7.2M</a:t>
            </a:r>
          </a:p>
          <a:p>
            <a:pPr marL="365760" lvl="0" indent="-1508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60"/>
              <a:buChar char="●"/>
            </a:pPr>
            <a:r>
              <a:rPr lang="en-US" sz="3000" dirty="0"/>
              <a:t>Total Cash Outlay from 3/2021: $10.3M</a:t>
            </a:r>
            <a:endParaRPr sz="3000" dirty="0"/>
          </a:p>
          <a:p>
            <a:pPr marL="365760" lvl="0" indent="-15087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60"/>
              <a:buChar char="●"/>
            </a:pPr>
            <a:r>
              <a:rPr lang="en-US" sz="3000" dirty="0"/>
              <a:t>Supported by Moral </a:t>
            </a:r>
            <a:r>
              <a:rPr lang="en-US" sz="3000" dirty="0" err="1"/>
              <a:t>Obs</a:t>
            </a:r>
            <a:r>
              <a:rPr lang="en-US" sz="3000" dirty="0"/>
              <a:t> Program - backed by State at A rating to reduce the interest percentage</a:t>
            </a:r>
            <a:endParaRPr sz="3000" dirty="0"/>
          </a:p>
          <a:p>
            <a:pPr marL="800100" lvl="0" indent="-787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40"/>
              <a:buChar char="●"/>
            </a:pPr>
            <a:r>
              <a:rPr lang="en-US" sz="3000" dirty="0"/>
              <a:t> Collateral is property at 72nd and Oak but excluding property containing </a:t>
            </a:r>
            <a:r>
              <a:rPr lang="en-US" sz="3000" dirty="0" err="1"/>
              <a:t>Modulars</a:t>
            </a:r>
            <a:endParaRPr sz="3000" dirty="0"/>
          </a:p>
          <a:p>
            <a:pPr marL="365760" lvl="0" indent="-150876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60"/>
              <a:buChar char="●"/>
            </a:pPr>
            <a:r>
              <a:rPr lang="en-US" sz="3000" dirty="0"/>
              <a:t> Runs through 03/01/2043</a:t>
            </a:r>
            <a:endParaRPr sz="3000" dirty="0"/>
          </a:p>
          <a:p>
            <a:pPr marL="800100" lvl="0" indent="-787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40"/>
              <a:buChar char="●"/>
            </a:pPr>
            <a:r>
              <a:rPr lang="en-US" sz="3000" dirty="0"/>
              <a:t> Interest Rate from 3.5% (small amount) to 5.0%.  Majority above 4%.</a:t>
            </a:r>
            <a:endParaRPr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-US"/>
              <a:t>Bond Refinancing</a:t>
            </a:r>
            <a:endParaRPr/>
          </a:p>
        </p:txBody>
      </p:sp>
      <p:sp>
        <p:nvSpPr>
          <p:cNvPr id="145" name="Google Shape;145;p4"/>
          <p:cNvSpPr txBox="1">
            <a:spLocks noGrp="1"/>
          </p:cNvSpPr>
          <p:nvPr>
            <p:ph type="body" idx="1"/>
          </p:nvPr>
        </p:nvSpPr>
        <p:spPr>
          <a:xfrm>
            <a:off x="1104026" y="1447800"/>
            <a:ext cx="78297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365760" lvl="0" indent="-1391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Char char="●"/>
            </a:pPr>
            <a:r>
              <a:rPr lang="en-US" dirty="0"/>
              <a:t> Modular Property will be added to provide additional collateral.  Bond holders will expect all sources of income to be included.  Removing strip of land taken for Road expansion.</a:t>
            </a:r>
            <a:endParaRPr dirty="0"/>
          </a:p>
          <a:p>
            <a:pPr marL="365760" lvl="0" indent="-13919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●"/>
            </a:pPr>
            <a:r>
              <a:rPr lang="en-US" dirty="0">
                <a:highlight>
                  <a:srgbClr val="FFF2CC"/>
                </a:highlight>
              </a:rPr>
              <a:t> Covered by Moral </a:t>
            </a:r>
            <a:r>
              <a:rPr lang="en-US" dirty="0" err="1">
                <a:highlight>
                  <a:srgbClr val="FFF2CC"/>
                </a:highlight>
              </a:rPr>
              <a:t>Obs</a:t>
            </a:r>
            <a:r>
              <a:rPr lang="en-US" dirty="0">
                <a:highlight>
                  <a:srgbClr val="FFF2CC"/>
                </a:highlight>
              </a:rPr>
              <a:t> again - A rating (3.61%) [vs BBB- rating (4.15%)]</a:t>
            </a:r>
            <a:endParaRPr dirty="0">
              <a:highlight>
                <a:srgbClr val="FFF2CC"/>
              </a:highlight>
            </a:endParaRPr>
          </a:p>
          <a:p>
            <a:pPr marL="365760" lvl="0" indent="-787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 10 year call feature</a:t>
            </a:r>
            <a:endParaRPr dirty="0"/>
          </a:p>
          <a:p>
            <a:pPr marL="365760" lvl="0" indent="-787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 Paid off in 03/01/2056</a:t>
            </a:r>
            <a:endParaRPr dirty="0"/>
          </a:p>
          <a:p>
            <a:pPr marL="365760" lvl="0" indent="-787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 Bond proceeds will be used to cover prior bond holders first (escrow account)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c508781857_0_42"/>
          <p:cNvSpPr txBox="1">
            <a:spLocks noGrp="1"/>
          </p:cNvSpPr>
          <p:nvPr>
            <p:ph type="title"/>
          </p:nvPr>
        </p:nvSpPr>
        <p:spPr>
          <a:xfrm>
            <a:off x="934175" y="274625"/>
            <a:ext cx="8089200" cy="87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Option 1: Bond - Full Project Coverage</a:t>
            </a:r>
            <a:endParaRPr sz="3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c508781857_0_42"/>
          <p:cNvSpPr txBox="1">
            <a:spLocks noGrp="1"/>
          </p:cNvSpPr>
          <p:nvPr>
            <p:ph type="body" idx="1"/>
          </p:nvPr>
        </p:nvSpPr>
        <p:spPr>
          <a:xfrm>
            <a:off x="1435600" y="868250"/>
            <a:ext cx="7498200" cy="8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69240" algn="l" rtl="0">
              <a:spcBef>
                <a:spcPts val="600"/>
              </a:spcBef>
              <a:spcAft>
                <a:spcPts val="0"/>
              </a:spcAft>
              <a:buSzPts val="640"/>
              <a:buChar char="-"/>
            </a:pPr>
            <a:r>
              <a:rPr lang="en-US" sz="2400"/>
              <a:t>Refinancing will fund old bond debt plus an additional $2,000,000 to cover Infrastructure costs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c508781857_0_42"/>
          <p:cNvSpPr txBox="1">
            <a:spLocks noGrp="1"/>
          </p:cNvSpPr>
          <p:nvPr>
            <p:ph type="body" idx="1"/>
          </p:nvPr>
        </p:nvSpPr>
        <p:spPr>
          <a:xfrm>
            <a:off x="863057" y="1747550"/>
            <a:ext cx="72369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Rate: 3.61%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Loan Size: $9,360,028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Duration: 03/2056</a:t>
            </a:r>
            <a:endParaRPr sz="2000"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Cash Outlay: $16.8M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Interest Cost: $7,868,000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Issuance Cost: $322,500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New Money: $2,000,000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Timeline: Issuance by Early-Mid April</a:t>
            </a:r>
            <a:endParaRPr sz="2000" dirty="0"/>
          </a:p>
          <a:p>
            <a:pPr marL="365760" lvl="0" indent="-152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/>
              <a:t>Days Cash on Hand Year 1: 148</a:t>
            </a:r>
            <a:endParaRPr sz="2000" dirty="0"/>
          </a:p>
          <a:p>
            <a:pPr marL="640080" lvl="1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 dirty="0"/>
              <a:t>Cash includes 5B funding and Sale of Land proceeds</a:t>
            </a:r>
            <a:endParaRPr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c508781857_0_49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5 Year Metrics - Bond w/ $2M</a:t>
            </a:r>
            <a:endParaRPr dirty="0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A5DDC65-CEF7-3848-B30E-A28DDFCAF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" y="1320799"/>
            <a:ext cx="7809734" cy="49862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c508781857_0_36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Considerations - Bond w/ $2M</a:t>
            </a:r>
            <a:endParaRPr/>
          </a:p>
        </p:txBody>
      </p:sp>
      <p:sp>
        <p:nvSpPr>
          <p:cNvPr id="167" name="Google Shape;167;gc508781857_0_36"/>
          <p:cNvSpPr txBox="1">
            <a:spLocks noGrp="1"/>
          </p:cNvSpPr>
          <p:nvPr>
            <p:ph type="body" idx="1"/>
          </p:nvPr>
        </p:nvSpPr>
        <p:spPr>
          <a:xfrm>
            <a:off x="1194950" y="1259900"/>
            <a:ext cx="7738800" cy="53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/>
              <a:t>Pros</a:t>
            </a:r>
            <a:endParaRPr u="sng"/>
          </a:p>
          <a:p>
            <a:pPr marL="365760" lvl="0" indent="-78993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Long term stability</a:t>
            </a:r>
            <a:endParaRPr/>
          </a:p>
          <a:p>
            <a:pPr marL="365760" lvl="0" indent="-78993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Reduced interest rates</a:t>
            </a:r>
            <a:endParaRPr/>
          </a:p>
          <a:p>
            <a:pPr marL="365760" lvl="0" indent="-78993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Cover entire Infrastructure payment</a:t>
            </a:r>
            <a:endParaRPr/>
          </a:p>
          <a:p>
            <a:pPr marL="365760" lvl="0" indent="-78993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Boost Cash Carryforward by $1M</a:t>
            </a:r>
            <a:endParaRPr/>
          </a:p>
          <a:p>
            <a:pPr marL="36576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/>
              <a:t>Concerns</a:t>
            </a:r>
            <a:endParaRPr u="sng"/>
          </a:p>
          <a:p>
            <a:pPr marL="365760" lvl="0" indent="-78993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Additional 13 years to current debt payments</a:t>
            </a:r>
            <a:endParaRPr/>
          </a:p>
          <a:p>
            <a:pPr marL="365760" lvl="0" indent="-78993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$2.7M in additional costs to future LA administrations</a:t>
            </a:r>
            <a:endParaRPr/>
          </a:p>
          <a:p>
            <a:pPr marL="365760" lvl="0" indent="-78993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Small increase in annual budget costs (~$20k)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/>
              <a:t>Debt Flexibility</a:t>
            </a:r>
            <a:endParaRPr u="sng"/>
          </a:p>
          <a:p>
            <a:pPr marL="365760" lvl="0" indent="-78993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Additional obligations require Debt test: Confirming that new debt will not change rating.  Moral Obs program already requires this.  Less subjective method.</a:t>
            </a:r>
            <a:endParaRPr/>
          </a:p>
          <a:p>
            <a:pPr marL="365760" lvl="0" indent="-78993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 10 yr call feature but can be reduced to 5 or 7 for additional cost (0.1-0.2% increase to interest)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/>
              <a:t>Additional Considerations</a:t>
            </a:r>
            <a:endParaRPr u="sng"/>
          </a:p>
          <a:p>
            <a:pPr marL="228600" lvl="0" indent="70866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Additional $1M Cash can be used to </a:t>
            </a:r>
            <a:endParaRPr/>
          </a:p>
          <a:p>
            <a:pPr marL="914400" lvl="1" indent="-282892" algn="l" rtl="0">
              <a:spcBef>
                <a:spcPts val="0"/>
              </a:spcBef>
              <a:spcAft>
                <a:spcPts val="0"/>
              </a:spcAft>
              <a:buSzPct val="64285"/>
              <a:buChar char="◦"/>
            </a:pPr>
            <a:r>
              <a:rPr lang="en-US"/>
              <a:t>a) Start our capital fund dedicated to new building or </a:t>
            </a:r>
            <a:endParaRPr/>
          </a:p>
          <a:p>
            <a:pPr marL="914400" lvl="1" indent="-282892" algn="l" rtl="0">
              <a:spcBef>
                <a:spcPts val="0"/>
              </a:spcBef>
              <a:spcAft>
                <a:spcPts val="0"/>
              </a:spcAft>
              <a:buSzPct val="64285"/>
              <a:buChar char="◦"/>
            </a:pPr>
            <a:r>
              <a:rPr lang="en-US"/>
              <a:t>b) support Covid financial impacts over a SHORT time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c508781857_0_56"/>
          <p:cNvSpPr txBox="1">
            <a:spLocks noGrp="1"/>
          </p:cNvSpPr>
          <p:nvPr>
            <p:ph type="title"/>
          </p:nvPr>
        </p:nvSpPr>
        <p:spPr>
          <a:xfrm>
            <a:off x="637450" y="274625"/>
            <a:ext cx="8385900" cy="87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Option 1b: Bond - Partial funding</a:t>
            </a:r>
            <a:endParaRPr sz="3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c508781857_0_56"/>
          <p:cNvSpPr txBox="1">
            <a:spLocks noGrp="1"/>
          </p:cNvSpPr>
          <p:nvPr>
            <p:ph type="body" idx="1"/>
          </p:nvPr>
        </p:nvSpPr>
        <p:spPr>
          <a:xfrm>
            <a:off x="1207950" y="868250"/>
            <a:ext cx="7725900" cy="15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69240" algn="l" rtl="0">
              <a:spcBef>
                <a:spcPts val="600"/>
              </a:spcBef>
              <a:spcAft>
                <a:spcPts val="0"/>
              </a:spcAft>
              <a:buSzPts val="640"/>
              <a:buChar char="-"/>
            </a:pPr>
            <a:r>
              <a:rPr lang="en-US" sz="2400"/>
              <a:t>Refinancing will fund old bond debt plus an additional $1M to cover Infrastructure costs. Lincoln will fund $1M out of Cash Carryforward to cover infrastructure costs.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c508781857_0_56"/>
          <p:cNvSpPr txBox="1">
            <a:spLocks noGrp="1"/>
          </p:cNvSpPr>
          <p:nvPr>
            <p:ph type="body" idx="1"/>
          </p:nvPr>
        </p:nvSpPr>
        <p:spPr>
          <a:xfrm>
            <a:off x="874025" y="2538675"/>
            <a:ext cx="7236900" cy="3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Rate: 3.61%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Loan Size: $8,360,028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Duration: 03/2056</a:t>
            </a:r>
            <a:endParaRPr sz="2000"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Cash Outlay: ~$15.4M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Interest Cost: ~$7.2M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Issuance Cost: $322,500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New Money: $1,000,000</a:t>
            </a:r>
            <a:endParaRPr dirty="0"/>
          </a:p>
          <a:p>
            <a:pPr marL="365760" lvl="0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Timeline: Issuance by Early-Mid April</a:t>
            </a:r>
            <a:endParaRPr sz="2000" dirty="0"/>
          </a:p>
          <a:p>
            <a:pPr marL="365760" lvl="0" indent="-152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/>
              <a:t>Days Cash on Hand Year 1: 106</a:t>
            </a:r>
            <a:endParaRPr sz="2000" dirty="0"/>
          </a:p>
          <a:p>
            <a:pPr marL="640080" lvl="1" indent="-127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 dirty="0"/>
              <a:t> Cash includes 5B funding and Sale of Land proceeds</a:t>
            </a:r>
            <a:endParaRPr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c508781857_0_63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 Year Metrics - Bond w/ $1M &amp; $1M from LA</a:t>
            </a:r>
            <a:endParaRPr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3AB65A84-E995-A940-8CA4-C9F6EE278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27" y="1597148"/>
            <a:ext cx="7764678" cy="49862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508781857_0_70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Considerations - Bond w/ $1M &amp; $1M from LA</a:t>
            </a:r>
            <a:endParaRPr/>
          </a:p>
        </p:txBody>
      </p:sp>
      <p:sp>
        <p:nvSpPr>
          <p:cNvPr id="189" name="Google Shape;189;gc508781857_0_70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200" cy="48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 dirty="0"/>
              <a:t>Pros</a:t>
            </a:r>
            <a:endParaRPr u="sng" dirty="0"/>
          </a:p>
          <a:p>
            <a:pPr marL="365760" lvl="0" indent="-92709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Long term stability</a:t>
            </a:r>
            <a:endParaRPr dirty="0"/>
          </a:p>
          <a:p>
            <a:pPr marL="365760" lvl="0" indent="-92709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Reduced interest rates</a:t>
            </a:r>
            <a:endParaRPr dirty="0"/>
          </a:p>
          <a:p>
            <a:pPr marL="365760" lvl="0" indent="-92709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Cover 50% Infrastructure payment</a:t>
            </a:r>
            <a:endParaRPr dirty="0"/>
          </a:p>
          <a:p>
            <a:pPr marL="365760" lvl="0" indent="-92709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Small reduction in annual budget costs (~$20k)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 dirty="0"/>
              <a:t>Concerns</a:t>
            </a:r>
            <a:endParaRPr u="sng" dirty="0"/>
          </a:p>
          <a:p>
            <a:pPr marL="365760" lvl="0" indent="-92709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Additional 13 years to current debt payments</a:t>
            </a:r>
            <a:endParaRPr dirty="0"/>
          </a:p>
          <a:p>
            <a:pPr marL="365760" lvl="0" indent="-92709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$5.4M in additional costs to future LA administrations</a:t>
            </a:r>
            <a:endParaRPr dirty="0"/>
          </a:p>
          <a:p>
            <a:pPr marL="365760" lvl="0" indent="-92709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Significant drawdown from Carryforward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 dirty="0"/>
              <a:t>Debt Flexibility</a:t>
            </a:r>
            <a:endParaRPr u="sng" dirty="0"/>
          </a:p>
          <a:p>
            <a:pPr marL="365760" lvl="0" indent="-92709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 Additional obligations requires Debt test: Confirming that new debt will not change rating.  Moral </a:t>
            </a:r>
            <a:r>
              <a:rPr lang="en-US" dirty="0" err="1"/>
              <a:t>Obs</a:t>
            </a:r>
            <a:r>
              <a:rPr lang="en-US" dirty="0"/>
              <a:t> program already requires this.  Less subjective method.</a:t>
            </a:r>
            <a:endParaRPr dirty="0"/>
          </a:p>
          <a:p>
            <a:pPr marL="365760" lvl="0" indent="-92709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 10 </a:t>
            </a:r>
            <a:r>
              <a:rPr lang="en-US" dirty="0" err="1"/>
              <a:t>yr</a:t>
            </a:r>
            <a:r>
              <a:rPr lang="en-US" dirty="0"/>
              <a:t> call feature but can be reduced to 5 or 7 for additional cost (0.1-.2% increase to interest)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c508781857_0_82"/>
          <p:cNvSpPr txBox="1">
            <a:spLocks noGrp="1"/>
          </p:cNvSpPr>
          <p:nvPr>
            <p:ph type="title"/>
          </p:nvPr>
        </p:nvSpPr>
        <p:spPr>
          <a:xfrm>
            <a:off x="637450" y="274625"/>
            <a:ext cx="8385900" cy="87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Option 2: Bank - Full funding</a:t>
            </a:r>
            <a:endParaRPr sz="3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c508781857_0_82"/>
          <p:cNvSpPr txBox="1">
            <a:spLocks noGrp="1"/>
          </p:cNvSpPr>
          <p:nvPr>
            <p:ph type="body" idx="1"/>
          </p:nvPr>
        </p:nvSpPr>
        <p:spPr>
          <a:xfrm>
            <a:off x="1026100" y="868250"/>
            <a:ext cx="7907700" cy="9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69240" algn="l" rtl="0">
              <a:spcBef>
                <a:spcPts val="600"/>
              </a:spcBef>
              <a:spcAft>
                <a:spcPts val="0"/>
              </a:spcAft>
              <a:buSzPts val="640"/>
              <a:buChar char="-"/>
            </a:pPr>
            <a:r>
              <a:rPr lang="en-US" sz="2400"/>
              <a:t>Refinancing will fund old bond debt plus an additional $2M to cover Infrastructure costs. 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/>
              <a:t>Debt will be a 10 year loan based on a 25 year amortization with large balloon payment due 3/31</a:t>
            </a:r>
            <a:endParaRPr sz="2400"/>
          </a:p>
        </p:txBody>
      </p:sp>
      <p:sp>
        <p:nvSpPr>
          <p:cNvPr id="197" name="Google Shape;197;gc508781857_0_82"/>
          <p:cNvSpPr txBox="1">
            <a:spLocks noGrp="1"/>
          </p:cNvSpPr>
          <p:nvPr>
            <p:ph type="body" idx="1"/>
          </p:nvPr>
        </p:nvSpPr>
        <p:spPr>
          <a:xfrm>
            <a:off x="863050" y="2615700"/>
            <a:ext cx="7236900" cy="39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NEED TO VERIFY</a:t>
            </a:r>
            <a:endParaRPr sz="2000" dirty="0"/>
          </a:p>
          <a:p>
            <a:pPr marL="36576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Rate: 3.5%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Loan Size: $9,360,028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Duration: 03/2031</a:t>
            </a:r>
            <a:endParaRPr sz="2000"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Cash Outlay: ~$1.4M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Interest Cost: $Unknown due to balloon payment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Issuance Cost: $250,000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New Money: $2,000,000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Timeline: Issuance by Early-Mid April</a:t>
            </a:r>
            <a:endParaRPr sz="2000" dirty="0"/>
          </a:p>
          <a:p>
            <a:pPr marL="365760" lvl="0" indent="-162559" algn="l" rtl="0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/>
              <a:t>Days Cash on Hand Year 1: 143</a:t>
            </a:r>
            <a:endParaRPr sz="2000" dirty="0"/>
          </a:p>
          <a:p>
            <a:pPr marL="640080" lvl="1" indent="-127000" algn="l" rtl="0"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 dirty="0"/>
              <a:t>Cash includes 5B funding and Sale of Land proceeds</a:t>
            </a:r>
            <a:endParaRPr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c508781857_0_89"/>
          <p:cNvSpPr txBox="1">
            <a:spLocks noGrp="1"/>
          </p:cNvSpPr>
          <p:nvPr>
            <p:ph type="title"/>
          </p:nvPr>
        </p:nvSpPr>
        <p:spPr>
          <a:xfrm>
            <a:off x="989125" y="274625"/>
            <a:ext cx="7944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 Year Metrics - Bank Full Funding</a:t>
            </a:r>
            <a:endParaRPr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E5777484-FEEE-8E4E-8B2C-B1161C898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09" y="1668475"/>
            <a:ext cx="7685116" cy="4914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c508781857_0_76"/>
          <p:cNvSpPr txBox="1">
            <a:spLocks noGrp="1"/>
          </p:cNvSpPr>
          <p:nvPr>
            <p:ph type="title"/>
          </p:nvPr>
        </p:nvSpPr>
        <p:spPr>
          <a:xfrm>
            <a:off x="736350" y="274625"/>
            <a:ext cx="81975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Considerations - Bank Full Funding</a:t>
            </a:r>
            <a:endParaRPr/>
          </a:p>
        </p:txBody>
      </p:sp>
      <p:sp>
        <p:nvSpPr>
          <p:cNvPr id="211" name="Google Shape;211;gc508781857_0_76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200" cy="48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 dirty="0"/>
              <a:t>Pros</a:t>
            </a:r>
            <a:endParaRPr dirty="0"/>
          </a:p>
          <a:p>
            <a:pPr marL="457200" lvl="0" indent="-272034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Reduced interest rates</a:t>
            </a:r>
            <a:endParaRPr dirty="0"/>
          </a:p>
          <a:p>
            <a:pPr marL="457200" lvl="0" indent="-272034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Cover entire Infrastructure payment</a:t>
            </a:r>
            <a:endParaRPr dirty="0"/>
          </a:p>
          <a:p>
            <a:pPr marL="457200" marR="0" lvl="0" indent="-27203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Boost Cash Carryforward by $1M</a:t>
            </a:r>
            <a:endParaRPr dirty="0"/>
          </a:p>
          <a:p>
            <a:pPr marL="457200" marR="0" lvl="0" indent="-27203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Ability to pay down debt early (similar to Mortgage)</a:t>
            </a:r>
            <a:endParaRPr dirty="0"/>
          </a:p>
          <a:p>
            <a:pPr marL="457200" marR="0" lvl="0" indent="-27203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Single investor - ability to raise funds depending on relationship and portfolio</a:t>
            </a:r>
            <a:endParaRPr dirty="0"/>
          </a:p>
          <a:p>
            <a:pPr marL="36576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 dirty="0"/>
              <a:t>Concerns</a:t>
            </a:r>
            <a:endParaRPr u="sng" dirty="0"/>
          </a:p>
          <a:p>
            <a:pPr marL="457200" lvl="0" indent="-272034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Balloon Payment at end of 10 years. </a:t>
            </a:r>
            <a:endParaRPr dirty="0"/>
          </a:p>
          <a:p>
            <a:pPr marL="914400" lvl="1" indent="-282892" algn="l" rtl="0">
              <a:spcBef>
                <a:spcPts val="0"/>
              </a:spcBef>
              <a:spcAft>
                <a:spcPts val="0"/>
              </a:spcAft>
              <a:buSzPct val="64285"/>
              <a:buChar char="◦"/>
            </a:pPr>
            <a:r>
              <a:rPr lang="en-US" dirty="0"/>
              <a:t>Will require additional refinancing (2nd round) with risk of higher interest rates and additional refinancing cost </a:t>
            </a:r>
            <a:endParaRPr dirty="0"/>
          </a:p>
          <a:p>
            <a:pPr marL="457200" lvl="0" indent="-272034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~$4M in additional costs to future LA administrations</a:t>
            </a:r>
            <a:endParaRPr dirty="0"/>
          </a:p>
          <a:p>
            <a:pPr marL="457200" lvl="0" indent="-272034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Larger increase in annual budget costs (~$100k)</a:t>
            </a:r>
            <a:endParaRPr dirty="0"/>
          </a:p>
          <a:p>
            <a:pPr marL="457200" lvl="0" indent="-272034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Exclusivity with Bank as Primary debt source  - can be more subjective determination of approval for additional debt.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 dirty="0"/>
              <a:t>Debt Flexibility</a:t>
            </a:r>
            <a:endParaRPr u="sng" dirty="0"/>
          </a:p>
          <a:p>
            <a:pPr marL="457200" lvl="0" indent="-272034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Based on relationship and lender portfolio, additional debt approval could be easy or difficult</a:t>
            </a:r>
            <a:endParaRPr dirty="0"/>
          </a:p>
          <a:p>
            <a:pPr marL="457200" lvl="0" indent="-272034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 dirty="0"/>
              <a:t>Bank could provide additional capital funding utilizing flexible options and methods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c508781857_0_96"/>
          <p:cNvSpPr txBox="1">
            <a:spLocks noGrp="1"/>
          </p:cNvSpPr>
          <p:nvPr>
            <p:ph type="title"/>
          </p:nvPr>
        </p:nvSpPr>
        <p:spPr>
          <a:xfrm>
            <a:off x="637450" y="274625"/>
            <a:ext cx="8385900" cy="87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/>
              <a:t>Option 3: Self Funding with Smaller Bank Loan</a:t>
            </a:r>
            <a:endParaRPr sz="3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/>
          </a:p>
        </p:txBody>
      </p:sp>
      <p:sp>
        <p:nvSpPr>
          <p:cNvPr id="218" name="Google Shape;218;gc508781857_0_96"/>
          <p:cNvSpPr txBox="1">
            <a:spLocks noGrp="1"/>
          </p:cNvSpPr>
          <p:nvPr>
            <p:ph type="body" idx="1"/>
          </p:nvPr>
        </p:nvSpPr>
        <p:spPr>
          <a:xfrm>
            <a:off x="1026100" y="868250"/>
            <a:ext cx="7907700" cy="9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69240" algn="l" rtl="0">
              <a:spcBef>
                <a:spcPts val="600"/>
              </a:spcBef>
              <a:spcAft>
                <a:spcPts val="0"/>
              </a:spcAft>
              <a:buSzPts val="640"/>
              <a:buChar char="-"/>
            </a:pPr>
            <a:r>
              <a:rPr lang="en-US" sz="2400"/>
              <a:t>Finance necessary infrastructure cost through $1M bank loan and $1M from Cash Carryforward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9" name="Google Shape;219;gc508781857_0_96"/>
          <p:cNvSpPr txBox="1">
            <a:spLocks noGrp="1"/>
          </p:cNvSpPr>
          <p:nvPr>
            <p:ph type="body" idx="1"/>
          </p:nvPr>
        </p:nvSpPr>
        <p:spPr>
          <a:xfrm>
            <a:off x="863050" y="1857350"/>
            <a:ext cx="7236900" cy="39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NEED TO VERIFY</a:t>
            </a:r>
            <a:endParaRPr sz="2000" dirty="0"/>
          </a:p>
          <a:p>
            <a:pPr marL="36576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Rate: 3.5%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Loan Size: $1,000,000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Duration: 03/2031</a:t>
            </a:r>
            <a:endParaRPr sz="2000"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Cash Outlay: $1,200,000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Interest Cost: $200,000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Issuance Cost: ~$100,000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New Money: $1,000,000</a:t>
            </a:r>
            <a:endParaRPr dirty="0"/>
          </a:p>
          <a:p>
            <a:pPr marL="365760" lvl="0" indent="-137159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-US" sz="2000" dirty="0"/>
              <a:t>Timeline: Issuance by Early-Mid April</a:t>
            </a:r>
            <a:endParaRPr sz="2000" dirty="0"/>
          </a:p>
          <a:p>
            <a:pPr marL="365760" lvl="0" indent="-162559" algn="l" rtl="0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-US" sz="2000" dirty="0"/>
              <a:t>Days Cash on Hand Year 1: 97</a:t>
            </a:r>
            <a:endParaRPr sz="2000" dirty="0"/>
          </a:p>
          <a:p>
            <a:pPr marL="640080" lvl="1" indent="-127000" algn="l" rtl="0"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 dirty="0"/>
              <a:t>Cash includes 5B funding and Sale of Land proceeds</a:t>
            </a:r>
            <a:endParaRPr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c508781857_0_103"/>
          <p:cNvSpPr txBox="1">
            <a:spLocks noGrp="1"/>
          </p:cNvSpPr>
          <p:nvPr>
            <p:ph type="title"/>
          </p:nvPr>
        </p:nvSpPr>
        <p:spPr>
          <a:xfrm>
            <a:off x="989125" y="122225"/>
            <a:ext cx="7944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5 Year Metrics - Self Funding with Smaller Bank Loan</a:t>
            </a:r>
            <a:endParaRPr sz="3500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60B7574D-B5A0-924D-8D9A-F5C4DA1CA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657" y="1660280"/>
            <a:ext cx="7820068" cy="484602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c508781857_0_115"/>
          <p:cNvSpPr txBox="1">
            <a:spLocks noGrp="1"/>
          </p:cNvSpPr>
          <p:nvPr>
            <p:ph type="title"/>
          </p:nvPr>
        </p:nvSpPr>
        <p:spPr>
          <a:xfrm>
            <a:off x="736350" y="274625"/>
            <a:ext cx="81975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Considerations - Self Funding with Smaller Bank Loan</a:t>
            </a:r>
            <a:endParaRPr sz="3500"/>
          </a:p>
        </p:txBody>
      </p:sp>
      <p:sp>
        <p:nvSpPr>
          <p:cNvPr id="233" name="Google Shape;233;gc508781857_0_115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200" cy="48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/>
              <a:t>Pros</a:t>
            </a:r>
            <a:endParaRPr/>
          </a:p>
          <a:p>
            <a:pPr marL="457200" lvl="0" indent="-278892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Reduced interest rates</a:t>
            </a:r>
            <a:endParaRPr/>
          </a:p>
          <a:p>
            <a:pPr marL="457200" lvl="0" indent="-278892" algn="l" rtl="0"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Cover $1M of infrastructure costs (50%)</a:t>
            </a:r>
            <a:endParaRPr/>
          </a:p>
          <a:p>
            <a:pPr marL="457200" marR="0" lvl="0" indent="-2788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Ability to pay down debt early (similar to Mortgage)</a:t>
            </a:r>
            <a:endParaRPr/>
          </a:p>
          <a:p>
            <a:pPr marL="457200" marR="0" lvl="0" indent="-2788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Single investor - ability to raise funds depending on relationship and portfolio</a:t>
            </a:r>
            <a:endParaRPr/>
          </a:p>
          <a:p>
            <a:pPr marL="457200" marR="0" lvl="0" indent="-2788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Lower debt footprint may create ability to raise more funding than other options in future</a:t>
            </a:r>
            <a:endParaRPr/>
          </a:p>
          <a:p>
            <a:pPr marL="457200" marR="0" lvl="0" indent="-2788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Lower total cash outflow</a:t>
            </a:r>
            <a:endParaRPr/>
          </a:p>
          <a:p>
            <a:pPr marL="36576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/>
              <a:t>Concerns</a:t>
            </a:r>
            <a:endParaRPr/>
          </a:p>
          <a:p>
            <a:pPr marL="457200" marR="0" lvl="0" indent="-27889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Larger increase in annual budget costs ($120k)</a:t>
            </a:r>
            <a:endParaRPr/>
          </a:p>
          <a:p>
            <a:pPr marL="457200" marR="0" lvl="0" indent="-2788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Reduction in Cash Carryforward</a:t>
            </a:r>
            <a:endParaRPr/>
          </a:p>
          <a:p>
            <a:pPr marL="457200" marR="0" lvl="0" indent="-2788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Ability to get Bond Holder approval for property collateral loss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u="sng"/>
              <a:t>Debt Flexibility</a:t>
            </a:r>
            <a:endParaRPr u="sng"/>
          </a:p>
          <a:p>
            <a:pPr marL="457200" lvl="0" indent="-278892" algn="l" rtl="0">
              <a:spcBef>
                <a:spcPts val="600"/>
              </a:spcBef>
              <a:spcAft>
                <a:spcPts val="0"/>
              </a:spcAft>
              <a:buSzPct val="45000"/>
              <a:buChar char="●"/>
            </a:pPr>
            <a:r>
              <a:rPr lang="en-US"/>
              <a:t>Most flexible due to small size and ability to pay off immediately.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c508781857_0_19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Additional Factors</a:t>
            </a:r>
            <a:endParaRPr/>
          </a:p>
        </p:txBody>
      </p:sp>
      <p:sp>
        <p:nvSpPr>
          <p:cNvPr id="240" name="Google Shape;240;gc508781857_0_19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200" cy="48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Short Term</a:t>
            </a:r>
            <a:endParaRPr/>
          </a:p>
          <a:p>
            <a:pPr marL="457200" lvl="0" indent="-320040" algn="l" rtl="0">
              <a:spcBef>
                <a:spcPts val="600"/>
              </a:spcBef>
              <a:spcAft>
                <a:spcPts val="0"/>
              </a:spcAft>
              <a:buSzPts val="1440"/>
              <a:buChar char="●"/>
            </a:pPr>
            <a:r>
              <a:rPr lang="en-US"/>
              <a:t>Covid Funding - how quickly will it return?  Can we absorb short term pain for long term advantage</a:t>
            </a:r>
            <a:endParaRPr/>
          </a:p>
          <a:p>
            <a:pPr marL="457200" lvl="0" indent="-320040" algn="l" rtl="0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c508781857_0_127"/>
          <p:cNvSpPr txBox="1">
            <a:spLocks noGrp="1"/>
          </p:cNvSpPr>
          <p:nvPr>
            <p:ph type="title"/>
          </p:nvPr>
        </p:nvSpPr>
        <p:spPr>
          <a:xfrm>
            <a:off x="1402633" y="175712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Option Comparison</a:t>
            </a:r>
            <a:endParaRPr/>
          </a:p>
        </p:txBody>
      </p:sp>
      <p:graphicFrame>
        <p:nvGraphicFramePr>
          <p:cNvPr id="247" name="Google Shape;247;gc508781857_0_127"/>
          <p:cNvGraphicFramePr/>
          <p:nvPr>
            <p:extLst>
              <p:ext uri="{D42A27DB-BD31-4B8C-83A1-F6EECF244321}">
                <p14:modId xmlns:p14="http://schemas.microsoft.com/office/powerpoint/2010/main" val="3784096406"/>
              </p:ext>
            </p:extLst>
          </p:nvPr>
        </p:nvGraphicFramePr>
        <p:xfrm>
          <a:off x="1212045" y="1090246"/>
          <a:ext cx="7683570" cy="5676359"/>
        </p:xfrm>
        <a:graphic>
          <a:graphicData uri="http://schemas.openxmlformats.org/drawingml/2006/table">
            <a:tbl>
              <a:tblPr>
                <a:noFill/>
                <a:tableStyleId>{160F0E48-190F-4798-A0A5-35D07FE687BF}</a:tableStyleId>
              </a:tblPr>
              <a:tblGrid>
                <a:gridCol w="1536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306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Funding </a:t>
                      </a:r>
                      <a:endParaRPr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Options</a:t>
                      </a:r>
                      <a:endParaRPr b="1"/>
                    </a:p>
                  </a:txBody>
                  <a:tcPr marL="91425" marR="91425" marT="91425" marB="91425" anchor="b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Risk Assumption</a:t>
                      </a:r>
                      <a:endParaRPr b="1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Annual Operational Budget Impact</a:t>
                      </a:r>
                      <a:endParaRPr b="1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Change in Overall Cash</a:t>
                      </a:r>
                      <a:endParaRPr b="1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/>
                        <a:t> Outlay; Days Cash on Hand</a:t>
                      </a:r>
                      <a:endParaRPr b="1" dirty="0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Debt Flexibility</a:t>
                      </a:r>
                      <a:endParaRPr b="1"/>
                    </a:p>
                  </a:txBody>
                  <a:tcPr marL="91425" marR="91425" marT="91425" marB="91425">
                    <a:lnL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Bond - $2M</a:t>
                      </a:r>
                      <a:endParaRPr/>
                    </a:p>
                  </a:txBody>
                  <a:tcPr marL="91425" marR="91425" marT="91425" marB="91425"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Stable rates</a:t>
                      </a:r>
                      <a:endParaRPr/>
                    </a:p>
                  </a:txBody>
                  <a:tcPr marL="91425" marR="91425" marT="91425" marB="91425"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$20k decrease in margin</a:t>
                      </a:r>
                      <a:endParaRPr/>
                    </a:p>
                  </a:txBody>
                  <a:tcPr marL="91425" marR="91425" marT="91425" marB="91425"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$6.8M</a:t>
                      </a: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143</a:t>
                      </a:r>
                      <a:endParaRPr dirty="0"/>
                    </a:p>
                  </a:txBody>
                  <a:tcPr marL="91425" marR="91425" marT="91425" marB="91425"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Limited based on S&amp;P Rating but quantitative</a:t>
                      </a:r>
                      <a:endParaRPr/>
                    </a:p>
                  </a:txBody>
                  <a:tcPr marL="91425" marR="91425" marT="91425" marB="91425">
                    <a:lnT w="2857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306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Bond - $1M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/>
                        <a:t>Stable rate with Larger Carryforward Draw Down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$20k increase to margin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~$5.4M</a:t>
                      </a: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106</a:t>
                      </a:r>
                      <a:endParaRPr dirty="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Limited based on S&amp;P Rating but quantitative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Bank - $2M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10 Yr Balloon Payment; APR uncertainty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$100k decrease in margin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~$4.0M +</a:t>
                      </a: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143</a:t>
                      </a:r>
                      <a:endParaRPr dirty="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High/Low based on Bank decisions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306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Self Funding with Smaller Bank Loan - $1M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Set Funding but largest operational impact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$120k decrease in margin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$2.2M +</a:t>
                      </a: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97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High with ability to pay off early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162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Bond - $1.75M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Stable rates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No Impact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$6.2M</a:t>
                      </a: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138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Limited based on S&amp;P Rating but quantitative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41613106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c5216f729d_0_0"/>
          <p:cNvSpPr txBox="1">
            <a:spLocks noGrp="1"/>
          </p:cNvSpPr>
          <p:nvPr>
            <p:ph type="title"/>
          </p:nvPr>
        </p:nvSpPr>
        <p:spPr>
          <a:xfrm>
            <a:off x="1435608" y="274637"/>
            <a:ext cx="74982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Decision For Board</a:t>
            </a:r>
            <a:endParaRPr/>
          </a:p>
        </p:txBody>
      </p:sp>
      <p:sp>
        <p:nvSpPr>
          <p:cNvPr id="254" name="Google Shape;254;gc5216f729d_0_0"/>
          <p:cNvSpPr txBox="1">
            <a:spLocks noGrp="1"/>
          </p:cNvSpPr>
          <p:nvPr>
            <p:ph type="body" idx="1"/>
          </p:nvPr>
        </p:nvSpPr>
        <p:spPr>
          <a:xfrm>
            <a:off x="1011125" y="1417624"/>
            <a:ext cx="7922683" cy="5287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5760" lvl="0" indent="-163576" algn="l" rtl="0">
              <a:spcBef>
                <a:spcPts val="0"/>
              </a:spcBef>
              <a:spcAft>
                <a:spcPts val="0"/>
              </a:spcAft>
              <a:buSzPts val="2560"/>
              <a:buChar char="●"/>
            </a:pPr>
            <a:r>
              <a:rPr lang="en-US" dirty="0"/>
              <a:t>Need to agree to additional debt structure</a:t>
            </a:r>
            <a:endParaRPr dirty="0"/>
          </a:p>
          <a:p>
            <a:pPr marL="365760" lvl="0" indent="-92455" algn="l" rtl="0">
              <a:spcBef>
                <a:spcPts val="0"/>
              </a:spcBef>
              <a:spcAft>
                <a:spcPts val="0"/>
              </a:spcAft>
              <a:buSzPts val="1440"/>
              <a:buChar char="●"/>
            </a:pPr>
            <a:r>
              <a:rPr lang="en-US" dirty="0"/>
              <a:t>Select Debt Option</a:t>
            </a:r>
            <a:endParaRPr dirty="0"/>
          </a:p>
          <a:p>
            <a:pPr marL="36576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36576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Motion: Board of Directors approves that Lincoln Academy issues debt via a bond issuance used to refinance the current Bond debt plus an additional amount such that future annual debt costs will match current annual debt cost, but not to exceed $2.0M in total new debt issuance.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1660</Words>
  <Application>Microsoft Office PowerPoint</Application>
  <PresentationFormat>On-screen Show (4:3)</PresentationFormat>
  <Paragraphs>235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Verdana</vt:lpstr>
      <vt:lpstr>Cabin</vt:lpstr>
      <vt:lpstr>Arial</vt:lpstr>
      <vt:lpstr>Noto Sans Symbols</vt:lpstr>
      <vt:lpstr>Calibri</vt:lpstr>
      <vt:lpstr>Solstice</vt:lpstr>
      <vt:lpstr>  Lincoln Academy Board of Directors Infrastructure Funding   The Mission of Lincoln Academy is to help students attain their highest social and academic potential through an academically rigorous, content-rich educational program in a safe, orderly, and caring environment.</vt:lpstr>
      <vt:lpstr>Infrastructure Refinancing</vt:lpstr>
      <vt:lpstr>Basic Assumptions</vt:lpstr>
      <vt:lpstr> Key Strategic Decisions Points</vt:lpstr>
      <vt:lpstr>Funding Options</vt:lpstr>
      <vt:lpstr>Current Bond Information</vt:lpstr>
      <vt:lpstr>Bond Refinancing</vt:lpstr>
      <vt:lpstr>Option 1: Bond - Full Project Coverage </vt:lpstr>
      <vt:lpstr>5 Year Metrics - Bond w/ $2M</vt:lpstr>
      <vt:lpstr>Considerations - Bond w/ $2M</vt:lpstr>
      <vt:lpstr>Option 1b: Bond - Partial funding </vt:lpstr>
      <vt:lpstr>5 Year Metrics - Bond w/ $1M &amp; $1M from LA</vt:lpstr>
      <vt:lpstr>Considerations - Bond w/ $1M &amp; $1M from LA</vt:lpstr>
      <vt:lpstr>Option 2: Bank - Full funding </vt:lpstr>
      <vt:lpstr>5 Year Metrics - Bank Full Funding</vt:lpstr>
      <vt:lpstr>Considerations - Bank Full Funding</vt:lpstr>
      <vt:lpstr>Option 3: Self Funding with Smaller Bank Loan </vt:lpstr>
      <vt:lpstr>5 Year Metrics - Self Funding with Smaller Bank Loan</vt:lpstr>
      <vt:lpstr>Considerations - Self Funding with Smaller Bank Loan</vt:lpstr>
      <vt:lpstr>Additional Factors</vt:lpstr>
      <vt:lpstr>Option Comparison</vt:lpstr>
      <vt:lpstr>Decision For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Lincoln Academy Board of Directors Infrastructure Funding   The Mission of Lincoln Academy is to help students attain their highest social and academic potential through an academically rigorous, content-rich educational program in a safe, orderly, and caring environment.</dc:title>
  <dc:creator>Kristen Baucum</dc:creator>
  <cp:lastModifiedBy>Amber Bilby</cp:lastModifiedBy>
  <cp:revision>7</cp:revision>
  <dcterms:modified xsi:type="dcterms:W3CDTF">2021-03-09T03:39:09Z</dcterms:modified>
</cp:coreProperties>
</file>