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bin" panose="020B060402020202020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hTlEvPoGTpuOMjzQRXRyU//Fq0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F78DE2-CBFE-42E3-825F-77503D9C6E1F}">
  <a:tblStyle styleId="{46F78DE2-CBFE-42E3-825F-77503D9C6E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D8FE37A-2441-4EF3-B5AB-811B9E1BBB96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EF0"/>
          </a:solidFill>
        </a:fill>
      </a:tcStyle>
    </a:wholeTbl>
    <a:band1H>
      <a:tcTxStyle b="off" i="off"/>
      <a:tcStyle>
        <a:tcBdr/>
        <a:fill>
          <a:solidFill>
            <a:srgbClr val="CCDBE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CDBE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206" name="Google Shape;2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1432559" y="359897"/>
            <a:ext cx="7406639" cy="147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1432559" y="1850064"/>
            <a:ext cx="740663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Noto Sans Symbols"/>
              <a:buNone/>
              <a:defRPr sz="2600" b="0" i="0" u="none" strike="noStrike" cap="none">
                <a:solidFill>
                  <a:srgbClr val="34110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18"/>
          <p:cNvSpPr/>
          <p:nvPr/>
        </p:nvSpPr>
        <p:spPr>
          <a:xfrm>
            <a:off x="921433" y="1413801"/>
            <a:ext cx="210312" cy="210312"/>
          </a:xfrm>
          <a:prstGeom prst="ellipse">
            <a:avLst/>
          </a:prstGeom>
          <a:gradFill>
            <a:gsLst>
              <a:gs pos="0">
                <a:srgbClr val="D7F6FF">
                  <a:alpha val="94117"/>
                </a:srgbClr>
              </a:gs>
              <a:gs pos="50000">
                <a:srgbClr val="C0E3F0">
                  <a:alpha val="89019"/>
                </a:srgbClr>
              </a:gs>
              <a:gs pos="95000">
                <a:srgbClr val="65C6EA">
                  <a:alpha val="87058"/>
                </a:srgbClr>
              </a:gs>
              <a:gs pos="100000">
                <a:srgbClr val="00BBF1">
                  <a:alpha val="83921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2F8DA4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7" name="Google Shape;27;p18"/>
          <p:cNvSpPr/>
          <p:nvPr/>
        </p:nvSpPr>
        <p:spPr>
          <a:xfrm>
            <a:off x="1157175" y="1345016"/>
            <a:ext cx="64008" cy="64008"/>
          </a:xfrm>
          <a:prstGeom prst="ellipse">
            <a:avLst/>
          </a:prstGeom>
          <a:noFill/>
          <a:ln w="12700" cap="rnd" cmpd="sng">
            <a:solidFill>
              <a:srgbClr val="317F92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/>
          <p:nvPr/>
        </p:nvSpPr>
        <p:spPr>
          <a:xfrm>
            <a:off x="2282890" y="-54"/>
            <a:ext cx="6858000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6" name="Google Shape;36;p20"/>
          <p:cNvSpPr txBox="1">
            <a:spLocks noGrp="1"/>
          </p:cNvSpPr>
          <p:nvPr>
            <p:ph type="title"/>
          </p:nvPr>
        </p:nvSpPr>
        <p:spPr>
          <a:xfrm>
            <a:off x="2578391" y="2600325"/>
            <a:ext cx="6400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000"/>
              <a:buFont typeface="Cabin"/>
              <a:buNone/>
              <a:defRPr sz="40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body" idx="1"/>
          </p:nvPr>
        </p:nvSpPr>
        <p:spPr>
          <a:xfrm>
            <a:off x="2578391" y="1066800"/>
            <a:ext cx="6400799" cy="1509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4110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20"/>
          <p:cNvSpPr/>
          <p:nvPr/>
        </p:nvSpPr>
        <p:spPr>
          <a:xfrm>
            <a:off x="2286000" y="0"/>
            <a:ext cx="76199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2" name="Google Shape;42;p20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>
            <a:gsLst>
              <a:gs pos="0">
                <a:srgbClr val="D7F6FF">
                  <a:alpha val="94117"/>
                </a:srgbClr>
              </a:gs>
              <a:gs pos="50000">
                <a:srgbClr val="C0E3F0">
                  <a:alpha val="89019"/>
                </a:srgbClr>
              </a:gs>
              <a:gs pos="95000">
                <a:srgbClr val="65C6EA">
                  <a:alpha val="87058"/>
                </a:srgbClr>
              </a:gs>
              <a:gs pos="100000">
                <a:srgbClr val="00BBF1">
                  <a:alpha val="83921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2F8DA4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3" name="Google Shape;43;p20"/>
          <p:cNvSpPr/>
          <p:nvPr/>
        </p:nvSpPr>
        <p:spPr>
          <a:xfrm>
            <a:off x="2408064" y="2745869"/>
            <a:ext cx="64008" cy="64008"/>
          </a:xfrm>
          <a:prstGeom prst="ellipse">
            <a:avLst/>
          </a:prstGeom>
          <a:noFill/>
          <a:ln w="12700" cap="rnd" cmpd="sng">
            <a:solidFill>
              <a:srgbClr val="317F92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1435608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708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2"/>
          </p:nvPr>
        </p:nvSpPr>
        <p:spPr>
          <a:xfrm>
            <a:off x="5276087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708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457200" y="51603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500"/>
              <a:buFont typeface="Cabin"/>
              <a:buNone/>
              <a:defRPr sz="45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457200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4663439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3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w="10775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4"/>
          </p:nvPr>
        </p:nvSpPr>
        <p:spPr>
          <a:xfrm>
            <a:off x="4663439" y="969336"/>
            <a:ext cx="4023360" cy="4114800"/>
          </a:xfrm>
          <a:prstGeom prst="rect">
            <a:avLst/>
          </a:prstGeom>
          <a:noFill/>
          <a:ln w="10775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3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/>
          <p:nvPr/>
        </p:nvSpPr>
        <p:spPr>
          <a:xfrm>
            <a:off x="1014983" y="0"/>
            <a:ext cx="812901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7" name="Google Shape;67;p24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" name="Google Shape;70;p24"/>
          <p:cNvSpPr/>
          <p:nvPr/>
        </p:nvSpPr>
        <p:spPr>
          <a:xfrm>
            <a:off x="1014983" y="-54"/>
            <a:ext cx="73151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>
            <a:off x="457200" y="216778"/>
            <a:ext cx="3809999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200"/>
              <a:buFont typeface="Cabin"/>
              <a:buNone/>
              <a:defRPr sz="22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1"/>
          </p:nvPr>
        </p:nvSpPr>
        <p:spPr>
          <a:xfrm>
            <a:off x="457200" y="1406963"/>
            <a:ext cx="3809999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2"/>
          </p:nvPr>
        </p:nvSpPr>
        <p:spPr>
          <a:xfrm>
            <a:off x="457200" y="2133600"/>
            <a:ext cx="8153399" cy="399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>
            <a:off x="5886896" y="1066800"/>
            <a:ext cx="2743199" cy="198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100"/>
              <a:buFont typeface="Cabin"/>
              <a:buNone/>
              <a:defRPr sz="21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26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274300" rIns="91425" bIns="45700" anchor="t" anchorCtr="0">
            <a:noAutofit/>
          </a:bodyPr>
          <a:lstStyle/>
          <a:p>
            <a:pPr marL="0" marR="0" lvl="0" indent="0" algn="l" rtl="0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4" name="Google Shape;84;p26"/>
          <p:cNvSpPr>
            <a:spLocks noGrp="1"/>
          </p:cNvSpPr>
          <p:nvPr>
            <p:ph type="pic" idx="2"/>
          </p:nvPr>
        </p:nvSpPr>
        <p:spPr>
          <a:xfrm>
            <a:off x="838200" y="1143003"/>
            <a:ext cx="4419599" cy="3514531"/>
          </a:xfrm>
          <a:prstGeom prst="roundRect">
            <a:avLst>
              <a:gd name="adj" fmla="val 78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5" name="Google Shape;85;p26"/>
          <p:cNvSpPr/>
          <p:nvPr/>
        </p:nvSpPr>
        <p:spPr>
          <a:xfrm rot="-2131329">
            <a:off x="396725" y="954340"/>
            <a:ext cx="685799" cy="204309"/>
          </a:xfrm>
          <a:prstGeom prst="flowChartProcess">
            <a:avLst/>
          </a:prstGeom>
          <a:solidFill>
            <a:srgbClr val="FBFBFB">
              <a:alpha val="43921"/>
            </a:srgbClr>
          </a:solidFill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6" name="Google Shape;86;p26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3921"/>
            </a:srgbClr>
          </a:solidFill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body" idx="1"/>
          </p:nvPr>
        </p:nvSpPr>
        <p:spPr>
          <a:xfrm>
            <a:off x="838200" y="4800600"/>
            <a:ext cx="4419599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77777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◦"/>
              <a:defRPr sz="1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Char char="⚫"/>
              <a:defRPr sz="1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857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Noto Sans Symbols"/>
              <a:buChar char="⚫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857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Noto Sans Symbols"/>
              <a:buChar char="⚫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 rot="5400000">
            <a:off x="2784348" y="99059"/>
            <a:ext cx="4800600" cy="749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/>
          </p:nvPr>
        </p:nvSpPr>
        <p:spPr>
          <a:xfrm rot="5400000">
            <a:off x="4846637" y="2286001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 rot="5400000">
            <a:off x="998537" y="419102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9" name="Google Shape;99;p28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90000" sy="90000" flip="xy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-815927" y="-815922"/>
            <a:ext cx="1638886" cy="1638886"/>
          </a:xfrm>
          <a:prstGeom prst="pie">
            <a:avLst>
              <a:gd name="adj1" fmla="val 0"/>
              <a:gd name="adj2" fmla="val 5402120"/>
            </a:avLst>
          </a:prstGeom>
          <a:solidFill>
            <a:srgbClr val="FEF9F3">
              <a:alpha val="32156"/>
            </a:srgbClr>
          </a:solidFill>
          <a:ln w="9525" cap="rnd" cmpd="sng">
            <a:solidFill>
              <a:srgbClr val="D1C1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168816" y="21102"/>
            <a:ext cx="1702190" cy="1702190"/>
          </a:xfrm>
          <a:prstGeom prst="ellipse">
            <a:avLst/>
          </a:prstGeom>
          <a:noFill/>
          <a:ln w="27300" cap="rnd" cmpd="sng">
            <a:solidFill>
              <a:srgbClr val="FFF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2" name="Google Shape;12;p17"/>
          <p:cNvSpPr/>
          <p:nvPr/>
        </p:nvSpPr>
        <p:spPr>
          <a:xfrm rot="2315675">
            <a:off x="182880" y="1055077"/>
            <a:ext cx="1125716" cy="1102624"/>
          </a:xfrm>
          <a:prstGeom prst="donut">
            <a:avLst>
              <a:gd name="adj" fmla="val 11833"/>
            </a:avLst>
          </a:prstGeom>
          <a:gradFill>
            <a:gsLst>
              <a:gs pos="0">
                <a:srgbClr val="FEFBF4">
                  <a:alpha val="69019"/>
                </a:srgbClr>
              </a:gs>
              <a:gs pos="70000">
                <a:srgbClr val="FFFDF8">
                  <a:alpha val="54117"/>
                </a:srgbClr>
              </a:gs>
              <a:gs pos="100000">
                <a:srgbClr val="EDCF8C">
                  <a:alpha val="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C5B3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3" name="Google Shape;13;p17"/>
          <p:cNvSpPr/>
          <p:nvPr/>
        </p:nvSpPr>
        <p:spPr>
          <a:xfrm>
            <a:off x="1012873" y="-54"/>
            <a:ext cx="8131127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4" name="Google Shape;14;p17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17"/>
          <p:cNvSpPr/>
          <p:nvPr/>
        </p:nvSpPr>
        <p:spPr>
          <a:xfrm>
            <a:off x="1014983" y="-54"/>
            <a:ext cx="73151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effbaucum@lincolnacademy.ne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ctrTitle"/>
          </p:nvPr>
        </p:nvSpPr>
        <p:spPr>
          <a:xfrm>
            <a:off x="381000" y="609600"/>
            <a:ext cx="8229600" cy="4190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968"/>
              <a:buFont typeface="Cabin"/>
              <a:buNone/>
            </a:pPr>
            <a:br>
              <a:rPr lang="en-US" sz="387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279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Lincoln Academy Board of Directors</a:t>
            </a:r>
            <a:br>
              <a:rPr lang="en-US" sz="387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387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2021-22 Budget Forecast </a:t>
            </a: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387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Finance Committee Summary</a:t>
            </a: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1620" b="0" i="1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The Mission of Lincoln Academy is to help students attain their highest social and academic potential through an academically rigorous, content-rich educational program in a safe, orderly, and caring environment.</a:t>
            </a:r>
            <a:endParaRPr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4953000"/>
            <a:ext cx="2514599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900"/>
              <a:buFont typeface="Cabin"/>
              <a:buNone/>
            </a:pPr>
            <a:r>
              <a:rPr lang="en-US" sz="36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Introduction to Finance Committee</a:t>
            </a:r>
            <a:endParaRPr/>
          </a:p>
        </p:txBody>
      </p:sp>
      <p:sp>
        <p:nvSpPr>
          <p:cNvPr id="111" name="Google Shape;111;p2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2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9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Jeff Baucum: BoD Treasurer  (parent)</a:t>
            </a:r>
            <a:endParaRPr/>
          </a:p>
          <a:p>
            <a:pPr marL="886967" lvl="2" indent="-289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Char char="●"/>
            </a:pPr>
            <a:r>
              <a:rPr lang="en-US" sz="1600" b="0" i="0" u="sng" strike="noStrike" cap="none">
                <a:solidFill>
                  <a:schemeClr val="hlink"/>
                </a:solidFill>
                <a:latin typeface="Cabin"/>
                <a:ea typeface="Cabin"/>
                <a:cs typeface="Cabin"/>
                <a:sym typeface="Cabin"/>
                <a:hlinkClick r:id="rId3"/>
              </a:rPr>
              <a:t>jeffbaucum@lincolnacademy.net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</a:rPr>
              <a:t>Janelle Johnson: Principal 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●"/>
            </a:pPr>
            <a:r>
              <a:rPr lang="en-US" sz="2400"/>
              <a:t>Lindsey Tomsick, Assistant Principal</a:t>
            </a:r>
            <a:endParaRPr sz="2400"/>
          </a:p>
          <a:p>
            <a:pPr marL="365760" marR="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</a:pPr>
            <a:r>
              <a:rPr lang="en-US" sz="2400"/>
              <a:t>Lori Woods: Operations Manager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</a:rPr>
              <a:t>Cindie Poulter</a:t>
            </a:r>
            <a:r>
              <a:rPr lang="en-US" sz="2400"/>
              <a:t>:</a:t>
            </a:r>
            <a:r>
              <a:rPr lang="en-US" sz="2400" b="0" i="0" u="none" strike="noStrike" cap="none">
                <a:solidFill>
                  <a:schemeClr val="dk1"/>
                </a:solidFill>
              </a:rPr>
              <a:t> Business Manager</a:t>
            </a:r>
            <a:endParaRPr/>
          </a:p>
          <a:p>
            <a:pPr marL="36576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●"/>
            </a:pPr>
            <a:r>
              <a:rPr lang="en-US" sz="2400"/>
              <a:t>Larisa Rogers: Business Specialist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</a:rPr>
              <a:t>Jeanne Coyle: DSS </a:t>
            </a:r>
            <a:r>
              <a:rPr lang="en-US" sz="2400"/>
              <a:t>Teacher</a:t>
            </a:r>
            <a:endParaRPr sz="2400" b="0" i="0" u="none" strike="noStrike" cap="none">
              <a:solidFill>
                <a:schemeClr val="dk1"/>
              </a:solidFill>
            </a:endParaRPr>
          </a:p>
          <a:p>
            <a:pPr marL="82296" marR="0" lvl="0" indent="-609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Purpose &amp; Goals</a:t>
            </a:r>
            <a:endParaRPr/>
          </a:p>
        </p:txBody>
      </p:sp>
      <p:sp>
        <p:nvSpPr>
          <p:cNvPr id="117" name="Google Shape;117;p3"/>
          <p:cNvSpPr txBox="1">
            <a:spLocks noGrp="1"/>
          </p:cNvSpPr>
          <p:nvPr>
            <p:ph type="body" idx="1"/>
          </p:nvPr>
        </p:nvSpPr>
        <p:spPr>
          <a:xfrm>
            <a:off x="914400" y="1417637"/>
            <a:ext cx="8229600" cy="5165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9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To provide to the Board of Directors a projected budget for 2021-2</a:t>
            </a:r>
            <a:r>
              <a:rPr lang="en-US" sz="2000"/>
              <a:t>2 school year</a:t>
            </a:r>
            <a:r>
              <a:rPr lang="en-US"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along with a 5 year forecast for consideration.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Give input on proposed budget and possible direction on margin and funding direction.</a:t>
            </a:r>
            <a:endParaRPr/>
          </a:p>
          <a:p>
            <a:pPr marL="76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2000"/>
          </a:p>
          <a:p>
            <a:pPr marL="76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US" sz="2000" u="sng"/>
              <a:t>Goals</a:t>
            </a:r>
            <a:endParaRPr sz="2400"/>
          </a:p>
          <a:p>
            <a:pPr marL="365760" lvl="0" indent="-152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-US" sz="2000"/>
              <a:t>Provide high level fiscal metrics for assessment of strength of budget and financial stability </a:t>
            </a:r>
            <a:endParaRPr sz="2000"/>
          </a:p>
          <a:p>
            <a:pPr marL="365760" lvl="0" indent="-152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-US" sz="2000"/>
              <a:t>Match fiscal expenditures with LA primary goals, mission and vision</a:t>
            </a:r>
            <a:endParaRPr/>
          </a:p>
          <a:p>
            <a:pPr marL="76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</a:pPr>
            <a:endParaRPr sz="2400"/>
          </a:p>
          <a:p>
            <a:pPr marL="76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</a:pPr>
            <a:endParaRPr sz="24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</a:pPr>
            <a:r>
              <a:rPr lang="en-US"/>
              <a:t>Budget Strategy</a:t>
            </a:r>
            <a:endParaRPr/>
          </a:p>
        </p:txBody>
      </p:sp>
      <p:sp>
        <p:nvSpPr>
          <p:cNvPr id="123" name="Google Shape;123;p29"/>
          <p:cNvSpPr txBox="1">
            <a:spLocks noGrp="1"/>
          </p:cNvSpPr>
          <p:nvPr>
            <p:ph type="body" idx="1"/>
          </p:nvPr>
        </p:nvSpPr>
        <p:spPr>
          <a:xfrm>
            <a:off x="1007706" y="1324947"/>
            <a:ext cx="7925982" cy="525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en-US" i="1"/>
              <a:t>Prioritized assigning resources directly toward student success – classroom and student care / learning</a:t>
            </a:r>
            <a:endParaRPr/>
          </a:p>
          <a:p>
            <a: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en-US" sz="2400"/>
              <a:t>Conservative Revenue forecasts</a:t>
            </a:r>
            <a:endParaRPr/>
          </a:p>
          <a:p>
            <a: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en-US" sz="2400"/>
              <a:t>Moving back to pre-Covid staffing plan</a:t>
            </a:r>
            <a:endParaRPr/>
          </a:p>
          <a:p>
            <a: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en-US" sz="2400"/>
              <a:t>Limited COLA increases</a:t>
            </a:r>
            <a:endParaRPr/>
          </a:p>
          <a:p>
            <a: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en-US" sz="2400"/>
              <a:t>Mindful of individual expense lines  - reducing built in contingencies</a:t>
            </a:r>
            <a:endParaRPr/>
          </a:p>
          <a:p>
            <a: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en-US" sz="2400"/>
              <a:t>Limited to needs  - No wish list items in Budget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0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</a:pPr>
            <a:r>
              <a:rPr lang="en-US"/>
              <a:t>Back to Student In-Person Impact</a:t>
            </a:r>
            <a:endParaRPr/>
          </a:p>
        </p:txBody>
      </p:sp>
      <p:sp>
        <p:nvSpPr>
          <p:cNvPr id="129" name="Google Shape;129;p30"/>
          <p:cNvSpPr txBox="1">
            <a:spLocks noGrp="1"/>
          </p:cNvSpPr>
          <p:nvPr>
            <p:ph type="body" idx="1"/>
          </p:nvPr>
        </p:nvSpPr>
        <p:spPr>
          <a:xfrm>
            <a:off x="1435608" y="1447799"/>
            <a:ext cx="7498080" cy="5224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marR="0" lvl="0" indent="-4043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Char char="●"/>
            </a:pPr>
            <a:r>
              <a:rPr lang="en-US"/>
              <a:t>Classrooms will move back to 27-28 student each</a:t>
            </a:r>
            <a:endParaRPr/>
          </a:p>
          <a:p>
            <a:pPr marL="457200" marR="0" lvl="0" indent="-4043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Char char="●"/>
            </a:pPr>
            <a:r>
              <a:rPr lang="en-US"/>
              <a:t>Re-alignment of FTEs to In-person vs Remote</a:t>
            </a:r>
            <a:endParaRPr/>
          </a:p>
          <a:p>
            <a:pPr marL="457200" marR="0" lvl="0" indent="-4043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Char char="●"/>
            </a:pPr>
            <a:r>
              <a:rPr lang="en-US"/>
              <a:t>Not budgeting for remote learning due to extremely small demand</a:t>
            </a:r>
            <a:endParaRPr/>
          </a:p>
          <a:p>
            <a:pPr marL="914400" lvl="1" indent="-420816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3027"/>
              <a:buChar char="◦"/>
            </a:pPr>
            <a:r>
              <a:rPr lang="en-US"/>
              <a:t>less than 2% of our projected student enrollment for next year asked for remote learning</a:t>
            </a:r>
            <a:endParaRPr/>
          </a:p>
          <a:p>
            <a:pPr marL="457200" marR="0" lvl="0" indent="-4043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Char char="●"/>
            </a:pPr>
            <a:r>
              <a:rPr lang="en-US"/>
              <a:t>CARES funding has allowed for smaller Material budget (1 year impact) such as Chrome purchases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Primary Model Assumption</a:t>
            </a:r>
            <a:endParaRPr/>
          </a:p>
        </p:txBody>
      </p:sp>
      <p:sp>
        <p:nvSpPr>
          <p:cNvPr id="135" name="Google Shape;135;p5"/>
          <p:cNvSpPr txBox="1">
            <a:spLocks noGrp="1"/>
          </p:cNvSpPr>
          <p:nvPr>
            <p:ph type="body" idx="1"/>
          </p:nvPr>
        </p:nvSpPr>
        <p:spPr>
          <a:xfrm>
            <a:off x="1435608" y="1447799"/>
            <a:ext cx="7403700" cy="51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None/>
            </a:pPr>
            <a:r>
              <a:rPr lang="en-US" sz="1600" b="0" i="0" u="sng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Student Count 2020-21</a:t>
            </a:r>
            <a:endParaRPr/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None/>
            </a:pPr>
            <a:endParaRPr sz="24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aphicFrame>
        <p:nvGraphicFramePr>
          <p:cNvPr id="136" name="Google Shape;136;p5"/>
          <p:cNvGraphicFramePr/>
          <p:nvPr/>
        </p:nvGraphicFramePr>
        <p:xfrm>
          <a:off x="2238375" y="2097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{46F78DE2-CBFE-42E3-825F-77503D9C6E1F}</a:tableStyleId>
              </a:tblPr>
              <a:tblGrid>
                <a:gridCol w="81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Grade</a:t>
                      </a:r>
                      <a:endParaRPr sz="120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Currently Enrolled 2020-21</a:t>
                      </a:r>
                      <a:endParaRPr sz="120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Projected Class Size for 2021-22</a:t>
                      </a:r>
                      <a:endParaRPr sz="120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Currently Enrolled for 2021-22</a:t>
                      </a:r>
                      <a:endParaRPr sz="120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757*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5"/>
          <p:cNvSpPr txBox="1"/>
          <p:nvPr/>
        </p:nvSpPr>
        <p:spPr>
          <a:xfrm>
            <a:off x="1691250" y="5998075"/>
            <a:ext cx="626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bin"/>
                <a:ea typeface="Cabin"/>
                <a:cs typeface="Cabin"/>
                <a:sym typeface="Cabin"/>
              </a:rPr>
              <a:t>*Increased enrollment of 2 students will increase revenue over proposed budget.</a:t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Primary Model Assumption – 5 Yr Trending</a:t>
            </a:r>
            <a:endParaRPr/>
          </a:p>
        </p:txBody>
      </p:sp>
      <p:sp>
        <p:nvSpPr>
          <p:cNvPr id="143" name="Google Shape;143;p6"/>
          <p:cNvSpPr txBox="1">
            <a:spLocks noGrp="1"/>
          </p:cNvSpPr>
          <p:nvPr>
            <p:ph type="body" idx="1"/>
          </p:nvPr>
        </p:nvSpPr>
        <p:spPr>
          <a:xfrm>
            <a:off x="1435608" y="1447799"/>
            <a:ext cx="7403592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None/>
            </a:pPr>
            <a:endParaRPr sz="1600" b="1"/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US" sz="1800"/>
              <a:t>Growth is capped at 760 for all grades</a:t>
            </a:r>
            <a:endParaRPr/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US" sz="1800"/>
              <a:t>2021-22 will have all Kindergarten students full day  - increasing student FTE count.  </a:t>
            </a:r>
            <a:endParaRPr/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US" sz="1800"/>
              <a:t>Student classes return to 27-28 students.</a:t>
            </a:r>
            <a:endParaRPr/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None/>
            </a:pPr>
            <a:endParaRPr sz="16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571500" lvl="1" indent="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600"/>
              <a:buNone/>
            </a:pPr>
            <a:endParaRPr sz="1600"/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None/>
            </a:pPr>
            <a:endParaRPr sz="24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44" name="Google Shape;14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5233" y="2816126"/>
            <a:ext cx="6091881" cy="3767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</a:pPr>
            <a:r>
              <a:rPr lang="en-US"/>
              <a:t>Budget Overview</a:t>
            </a:r>
            <a:endParaRPr/>
          </a:p>
        </p:txBody>
      </p:sp>
      <p:sp>
        <p:nvSpPr>
          <p:cNvPr id="150" name="Google Shape;150;p31"/>
          <p:cNvSpPr txBox="1"/>
          <p:nvPr/>
        </p:nvSpPr>
        <p:spPr>
          <a:xfrm>
            <a:off x="913675" y="1148900"/>
            <a:ext cx="7836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Budget excludes Bond </a:t>
            </a:r>
            <a:r>
              <a:rPr lang="en-US" sz="1800"/>
              <a:t>Refinance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/>
              <a:t>F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unds and Sale of Land Funds</a:t>
            </a:r>
            <a:r>
              <a:rPr lang="en-US" sz="1800"/>
              <a:t> and additional ESSER fund reimbursement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51" name="Google Shape;1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4025" y="2530700"/>
            <a:ext cx="7789501" cy="378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800"/>
              <a:buFont typeface="Cabin"/>
              <a:buNone/>
            </a:pPr>
            <a:r>
              <a:rPr lang="en-US" sz="2800" u="sng"/>
              <a:t>Current School Finance Recommendations</a:t>
            </a:r>
            <a:endParaRPr u="sng"/>
          </a:p>
        </p:txBody>
      </p:sp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1159008" y="1375308"/>
            <a:ext cx="7790688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23875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en-US" sz="2400"/>
              <a:t>School year 2021-22 has significant uncertainty for final funding assumption that will be impacted by State Budget decisions and economic recovery.</a:t>
            </a:r>
            <a:endParaRPr/>
          </a:p>
          <a:p>
            <a:pPr marL="23875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endParaRPr sz="2400"/>
          </a:p>
          <a:p>
            <a:pPr marL="23875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en-US" sz="2400" u="sng"/>
              <a:t>KEY Assumption</a:t>
            </a:r>
            <a:r>
              <a:rPr lang="en-US" sz="2400"/>
              <a:t>:  PPR will grow from current year by 1.0%</a:t>
            </a:r>
            <a:endParaRPr sz="1400"/>
          </a:p>
          <a:p>
            <a:pPr marL="822960" lvl="1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Noto Sans Symbols"/>
              <a:buChar char="●"/>
            </a:pPr>
            <a:r>
              <a:rPr lang="en-US" sz="1800" b="1" i="1"/>
              <a:t>Jefferson County Public School:  </a:t>
            </a:r>
            <a:r>
              <a:rPr lang="en-US" sz="1800"/>
              <a:t>Is running budgets of -5%, -3% and 2%</a:t>
            </a:r>
            <a:endParaRPr/>
          </a:p>
          <a:p>
            <a:pPr marL="365760" marR="0" lvl="0" indent="-25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/>
          </a:p>
          <a:p>
            <a:pPr marL="238759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n-US" sz="2400" u="sng"/>
              <a:t>KEY Assumption</a:t>
            </a:r>
            <a:r>
              <a:rPr lang="en-US" sz="2400"/>
              <a:t>:  Mill Levy funding per student will stay flat</a:t>
            </a:r>
            <a:endParaRPr/>
          </a:p>
          <a:p>
            <a:pPr marL="238759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endParaRPr sz="2400"/>
          </a:p>
          <a:p>
            <a:pPr marL="238759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n-US" sz="2400" i="1"/>
              <a:t>Both PPR and Mill Levy funding will increase in 2021-22 due to growth in Student Count</a:t>
            </a:r>
            <a:endParaRPr/>
          </a:p>
          <a:p>
            <a:pPr marL="238759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>
            <a:spLocks noGrp="1"/>
          </p:cNvSpPr>
          <p:nvPr>
            <p:ph type="title"/>
          </p:nvPr>
        </p:nvSpPr>
        <p:spPr>
          <a:xfrm>
            <a:off x="716692" y="274637"/>
            <a:ext cx="821699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</a:pPr>
            <a:r>
              <a:rPr lang="en-US"/>
              <a:t>Possible Revenue Opportunities</a:t>
            </a:r>
            <a:endParaRPr/>
          </a:p>
        </p:txBody>
      </p:sp>
      <p:sp>
        <p:nvSpPr>
          <p:cNvPr id="163" name="Google Shape;163;p32"/>
          <p:cNvSpPr txBox="1">
            <a:spLocks noGrp="1"/>
          </p:cNvSpPr>
          <p:nvPr>
            <p:ph type="body" idx="1"/>
          </p:nvPr>
        </p:nvSpPr>
        <p:spPr>
          <a:xfrm>
            <a:off x="1125471" y="1417624"/>
            <a:ext cx="7399500" cy="51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marR="0" lvl="0" indent="-4043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Char char="●"/>
            </a:pPr>
            <a:r>
              <a:rPr lang="en-US"/>
              <a:t>Governor Polis is education friendly – support for higher PPR from State. </a:t>
            </a:r>
            <a:r>
              <a:rPr lang="en-US" i="1"/>
              <a:t>LA impact unknown</a:t>
            </a:r>
            <a:endParaRPr/>
          </a:p>
          <a:p>
            <a:pPr marL="457200" marR="0" lvl="0" indent="-4043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Char char="●"/>
            </a:pPr>
            <a:r>
              <a:rPr lang="en-US"/>
              <a:t>Approved Fed COVID bill for $130B sets up 2</a:t>
            </a:r>
            <a:r>
              <a:rPr lang="en-US" baseline="30000"/>
              <a:t>nd</a:t>
            </a:r>
            <a:r>
              <a:rPr lang="en-US"/>
              <a:t> Round of CARES funding with additional flexibility</a:t>
            </a:r>
            <a:r>
              <a:rPr lang="en-US" i="1"/>
              <a:t>.  LA impact unknown</a:t>
            </a:r>
            <a:endParaRPr/>
          </a:p>
          <a:p>
            <a:pPr marL="457200" marR="0" lvl="0" indent="-4043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Char char="●"/>
            </a:pPr>
            <a:r>
              <a:rPr lang="en-US"/>
              <a:t>ESSER – 2</a:t>
            </a:r>
            <a:r>
              <a:rPr lang="en-US" baseline="30000"/>
              <a:t>nd</a:t>
            </a:r>
            <a:r>
              <a:rPr lang="en-US"/>
              <a:t> Round funding of $276k is available;  Operations team is using funding this year and next year based on reimbursement rules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768"/>
              <a:buFont typeface="Noto Sans Symbols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Primary Model Assumption</a:t>
            </a:r>
            <a:endParaRPr/>
          </a:p>
        </p:txBody>
      </p:sp>
      <p:sp>
        <p:nvSpPr>
          <p:cNvPr id="169" name="Google Shape;169;p7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03592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Revenue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</a:pPr>
            <a:r>
              <a:rPr lang="en-US" sz="2000" b="0" i="1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Per </a:t>
            </a:r>
            <a:r>
              <a:rPr lang="en-US" sz="2000" i="1"/>
              <a:t>Pupil Revenue increase from $7,943 per student to $7,977 representing a ~1% increase.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</a:pPr>
            <a:r>
              <a:rPr lang="en-US" sz="2000"/>
              <a:t>PPR Years 2-5: Increase of 3.5%; </a:t>
            </a:r>
            <a:endParaRPr/>
          </a:p>
          <a:p>
            <a:pPr marL="365760" marR="0" lvl="0" indent="-289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Mill Levy funding is budget</a:t>
            </a:r>
            <a:r>
              <a:rPr lang="en-US" sz="2000"/>
              <a:t>ed to be flat in Year 1;  Increase 3.5% in Years 2-5</a:t>
            </a:r>
            <a:endParaRPr sz="20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70" name="Google Shape;170;p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75" y="3368725"/>
            <a:ext cx="4785375" cy="2958949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1" name="Google Shape;171;p7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5375" y="4147894"/>
            <a:ext cx="4254174" cy="2630507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968"/>
              <a:buFont typeface="Cabin"/>
              <a:buNone/>
            </a:pPr>
            <a: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Staffing Model Assumptions</a:t>
            </a: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endParaRPr sz="3870" b="0" i="0" u="none" strike="noStrike" cap="none">
              <a:solidFill>
                <a:srgbClr val="562214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77" name="Google Shape;177;p8"/>
          <p:cNvSpPr txBox="1">
            <a:spLocks noGrp="1"/>
          </p:cNvSpPr>
          <p:nvPr>
            <p:ph type="body" idx="1"/>
          </p:nvPr>
        </p:nvSpPr>
        <p:spPr>
          <a:xfrm>
            <a:off x="1219200" y="890382"/>
            <a:ext cx="7848600" cy="58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</a:rPr>
              <a:t>Goal:  To keep our staff salaries in a competitive market range while maintaining an operational margin.</a:t>
            </a: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Budget honors designed salary steps in 2021-22</a:t>
            </a: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Budget for 2.0% COLA in Yr 1</a:t>
            </a:r>
            <a:endParaRPr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◦"/>
            </a:pPr>
            <a:r>
              <a:rPr lang="en-US" sz="1600"/>
              <a:t>Note: Employees will have and additional 0.5% of their salary taken for PERA starting next year.</a:t>
            </a: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Forecasting for 5% increase in total salary compensation Years 2-5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◦"/>
            </a:pPr>
            <a:r>
              <a:rPr lang="en-US" sz="1600"/>
              <a:t>Note: 5% increase is a projection of designed salary steps and COLA increases.</a:t>
            </a:r>
            <a:endParaRPr sz="2000"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Beginning EA salaries were raised to account for the increase in the minimum wage requirements.</a:t>
            </a: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Benefits budgeted with historical utilization by staff as model</a:t>
            </a:r>
            <a:endParaRPr sz="2000"/>
          </a:p>
        </p:txBody>
      </p:sp>
      <p:sp>
        <p:nvSpPr>
          <p:cNvPr id="178" name="Google Shape;178;p8"/>
          <p:cNvSpPr txBox="1"/>
          <p:nvPr/>
        </p:nvSpPr>
        <p:spPr>
          <a:xfrm>
            <a:off x="1136904" y="4624956"/>
            <a:ext cx="80954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956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●"/>
            </a:pP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Pre-COVID 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staffing plan:  94.78 FTE, 1</a:t>
            </a: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09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Head count</a:t>
            </a:r>
            <a:endParaRPr sz="32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28956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Proposed </a:t>
            </a: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2021-22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taffing </a:t>
            </a: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plan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: </a:t>
            </a: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98.73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FTE, 1</a:t>
            </a: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09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Head count</a:t>
            </a:r>
            <a:endParaRPr sz="32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76200" marR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76200" marR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Staff Growth Details</a:t>
            </a:r>
            <a:endParaRPr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2783655" y="1417622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{5D8FE37A-2441-4EF3-B5AB-811B9E1BBB96}</a:tableStyleId>
              </a:tblPr>
              <a:tblGrid>
                <a:gridCol w="2519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7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Budget Adds - Job Descriptions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FTE Impact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Full Day Kinder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0.32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Music Teacher (rather than elective only)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0.35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PreK/Leopard Care Director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0.06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Operations Manager to F/T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0.27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K-4 Instructional Coach to 0.8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0.17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house sub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0.15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Financial Secretary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0.10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5-8 Instructional Coach F/T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 Support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Mental Health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SPED 5-6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endParaRPr sz="16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Executive Director</a:t>
                      </a:r>
                      <a:endParaRPr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endParaRPr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</a:pPr>
            <a:r>
              <a:rPr lang="en-US"/>
              <a:t>Salary Breakdown</a:t>
            </a:r>
            <a:endParaRPr/>
          </a:p>
        </p:txBody>
      </p:sp>
      <p:sp>
        <p:nvSpPr>
          <p:cNvPr id="190" name="Google Shape;190;p33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endParaRPr/>
          </a:p>
        </p:txBody>
      </p:sp>
      <p:graphicFrame>
        <p:nvGraphicFramePr>
          <p:cNvPr id="191" name="Google Shape;191;p33"/>
          <p:cNvGraphicFramePr/>
          <p:nvPr/>
        </p:nvGraphicFramePr>
        <p:xfrm>
          <a:off x="1524000" y="139699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{5D8FE37A-2441-4EF3-B5AB-811B9E1BBB96}</a:tableStyleId>
              </a:tblPr>
              <a:tblGrid>
                <a:gridCol w="319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Category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Amount of Change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% of Growth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FTE adds / Adjustments Including ED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$2</a:t>
                      </a:r>
                      <a:r>
                        <a:rPr lang="en-US"/>
                        <a:t>92,526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6.</a:t>
                      </a:r>
                      <a:r>
                        <a:rPr lang="en-US"/>
                        <a:t>67</a:t>
                      </a:r>
                      <a:r>
                        <a:rPr lang="en-US" sz="1400" u="none" strike="noStrike" cap="none"/>
                        <a:t>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Steps (Teachers &amp; EA)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$</a:t>
                      </a:r>
                      <a:r>
                        <a:rPr lang="en-US"/>
                        <a:t>85,520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1.95</a:t>
                      </a:r>
                      <a:r>
                        <a:rPr lang="en-US" sz="1400" u="none" strike="noStrike" cap="none"/>
                        <a:t>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Previously Covid covered Salaries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$87,048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1.97%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COLA (2% for all employees)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$</a:t>
                      </a:r>
                      <a:r>
                        <a:rPr lang="en-US"/>
                        <a:t>69,482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1.</a:t>
                      </a:r>
                      <a:r>
                        <a:rPr lang="en-US"/>
                        <a:t>59</a:t>
                      </a:r>
                      <a:r>
                        <a:rPr lang="en-US" sz="1400" u="none" strike="noStrike" cap="none"/>
                        <a:t>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/>
                        <a:t>Flex Benefits Impact on Salaries</a:t>
                      </a:r>
                      <a:endParaRPr sz="1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$7,976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0.18%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/>
                        <a:t>Total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$526,600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12.5</a:t>
                      </a:r>
                      <a:r>
                        <a:rPr lang="en-US" sz="1400" b="1" u="none" strike="noStrike" cap="none"/>
                        <a:t>%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36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Primary Model Assumptions - non-Salary budget accounts</a:t>
            </a:r>
            <a:endParaRPr sz="3600"/>
          </a:p>
        </p:txBody>
      </p:sp>
      <p:sp>
        <p:nvSpPr>
          <p:cNvPr id="197" name="Google Shape;197;p10"/>
          <p:cNvSpPr txBox="1">
            <a:spLocks noGrp="1"/>
          </p:cNvSpPr>
          <p:nvPr>
            <p:ph type="body" idx="1"/>
          </p:nvPr>
        </p:nvSpPr>
        <p:spPr>
          <a:xfrm>
            <a:off x="1143000" y="1542650"/>
            <a:ext cx="8001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Individual expense accounts have been modeled off a full year of in-person trends and expectations</a:t>
            </a:r>
            <a:r>
              <a:rPr lang="en-US" sz="2000"/>
              <a:t>.</a:t>
            </a: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Reduced budget contingency from several accounts based on current operational expenses.</a:t>
            </a: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Forecasted 2.0% inflation on purchased services and materials in Years 2-5.</a:t>
            </a:r>
            <a:endParaRPr/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Year 2-5:  $50k capital expenditures budgeted</a:t>
            </a:r>
            <a:endParaRPr/>
          </a:p>
          <a:p>
            <a:pPr marL="365760" marR="0" lvl="0" indent="-16763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2895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Financial Ratios</a:t>
            </a:r>
            <a:endParaRPr/>
          </a:p>
        </p:txBody>
      </p:sp>
      <p:sp>
        <p:nvSpPr>
          <p:cNvPr id="203" name="Google Shape;203;p12"/>
          <p:cNvSpPr txBox="1">
            <a:spLocks noGrp="1"/>
          </p:cNvSpPr>
          <p:nvPr>
            <p:ph type="body" idx="1"/>
          </p:nvPr>
        </p:nvSpPr>
        <p:spPr>
          <a:xfrm>
            <a:off x="1190351" y="1307450"/>
            <a:ext cx="7608300" cy="27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9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</a:pPr>
            <a:r>
              <a:rPr lang="en-US"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Several significant fiscal Ratios will be monitored through the year:</a:t>
            </a:r>
            <a:endParaRPr sz="2400" u="sng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886967" lvl="2" indent="-27685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"/>
              <a:buFont typeface="Noto Sans Symbols"/>
              <a:buChar char="●"/>
            </a:pPr>
            <a:r>
              <a:rPr lang="en-US" sz="2200"/>
              <a:t>Operational Margin: </a:t>
            </a:r>
            <a:r>
              <a:rPr lang="en-US" sz="2200">
                <a:solidFill>
                  <a:srgbClr val="FF0000"/>
                </a:solidFill>
              </a:rPr>
              <a:t>(0.7%)</a:t>
            </a:r>
            <a:endParaRPr sz="2200"/>
          </a:p>
          <a:p>
            <a:pPr marL="886967" lvl="2" indent="-27685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"/>
              <a:buFont typeface="Noto Sans Symbols"/>
              <a:buChar char="●"/>
            </a:pPr>
            <a:r>
              <a:rPr lang="en-US" sz="2200"/>
              <a:t>Margin (with capital outlay): </a:t>
            </a:r>
            <a:r>
              <a:rPr lang="en-US" sz="2200">
                <a:solidFill>
                  <a:srgbClr val="FF0000"/>
                </a:solidFill>
              </a:rPr>
              <a:t>(0.7%)</a:t>
            </a:r>
            <a:endParaRPr sz="2200">
              <a:solidFill>
                <a:srgbClr val="FF0000"/>
              </a:solidFill>
            </a:endParaRPr>
          </a:p>
          <a:p>
            <a:pPr marL="886967" lvl="2" indent="-27685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"/>
              <a:buFont typeface="Noto Sans Symbols"/>
              <a:buChar char="●"/>
            </a:pPr>
            <a:r>
              <a:rPr lang="en-US" sz="2200"/>
              <a:t>Days Cash on Hand:  143</a:t>
            </a:r>
            <a:endParaRPr sz="2200"/>
          </a:p>
          <a:p>
            <a:pPr marL="886967" lvl="2" indent="-27685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"/>
              <a:buFont typeface="Noto Sans Symbols"/>
              <a:buChar char="●"/>
            </a:pPr>
            <a:r>
              <a:rPr lang="en-US" sz="2200"/>
              <a:t>Debt Coverage:  </a:t>
            </a:r>
            <a:r>
              <a:rPr lang="en-US" sz="2200">
                <a:solidFill>
                  <a:srgbClr val="FF0000"/>
                </a:solidFill>
              </a:rPr>
              <a:t>0.88</a:t>
            </a:r>
            <a:endParaRPr sz="2200">
              <a:solidFill>
                <a:srgbClr val="FF0000"/>
              </a:solidFill>
            </a:endParaRPr>
          </a:p>
          <a:p>
            <a:pPr marL="886967" lvl="2" indent="-27685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"/>
              <a:buFont typeface="Noto Sans Symbols"/>
              <a:buChar char="●"/>
            </a:pPr>
            <a:r>
              <a:rPr lang="en-US" sz="2200"/>
              <a:t>Carry Forward: $3.1M</a:t>
            </a:r>
            <a:endParaRPr sz="2200"/>
          </a:p>
          <a:p>
            <a:pPr marL="886967" lvl="2" indent="-1676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Font typeface="Noto Sans Symbols"/>
              <a:buNone/>
            </a:pPr>
            <a:endParaRPr sz="2200"/>
          </a:p>
          <a:p>
            <a:pPr marL="597408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"/>
          <p:cNvSpPr txBox="1">
            <a:spLocks noGrp="1"/>
          </p:cNvSpPr>
          <p:nvPr>
            <p:ph type="title"/>
          </p:nvPr>
        </p:nvSpPr>
        <p:spPr>
          <a:xfrm>
            <a:off x="1435608" y="256995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Financial Ratios – 5 Yr</a:t>
            </a:r>
            <a:endParaRPr sz="4300" b="0" i="0" u="none" strike="noStrike" cap="none">
              <a:solidFill>
                <a:srgbClr val="562214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209" name="Google Shape;209;p1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093" y="1137600"/>
            <a:ext cx="5062617" cy="25608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5600" y="4009825"/>
            <a:ext cx="6647360" cy="271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 title="Char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2516" y="1400001"/>
            <a:ext cx="4141485" cy="25608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 txBox="1"/>
          <p:nvPr/>
        </p:nvSpPr>
        <p:spPr>
          <a:xfrm>
            <a:off x="1237650" y="1514300"/>
            <a:ext cx="7207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5760" lvl="0" indent="-1270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●"/>
            </a:pP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In preparation of either lower PPR / Mill Levy or additional funding opportunities, the operations team has prepared a list of areas where the budget could be cut and where additional funds could be spent.</a:t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17" name="Google Shape;217;p14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</a:pPr>
            <a:r>
              <a:rPr lang="en-US"/>
              <a:t>Budget Expense Reduction and First Added Resources</a:t>
            </a:r>
            <a:endParaRPr/>
          </a:p>
        </p:txBody>
      </p:sp>
      <p:sp>
        <p:nvSpPr>
          <p:cNvPr id="218" name="Google Shape;218;p14"/>
          <p:cNvSpPr txBox="1"/>
          <p:nvPr/>
        </p:nvSpPr>
        <p:spPr>
          <a:xfrm>
            <a:off x="1326100" y="5239150"/>
            <a:ext cx="7717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lvl="0" indent="-149859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</a:pP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ESSER and CARES funds provide increased funding to allow for operations that support closing student academic gaps due to COVID.</a:t>
            </a:r>
            <a:endParaRPr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821038" y="2616769"/>
            <a:ext cx="4376100" cy="21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-149859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Noto Sans Symbols"/>
              <a:buChar char="●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First Added Resources: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COLA Increases or Bonuses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Mental Health</a:t>
            </a:r>
            <a:endParaRPr sz="1800"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Facilities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HR Consultant Support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Educational Assistants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MS Math Teacher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Deferred Maintenance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Math Curriculum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20" name="Google Shape;220;p14"/>
          <p:cNvSpPr txBox="1"/>
          <p:nvPr/>
        </p:nvSpPr>
        <p:spPr>
          <a:xfrm>
            <a:off x="4835113" y="2616769"/>
            <a:ext cx="4376100" cy="22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-149859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Noto Sans Symbols"/>
              <a:buChar char="●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First Reduced Resources: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COLA Increases or Bonuses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Verdana"/>
              <a:buChar char="◦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FTEs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1371600" lvl="0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Noto Sans Symbols"/>
              <a:buChar char="-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Educational Assistants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1371600" lvl="0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Noto Sans Symbols"/>
              <a:buChar char="-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Restructuring Specials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1371600" lvl="0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Noto Sans Symbols"/>
              <a:buChar char="-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Limiting MS Electives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1371600" lvl="0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Noto Sans Symbols"/>
              <a:buChar char="-"/>
            </a:pPr>
            <a:r>
              <a:rPr lang="en-US" sz="1800">
                <a:latin typeface="Cabin"/>
                <a:ea typeface="Cabin"/>
                <a:cs typeface="Cabin"/>
                <a:sym typeface="Cabin"/>
              </a:rPr>
              <a:t>ALP</a:t>
            </a:r>
            <a:endParaRPr sz="1800">
              <a:latin typeface="Cabin"/>
              <a:ea typeface="Cabin"/>
              <a:cs typeface="Cabin"/>
              <a:sym typeface="Cabin"/>
            </a:endParaRPr>
          </a:p>
          <a:p>
            <a:pPr marL="1371600" lvl="0" indent="-34290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Font typeface="Noto Sans Symbols"/>
              <a:buChar char="-"/>
            </a:pPr>
            <a:r>
              <a:rPr lang="en-US" sz="18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Instructional Coaches</a:t>
            </a: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075"/>
              <a:buFont typeface="Cabin"/>
              <a:buNone/>
            </a:pPr>
            <a:r>
              <a:rPr lang="en-US"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Risk Points</a:t>
            </a:r>
            <a:endParaRPr/>
          </a:p>
        </p:txBody>
      </p:sp>
      <p:sp>
        <p:nvSpPr>
          <p:cNvPr id="226" name="Google Shape;226;p15"/>
          <p:cNvSpPr txBox="1">
            <a:spLocks noGrp="1"/>
          </p:cNvSpPr>
          <p:nvPr>
            <p:ph type="body" idx="1"/>
          </p:nvPr>
        </p:nvSpPr>
        <p:spPr>
          <a:xfrm>
            <a:off x="990601" y="1219200"/>
            <a:ext cx="7943088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95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</a:rPr>
              <a:t>Extended economic downturn could keep state funding at lower levels. </a:t>
            </a:r>
            <a:endParaRPr/>
          </a:p>
          <a:p>
            <a:pPr marL="365760" marR="0" lvl="0" indent="-2895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●"/>
            </a:pPr>
            <a:r>
              <a:rPr lang="en-US" sz="2200"/>
              <a:t>PPR forecast may be too optimistic.</a:t>
            </a:r>
            <a:endParaRPr sz="2200" b="0" i="0" u="none" strike="noStrike" cap="none">
              <a:solidFill>
                <a:schemeClr val="dk1"/>
              </a:solidFill>
            </a:endParaRPr>
          </a:p>
          <a:p>
            <a:pPr marL="365760" marR="0" lvl="0" indent="-2895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</a:rPr>
              <a:t>Student count:  If actual LA FTE is 5 fewer students than projected, the margins would be impacted by $</a:t>
            </a:r>
            <a:r>
              <a:rPr lang="en-US" sz="2200"/>
              <a:t>50</a:t>
            </a:r>
            <a:r>
              <a:rPr lang="en-US" sz="2200" b="0" i="0" u="none" strike="noStrike" cap="none">
                <a:solidFill>
                  <a:schemeClr val="dk1"/>
                </a:solidFill>
              </a:rPr>
              <a:t>,000</a:t>
            </a:r>
            <a:endParaRPr/>
          </a:p>
          <a:p>
            <a:pPr marL="365760" marR="0" lvl="0" indent="-2895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</a:rPr>
              <a:t>Money Pit:  </a:t>
            </a:r>
            <a:r>
              <a:rPr lang="en-US" sz="2200"/>
              <a:t>Our </a:t>
            </a:r>
            <a:r>
              <a:rPr lang="en-US" sz="2200" b="0" i="0" u="none" strike="noStrike" cap="none">
                <a:solidFill>
                  <a:schemeClr val="dk1"/>
                </a:solidFill>
              </a:rPr>
              <a:t>facilities and property require continual ongoing maintenance. The next few years allow for limited property improvement budget within the operational expenses</a:t>
            </a:r>
            <a:r>
              <a:rPr lang="en-US" sz="2200"/>
              <a:t>. $0 budget in capital improvements for 2021-22 because we are planning to use refinance proceeds and sale of land proceeds for capital improvements</a:t>
            </a:r>
            <a:endParaRPr/>
          </a:p>
          <a:p>
            <a:pPr marL="365760" marR="0" lvl="0" indent="-2895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</a:rPr>
              <a:t>Low / negative margins prevent any significant innovation in operations or financial support of leadership vision.</a:t>
            </a:r>
            <a:endParaRPr sz="2200" b="0" i="0" u="none" strike="noStrike" cap="none">
              <a:solidFill>
                <a:schemeClr val="dk1"/>
              </a:solidFill>
            </a:endParaRPr>
          </a:p>
          <a:p>
            <a:pPr marL="365760" marR="0" lvl="0" indent="-28956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1180</Words>
  <Application>Microsoft Office PowerPoint</Application>
  <PresentationFormat>On-screen Show (4:3)</PresentationFormat>
  <Paragraphs>204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Noto Sans Symbols</vt:lpstr>
      <vt:lpstr>Calibri</vt:lpstr>
      <vt:lpstr>Cabin</vt:lpstr>
      <vt:lpstr>Verdana</vt:lpstr>
      <vt:lpstr>Arial</vt:lpstr>
      <vt:lpstr>Solstice</vt:lpstr>
      <vt:lpstr>  Lincoln Academy Board of Directors 2021-22 Budget Forecast  Finance Committee Summary  The Mission of Lincoln Academy is to help students attain their highest social and academic potential through an academically rigorous, content-rich educational program in a safe, orderly, and caring environment.</vt:lpstr>
      <vt:lpstr>Introduction to Finance Committee</vt:lpstr>
      <vt:lpstr>Purpose &amp; Goals</vt:lpstr>
      <vt:lpstr>Budget Strategy</vt:lpstr>
      <vt:lpstr>Back to Student In-Person Impact</vt:lpstr>
      <vt:lpstr>Primary Model Assumption</vt:lpstr>
      <vt:lpstr>Primary Model Assumption – 5 Yr Trending</vt:lpstr>
      <vt:lpstr>Budget Overview</vt:lpstr>
      <vt:lpstr>Current School Finance Recommendations</vt:lpstr>
      <vt:lpstr>Possible Revenue Opportunities</vt:lpstr>
      <vt:lpstr>Primary Model Assumption</vt:lpstr>
      <vt:lpstr>Staffing Model Assumptions </vt:lpstr>
      <vt:lpstr>Staff Growth Details</vt:lpstr>
      <vt:lpstr>Salary Breakdown</vt:lpstr>
      <vt:lpstr>Primary Model Assumptions - non-Salary budget accounts</vt:lpstr>
      <vt:lpstr>Financial Ratios</vt:lpstr>
      <vt:lpstr>Financial Ratios – 5 Yr</vt:lpstr>
      <vt:lpstr>Budget Expense Reduction and First Added Resources</vt:lpstr>
      <vt:lpstr>Risk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Lincoln Academy Board of Directors 2021-22 Budget Forecast  Finance Committee Summary  The Mission of Lincoln Academy is to help students attain their highest social and academic potential through an academically rigorous, content-rich educational program in a safe, orderly, and caring environment.</dc:title>
  <dc:creator>Kristen Baucum</dc:creator>
  <cp:lastModifiedBy>Amber Bilby</cp:lastModifiedBy>
  <cp:revision>1</cp:revision>
  <dcterms:modified xsi:type="dcterms:W3CDTF">2021-04-06T00:30:29Z</dcterms:modified>
</cp:coreProperties>
</file>