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Open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1" roundtripDataSignature="AMtx7mga3nxYLWuFIaA/NRuK1DhxwhSX9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OpenSans-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OpenSans-italic.fntdata"/><Relationship Id="rId6" Type="http://schemas.openxmlformats.org/officeDocument/2006/relationships/slide" Target="slides/slide1.xml"/><Relationship Id="rId18" Type="http://schemas.openxmlformats.org/officeDocument/2006/relationships/font" Target="fonts/Open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68196e1b8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268196e1b8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72746432f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72746432f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72746432f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72746432f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72746432f6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72746432f6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72746432f6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72746432f6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72746432f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72746432f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72746432f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72746432f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272746432f6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272746432f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72746432f6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72746432f6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72746432f6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72746432f6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13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4" name="Google Shape;14;p13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5" name="Google Shape;15;p1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1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13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1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sp>
        <p:nvSpPr>
          <p:cNvPr id="21" name="Google Shape;21;p13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2" name="Google Shape;22;p1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3" name="Shape 23"/>
        <p:cNvGrpSpPr/>
        <p:nvPr/>
      </p:nvGrpSpPr>
      <p:grpSpPr>
        <a:xfrm>
          <a:off x="0" y="0"/>
          <a:ext cx="0" cy="0"/>
          <a:chOff x="0" y="0"/>
          <a:chExt cx="0" cy="0"/>
        </a:xfrm>
      </p:grpSpPr>
      <p:sp>
        <p:nvSpPr>
          <p:cNvPr id="24" name="Google Shape;24;p14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5" name="Google Shape;25;p1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sp>
        <p:nvSpPr>
          <p:cNvPr id="27" name="Google Shape;27;p1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13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9" name="Google Shape;29;p13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0" name="Google Shape;30;p1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 - Top">
    <p:spTree>
      <p:nvGrpSpPr>
        <p:cNvPr id="31" name="Shape 31"/>
        <p:cNvGrpSpPr/>
        <p:nvPr/>
      </p:nvGrpSpPr>
      <p:grpSpPr>
        <a:xfrm>
          <a:off x="0" y="0"/>
          <a:ext cx="0" cy="0"/>
          <a:chOff x="0" y="0"/>
          <a:chExt cx="0" cy="0"/>
        </a:xfrm>
      </p:grpSpPr>
      <p:sp>
        <p:nvSpPr>
          <p:cNvPr id="32" name="Google Shape;32;p134"/>
          <p:cNvSpPr txBox="1"/>
          <p:nvPr>
            <p:ph type="title"/>
          </p:nvPr>
        </p:nvSpPr>
        <p:spPr>
          <a:xfrm>
            <a:off x="642938" y="167432"/>
            <a:ext cx="7858200" cy="937800"/>
          </a:xfrm>
          <a:prstGeom prst="rect">
            <a:avLst/>
          </a:prstGeom>
          <a:noFill/>
          <a:ln>
            <a:noFill/>
          </a:ln>
        </p:spPr>
        <p:txBody>
          <a:bodyPr anchorCtr="0" anchor="ctr" bIns="32750" lIns="32750" spcFirstLastPara="1" rIns="32750" wrap="square" tIns="32750">
            <a:normAutofit/>
          </a:bodyPr>
          <a:lstStyle>
            <a:lvl1pPr lvl="0" algn="ctr">
              <a:lnSpc>
                <a:spcPct val="100000"/>
              </a:lnSpc>
              <a:spcBef>
                <a:spcPts val="0"/>
              </a:spcBef>
              <a:spcAft>
                <a:spcPts val="0"/>
              </a:spcAft>
              <a:buClr>
                <a:srgbClr val="817463"/>
              </a:buClr>
              <a:buSzPts val="1200"/>
              <a:buNone/>
              <a:defRPr/>
            </a:lvl1pPr>
            <a:lvl2pPr lvl="1" algn="ctr">
              <a:lnSpc>
                <a:spcPct val="100000"/>
              </a:lnSpc>
              <a:spcBef>
                <a:spcPts val="0"/>
              </a:spcBef>
              <a:spcAft>
                <a:spcPts val="0"/>
              </a:spcAft>
              <a:buClr>
                <a:srgbClr val="817463"/>
              </a:buClr>
              <a:buSzPts val="1200"/>
              <a:buNone/>
              <a:defRPr/>
            </a:lvl2pPr>
            <a:lvl3pPr lvl="2" algn="ctr">
              <a:lnSpc>
                <a:spcPct val="100000"/>
              </a:lnSpc>
              <a:spcBef>
                <a:spcPts val="0"/>
              </a:spcBef>
              <a:spcAft>
                <a:spcPts val="0"/>
              </a:spcAft>
              <a:buClr>
                <a:srgbClr val="817463"/>
              </a:buClr>
              <a:buSzPts val="1200"/>
              <a:buNone/>
              <a:defRPr/>
            </a:lvl3pPr>
            <a:lvl4pPr lvl="3" algn="ctr">
              <a:lnSpc>
                <a:spcPct val="100000"/>
              </a:lnSpc>
              <a:spcBef>
                <a:spcPts val="0"/>
              </a:spcBef>
              <a:spcAft>
                <a:spcPts val="0"/>
              </a:spcAft>
              <a:buClr>
                <a:srgbClr val="817463"/>
              </a:buClr>
              <a:buSzPts val="1200"/>
              <a:buNone/>
              <a:defRPr/>
            </a:lvl4pPr>
            <a:lvl5pPr lvl="4" algn="ctr">
              <a:lnSpc>
                <a:spcPct val="100000"/>
              </a:lnSpc>
              <a:spcBef>
                <a:spcPts val="0"/>
              </a:spcBef>
              <a:spcAft>
                <a:spcPts val="0"/>
              </a:spcAft>
              <a:buClr>
                <a:srgbClr val="817463"/>
              </a:buClr>
              <a:buSzPts val="1200"/>
              <a:buNone/>
              <a:defRPr/>
            </a:lvl5pPr>
            <a:lvl6pPr lvl="5" algn="ctr">
              <a:lnSpc>
                <a:spcPct val="100000"/>
              </a:lnSpc>
              <a:spcBef>
                <a:spcPts val="0"/>
              </a:spcBef>
              <a:spcAft>
                <a:spcPts val="0"/>
              </a:spcAft>
              <a:buClr>
                <a:srgbClr val="817463"/>
              </a:buClr>
              <a:buSzPts val="1200"/>
              <a:buNone/>
              <a:defRPr/>
            </a:lvl6pPr>
            <a:lvl7pPr lvl="6" algn="ctr">
              <a:lnSpc>
                <a:spcPct val="100000"/>
              </a:lnSpc>
              <a:spcBef>
                <a:spcPts val="0"/>
              </a:spcBef>
              <a:spcAft>
                <a:spcPts val="0"/>
              </a:spcAft>
              <a:buClr>
                <a:srgbClr val="817463"/>
              </a:buClr>
              <a:buSzPts val="1200"/>
              <a:buNone/>
              <a:defRPr/>
            </a:lvl7pPr>
            <a:lvl8pPr lvl="7" algn="ctr">
              <a:lnSpc>
                <a:spcPct val="100000"/>
              </a:lnSpc>
              <a:spcBef>
                <a:spcPts val="0"/>
              </a:spcBef>
              <a:spcAft>
                <a:spcPts val="0"/>
              </a:spcAft>
              <a:buClr>
                <a:srgbClr val="817463"/>
              </a:buClr>
              <a:buSzPts val="1200"/>
              <a:buNone/>
              <a:defRPr/>
            </a:lvl8pPr>
            <a:lvl9pPr lvl="8" algn="ctr">
              <a:lnSpc>
                <a:spcPct val="100000"/>
              </a:lnSpc>
              <a:spcBef>
                <a:spcPts val="0"/>
              </a:spcBef>
              <a:spcAft>
                <a:spcPts val="0"/>
              </a:spcAft>
              <a:buClr>
                <a:srgbClr val="817463"/>
              </a:buClr>
              <a:buSzPts val="1200"/>
              <a:buNone/>
              <a:defRPr/>
            </a:lvl9pPr>
          </a:lstStyle>
          <a:p/>
        </p:txBody>
      </p:sp>
      <p:sp>
        <p:nvSpPr>
          <p:cNvPr id="33" name="Google Shape;33;p134"/>
          <p:cNvSpPr txBox="1"/>
          <p:nvPr>
            <p:ph idx="12" type="sldNum"/>
          </p:nvPr>
        </p:nvSpPr>
        <p:spPr>
          <a:xfrm>
            <a:off x="4446984" y="4808636"/>
            <a:ext cx="241200" cy="250800"/>
          </a:xfrm>
          <a:prstGeom prst="rect">
            <a:avLst/>
          </a:prstGeom>
          <a:noFill/>
          <a:ln>
            <a:noFill/>
          </a:ln>
        </p:spPr>
        <p:txBody>
          <a:bodyPr anchorCtr="0" anchor="ctr" bIns="32750" lIns="32750" spcFirstLastPara="1" rIns="32750" wrap="square" tIns="32750">
            <a:spAutoFit/>
          </a:bodyPr>
          <a:lstStyle>
            <a:lvl1pPr indent="0" lvl="0"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1pPr>
            <a:lvl2pPr indent="0" lvl="1"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2pPr>
            <a:lvl3pPr indent="0" lvl="2"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3pPr>
            <a:lvl4pPr indent="0" lvl="3"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4pPr>
            <a:lvl5pPr indent="0" lvl="4"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5pPr>
            <a:lvl6pPr indent="0" lvl="5"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6pPr>
            <a:lvl7pPr indent="0" lvl="6"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7pPr>
            <a:lvl8pPr indent="0" lvl="7"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8pPr>
            <a:lvl9pPr indent="0" lvl="8"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135"/>
          <p:cNvSpPr txBox="1"/>
          <p:nvPr>
            <p:ph idx="12" type="sldNum"/>
          </p:nvPr>
        </p:nvSpPr>
        <p:spPr>
          <a:xfrm>
            <a:off x="4446984" y="4808636"/>
            <a:ext cx="241200" cy="250800"/>
          </a:xfrm>
          <a:prstGeom prst="rect">
            <a:avLst/>
          </a:prstGeom>
          <a:noFill/>
          <a:ln>
            <a:noFill/>
          </a:ln>
        </p:spPr>
        <p:txBody>
          <a:bodyPr anchorCtr="0" anchor="ctr" bIns="32750" lIns="32750" spcFirstLastPara="1" rIns="32750" wrap="square" tIns="32750">
            <a:spAutoFit/>
          </a:bodyPr>
          <a:lstStyle>
            <a:lvl1pPr indent="0" lvl="0"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1pPr>
            <a:lvl2pPr indent="0" lvl="1"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2pPr>
            <a:lvl3pPr indent="0" lvl="2"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3pPr>
            <a:lvl4pPr indent="0" lvl="3"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4pPr>
            <a:lvl5pPr indent="0" lvl="4"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5pPr>
            <a:lvl6pPr indent="0" lvl="5"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6pPr>
            <a:lvl7pPr indent="0" lvl="6"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7pPr>
            <a:lvl8pPr indent="0" lvl="7"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8pPr>
            <a:lvl9pPr indent="0" lvl="8" marL="0" marR="0" algn="ctr">
              <a:lnSpc>
                <a:spcPct val="100000"/>
              </a:lnSpc>
              <a:spcBef>
                <a:spcPts val="0"/>
              </a:spcBef>
              <a:spcAft>
                <a:spcPts val="0"/>
              </a:spcAft>
              <a:buClr>
                <a:srgbClr val="434343"/>
              </a:buClr>
              <a:buSzPts val="1200"/>
              <a:buFont typeface="Libre Baskerville"/>
              <a:buNone/>
              <a:defRPr b="0" i="0" sz="1200" u="none" cap="none" strike="noStrike">
                <a:solidFill>
                  <a:srgbClr val="434343"/>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
        <p:nvSpPr>
          <p:cNvPr id="37" name="Google Shape;37;p1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8" name="Shape 38"/>
        <p:cNvGrpSpPr/>
        <p:nvPr/>
      </p:nvGrpSpPr>
      <p:grpSpPr>
        <a:xfrm>
          <a:off x="0" y="0"/>
          <a:ext cx="0" cy="0"/>
          <a:chOff x="0" y="0"/>
          <a:chExt cx="0" cy="0"/>
        </a:xfrm>
      </p:grpSpPr>
      <p:sp>
        <p:nvSpPr>
          <p:cNvPr id="39" name="Google Shape;39;p13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0" name="Google Shape;40;p13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41" name="Google Shape;41;p1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2" name="Google Shape;42;p1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3" name="Google Shape;43;p1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sp>
        <p:nvSpPr>
          <p:cNvPr id="45" name="Google Shape;45;p1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6" name="Google Shape;46;p1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13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9" name="Google Shape;49;p13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0" name="Google Shape;50;p1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1" name="Shape 51"/>
        <p:cNvGrpSpPr/>
        <p:nvPr/>
      </p:nvGrpSpPr>
      <p:grpSpPr>
        <a:xfrm>
          <a:off x="0" y="0"/>
          <a:ext cx="0" cy="0"/>
          <a:chOff x="0" y="0"/>
          <a:chExt cx="0" cy="0"/>
        </a:xfrm>
      </p:grpSpPr>
      <p:sp>
        <p:nvSpPr>
          <p:cNvPr id="52" name="Google Shape;52;p14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4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4" name="Google Shape;54;p14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5" name="Google Shape;55;p14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6" name="Google Shape;56;p1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7" name="Shape 57"/>
        <p:cNvGrpSpPr/>
        <p:nvPr/>
      </p:nvGrpSpPr>
      <p:grpSpPr>
        <a:xfrm>
          <a:off x="0" y="0"/>
          <a:ext cx="0" cy="0"/>
          <a:chOff x="0" y="0"/>
          <a:chExt cx="0" cy="0"/>
        </a:xfrm>
      </p:grpSpPr>
      <p:sp>
        <p:nvSpPr>
          <p:cNvPr id="58" name="Google Shape;58;p14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59" name="Google Shape;59;p1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2.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6"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2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29"/>
          <p:cNvPicPr preferRelativeResize="0"/>
          <p:nvPr/>
        </p:nvPicPr>
        <p:blipFill rotWithShape="1">
          <a:blip r:embed="rId1">
            <a:alphaModFix/>
          </a:blip>
          <a:srcRect b="78945" l="0" r="0" t="0"/>
          <a:stretch/>
        </p:blipFill>
        <p:spPr>
          <a:xfrm>
            <a:off x="0" y="0"/>
            <a:ext cx="9144003" cy="476619"/>
          </a:xfrm>
          <a:prstGeom prst="rect">
            <a:avLst/>
          </a:prstGeom>
          <a:noFill/>
          <a:ln>
            <a:noFill/>
          </a:ln>
        </p:spPr>
      </p:pic>
      <p:pic>
        <p:nvPicPr>
          <p:cNvPr id="10" name="Google Shape;10;p129"/>
          <p:cNvPicPr preferRelativeResize="0"/>
          <p:nvPr/>
        </p:nvPicPr>
        <p:blipFill rotWithShape="1">
          <a:blip r:embed="rId2">
            <a:alphaModFix/>
          </a:blip>
          <a:srcRect b="0" l="13064" r="7418" t="0"/>
          <a:stretch/>
        </p:blipFill>
        <p:spPr>
          <a:xfrm>
            <a:off x="-25" y="4457700"/>
            <a:ext cx="358075" cy="685800"/>
          </a:xfrm>
          <a:prstGeom prst="rect">
            <a:avLst/>
          </a:prstGeom>
          <a:noFill/>
          <a:ln>
            <a:noFill/>
          </a:ln>
        </p:spPr>
      </p:pic>
      <p:pic>
        <p:nvPicPr>
          <p:cNvPr id="11" name="Google Shape;11;p129"/>
          <p:cNvPicPr preferRelativeResize="0"/>
          <p:nvPr/>
        </p:nvPicPr>
        <p:blipFill rotWithShape="1">
          <a:blip r:embed="rId2">
            <a:alphaModFix/>
          </a:blip>
          <a:srcRect b="0" l="13064" r="7418" t="0"/>
          <a:stretch/>
        </p:blipFill>
        <p:spPr>
          <a:xfrm>
            <a:off x="8785925" y="4457700"/>
            <a:ext cx="358075" cy="6858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education.ohio.gov/Topics/Future-Forward-Ohio"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hyperlink" Target="https://mha.ohio.gov/community-partners/adamh-boards" TargetMode="External"/><Relationship Id="rId5" Type="http://schemas.openxmlformats.org/officeDocument/2006/relationships/hyperlink" Target="https://www.oesca.org/vnews/display.v/SEC/ESCs" TargetMode="External"/><Relationship Id="rId6" Type="http://schemas.openxmlformats.org/officeDocument/2006/relationships/hyperlink" Target="http://www.oacbdd.org/" TargetMode="External"/><Relationship Id="rId7" Type="http://schemas.openxmlformats.org/officeDocument/2006/relationships/hyperlink" Target="https://jfs.ohio.g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quickmedclinic.com/"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maps.app.goo.gl/tiefu2wHR537WE8X9" TargetMode="External"/><Relationship Id="rId4" Type="http://schemas.openxmlformats.org/officeDocument/2006/relationships/hyperlink" Target="https://form.jotform.com/232673995899180" TargetMode="External"/><Relationship Id="rId5"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 name="Shape 63"/>
        <p:cNvGrpSpPr/>
        <p:nvPr/>
      </p:nvGrpSpPr>
      <p:grpSpPr>
        <a:xfrm>
          <a:off x="0" y="0"/>
          <a:ext cx="0" cy="0"/>
          <a:chOff x="0" y="0"/>
          <a:chExt cx="0" cy="0"/>
        </a:xfrm>
      </p:grpSpPr>
      <p:pic>
        <p:nvPicPr>
          <p:cNvPr id="64" name="Google Shape;64;p1"/>
          <p:cNvPicPr preferRelativeResize="0"/>
          <p:nvPr/>
        </p:nvPicPr>
        <p:blipFill rotWithShape="1">
          <a:blip r:embed="rId4">
            <a:alphaModFix/>
          </a:blip>
          <a:srcRect b="0" l="13064" r="7418" t="0"/>
          <a:stretch/>
        </p:blipFill>
        <p:spPr>
          <a:xfrm>
            <a:off x="-25" y="4457700"/>
            <a:ext cx="358075" cy="685800"/>
          </a:xfrm>
          <a:prstGeom prst="rect">
            <a:avLst/>
          </a:prstGeom>
          <a:noFill/>
          <a:ln>
            <a:noFill/>
          </a:ln>
        </p:spPr>
      </p:pic>
      <p:pic>
        <p:nvPicPr>
          <p:cNvPr id="65" name="Google Shape;65;p1"/>
          <p:cNvPicPr preferRelativeResize="0"/>
          <p:nvPr/>
        </p:nvPicPr>
        <p:blipFill rotWithShape="1">
          <a:blip r:embed="rId4">
            <a:alphaModFix/>
          </a:blip>
          <a:srcRect b="0" l="13064" r="7418" t="0"/>
          <a:stretch/>
        </p:blipFill>
        <p:spPr>
          <a:xfrm>
            <a:off x="8785925" y="4457700"/>
            <a:ext cx="358075" cy="685800"/>
          </a:xfrm>
          <a:prstGeom prst="rect">
            <a:avLst/>
          </a:prstGeom>
          <a:noFill/>
          <a:ln>
            <a:noFill/>
          </a:ln>
        </p:spPr>
      </p:pic>
      <p:sp>
        <p:nvSpPr>
          <p:cNvPr id="66" name="Google Shape;66;p1"/>
          <p:cNvSpPr txBox="1"/>
          <p:nvPr/>
        </p:nvSpPr>
        <p:spPr>
          <a:xfrm>
            <a:off x="544425" y="3361250"/>
            <a:ext cx="3581100" cy="109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700">
                <a:solidFill>
                  <a:schemeClr val="lt1"/>
                </a:solidFill>
              </a:rPr>
              <a:t>Student Wellness &amp; Success Funds</a:t>
            </a:r>
            <a:endParaRPr b="1" sz="2700">
              <a:solidFill>
                <a:schemeClr val="lt1"/>
              </a:solidFill>
            </a:endParaRPr>
          </a:p>
        </p:txBody>
      </p:sp>
      <p:sp>
        <p:nvSpPr>
          <p:cNvPr id="67" name="Google Shape;67;p1"/>
          <p:cNvSpPr txBox="1"/>
          <p:nvPr/>
        </p:nvSpPr>
        <p:spPr>
          <a:xfrm>
            <a:off x="1102000" y="4842950"/>
            <a:ext cx="1563900" cy="219900"/>
          </a:xfrm>
          <a:prstGeom prst="rect">
            <a:avLst/>
          </a:prstGeom>
          <a:solidFill>
            <a:srgbClr val="1C458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g268196e1b85_0_0"/>
          <p:cNvSpPr txBox="1"/>
          <p:nvPr>
            <p:ph idx="1" type="body"/>
          </p:nvPr>
        </p:nvSpPr>
        <p:spPr>
          <a:xfrm>
            <a:off x="91800" y="505775"/>
            <a:ext cx="8438400" cy="3445200"/>
          </a:xfrm>
          <a:prstGeom prst="rect">
            <a:avLst/>
          </a:prstGeom>
          <a:noFill/>
          <a:ln>
            <a:noFill/>
          </a:ln>
        </p:spPr>
        <p:txBody>
          <a:bodyPr anchorCtr="0" anchor="t" bIns="91425" lIns="91425" spcFirstLastPara="1" rIns="91425" wrap="square" tIns="91425">
            <a:normAutofit lnSpcReduction="20000"/>
          </a:bodyPr>
          <a:lstStyle/>
          <a:p>
            <a:pPr indent="0" lvl="0" marL="236697" rtl="0" algn="l">
              <a:lnSpc>
                <a:spcPct val="115000"/>
              </a:lnSpc>
              <a:spcBef>
                <a:spcPts val="0"/>
              </a:spcBef>
              <a:spcAft>
                <a:spcPts val="0"/>
              </a:spcAft>
              <a:buClr>
                <a:schemeClr val="dk1"/>
              </a:buClr>
              <a:buSzPts val="1700"/>
              <a:buFont typeface="Calibri"/>
              <a:buNone/>
            </a:pPr>
            <a:r>
              <a:t/>
            </a:r>
            <a:endParaRPr/>
          </a:p>
          <a:p>
            <a:pPr indent="0" lvl="0" marL="236697" rtl="0" algn="l">
              <a:lnSpc>
                <a:spcPct val="115000"/>
              </a:lnSpc>
              <a:spcBef>
                <a:spcPts val="0"/>
              </a:spcBef>
              <a:spcAft>
                <a:spcPts val="0"/>
              </a:spcAft>
              <a:buClr>
                <a:schemeClr val="dk1"/>
              </a:buClr>
              <a:buSzPts val="1700"/>
              <a:buFont typeface="Calibri"/>
              <a:buNone/>
            </a:pPr>
            <a:r>
              <a:rPr lang="en" sz="2000" u="sng">
                <a:solidFill>
                  <a:schemeClr val="hlink"/>
                </a:solidFill>
                <a:highlight>
                  <a:srgbClr val="FFFFFF"/>
                </a:highlight>
                <a:latin typeface="Calibri"/>
                <a:ea typeface="Calibri"/>
                <a:cs typeface="Calibri"/>
                <a:sym typeface="Calibri"/>
                <a:hlinkClick r:id="rId3"/>
              </a:rPr>
              <a:t>Future Forward</a:t>
            </a:r>
            <a:r>
              <a:rPr lang="en" sz="2000">
                <a:solidFill>
                  <a:schemeClr val="dk1"/>
                </a:solidFill>
                <a:highlight>
                  <a:srgbClr val="FFFFFF"/>
                </a:highlight>
                <a:latin typeface="Calibri"/>
                <a:ea typeface="Calibri"/>
                <a:cs typeface="Calibri"/>
                <a:sym typeface="Calibri"/>
              </a:rPr>
              <a:t> Ohio outlines the state’s strategic priorities to help students overcome obstacles to learning, accelerate learning and prepare for future success. </a:t>
            </a:r>
            <a:endParaRPr sz="2000">
              <a:solidFill>
                <a:schemeClr val="dk1"/>
              </a:solidFill>
              <a:highlight>
                <a:srgbClr val="FFFFFF"/>
              </a:highlight>
              <a:latin typeface="Calibri"/>
              <a:ea typeface="Calibri"/>
              <a:cs typeface="Calibri"/>
              <a:sym typeface="Calibri"/>
            </a:endParaRPr>
          </a:p>
          <a:p>
            <a:pPr indent="-220502" lvl="0" marL="457200" rtl="0" algn="l">
              <a:lnSpc>
                <a:spcPct val="115000"/>
              </a:lnSpc>
              <a:spcBef>
                <a:spcPts val="0"/>
              </a:spcBef>
              <a:spcAft>
                <a:spcPts val="0"/>
              </a:spcAft>
              <a:buClr>
                <a:schemeClr val="dk1"/>
              </a:buClr>
              <a:buSzPts val="1700"/>
              <a:buFont typeface="Calibri"/>
              <a:buNone/>
            </a:pPr>
            <a:r>
              <a:t/>
            </a:r>
            <a:endParaRPr sz="1700">
              <a:solidFill>
                <a:schemeClr val="dk1"/>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
                <a:solidFill>
                  <a:schemeClr val="dk1"/>
                </a:solidFill>
                <a:highlight>
                  <a:srgbClr val="FFFFFF"/>
                </a:highlight>
                <a:latin typeface="Calibri"/>
                <a:ea typeface="Calibri"/>
                <a:cs typeface="Calibri"/>
                <a:sym typeface="Calibri"/>
              </a:rPr>
              <a:t>Under the leadership of Governor Mike DeWine and the Ohio General Assembly, Ohio’s districts and schools are provided with </a:t>
            </a:r>
            <a:r>
              <a:rPr b="1" lang="en">
                <a:solidFill>
                  <a:schemeClr val="dk1"/>
                </a:solidFill>
                <a:highlight>
                  <a:srgbClr val="FFFFFF"/>
                </a:highlight>
                <a:latin typeface="Calibri"/>
                <a:ea typeface="Calibri"/>
                <a:cs typeface="Calibri"/>
                <a:sym typeface="Calibri"/>
              </a:rPr>
              <a:t>Student Wellness and Success Funds </a:t>
            </a:r>
            <a:r>
              <a:rPr lang="en">
                <a:solidFill>
                  <a:schemeClr val="dk1"/>
                </a:solidFill>
                <a:highlight>
                  <a:srgbClr val="FFFFFF"/>
                </a:highlight>
                <a:latin typeface="Calibri"/>
                <a:ea typeface="Calibri"/>
                <a:cs typeface="Calibri"/>
                <a:sym typeface="Calibri"/>
              </a:rPr>
              <a:t>and Disadvantaged Pupil Impact Aid to implement initiatives that support wraparound services for Ohio’s students. </a:t>
            </a:r>
            <a:endParaRPr>
              <a:solidFill>
                <a:schemeClr val="dk1"/>
              </a:solidFill>
              <a:highlight>
                <a:srgbClr val="FFFFFF"/>
              </a:highlight>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dk1"/>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
                <a:solidFill>
                  <a:schemeClr val="dk1"/>
                </a:solidFill>
                <a:highlight>
                  <a:srgbClr val="FFFFFF"/>
                </a:highlight>
                <a:latin typeface="Calibri"/>
                <a:ea typeface="Calibri"/>
                <a:cs typeface="Calibri"/>
                <a:sym typeface="Calibri"/>
              </a:rPr>
              <a:t>Wraparound services are programs and supports meant to build skills and fulfill a student or familial need.</a:t>
            </a:r>
            <a:endParaRPr>
              <a:solidFill>
                <a:schemeClr val="dk1"/>
              </a:solidFill>
              <a:highlight>
                <a:srgbClr val="FFFFFF"/>
              </a:highlight>
              <a:latin typeface="Calibri"/>
              <a:ea typeface="Calibri"/>
              <a:cs typeface="Calibri"/>
              <a:sym typeface="Calibri"/>
            </a:endParaRPr>
          </a:p>
        </p:txBody>
      </p:sp>
      <p:pic>
        <p:nvPicPr>
          <p:cNvPr id="73" name="Google Shape;73;g268196e1b85_0_0"/>
          <p:cNvPicPr preferRelativeResize="0"/>
          <p:nvPr/>
        </p:nvPicPr>
        <p:blipFill>
          <a:blip r:embed="rId4">
            <a:alphaModFix/>
          </a:blip>
          <a:stretch>
            <a:fillRect/>
          </a:stretch>
        </p:blipFill>
        <p:spPr>
          <a:xfrm>
            <a:off x="3257275" y="3596775"/>
            <a:ext cx="4129475" cy="1656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g272746432f6_1_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Calibri"/>
                <a:ea typeface="Calibri"/>
                <a:cs typeface="Calibri"/>
                <a:sym typeface="Calibri"/>
              </a:rPr>
              <a:t>State Funding</a:t>
            </a:r>
            <a:endParaRPr>
              <a:latin typeface="Calibri"/>
              <a:ea typeface="Calibri"/>
              <a:cs typeface="Calibri"/>
              <a:sym typeface="Calibri"/>
            </a:endParaRPr>
          </a:p>
        </p:txBody>
      </p:sp>
      <p:sp>
        <p:nvSpPr>
          <p:cNvPr id="79" name="Google Shape;79;g272746432f6_1_0"/>
          <p:cNvSpPr txBox="1"/>
          <p:nvPr>
            <p:ph idx="1" type="body"/>
          </p:nvPr>
        </p:nvSpPr>
        <p:spPr>
          <a:xfrm>
            <a:off x="136825" y="1017725"/>
            <a:ext cx="88575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Clr>
                <a:schemeClr val="dk1"/>
              </a:buClr>
              <a:buSzPts val="1800"/>
              <a:buFont typeface="Calibri"/>
              <a:buChar char="●"/>
            </a:pPr>
            <a:r>
              <a:rPr lang="en">
                <a:solidFill>
                  <a:schemeClr val="dk1"/>
                </a:solidFill>
                <a:latin typeface="Calibri"/>
                <a:ea typeface="Calibri"/>
                <a:cs typeface="Calibri"/>
                <a:sym typeface="Calibri"/>
              </a:rPr>
              <a:t>During FY23, the Department allocated $805,028,572 in </a:t>
            </a:r>
            <a:r>
              <a:rPr b="1" lang="en">
                <a:solidFill>
                  <a:schemeClr val="dk1"/>
                </a:solidFill>
                <a:latin typeface="Calibri"/>
                <a:ea typeface="Calibri"/>
                <a:cs typeface="Calibri"/>
                <a:sym typeface="Calibri"/>
              </a:rPr>
              <a:t>Student Wellness and Success Funds</a:t>
            </a:r>
            <a:r>
              <a:rPr lang="en">
                <a:solidFill>
                  <a:schemeClr val="dk1"/>
                </a:solidFill>
                <a:latin typeface="Calibri"/>
                <a:ea typeface="Calibri"/>
                <a:cs typeface="Calibri"/>
                <a:sym typeface="Calibri"/>
              </a:rPr>
              <a:t> and Disadvantaged Pupil Impact Aid to 991 districts and schools.</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a:solidFill>
                  <a:schemeClr val="dk1"/>
                </a:solidFill>
                <a:latin typeface="Calibri"/>
                <a:ea typeface="Calibri"/>
                <a:cs typeface="Calibri"/>
                <a:sym typeface="Calibri"/>
              </a:rPr>
              <a:t>Districts and schools reported spending $40,503,483 from Federal COVID Relief and $29,309,746 from other funding sources to supplement the </a:t>
            </a:r>
            <a:r>
              <a:rPr b="1" lang="en">
                <a:solidFill>
                  <a:schemeClr val="dk1"/>
                </a:solidFill>
                <a:latin typeface="Calibri"/>
                <a:ea typeface="Calibri"/>
                <a:cs typeface="Calibri"/>
                <a:sym typeface="Calibri"/>
              </a:rPr>
              <a:t>Student Wellness and Success Funds</a:t>
            </a:r>
            <a:r>
              <a:rPr lang="en">
                <a:solidFill>
                  <a:schemeClr val="dk1"/>
                </a:solidFill>
                <a:latin typeface="Calibri"/>
                <a:ea typeface="Calibri"/>
                <a:cs typeface="Calibri"/>
                <a:sym typeface="Calibri"/>
              </a:rPr>
              <a:t> and Disadvantaged Pupil Impact Aid spent to implement initiatives described throughout this report. </a:t>
            </a:r>
            <a:endParaRPr>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a:solidFill>
                  <a:schemeClr val="dk1"/>
                </a:solidFill>
                <a:latin typeface="Calibri"/>
                <a:ea typeface="Calibri"/>
                <a:cs typeface="Calibri"/>
                <a:sym typeface="Calibri"/>
              </a:rPr>
              <a:t>As available emergency relief or other funds conclude, districts and schools may consider sustainability with state funding options such as </a:t>
            </a:r>
            <a:r>
              <a:rPr b="1" lang="en">
                <a:solidFill>
                  <a:schemeClr val="dk1"/>
                </a:solidFill>
                <a:latin typeface="Calibri"/>
                <a:ea typeface="Calibri"/>
                <a:cs typeface="Calibri"/>
                <a:sym typeface="Calibri"/>
              </a:rPr>
              <a:t>S</a:t>
            </a:r>
            <a:r>
              <a:rPr b="1" lang="en">
                <a:solidFill>
                  <a:schemeClr val="dk1"/>
                </a:solidFill>
                <a:latin typeface="Calibri"/>
                <a:ea typeface="Calibri"/>
                <a:cs typeface="Calibri"/>
                <a:sym typeface="Calibri"/>
              </a:rPr>
              <a:t>tudent Wellness and Success Funds </a:t>
            </a:r>
            <a:r>
              <a:rPr lang="en">
                <a:solidFill>
                  <a:schemeClr val="dk1"/>
                </a:solidFill>
                <a:latin typeface="Calibri"/>
                <a:ea typeface="Calibri"/>
                <a:cs typeface="Calibri"/>
                <a:sym typeface="Calibri"/>
              </a:rPr>
              <a:t>or Disadvantaged Pupil Impact Aid Funding.</a:t>
            </a:r>
            <a:endParaRPr>
              <a:solidFill>
                <a:schemeClr val="dk1"/>
              </a:solidFill>
              <a:latin typeface="Calibri"/>
              <a:ea typeface="Calibri"/>
              <a:cs typeface="Calibri"/>
              <a:sym typeface="Calibri"/>
            </a:endParaRPr>
          </a:p>
        </p:txBody>
      </p:sp>
      <p:pic>
        <p:nvPicPr>
          <p:cNvPr id="80" name="Google Shape;80;g272746432f6_1_0" title="20 Royalty-Free Dollar sign Photos | PickPik"/>
          <p:cNvPicPr preferRelativeResize="0"/>
          <p:nvPr/>
        </p:nvPicPr>
        <p:blipFill>
          <a:blip r:embed="rId3">
            <a:alphaModFix/>
          </a:blip>
          <a:stretch>
            <a:fillRect/>
          </a:stretch>
        </p:blipFill>
        <p:spPr>
          <a:xfrm>
            <a:off x="6331425" y="4175825"/>
            <a:ext cx="2027800" cy="1351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g272746432f6_0_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Planning, Goals, and Outcomes</a:t>
            </a:r>
            <a:endParaRPr/>
          </a:p>
        </p:txBody>
      </p:sp>
      <p:sp>
        <p:nvSpPr>
          <p:cNvPr id="86" name="Google Shape;86;g272746432f6_0_4"/>
          <p:cNvSpPr txBox="1"/>
          <p:nvPr>
            <p:ph idx="1" type="body"/>
          </p:nvPr>
        </p:nvSpPr>
        <p:spPr>
          <a:xfrm>
            <a:off x="311700" y="1262850"/>
            <a:ext cx="6996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Char char="●"/>
            </a:pPr>
            <a:r>
              <a:rPr lang="en">
                <a:solidFill>
                  <a:schemeClr val="dk1"/>
                </a:solidFill>
              </a:rPr>
              <a:t>The Department encourages districts and schools to conduct a needs assessment in collaboration with community partners to plan for the utilization of funding.</a:t>
            </a:r>
            <a:endParaRPr>
              <a:solidFill>
                <a:schemeClr val="dk1"/>
              </a:solidFill>
            </a:endParaRPr>
          </a:p>
          <a:p>
            <a:pPr indent="0" lvl="0" marL="45720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Needs assessments assist districts and schools in determining needs or gaps in current services through the review of data.</a:t>
            </a:r>
            <a:endParaRPr>
              <a:solidFill>
                <a:schemeClr val="dk1"/>
              </a:solidFill>
            </a:endParaRPr>
          </a:p>
          <a:p>
            <a:pPr indent="0" lvl="0" marL="457200" rtl="0" algn="l">
              <a:spcBef>
                <a:spcPts val="0"/>
              </a:spcBef>
              <a:spcAft>
                <a:spcPts val="0"/>
              </a:spcAft>
              <a:buNone/>
            </a:pPr>
            <a:r>
              <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The most frequently used data sources included student attendance data, Positive Behavioral Interventions and Supports (PBIS) data and student discipline data.</a:t>
            </a:r>
            <a:endParaRPr>
              <a:solidFill>
                <a:schemeClr val="dk1"/>
              </a:solidFill>
            </a:endParaRPr>
          </a:p>
        </p:txBody>
      </p:sp>
      <p:pic>
        <p:nvPicPr>
          <p:cNvPr id="87" name="Google Shape;87;g272746432f6_0_4" title="File:Clipboard check.svg - Wikimedia Commons"/>
          <p:cNvPicPr preferRelativeResize="0"/>
          <p:nvPr/>
        </p:nvPicPr>
        <p:blipFill>
          <a:blip r:embed="rId3">
            <a:alphaModFix/>
          </a:blip>
          <a:stretch>
            <a:fillRect/>
          </a:stretch>
        </p:blipFill>
        <p:spPr>
          <a:xfrm>
            <a:off x="7054825" y="543675"/>
            <a:ext cx="2028073" cy="20280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g272746432f6_0_32" title="Blue Calendar Vector Clipart image - Free stock photo - Public ..."/>
          <p:cNvPicPr preferRelativeResize="0"/>
          <p:nvPr/>
        </p:nvPicPr>
        <p:blipFill>
          <a:blip r:embed="rId3">
            <a:alphaModFix amt="31000"/>
          </a:blip>
          <a:stretch>
            <a:fillRect/>
          </a:stretch>
        </p:blipFill>
        <p:spPr>
          <a:xfrm>
            <a:off x="2158500" y="473300"/>
            <a:ext cx="4512850" cy="4497451"/>
          </a:xfrm>
          <a:prstGeom prst="rect">
            <a:avLst/>
          </a:prstGeom>
          <a:noFill/>
          <a:ln>
            <a:noFill/>
          </a:ln>
          <a:effectLst>
            <a:outerShdw blurRad="57150" rotWithShape="0" algn="bl" dir="5400000" dist="19050">
              <a:srgbClr val="000000">
                <a:alpha val="34000"/>
              </a:srgbClr>
            </a:outerShdw>
            <a:reflection blurRad="0" dir="5400000" dist="38100" endA="0" endPos="30000" fadeDir="5400012" kx="0" rotWithShape="0" algn="bl" stPos="0" sy="-100000" ky="0"/>
          </a:effectLst>
        </p:spPr>
      </p:pic>
      <p:sp>
        <p:nvSpPr>
          <p:cNvPr id="93" name="Google Shape;93;g272746432f6_0_32"/>
          <p:cNvSpPr txBox="1"/>
          <p:nvPr>
            <p:ph idx="1" type="body"/>
          </p:nvPr>
        </p:nvSpPr>
        <p:spPr>
          <a:xfrm>
            <a:off x="331700" y="1164950"/>
            <a:ext cx="8610000" cy="3188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Char char="●"/>
            </a:pPr>
            <a:r>
              <a:rPr b="1" lang="en" sz="2000">
                <a:solidFill>
                  <a:schemeClr val="dk1"/>
                </a:solidFill>
              </a:rPr>
              <a:t>Beginning in Fiscal Year 2024, all Student Wellness and Success Funds must be spent by the end of the following fiscal year. </a:t>
            </a:r>
            <a:endParaRPr b="1" sz="2000">
              <a:solidFill>
                <a:schemeClr val="dk1"/>
              </a:solidFill>
            </a:endParaRPr>
          </a:p>
          <a:p>
            <a:pPr indent="0" lvl="0" marL="457200" rtl="0" algn="l">
              <a:spcBef>
                <a:spcPts val="0"/>
              </a:spcBef>
              <a:spcAft>
                <a:spcPts val="0"/>
              </a:spcAft>
              <a:buNone/>
            </a:pPr>
            <a:r>
              <a:t/>
            </a:r>
            <a:endParaRPr b="1"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b="1" lang="en" sz="2000">
                <a:solidFill>
                  <a:schemeClr val="dk1"/>
                </a:solidFill>
              </a:rPr>
              <a:t>Student Wellness and Success Funds allocated this fiscal year (FY24) must be spent by June 30, 2025. </a:t>
            </a:r>
            <a:endParaRPr b="1" sz="2000">
              <a:solidFill>
                <a:schemeClr val="dk1"/>
              </a:solidFill>
            </a:endParaRPr>
          </a:p>
          <a:p>
            <a:pPr indent="0" lvl="0" marL="0" rtl="0" algn="l">
              <a:spcBef>
                <a:spcPts val="0"/>
              </a:spcBef>
              <a:spcAft>
                <a:spcPts val="0"/>
              </a:spcAft>
              <a:buNone/>
            </a:pPr>
            <a:r>
              <a:t/>
            </a:r>
            <a:endParaRPr b="1" sz="2000">
              <a:solidFill>
                <a:schemeClr val="dk1"/>
              </a:solidFill>
              <a:highlight>
                <a:srgbClr val="FFFFFF"/>
              </a:highlight>
            </a:endParaRPr>
          </a:p>
          <a:p>
            <a:pPr indent="-355600" lvl="0" marL="457200" rtl="0" algn="l">
              <a:spcBef>
                <a:spcPts val="0"/>
              </a:spcBef>
              <a:spcAft>
                <a:spcPts val="0"/>
              </a:spcAft>
              <a:buClr>
                <a:schemeClr val="dk1"/>
              </a:buClr>
              <a:buSzPts val="2000"/>
              <a:buChar char="●"/>
            </a:pPr>
            <a:r>
              <a:rPr b="1" lang="en" sz="2000">
                <a:solidFill>
                  <a:schemeClr val="dk1"/>
                </a:solidFill>
              </a:rPr>
              <a:t>Additionally, all Student Wellness and Success Funds allocated in any of Fiscal Years 2020 to 2023 shall be expended prior to June 30, 2025.</a:t>
            </a:r>
            <a:r>
              <a:rPr lang="en" sz="2000">
                <a:solidFill>
                  <a:schemeClr val="dk1"/>
                </a:solidFill>
                <a:highlight>
                  <a:srgbClr val="FFFFFF"/>
                </a:highlight>
              </a:rPr>
              <a:t> </a:t>
            </a:r>
            <a:endParaRPr sz="2000">
              <a:solidFill>
                <a:schemeClr val="dk1"/>
              </a:solidFill>
              <a:highlight>
                <a:srgbClr val="FFFFFF"/>
              </a:highlight>
            </a:endParaRPr>
          </a:p>
          <a:p>
            <a:pPr indent="0" lvl="0" marL="0" rtl="0" algn="l">
              <a:spcBef>
                <a:spcPts val="0"/>
              </a:spcBef>
              <a:spcAft>
                <a:spcPts val="0"/>
              </a:spcAft>
              <a:buNone/>
            </a:pPr>
            <a:r>
              <a:t/>
            </a:r>
            <a:endParaRPr sz="2000">
              <a:solidFill>
                <a:schemeClr val="dk1"/>
              </a:solidFill>
              <a:highlight>
                <a:srgbClr val="FFFFFF"/>
              </a:highlight>
            </a:endParaRPr>
          </a:p>
          <a:p>
            <a:pPr indent="0" lvl="0" marL="0" rtl="0" algn="l">
              <a:spcBef>
                <a:spcPts val="0"/>
              </a:spcBef>
              <a:spcAft>
                <a:spcPts val="0"/>
              </a:spcAft>
              <a:buNone/>
            </a:pPr>
            <a:r>
              <a:t/>
            </a:r>
            <a:endParaRPr sz="2000">
              <a:solidFill>
                <a:schemeClr val="dk1"/>
              </a:solidFill>
              <a:highlight>
                <a:srgbClr val="FFFFFF"/>
              </a:highlight>
            </a:endParaRPr>
          </a:p>
          <a:p>
            <a:pPr indent="0" lvl="0" marL="0" rtl="0" algn="l">
              <a:spcBef>
                <a:spcPts val="0"/>
              </a:spcBef>
              <a:spcAft>
                <a:spcPts val="0"/>
              </a:spcAft>
              <a:buNone/>
            </a:pPr>
            <a:r>
              <a:t/>
            </a:r>
            <a:endParaRPr>
              <a:solidFill>
                <a:schemeClr val="dk1"/>
              </a:solidFill>
              <a:highlight>
                <a:srgbClr val="FFFFFF"/>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92"/>
                                        </p:tgtEl>
                                        <p:attrNameLst>
                                          <p:attrName>style.visibility</p:attrName>
                                        </p:attrNameLst>
                                      </p:cBhvr>
                                      <p:to>
                                        <p:strVal val="visible"/>
                                      </p:to>
                                    </p:set>
                                    <p:anim calcmode="lin" valueType="num">
                                      <p:cBhvr additive="base">
                                        <p:cTn dur="1000"/>
                                        <p:tgtEl>
                                          <p:spTgt spid="9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272746432f6_0_65"/>
          <p:cNvSpPr txBox="1"/>
          <p:nvPr/>
        </p:nvSpPr>
        <p:spPr>
          <a:xfrm>
            <a:off x="588875" y="774575"/>
            <a:ext cx="7929300" cy="261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chemeClr val="dk1"/>
                </a:solidFill>
                <a:highlight>
                  <a:srgbClr val="FFFFFF"/>
                </a:highlight>
              </a:rPr>
              <a:t>For Fiscal Years 2024 and 2025, districts and schools are required to use funding to support the initiatives outlined in the funding guidelines. </a:t>
            </a:r>
            <a:endParaRPr sz="2000">
              <a:solidFill>
                <a:schemeClr val="dk1"/>
              </a:solidFill>
              <a:highlight>
                <a:srgbClr val="FFFFFF"/>
              </a:highlight>
            </a:endParaRPr>
          </a:p>
          <a:p>
            <a:pPr indent="0" lvl="0" marL="0" rtl="0" algn="l">
              <a:lnSpc>
                <a:spcPct val="115000"/>
              </a:lnSpc>
              <a:spcBef>
                <a:spcPts val="0"/>
              </a:spcBef>
              <a:spcAft>
                <a:spcPts val="0"/>
              </a:spcAft>
              <a:buNone/>
            </a:pPr>
            <a:r>
              <a:t/>
            </a:r>
            <a:endParaRPr b="1" sz="2000">
              <a:solidFill>
                <a:schemeClr val="dk1"/>
              </a:solidFill>
              <a:highlight>
                <a:srgbClr val="FFFFFF"/>
              </a:highlight>
            </a:endParaRPr>
          </a:p>
          <a:p>
            <a:pPr indent="0" lvl="0" marL="0" rtl="0" algn="l">
              <a:lnSpc>
                <a:spcPct val="115000"/>
              </a:lnSpc>
              <a:spcBef>
                <a:spcPts val="0"/>
              </a:spcBef>
              <a:spcAft>
                <a:spcPts val="0"/>
              </a:spcAft>
              <a:buNone/>
            </a:pPr>
            <a:r>
              <a:rPr b="1" lang="en" sz="2000">
                <a:solidFill>
                  <a:schemeClr val="dk1"/>
                </a:solidFill>
                <a:highlight>
                  <a:srgbClr val="FFFFFF"/>
                </a:highlight>
              </a:rPr>
              <a:t>Districts and schools must use at least 50% of SWSF for mental health services or physical health care services or a combination of both. </a:t>
            </a:r>
            <a:endParaRPr sz="1600"/>
          </a:p>
        </p:txBody>
      </p:sp>
      <p:pic>
        <p:nvPicPr>
          <p:cNvPr id="99" name="Google Shape;99;g272746432f6_0_65" title="Free Images : blood, pressure, heart, low, high, doctor, medical ..."/>
          <p:cNvPicPr preferRelativeResize="0"/>
          <p:nvPr/>
        </p:nvPicPr>
        <p:blipFill>
          <a:blip r:embed="rId3">
            <a:alphaModFix/>
          </a:blip>
          <a:stretch>
            <a:fillRect/>
          </a:stretch>
        </p:blipFill>
        <p:spPr>
          <a:xfrm>
            <a:off x="3582125" y="3330150"/>
            <a:ext cx="2712724" cy="1813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g272746432f6_0_14" title="Male teacher on blackboard | Free SVG"/>
          <p:cNvPicPr preferRelativeResize="0"/>
          <p:nvPr/>
        </p:nvPicPr>
        <p:blipFill>
          <a:blip r:embed="rId3">
            <a:alphaModFix/>
          </a:blip>
          <a:stretch>
            <a:fillRect/>
          </a:stretch>
        </p:blipFill>
        <p:spPr>
          <a:xfrm>
            <a:off x="751650" y="-55937"/>
            <a:ext cx="7923975" cy="5371624"/>
          </a:xfrm>
          <a:prstGeom prst="rect">
            <a:avLst/>
          </a:prstGeom>
          <a:noFill/>
          <a:ln>
            <a:noFill/>
          </a:ln>
        </p:spPr>
      </p:pic>
      <p:sp>
        <p:nvSpPr>
          <p:cNvPr id="105" name="Google Shape;105;g272746432f6_0_14"/>
          <p:cNvSpPr txBox="1"/>
          <p:nvPr>
            <p:ph type="title"/>
          </p:nvPr>
        </p:nvSpPr>
        <p:spPr>
          <a:xfrm>
            <a:off x="453338" y="85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solidFill>
                  <a:schemeClr val="lt1"/>
                </a:solidFill>
              </a:rPr>
              <a:t>Reporting</a:t>
            </a:r>
            <a:endParaRPr>
              <a:solidFill>
                <a:schemeClr val="lt1"/>
              </a:solidFill>
            </a:endParaRPr>
          </a:p>
        </p:txBody>
      </p:sp>
      <p:sp>
        <p:nvSpPr>
          <p:cNvPr id="106" name="Google Shape;106;g272746432f6_0_14"/>
          <p:cNvSpPr txBox="1"/>
          <p:nvPr>
            <p:ph idx="1" type="body"/>
          </p:nvPr>
        </p:nvSpPr>
        <p:spPr>
          <a:xfrm>
            <a:off x="1124250" y="1689875"/>
            <a:ext cx="5453700" cy="220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solidFill>
                  <a:schemeClr val="lt1"/>
                </a:solidFill>
              </a:rPr>
              <a:t>At the end of each fiscal year, districts and schools submit a report to the Department describing the Student Wellness and Success Funds initiatives and how much was spent each fiscal year.</a:t>
            </a:r>
            <a:endParaRPr sz="26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g272746432f6_0_9" title="Free Images : business, teamwork, cooperation, team, organization ..."/>
          <p:cNvPicPr preferRelativeResize="0"/>
          <p:nvPr/>
        </p:nvPicPr>
        <p:blipFill>
          <a:blip r:embed="rId3">
            <a:alphaModFix/>
          </a:blip>
          <a:stretch>
            <a:fillRect/>
          </a:stretch>
        </p:blipFill>
        <p:spPr>
          <a:xfrm>
            <a:off x="4997536" y="1960475"/>
            <a:ext cx="3837112" cy="2604276"/>
          </a:xfrm>
          <a:prstGeom prst="rect">
            <a:avLst/>
          </a:prstGeom>
          <a:noFill/>
          <a:ln>
            <a:noFill/>
          </a:ln>
        </p:spPr>
      </p:pic>
      <p:sp>
        <p:nvSpPr>
          <p:cNvPr id="112" name="Google Shape;112;g272746432f6_0_9"/>
          <p:cNvSpPr txBox="1"/>
          <p:nvPr>
            <p:ph type="title"/>
          </p:nvPr>
        </p:nvSpPr>
        <p:spPr>
          <a:xfrm>
            <a:off x="0" y="4972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Allowable Community Partners </a:t>
            </a:r>
            <a:endParaRPr/>
          </a:p>
        </p:txBody>
      </p:sp>
      <p:sp>
        <p:nvSpPr>
          <p:cNvPr id="113" name="Google Shape;113;g272746432f6_0_9"/>
          <p:cNvSpPr txBox="1"/>
          <p:nvPr>
            <p:ph idx="1" type="body"/>
          </p:nvPr>
        </p:nvSpPr>
        <p:spPr>
          <a:xfrm>
            <a:off x="311700" y="1025175"/>
            <a:ext cx="8520600" cy="366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dk1"/>
                </a:solidFill>
                <a:highlight>
                  <a:srgbClr val="FFFFFF"/>
                </a:highlight>
              </a:rPr>
              <a:t>Districts and schools must develop a plan to utilize Student Wellness and Success Funds in coordination with a community mental health prevention or treatment provider or local board of alcohol, drug addiction and mental health services board </a:t>
            </a:r>
            <a:r>
              <a:rPr b="1" lang="en" sz="1500">
                <a:solidFill>
                  <a:schemeClr val="dk1"/>
                </a:solidFill>
                <a:highlight>
                  <a:srgbClr val="FFFFFF"/>
                </a:highlight>
              </a:rPr>
              <a:t>and </a:t>
            </a:r>
            <a:r>
              <a:rPr lang="en" sz="1500">
                <a:solidFill>
                  <a:schemeClr val="dk1"/>
                </a:solidFill>
                <a:highlight>
                  <a:srgbClr val="FFFFFF"/>
                </a:highlight>
              </a:rPr>
              <a:t>one of the community partners identified below. </a:t>
            </a:r>
            <a:endParaRPr sz="1500">
              <a:solidFill>
                <a:schemeClr val="dk1"/>
              </a:solidFill>
              <a:highlight>
                <a:srgbClr val="FFFFFF"/>
              </a:highlight>
            </a:endParaRPr>
          </a:p>
          <a:p>
            <a:pPr indent="-323850" lvl="0" marL="457200" rtl="0" algn="l">
              <a:lnSpc>
                <a:spcPct val="125000"/>
              </a:lnSpc>
              <a:spcBef>
                <a:spcPts val="800"/>
              </a:spcBef>
              <a:spcAft>
                <a:spcPts val="0"/>
              </a:spcAft>
              <a:buSzPts val="1500"/>
              <a:buChar char="●"/>
            </a:pPr>
            <a:r>
              <a:rPr lang="en" sz="1500" u="sng">
                <a:solidFill>
                  <a:schemeClr val="hlink"/>
                </a:solidFill>
                <a:highlight>
                  <a:srgbClr val="FFFFFF"/>
                </a:highlight>
                <a:hlinkClick r:id="rId4"/>
              </a:rPr>
              <a:t>Board of Alcohol, Drug Addiction, and Mental Health Services </a:t>
            </a:r>
            <a:endParaRPr sz="1500">
              <a:solidFill>
                <a:schemeClr val="dk1"/>
              </a:solidFill>
              <a:highlight>
                <a:srgbClr val="FFFFFF"/>
              </a:highlight>
            </a:endParaRPr>
          </a:p>
          <a:p>
            <a:pPr indent="-323850" lvl="0" marL="457200" rtl="0" algn="l">
              <a:lnSpc>
                <a:spcPct val="125000"/>
              </a:lnSpc>
              <a:spcBef>
                <a:spcPts val="0"/>
              </a:spcBef>
              <a:spcAft>
                <a:spcPts val="0"/>
              </a:spcAft>
              <a:buSzPts val="1500"/>
              <a:buChar char="●"/>
            </a:pPr>
            <a:r>
              <a:rPr lang="en" sz="1500" u="sng">
                <a:solidFill>
                  <a:schemeClr val="hlink"/>
                </a:solidFill>
                <a:highlight>
                  <a:srgbClr val="FFFFFF"/>
                </a:highlight>
                <a:hlinkClick r:id="rId5"/>
              </a:rPr>
              <a:t>Educational Service Centers </a:t>
            </a:r>
            <a:endParaRPr sz="1500">
              <a:solidFill>
                <a:schemeClr val="dk1"/>
              </a:solidFill>
              <a:highlight>
                <a:srgbClr val="FFFFFF"/>
              </a:highlight>
            </a:endParaRPr>
          </a:p>
          <a:p>
            <a:pPr indent="-323850" lvl="0" marL="457200" rtl="0" algn="l">
              <a:lnSpc>
                <a:spcPct val="125000"/>
              </a:lnSpc>
              <a:spcBef>
                <a:spcPts val="0"/>
              </a:spcBef>
              <a:spcAft>
                <a:spcPts val="0"/>
              </a:spcAft>
              <a:buSzPts val="1500"/>
              <a:buChar char="●"/>
            </a:pPr>
            <a:r>
              <a:rPr lang="en" sz="1500" u="sng">
                <a:solidFill>
                  <a:schemeClr val="hlink"/>
                </a:solidFill>
                <a:highlight>
                  <a:srgbClr val="FFFFFF"/>
                </a:highlight>
                <a:hlinkClick r:id="rId6"/>
              </a:rPr>
              <a:t>County Board of Developmental Disabilities </a:t>
            </a:r>
            <a:endParaRPr sz="1500">
              <a:solidFill>
                <a:schemeClr val="dk1"/>
              </a:solidFill>
              <a:highlight>
                <a:srgbClr val="FFFFFF"/>
              </a:highlight>
            </a:endParaRPr>
          </a:p>
          <a:p>
            <a:pPr indent="-323850" lvl="0" marL="457200" rtl="0" algn="l">
              <a:lnSpc>
                <a:spcPct val="125000"/>
              </a:lnSpc>
              <a:spcBef>
                <a:spcPts val="0"/>
              </a:spcBef>
              <a:spcAft>
                <a:spcPts val="0"/>
              </a:spcAft>
              <a:buClr>
                <a:schemeClr val="dk1"/>
              </a:buClr>
              <a:buSzPts val="1500"/>
              <a:buChar char="●"/>
            </a:pPr>
            <a:r>
              <a:rPr lang="en" sz="1500">
                <a:solidFill>
                  <a:schemeClr val="dk1"/>
                </a:solidFill>
                <a:highlight>
                  <a:srgbClr val="FFFFFF"/>
                </a:highlight>
              </a:rPr>
              <a:t>Community-based mental health treatment provider </a:t>
            </a:r>
            <a:endParaRPr sz="1500">
              <a:solidFill>
                <a:schemeClr val="dk1"/>
              </a:solidFill>
              <a:highlight>
                <a:srgbClr val="FFFFFF"/>
              </a:highlight>
            </a:endParaRPr>
          </a:p>
          <a:p>
            <a:pPr indent="-323850" lvl="0" marL="457200" rtl="0" algn="l">
              <a:lnSpc>
                <a:spcPct val="125000"/>
              </a:lnSpc>
              <a:spcBef>
                <a:spcPts val="0"/>
              </a:spcBef>
              <a:spcAft>
                <a:spcPts val="0"/>
              </a:spcAft>
              <a:buClr>
                <a:schemeClr val="dk1"/>
              </a:buClr>
              <a:buSzPts val="1500"/>
              <a:buChar char="●"/>
            </a:pPr>
            <a:r>
              <a:rPr lang="en" sz="1500">
                <a:solidFill>
                  <a:schemeClr val="dk1"/>
                </a:solidFill>
                <a:highlight>
                  <a:srgbClr val="FFFFFF"/>
                </a:highlight>
              </a:rPr>
              <a:t>Board of health of a city or general health district </a:t>
            </a:r>
            <a:endParaRPr sz="1500">
              <a:solidFill>
                <a:schemeClr val="dk1"/>
              </a:solidFill>
              <a:highlight>
                <a:srgbClr val="FFFFFF"/>
              </a:highlight>
            </a:endParaRPr>
          </a:p>
          <a:p>
            <a:pPr indent="-323850" lvl="0" marL="457200" rtl="0" algn="l">
              <a:lnSpc>
                <a:spcPct val="125000"/>
              </a:lnSpc>
              <a:spcBef>
                <a:spcPts val="0"/>
              </a:spcBef>
              <a:spcAft>
                <a:spcPts val="0"/>
              </a:spcAft>
              <a:buSzPts val="1500"/>
              <a:buChar char="●"/>
            </a:pPr>
            <a:r>
              <a:rPr lang="en" sz="1500" u="sng">
                <a:solidFill>
                  <a:schemeClr val="hlink"/>
                </a:solidFill>
                <a:highlight>
                  <a:srgbClr val="FFFFFF"/>
                </a:highlight>
                <a:hlinkClick r:id="rId7"/>
              </a:rPr>
              <a:t>County Department of Job or Family Services </a:t>
            </a:r>
            <a:endParaRPr sz="1500">
              <a:solidFill>
                <a:schemeClr val="dk1"/>
              </a:solidFill>
              <a:highlight>
                <a:srgbClr val="FFFFFF"/>
              </a:highlight>
            </a:endParaRPr>
          </a:p>
          <a:p>
            <a:pPr indent="-323850" lvl="0" marL="457200" rtl="0" algn="l">
              <a:lnSpc>
                <a:spcPct val="125000"/>
              </a:lnSpc>
              <a:spcBef>
                <a:spcPts val="0"/>
              </a:spcBef>
              <a:spcAft>
                <a:spcPts val="0"/>
              </a:spcAft>
              <a:buClr>
                <a:schemeClr val="dk1"/>
              </a:buClr>
              <a:buSzPts val="1500"/>
              <a:buChar char="●"/>
            </a:pPr>
            <a:r>
              <a:rPr lang="en" sz="1500">
                <a:solidFill>
                  <a:schemeClr val="dk1"/>
                </a:solidFill>
                <a:highlight>
                  <a:srgbClr val="FFFFFF"/>
                </a:highlight>
              </a:rPr>
              <a:t>Any nonprofit organization with experience in serving children </a:t>
            </a:r>
            <a:endParaRPr sz="1500">
              <a:solidFill>
                <a:schemeClr val="dk1"/>
              </a:solidFill>
              <a:highlight>
                <a:srgbClr val="FFFFFF"/>
              </a:highlight>
            </a:endParaRPr>
          </a:p>
          <a:p>
            <a:pPr indent="-323850" lvl="0" marL="457200" rtl="0" algn="l">
              <a:lnSpc>
                <a:spcPct val="125000"/>
              </a:lnSpc>
              <a:spcBef>
                <a:spcPts val="0"/>
              </a:spcBef>
              <a:spcAft>
                <a:spcPts val="0"/>
              </a:spcAft>
              <a:buClr>
                <a:schemeClr val="dk1"/>
              </a:buClr>
              <a:buSzPts val="1500"/>
              <a:buChar char="●"/>
            </a:pPr>
            <a:r>
              <a:rPr lang="en" sz="1500">
                <a:solidFill>
                  <a:schemeClr val="dk1"/>
                </a:solidFill>
                <a:highlight>
                  <a:srgbClr val="FFFFFF"/>
                </a:highlight>
              </a:rPr>
              <a:t>Public hospital agency  </a:t>
            </a:r>
            <a:endParaRPr sz="1500">
              <a:solidFill>
                <a:schemeClr val="dk1"/>
              </a:solidFill>
              <a:highlight>
                <a:srgbClr val="FFFFFF"/>
              </a:highlight>
            </a:endParaRPr>
          </a:p>
          <a:p>
            <a:pPr indent="-228600" lvl="0" marL="457200" rtl="0" algn="l">
              <a:lnSpc>
                <a:spcPct val="125000"/>
              </a:lnSpc>
              <a:spcBef>
                <a:spcPts val="0"/>
              </a:spcBef>
              <a:spcAft>
                <a:spcPts val="0"/>
              </a:spcAft>
              <a:buClr>
                <a:schemeClr val="dk1"/>
              </a:buClr>
              <a:buSzPts val="1200"/>
              <a:buNone/>
            </a:pPr>
            <a:r>
              <a:t/>
            </a:r>
            <a:endParaRPr sz="1200">
              <a:solidFill>
                <a:schemeClr val="dk1"/>
              </a:solidFill>
              <a:highlight>
                <a:srgbClr val="FFFFFF"/>
              </a:highlight>
            </a:endParaRPr>
          </a:p>
          <a:p>
            <a:pPr indent="0" lvl="0" marL="0" rtl="0" algn="l">
              <a:spcBef>
                <a:spcPts val="8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272746432f6_0_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LCS Community Partner - </a:t>
            </a:r>
            <a:endParaRPr/>
          </a:p>
        </p:txBody>
      </p:sp>
      <p:sp>
        <p:nvSpPr>
          <p:cNvPr id="119" name="Google Shape;119;g272746432f6_0_27"/>
          <p:cNvSpPr txBox="1"/>
          <p:nvPr>
            <p:ph idx="1" type="body"/>
          </p:nvPr>
        </p:nvSpPr>
        <p:spPr>
          <a:xfrm>
            <a:off x="311700" y="12642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u="sng">
                <a:solidFill>
                  <a:schemeClr val="hlink"/>
                </a:solidFill>
                <a:hlinkClick r:id="rId3"/>
              </a:rPr>
              <a:t>QUICKmed</a:t>
            </a:r>
            <a:r>
              <a:rPr lang="en">
                <a:solidFill>
                  <a:schemeClr val="dk1"/>
                </a:solidFill>
              </a:rPr>
              <a:t> is a community-oriented, locally owned, and operated urgent care here in Northeast Ohio.</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With multiple standalone urgent care clinics (some also housing specialties such as women’s health and primary care) and YOUcare clinics located on school campuses. They give back to our community by donating, sponsoring, and participating in local events.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QUICKmed</a:t>
            </a:r>
            <a:r>
              <a:rPr lang="en">
                <a:solidFill>
                  <a:schemeClr val="dk1"/>
                </a:solidFill>
              </a:rPr>
              <a:t> offers the same types of services as a primary care physician, but on a more urgent basis. Their experienced and compassionate team is ready to provide prompt medical services to address a wide variety of non-emergency health issues that can’t wait for a scheduled appointment.</a:t>
            </a:r>
            <a:endParaRPr>
              <a:solidFill>
                <a:schemeClr val="dk1"/>
              </a:solidFill>
            </a:endParaRPr>
          </a:p>
        </p:txBody>
      </p:sp>
      <p:pic>
        <p:nvPicPr>
          <p:cNvPr id="120" name="Google Shape;120;g272746432f6_0_27"/>
          <p:cNvPicPr preferRelativeResize="0"/>
          <p:nvPr/>
        </p:nvPicPr>
        <p:blipFill>
          <a:blip r:embed="rId4">
            <a:alphaModFix/>
          </a:blip>
          <a:stretch>
            <a:fillRect/>
          </a:stretch>
        </p:blipFill>
        <p:spPr>
          <a:xfrm>
            <a:off x="5028375" y="502075"/>
            <a:ext cx="2369650" cy="650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g272746432f6_1_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457200" lvl="0" marL="3200400" rtl="0" algn="l">
              <a:spcBef>
                <a:spcPts val="0"/>
              </a:spcBef>
              <a:spcAft>
                <a:spcPts val="0"/>
              </a:spcAft>
              <a:buNone/>
            </a:pPr>
            <a:r>
              <a:rPr lang="en"/>
              <a:t>School Based Clinics </a:t>
            </a:r>
            <a:endParaRPr/>
          </a:p>
        </p:txBody>
      </p:sp>
      <p:sp>
        <p:nvSpPr>
          <p:cNvPr id="126" name="Google Shape;126;g272746432f6_1_5"/>
          <p:cNvSpPr txBox="1"/>
          <p:nvPr>
            <p:ph idx="1" type="body"/>
          </p:nvPr>
        </p:nvSpPr>
        <p:spPr>
          <a:xfrm>
            <a:off x="311700" y="1069900"/>
            <a:ext cx="8520600" cy="355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INCREASING ACCESS TO CARE FOR THOUSANDS OF CHILDREN</a:t>
            </a:r>
            <a:endParaRPr>
              <a:solidFill>
                <a:schemeClr val="dk1"/>
              </a:solidFill>
            </a:endParaRPr>
          </a:p>
          <a:p>
            <a:pPr indent="0" lvl="0" marL="0" rtl="0" algn="ctr">
              <a:spcBef>
                <a:spcPts val="0"/>
              </a:spcBef>
              <a:spcAft>
                <a:spcPts val="0"/>
              </a:spcAft>
              <a:buNone/>
            </a:pPr>
            <a:r>
              <a:t/>
            </a:r>
            <a:endParaRPr>
              <a:solidFill>
                <a:schemeClr val="dk1"/>
              </a:solidFill>
            </a:endParaRPr>
          </a:p>
          <a:p>
            <a:pPr indent="0" lvl="0" marL="0" rtl="0" algn="l">
              <a:spcBef>
                <a:spcPts val="0"/>
              </a:spcBef>
              <a:spcAft>
                <a:spcPts val="0"/>
              </a:spcAft>
              <a:buNone/>
            </a:pPr>
            <a:r>
              <a:rPr lang="en" sz="1429">
                <a:solidFill>
                  <a:schemeClr val="dk1"/>
                </a:solidFill>
              </a:rPr>
              <a:t>QUICKmed, strongly believes that all children and adolescents should have access to a medical home that provides high-quality, continuous, and comprehensive health care services.</a:t>
            </a:r>
            <a:endParaRPr sz="1429">
              <a:solidFill>
                <a:schemeClr val="dk1"/>
              </a:solidFill>
            </a:endParaRPr>
          </a:p>
          <a:p>
            <a:pPr indent="0" lvl="0" marL="0" rtl="0" algn="l">
              <a:spcBef>
                <a:spcPts val="0"/>
              </a:spcBef>
              <a:spcAft>
                <a:spcPts val="0"/>
              </a:spcAft>
              <a:buNone/>
            </a:pPr>
            <a:r>
              <a:t/>
            </a:r>
            <a:endParaRPr sz="1429">
              <a:solidFill>
                <a:schemeClr val="dk1"/>
              </a:solidFill>
            </a:endParaRPr>
          </a:p>
          <a:p>
            <a:pPr indent="0" lvl="0" marL="0" rtl="0" algn="l">
              <a:spcBef>
                <a:spcPts val="0"/>
              </a:spcBef>
              <a:spcAft>
                <a:spcPts val="0"/>
              </a:spcAft>
              <a:buNone/>
            </a:pPr>
            <a:r>
              <a:rPr lang="en" sz="1429">
                <a:solidFill>
                  <a:schemeClr val="dk1"/>
                </a:solidFill>
              </a:rPr>
              <a:t>QUICKmed</a:t>
            </a:r>
            <a:r>
              <a:rPr lang="en" sz="1429">
                <a:solidFill>
                  <a:schemeClr val="dk1"/>
                </a:solidFill>
              </a:rPr>
              <a:t> </a:t>
            </a:r>
            <a:r>
              <a:rPr lang="en" sz="1429">
                <a:solidFill>
                  <a:schemeClr val="dk1"/>
                </a:solidFill>
              </a:rPr>
              <a:t>understands, that often it’s hard getting to the doctor. Kids have school and extracurricular activities, and you have a full work schedule! That’s why QUICKmed has partnered with the local School Districts and Technical Centers to place a clinic in school/on campus to make sure care is easily accessible for students and staff alike.</a:t>
            </a:r>
            <a:endParaRPr sz="1429">
              <a:solidFill>
                <a:schemeClr val="dk1"/>
              </a:solidFill>
            </a:endParaRPr>
          </a:p>
          <a:p>
            <a:pPr indent="0" lvl="0" marL="0" rtl="0" algn="l">
              <a:spcBef>
                <a:spcPts val="0"/>
              </a:spcBef>
              <a:spcAft>
                <a:spcPts val="0"/>
              </a:spcAft>
              <a:buNone/>
            </a:pPr>
            <a:r>
              <a:t/>
            </a:r>
            <a:endParaRPr sz="1429">
              <a:solidFill>
                <a:schemeClr val="dk1"/>
              </a:solidFill>
            </a:endParaRPr>
          </a:p>
          <a:p>
            <a:pPr indent="0" lvl="0" marL="0" rtl="0" algn="l">
              <a:spcBef>
                <a:spcPts val="0"/>
              </a:spcBef>
              <a:spcAft>
                <a:spcPts val="0"/>
              </a:spcAft>
              <a:buNone/>
            </a:pPr>
            <a:r>
              <a:rPr lang="en" sz="1429">
                <a:solidFill>
                  <a:schemeClr val="dk1"/>
                </a:solidFill>
              </a:rPr>
              <a:t>At YOUcare Clinics, QUICKmed offers quick medical care and are open during school hours (with the options in place to see the doctor before and after school). So, if a student gets hurt or gets sick in class and a nurse visit just won’t cut it, we’re here to help! The doctor notifies the parent with a phone call and gives the parent the right to refuse, but the option is there for the parent who cannot get off work or find transportation. Additionally, we offer vaccinations, drug screens, physicals for athletes, and more.</a:t>
            </a:r>
            <a:endParaRPr sz="1429">
              <a:solidFill>
                <a:schemeClr val="dk1"/>
              </a:solidFill>
            </a:endParaRPr>
          </a:p>
        </p:txBody>
      </p:sp>
      <p:pic>
        <p:nvPicPr>
          <p:cNvPr id="127" name="Google Shape;127;g272746432f6_1_5"/>
          <p:cNvPicPr preferRelativeResize="0"/>
          <p:nvPr/>
        </p:nvPicPr>
        <p:blipFill>
          <a:blip r:embed="rId3">
            <a:alphaModFix/>
          </a:blip>
          <a:stretch>
            <a:fillRect/>
          </a:stretch>
        </p:blipFill>
        <p:spPr>
          <a:xfrm>
            <a:off x="1868285" y="487175"/>
            <a:ext cx="2123091" cy="582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272746432f6_1_11"/>
          <p:cNvSpPr txBox="1"/>
          <p:nvPr>
            <p:ph type="title"/>
          </p:nvPr>
        </p:nvSpPr>
        <p:spPr>
          <a:xfrm>
            <a:off x="311700" y="12427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YOUcare of Lorain City Schools</a:t>
            </a:r>
            <a:endParaRPr/>
          </a:p>
        </p:txBody>
      </p:sp>
      <p:sp>
        <p:nvSpPr>
          <p:cNvPr id="133" name="Google Shape;133;g272746432f6_1_11"/>
          <p:cNvSpPr txBox="1"/>
          <p:nvPr>
            <p:ph idx="1" type="body"/>
          </p:nvPr>
        </p:nvSpPr>
        <p:spPr>
          <a:xfrm>
            <a:off x="311700" y="1898150"/>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 sz="2450">
                <a:solidFill>
                  <a:schemeClr val="dk1"/>
                </a:solidFill>
                <a:highlight>
                  <a:srgbClr val="FFFFFF"/>
                </a:highlight>
                <a:latin typeface="Open Sans"/>
                <a:ea typeface="Open Sans"/>
                <a:cs typeface="Open Sans"/>
                <a:sym typeface="Open Sans"/>
              </a:rPr>
              <a:t>Clinic hours: Monday - Friday: 8:00am - 4:00pm</a:t>
            </a:r>
            <a:endParaRPr sz="2450">
              <a:solidFill>
                <a:schemeClr val="dk1"/>
              </a:solidFill>
              <a:highlight>
                <a:srgbClr val="FFFFFF"/>
              </a:highlight>
              <a:latin typeface="Open Sans"/>
              <a:ea typeface="Open Sans"/>
              <a:cs typeface="Open Sans"/>
              <a:sym typeface="Open Sans"/>
            </a:endParaRPr>
          </a:p>
          <a:p>
            <a:pPr indent="0" lvl="0" marL="0" rtl="0" algn="ctr">
              <a:spcBef>
                <a:spcPts val="800"/>
              </a:spcBef>
              <a:spcAft>
                <a:spcPts val="0"/>
              </a:spcAft>
              <a:buNone/>
            </a:pPr>
            <a:r>
              <a:rPr lang="en" sz="2450">
                <a:solidFill>
                  <a:schemeClr val="dk1"/>
                </a:solidFill>
                <a:highlight>
                  <a:srgbClr val="FFFFFF"/>
                </a:highlight>
                <a:latin typeface="Open Sans"/>
                <a:ea typeface="Open Sans"/>
                <a:cs typeface="Open Sans"/>
                <a:sym typeface="Open Sans"/>
              </a:rPr>
              <a:t>Clinic Phone: (440) 444-1757</a:t>
            </a:r>
            <a:endParaRPr sz="2450">
              <a:solidFill>
                <a:schemeClr val="dk1"/>
              </a:solidFill>
              <a:highlight>
                <a:srgbClr val="FFFFFF"/>
              </a:highlight>
              <a:latin typeface="Open Sans"/>
              <a:ea typeface="Open Sans"/>
              <a:cs typeface="Open Sans"/>
              <a:sym typeface="Open Sans"/>
            </a:endParaRPr>
          </a:p>
          <a:p>
            <a:pPr indent="0" lvl="0" marL="0" rtl="0" algn="ctr">
              <a:spcBef>
                <a:spcPts val="800"/>
              </a:spcBef>
              <a:spcAft>
                <a:spcPts val="0"/>
              </a:spcAft>
              <a:buClr>
                <a:schemeClr val="dk1"/>
              </a:buClr>
              <a:buSzPts val="1100"/>
              <a:buFont typeface="Arial"/>
              <a:buNone/>
            </a:pPr>
            <a:r>
              <a:rPr lang="en" sz="2450">
                <a:solidFill>
                  <a:schemeClr val="dk1"/>
                </a:solidFill>
                <a:highlight>
                  <a:srgbClr val="FFFFFF"/>
                </a:highlight>
                <a:latin typeface="Open Sans"/>
                <a:ea typeface="Open Sans"/>
                <a:cs typeface="Open Sans"/>
                <a:sym typeface="Open Sans"/>
              </a:rPr>
              <a:t>Location: Washington Elementary</a:t>
            </a:r>
            <a:endParaRPr sz="2450">
              <a:solidFill>
                <a:schemeClr val="dk1"/>
              </a:solidFill>
              <a:highlight>
                <a:srgbClr val="FFFFFF"/>
              </a:highlight>
              <a:latin typeface="Open Sans"/>
              <a:ea typeface="Open Sans"/>
              <a:cs typeface="Open Sans"/>
              <a:sym typeface="Open Sans"/>
            </a:endParaRPr>
          </a:p>
          <a:p>
            <a:pPr indent="0" lvl="0" marL="0" rtl="0" algn="ctr">
              <a:spcBef>
                <a:spcPts val="800"/>
              </a:spcBef>
              <a:spcAft>
                <a:spcPts val="0"/>
              </a:spcAft>
              <a:buClr>
                <a:schemeClr val="dk1"/>
              </a:buClr>
              <a:buSzPts val="1100"/>
              <a:buFont typeface="Arial"/>
              <a:buNone/>
            </a:pPr>
            <a:r>
              <a:rPr lang="en" sz="2450">
                <a:solidFill>
                  <a:schemeClr val="dk1"/>
                </a:solidFill>
                <a:highlight>
                  <a:srgbClr val="FFFFFF"/>
                </a:highlight>
                <a:uFill>
                  <a:noFill/>
                </a:uFill>
                <a:latin typeface="Open Sans"/>
                <a:ea typeface="Open Sans"/>
                <a:cs typeface="Open Sans"/>
                <a:sym typeface="Open Sans"/>
                <a:hlinkClick r:id="rId3">
                  <a:extLst>
                    <a:ext uri="{A12FA001-AC4F-418D-AE19-62706E023703}">
                      <ahyp:hlinkClr val="tx"/>
                    </a:ext>
                  </a:extLst>
                </a:hlinkClick>
              </a:rPr>
              <a:t>1025 W. 23rd St., Lorain, OH 44052</a:t>
            </a:r>
            <a:endParaRPr sz="2450">
              <a:solidFill>
                <a:schemeClr val="dk1"/>
              </a:solidFill>
              <a:highlight>
                <a:srgbClr val="FFFFFF"/>
              </a:highlight>
              <a:latin typeface="Open Sans"/>
              <a:ea typeface="Open Sans"/>
              <a:cs typeface="Open Sans"/>
              <a:sym typeface="Open Sans"/>
            </a:endParaRPr>
          </a:p>
          <a:p>
            <a:pPr indent="0" lvl="0" marL="0" rtl="0" algn="ctr">
              <a:spcBef>
                <a:spcPts val="800"/>
              </a:spcBef>
              <a:spcAft>
                <a:spcPts val="800"/>
              </a:spcAft>
              <a:buNone/>
            </a:pPr>
            <a:r>
              <a:rPr b="1" lang="en" sz="2450" u="sng">
                <a:solidFill>
                  <a:schemeClr val="hlink"/>
                </a:solidFill>
                <a:highlight>
                  <a:srgbClr val="FFFFFF"/>
                </a:highlight>
                <a:latin typeface="Open Sans"/>
                <a:ea typeface="Open Sans"/>
                <a:cs typeface="Open Sans"/>
                <a:sym typeface="Open Sans"/>
                <a:hlinkClick r:id="rId4"/>
              </a:rPr>
              <a:t>Pre-register</a:t>
            </a:r>
            <a:endParaRPr sz="3200"/>
          </a:p>
        </p:txBody>
      </p:sp>
      <p:pic>
        <p:nvPicPr>
          <p:cNvPr id="134" name="Google Shape;134;g272746432f6_1_11"/>
          <p:cNvPicPr preferRelativeResize="0"/>
          <p:nvPr/>
        </p:nvPicPr>
        <p:blipFill>
          <a:blip r:embed="rId5">
            <a:alphaModFix/>
          </a:blip>
          <a:stretch>
            <a:fillRect/>
          </a:stretch>
        </p:blipFill>
        <p:spPr>
          <a:xfrm>
            <a:off x="3387175" y="509550"/>
            <a:ext cx="2369650" cy="650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