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82" r:id="rId6"/>
    <p:sldId id="280" r:id="rId7"/>
    <p:sldId id="283" r:id="rId8"/>
    <p:sldId id="279" r:id="rId9"/>
    <p:sldId id="266" r:id="rId10"/>
    <p:sldId id="267" r:id="rId11"/>
    <p:sldId id="268" r:id="rId12"/>
    <p:sldId id="269" r:id="rId13"/>
    <p:sldId id="278" r:id="rId14"/>
    <p:sldId id="281" r:id="rId15"/>
    <p:sldId id="270" r:id="rId16"/>
  </p:sldIdLst>
  <p:sldSz cx="15544800" cy="10058400"/>
  <p:notesSz cx="155448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77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65860" y="3118104"/>
            <a:ext cx="1321308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31720" y="5632704"/>
            <a:ext cx="1088136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C5D60"/>
                </a:solidFill>
                <a:latin typeface="Verdana"/>
                <a:cs typeface="Verdana"/>
              </a:defRPr>
            </a:lvl1pPr>
          </a:lstStyle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C5D60"/>
                </a:solidFill>
                <a:latin typeface="Verdana"/>
                <a:cs typeface="Verdana"/>
              </a:defRPr>
            </a:lvl1pPr>
          </a:lstStyle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77240" y="2313432"/>
            <a:ext cx="6761988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005572" y="2313432"/>
            <a:ext cx="6761988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C5D60"/>
                </a:solidFill>
                <a:latin typeface="Verdana"/>
                <a:cs typeface="Verdana"/>
              </a:defRPr>
            </a:lvl1pPr>
          </a:lstStyle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5544800" cy="1005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57200"/>
            <a:ext cx="15544800" cy="1478915"/>
          </a:xfrm>
          <a:custGeom>
            <a:avLst/>
            <a:gdLst/>
            <a:ahLst/>
            <a:cxnLst/>
            <a:rect l="l" t="t" r="r" b="b"/>
            <a:pathLst>
              <a:path w="15544800" h="1478914">
                <a:moveTo>
                  <a:pt x="0" y="1478724"/>
                </a:moveTo>
                <a:lnTo>
                  <a:pt x="15544800" y="1478724"/>
                </a:lnTo>
                <a:lnTo>
                  <a:pt x="15544800" y="0"/>
                </a:lnTo>
                <a:lnTo>
                  <a:pt x="0" y="0"/>
                </a:lnTo>
                <a:lnTo>
                  <a:pt x="0" y="1478724"/>
                </a:lnTo>
                <a:close/>
              </a:path>
            </a:pathLst>
          </a:custGeom>
          <a:solidFill>
            <a:srgbClr val="FFFFFF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8687943"/>
            <a:ext cx="15544800" cy="913765"/>
          </a:xfrm>
          <a:custGeom>
            <a:avLst/>
            <a:gdLst/>
            <a:ahLst/>
            <a:cxnLst/>
            <a:rect l="l" t="t" r="r" b="b"/>
            <a:pathLst>
              <a:path w="15544800" h="913765">
                <a:moveTo>
                  <a:pt x="0" y="913256"/>
                </a:moveTo>
                <a:lnTo>
                  <a:pt x="15544800" y="913256"/>
                </a:lnTo>
                <a:lnTo>
                  <a:pt x="15544800" y="0"/>
                </a:lnTo>
                <a:lnTo>
                  <a:pt x="0" y="0"/>
                </a:lnTo>
                <a:lnTo>
                  <a:pt x="0" y="9132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C5D60"/>
                </a:solidFill>
                <a:latin typeface="Verdana"/>
                <a:cs typeface="Verdana"/>
              </a:defRPr>
            </a:lvl1pPr>
          </a:lstStyle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C5D60"/>
                </a:solidFill>
                <a:latin typeface="Verdana"/>
                <a:cs typeface="Verdana"/>
              </a:defRPr>
            </a:lvl1pPr>
          </a:lstStyle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0564" y="308710"/>
            <a:ext cx="9603740" cy="864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7240" y="2313432"/>
            <a:ext cx="1399032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975904" y="9466572"/>
            <a:ext cx="1867534" cy="490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C5D60"/>
                </a:solidFill>
                <a:latin typeface="Verdana"/>
                <a:cs typeface="Verdana"/>
              </a:defRPr>
            </a:lvl1pPr>
          </a:lstStyle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77240" y="9354312"/>
            <a:ext cx="357530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92256" y="9354312"/>
            <a:ext cx="357530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9.jpg"/><Relationship Id="rId4" Type="http://schemas.openxmlformats.org/officeDocument/2006/relationships/image" Target="../media/image8.pn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4.jpg"/><Relationship Id="rId7" Type="http://schemas.openxmlformats.org/officeDocument/2006/relationships/image" Target="../media/image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0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0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0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95" dirty="0"/>
              <a:t>DISD </a:t>
            </a:r>
            <a:r>
              <a:rPr spc="-415" dirty="0"/>
              <a:t>CAREER </a:t>
            </a:r>
            <a:r>
              <a:rPr spc="-570" dirty="0"/>
              <a:t>INSTITUTE</a:t>
            </a:r>
            <a:r>
              <a:rPr spc="-585" dirty="0"/>
              <a:t> </a:t>
            </a:r>
            <a:r>
              <a:rPr spc="-355" dirty="0"/>
              <a:t>WEST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37010" y="1078178"/>
            <a:ext cx="4471035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0">
              <a:lnSpc>
                <a:spcPct val="100000"/>
              </a:lnSpc>
              <a:spcBef>
                <a:spcPts val="100"/>
              </a:spcBef>
            </a:pPr>
            <a:r>
              <a:rPr sz="2750" spc="-195" dirty="0">
                <a:solidFill>
                  <a:srgbClr val="231F20"/>
                </a:solidFill>
                <a:latin typeface="Verdana"/>
                <a:cs typeface="Verdana"/>
              </a:rPr>
              <a:t>COMMUNITY </a:t>
            </a:r>
            <a:r>
              <a:rPr sz="2750" spc="-265" dirty="0">
                <a:solidFill>
                  <a:srgbClr val="231F20"/>
                </a:solidFill>
                <a:latin typeface="Verdana"/>
                <a:cs typeface="Verdana"/>
              </a:rPr>
              <a:t>MEETING  </a:t>
            </a:r>
            <a:r>
              <a:rPr sz="2750" spc="-285" dirty="0">
                <a:solidFill>
                  <a:srgbClr val="231F20"/>
                </a:solidFill>
                <a:latin typeface="Verdana"/>
                <a:cs typeface="Verdana"/>
              </a:rPr>
              <a:t>REUNIÓN </a:t>
            </a:r>
            <a:r>
              <a:rPr sz="2750" spc="-305" dirty="0">
                <a:solidFill>
                  <a:srgbClr val="231F20"/>
                </a:solidFill>
                <a:latin typeface="Verdana"/>
                <a:cs typeface="Verdana"/>
              </a:rPr>
              <a:t>DE </a:t>
            </a:r>
            <a:r>
              <a:rPr sz="2750" spc="-145" dirty="0">
                <a:solidFill>
                  <a:srgbClr val="231F20"/>
                </a:solidFill>
                <a:latin typeface="Verdana"/>
                <a:cs typeface="Verdana"/>
              </a:rPr>
              <a:t>LA</a:t>
            </a:r>
            <a:r>
              <a:rPr sz="2750" spc="-30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750" spc="-260" dirty="0">
                <a:solidFill>
                  <a:srgbClr val="231F20"/>
                </a:solidFill>
                <a:latin typeface="Verdana"/>
                <a:cs typeface="Verdana"/>
              </a:rPr>
              <a:t>COMUNIDAD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267124" y="8745563"/>
            <a:ext cx="2914455" cy="797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68866" y="8714663"/>
            <a:ext cx="1437894" cy="808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41238" y="8708059"/>
            <a:ext cx="1941152" cy="7959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44973" y="8773794"/>
            <a:ext cx="852576" cy="7496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200" y="8944845"/>
            <a:ext cx="286766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204" dirty="0">
                <a:solidFill>
                  <a:srgbClr val="231F20"/>
                </a:solidFill>
                <a:latin typeface="Verdana"/>
                <a:cs typeface="Verdana"/>
              </a:rPr>
              <a:t>February </a:t>
            </a:r>
            <a:r>
              <a:rPr sz="2450" spc="-160" dirty="0">
                <a:solidFill>
                  <a:srgbClr val="231F20"/>
                </a:solidFill>
                <a:latin typeface="Verdana"/>
                <a:cs typeface="Verdana"/>
              </a:rPr>
              <a:t>28th,</a:t>
            </a:r>
            <a:r>
              <a:rPr sz="2450" spc="-3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50" spc="-40" dirty="0">
                <a:solidFill>
                  <a:srgbClr val="231F20"/>
                </a:solidFill>
                <a:latin typeface="Verdana"/>
                <a:cs typeface="Verdana"/>
              </a:rPr>
              <a:t>2024</a:t>
            </a:r>
            <a:endParaRPr sz="2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22">
            <a:extLst>
              <a:ext uri="{FF2B5EF4-FFF2-40B4-BE49-F238E27FC236}">
                <a16:creationId xmlns:a16="http://schemas.microsoft.com/office/drawing/2014/main" id="{2CDED6C0-C9E9-3718-2CC3-3BB9129FEC62}"/>
              </a:ext>
            </a:extLst>
          </p:cNvPr>
          <p:cNvSpPr/>
          <p:nvPr/>
        </p:nvSpPr>
        <p:spPr>
          <a:xfrm>
            <a:off x="8077200" y="5868277"/>
            <a:ext cx="2215515" cy="948690"/>
          </a:xfrm>
          <a:custGeom>
            <a:avLst/>
            <a:gdLst/>
            <a:ahLst/>
            <a:cxnLst/>
            <a:rect l="l" t="t" r="r" b="b"/>
            <a:pathLst>
              <a:path w="2215515" h="948689">
                <a:moveTo>
                  <a:pt x="0" y="948182"/>
                </a:moveTo>
                <a:lnTo>
                  <a:pt x="2215133" y="948182"/>
                </a:lnTo>
                <a:lnTo>
                  <a:pt x="2215133" y="0"/>
                </a:lnTo>
                <a:lnTo>
                  <a:pt x="0" y="0"/>
                </a:lnTo>
                <a:lnTo>
                  <a:pt x="0" y="948182"/>
                </a:lnTo>
                <a:close/>
              </a:path>
            </a:pathLst>
          </a:custGeom>
          <a:solidFill>
            <a:schemeClr val="bg2">
              <a:lumMod val="10000"/>
              <a:alpha val="44999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" y="4336541"/>
            <a:ext cx="15544800" cy="0"/>
          </a:xfrm>
          <a:custGeom>
            <a:avLst/>
            <a:gdLst/>
            <a:ahLst/>
            <a:cxnLst/>
            <a:rect l="l" t="t" r="r" b="b"/>
            <a:pathLst>
              <a:path w="15544800">
                <a:moveTo>
                  <a:pt x="0" y="0"/>
                </a:moveTo>
                <a:lnTo>
                  <a:pt x="15544800" y="0"/>
                </a:lnTo>
              </a:path>
            </a:pathLst>
          </a:custGeom>
          <a:ln w="194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37410" y="3967347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4"/>
                </a:lnTo>
              </a:path>
            </a:pathLst>
          </a:custGeom>
          <a:ln w="194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54318" y="3967347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4"/>
                </a:lnTo>
              </a:path>
            </a:pathLst>
          </a:custGeom>
          <a:ln w="194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572892" y="3967347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4"/>
                </a:lnTo>
              </a:path>
            </a:pathLst>
          </a:custGeom>
          <a:ln w="194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591465" y="3967347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4"/>
                </a:lnTo>
              </a:path>
            </a:pathLst>
          </a:custGeom>
          <a:ln w="194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36089" y="4399129"/>
            <a:ext cx="79819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40" dirty="0">
                <a:solidFill>
                  <a:srgbClr val="231F20"/>
                </a:solidFill>
                <a:latin typeface="Verdana"/>
                <a:cs typeface="Verdana"/>
              </a:rPr>
              <a:t>2023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3567" y="4399129"/>
            <a:ext cx="79819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40" dirty="0">
                <a:solidFill>
                  <a:srgbClr val="231F20"/>
                </a:solidFill>
                <a:latin typeface="Verdana"/>
                <a:cs typeface="Verdana"/>
              </a:rPr>
              <a:t>2024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52141" y="4399129"/>
            <a:ext cx="79819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40" dirty="0">
                <a:solidFill>
                  <a:srgbClr val="231F20"/>
                </a:solidFill>
                <a:latin typeface="Verdana"/>
                <a:cs typeface="Verdana"/>
              </a:rPr>
              <a:t>2025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170714" y="4399129"/>
            <a:ext cx="79819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40" dirty="0">
                <a:solidFill>
                  <a:srgbClr val="231F20"/>
                </a:solidFill>
                <a:latin typeface="Verdana"/>
                <a:cs typeface="Verdana"/>
              </a:rPr>
              <a:t>2026</a:t>
            </a:r>
            <a:endParaRPr sz="245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2034" y="4229668"/>
            <a:ext cx="233172" cy="2331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88018" y="4229668"/>
            <a:ext cx="233171" cy="2331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039592" y="4229668"/>
            <a:ext cx="233172" cy="2331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21817" y="4229668"/>
            <a:ext cx="233171" cy="2331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8620" y="4845684"/>
            <a:ext cx="7125970" cy="960119"/>
          </a:xfrm>
          <a:custGeom>
            <a:avLst/>
            <a:gdLst/>
            <a:ahLst/>
            <a:cxnLst/>
            <a:rect l="l" t="t" r="r" b="b"/>
            <a:pathLst>
              <a:path w="7125970" h="960120">
                <a:moveTo>
                  <a:pt x="0" y="959865"/>
                </a:moveTo>
                <a:lnTo>
                  <a:pt x="7125716" y="959865"/>
                </a:lnTo>
                <a:lnTo>
                  <a:pt x="7125716" y="0"/>
                </a:lnTo>
                <a:lnTo>
                  <a:pt x="0" y="0"/>
                </a:lnTo>
                <a:lnTo>
                  <a:pt x="0" y="959865"/>
                </a:lnTo>
                <a:close/>
              </a:path>
            </a:pathLst>
          </a:custGeom>
          <a:solidFill>
            <a:srgbClr val="9578B5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94888" y="4845684"/>
            <a:ext cx="5761355" cy="960119"/>
          </a:xfrm>
          <a:custGeom>
            <a:avLst/>
            <a:gdLst/>
            <a:ahLst/>
            <a:cxnLst/>
            <a:rect l="l" t="t" r="r" b="b"/>
            <a:pathLst>
              <a:path w="5761355" h="960120">
                <a:moveTo>
                  <a:pt x="0" y="959865"/>
                </a:moveTo>
                <a:lnTo>
                  <a:pt x="5761291" y="959865"/>
                </a:lnTo>
                <a:lnTo>
                  <a:pt x="5761291" y="0"/>
                </a:lnTo>
                <a:lnTo>
                  <a:pt x="0" y="0"/>
                </a:lnTo>
                <a:lnTo>
                  <a:pt x="0" y="959865"/>
                </a:lnTo>
                <a:close/>
              </a:path>
            </a:pathLst>
          </a:custGeom>
          <a:solidFill>
            <a:srgbClr val="617888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28685" y="2937510"/>
            <a:ext cx="2215515" cy="948690"/>
          </a:xfrm>
          <a:custGeom>
            <a:avLst/>
            <a:gdLst/>
            <a:ahLst/>
            <a:cxnLst/>
            <a:rect l="l" t="t" r="r" b="b"/>
            <a:pathLst>
              <a:path w="2215515" h="948689">
                <a:moveTo>
                  <a:pt x="0" y="948182"/>
                </a:moveTo>
                <a:lnTo>
                  <a:pt x="2215133" y="948182"/>
                </a:lnTo>
                <a:lnTo>
                  <a:pt x="2215133" y="0"/>
                </a:lnTo>
                <a:lnTo>
                  <a:pt x="0" y="0"/>
                </a:lnTo>
                <a:lnTo>
                  <a:pt x="0" y="948182"/>
                </a:lnTo>
                <a:close/>
              </a:path>
            </a:pathLst>
          </a:custGeom>
          <a:solidFill>
            <a:srgbClr val="FFA300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8620" y="4326823"/>
            <a:ext cx="0" cy="1478915"/>
          </a:xfrm>
          <a:custGeom>
            <a:avLst/>
            <a:gdLst/>
            <a:ahLst/>
            <a:cxnLst/>
            <a:rect l="l" t="t" r="r" b="b"/>
            <a:pathLst>
              <a:path h="1478914">
                <a:moveTo>
                  <a:pt x="0" y="0"/>
                </a:moveTo>
                <a:lnTo>
                  <a:pt x="0" y="1478737"/>
                </a:lnTo>
              </a:path>
            </a:pathLst>
          </a:custGeom>
          <a:ln w="19431">
            <a:solidFill>
              <a:srgbClr val="9578B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404602" y="4326823"/>
            <a:ext cx="0" cy="1478915"/>
          </a:xfrm>
          <a:custGeom>
            <a:avLst/>
            <a:gdLst/>
            <a:ahLst/>
            <a:cxnLst/>
            <a:rect l="l" t="t" r="r" b="b"/>
            <a:pathLst>
              <a:path h="1478914">
                <a:moveTo>
                  <a:pt x="0" y="0"/>
                </a:moveTo>
                <a:lnTo>
                  <a:pt x="0" y="1478737"/>
                </a:lnTo>
              </a:path>
            </a:pathLst>
          </a:custGeom>
          <a:ln w="19431">
            <a:solidFill>
              <a:srgbClr val="6178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156180" y="1965963"/>
            <a:ext cx="0" cy="2371090"/>
          </a:xfrm>
          <a:custGeom>
            <a:avLst/>
            <a:gdLst/>
            <a:ahLst/>
            <a:cxnLst/>
            <a:rect l="l" t="t" r="r" b="b"/>
            <a:pathLst>
              <a:path h="2371090">
                <a:moveTo>
                  <a:pt x="0" y="0"/>
                </a:moveTo>
                <a:lnTo>
                  <a:pt x="0" y="2370582"/>
                </a:lnTo>
              </a:path>
            </a:pathLst>
          </a:custGeom>
          <a:ln w="1943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34400" y="2937507"/>
            <a:ext cx="0" cy="1399540"/>
          </a:xfrm>
          <a:custGeom>
            <a:avLst/>
            <a:gdLst/>
            <a:ahLst/>
            <a:cxnLst/>
            <a:rect l="l" t="t" r="r" b="b"/>
            <a:pathLst>
              <a:path h="1399539">
                <a:moveTo>
                  <a:pt x="0" y="0"/>
                </a:moveTo>
                <a:lnTo>
                  <a:pt x="0" y="1399032"/>
                </a:lnTo>
              </a:path>
            </a:pathLst>
          </a:custGeom>
          <a:ln w="19431">
            <a:solidFill>
              <a:srgbClr val="FFA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4769513" y="1682576"/>
            <a:ext cx="330860" cy="1991281"/>
          </a:xfrm>
          <a:prstGeom prst="rect">
            <a:avLst/>
          </a:prstGeom>
        </p:spPr>
        <p:txBody>
          <a:bodyPr vert="vert270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dirty="0">
                <a:solidFill>
                  <a:srgbClr val="231F20"/>
                </a:solidFill>
                <a:latin typeface="Verdana"/>
                <a:cs typeface="Verdana"/>
              </a:rPr>
              <a:t>Openi</a:t>
            </a:r>
            <a:r>
              <a:rPr sz="2150" spc="-10" dirty="0">
                <a:solidFill>
                  <a:srgbClr val="231F20"/>
                </a:solidFill>
                <a:latin typeface="Verdana"/>
                <a:cs typeface="Verdana"/>
              </a:rPr>
              <a:t>n</a:t>
            </a:r>
            <a:r>
              <a:rPr sz="2150" dirty="0">
                <a:solidFill>
                  <a:srgbClr val="231F20"/>
                </a:solidFill>
                <a:latin typeface="Verdana"/>
                <a:cs typeface="Verdana"/>
              </a:rPr>
              <a:t>g</a:t>
            </a:r>
            <a:endParaRPr sz="2150" dirty="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444500" y="9507201"/>
            <a:ext cx="4709795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95" dirty="0">
                <a:solidFill>
                  <a:srgbClr val="231F20"/>
                </a:solidFill>
                <a:latin typeface="Verdana"/>
                <a:cs typeface="Verdana"/>
              </a:rPr>
              <a:t>Tentative </a:t>
            </a:r>
            <a:r>
              <a:rPr sz="2100" spc="-190" dirty="0">
                <a:solidFill>
                  <a:srgbClr val="231F20"/>
                </a:solidFill>
                <a:latin typeface="Verdana"/>
                <a:cs typeface="Verdana"/>
              </a:rPr>
              <a:t>Schedule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3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231F20"/>
                </a:solidFill>
                <a:latin typeface="Verdana"/>
                <a:cs typeface="Verdana"/>
              </a:rPr>
              <a:t>Calendario </a:t>
            </a:r>
            <a:r>
              <a:rPr sz="2100" spc="-160" dirty="0">
                <a:solidFill>
                  <a:srgbClr val="231F20"/>
                </a:solidFill>
                <a:latin typeface="Verdana"/>
                <a:cs typeface="Verdana"/>
              </a:rPr>
              <a:t>tentativo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40871" y="4981575"/>
            <a:ext cx="2834005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165" dirty="0">
                <a:solidFill>
                  <a:srgbClr val="231F20"/>
                </a:solidFill>
                <a:latin typeface="Verdana"/>
                <a:cs typeface="Verdana"/>
              </a:rPr>
              <a:t>Fall </a:t>
            </a:r>
            <a:r>
              <a:rPr sz="2150" spc="-40" dirty="0">
                <a:solidFill>
                  <a:srgbClr val="231F20"/>
                </a:solidFill>
                <a:latin typeface="Verdana"/>
                <a:cs typeface="Verdana"/>
              </a:rPr>
              <a:t>2023 </a:t>
            </a:r>
            <a:r>
              <a:rPr sz="2150" spc="-520" dirty="0">
                <a:solidFill>
                  <a:srgbClr val="231F20"/>
                </a:solidFill>
                <a:latin typeface="Verdana"/>
                <a:cs typeface="Verdana"/>
              </a:rPr>
              <a:t>- </a:t>
            </a:r>
            <a:r>
              <a:rPr sz="2150" spc="-185" dirty="0">
                <a:solidFill>
                  <a:srgbClr val="231F20"/>
                </a:solidFill>
                <a:latin typeface="Verdana"/>
                <a:cs typeface="Verdana"/>
              </a:rPr>
              <a:t>Spring</a:t>
            </a:r>
            <a:r>
              <a:rPr sz="21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50" spc="-40" dirty="0">
                <a:solidFill>
                  <a:srgbClr val="231F20"/>
                </a:solidFill>
                <a:latin typeface="Verdana"/>
                <a:cs typeface="Verdana"/>
              </a:rPr>
              <a:t>2024</a:t>
            </a:r>
            <a:endParaRPr sz="2150" dirty="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63926" y="5334000"/>
            <a:ext cx="1031874" cy="3424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b="1" spc="-215" dirty="0">
                <a:solidFill>
                  <a:srgbClr val="231F20"/>
                </a:solidFill>
                <a:latin typeface="Verdana"/>
                <a:cs typeface="Verdana"/>
              </a:rPr>
              <a:t>De</a:t>
            </a:r>
            <a:r>
              <a:rPr sz="2150" b="1" spc="-150" dirty="0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sz="2150" b="1" spc="-85" dirty="0">
                <a:solidFill>
                  <a:srgbClr val="231F20"/>
                </a:solidFill>
                <a:latin typeface="Verdana"/>
                <a:cs typeface="Verdana"/>
              </a:rPr>
              <a:t>i</a:t>
            </a:r>
            <a:r>
              <a:rPr sz="2150" b="1" spc="-240" dirty="0">
                <a:solidFill>
                  <a:srgbClr val="231F20"/>
                </a:solidFill>
                <a:latin typeface="Verdana"/>
                <a:cs typeface="Verdana"/>
              </a:rPr>
              <a:t>gn</a:t>
            </a:r>
            <a:endParaRPr sz="2150" b="1" dirty="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052942" y="4953000"/>
            <a:ext cx="2448560" cy="352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spc="-110" dirty="0">
                <a:solidFill>
                  <a:srgbClr val="231F20"/>
                </a:solidFill>
                <a:latin typeface="Verdana"/>
                <a:cs typeface="Verdana"/>
              </a:rPr>
              <a:t>Winter </a:t>
            </a:r>
            <a:r>
              <a:rPr sz="2150" spc="-40" dirty="0">
                <a:solidFill>
                  <a:srgbClr val="231F20"/>
                </a:solidFill>
                <a:latin typeface="Verdana"/>
                <a:cs typeface="Verdana"/>
              </a:rPr>
              <a:t>2024 </a:t>
            </a:r>
            <a:r>
              <a:rPr sz="2150" spc="-520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2150" spc="-59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50" spc="-40" dirty="0">
                <a:solidFill>
                  <a:srgbClr val="231F20"/>
                </a:solidFill>
                <a:latin typeface="Verdana"/>
                <a:cs typeface="Verdana"/>
              </a:rPr>
              <a:t>2026</a:t>
            </a:r>
            <a:endParaRPr sz="2150" dirty="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361373" y="5289491"/>
            <a:ext cx="1821227" cy="3424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150" b="1" spc="-170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2150" b="1" spc="-190" dirty="0">
                <a:solidFill>
                  <a:srgbClr val="231F20"/>
                </a:solidFill>
                <a:latin typeface="Verdana"/>
                <a:cs typeface="Verdana"/>
              </a:rPr>
              <a:t>on</a:t>
            </a:r>
            <a:r>
              <a:rPr sz="2150" b="1" spc="-130" dirty="0">
                <a:solidFill>
                  <a:srgbClr val="231F20"/>
                </a:solidFill>
                <a:latin typeface="Verdana"/>
                <a:cs typeface="Verdana"/>
              </a:rPr>
              <a:t>s</a:t>
            </a:r>
            <a:r>
              <a:rPr sz="2150" b="1" spc="-6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2150" b="1" spc="-30" dirty="0">
                <a:solidFill>
                  <a:srgbClr val="231F20"/>
                </a:solidFill>
                <a:latin typeface="Verdana"/>
                <a:cs typeface="Verdana"/>
              </a:rPr>
              <a:t>r</a:t>
            </a:r>
            <a:r>
              <a:rPr sz="2150" b="1" spc="-185" dirty="0">
                <a:solidFill>
                  <a:srgbClr val="231F20"/>
                </a:solidFill>
                <a:latin typeface="Verdana"/>
                <a:cs typeface="Verdana"/>
              </a:rPr>
              <a:t>u</a:t>
            </a:r>
            <a:r>
              <a:rPr sz="2150" b="1" spc="-120" dirty="0">
                <a:solidFill>
                  <a:srgbClr val="231F20"/>
                </a:solidFill>
                <a:latin typeface="Verdana"/>
                <a:cs typeface="Verdana"/>
              </a:rPr>
              <a:t>c</a:t>
            </a:r>
            <a:r>
              <a:rPr sz="2150" b="1" spc="-65" dirty="0">
                <a:solidFill>
                  <a:srgbClr val="231F20"/>
                </a:solidFill>
                <a:latin typeface="Verdana"/>
                <a:cs typeface="Verdana"/>
              </a:rPr>
              <a:t>t</a:t>
            </a:r>
            <a:r>
              <a:rPr sz="2150" b="1" spc="-200" dirty="0">
                <a:solidFill>
                  <a:srgbClr val="231F20"/>
                </a:solidFill>
                <a:latin typeface="Verdana"/>
                <a:cs typeface="Verdana"/>
              </a:rPr>
              <a:t>ion</a:t>
            </a:r>
            <a:endParaRPr sz="2150" b="1" dirty="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775653" y="3047715"/>
            <a:ext cx="1743710" cy="686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150" spc="-240" dirty="0">
                <a:solidFill>
                  <a:srgbClr val="231F20"/>
                </a:solidFill>
                <a:latin typeface="Verdana"/>
                <a:cs typeface="Verdana"/>
              </a:rPr>
              <a:t>Summer</a:t>
            </a:r>
            <a:r>
              <a:rPr sz="2150" spc="-3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50" spc="-40" dirty="0">
                <a:solidFill>
                  <a:srgbClr val="231F20"/>
                </a:solidFill>
                <a:latin typeface="Verdana"/>
                <a:cs typeface="Verdana"/>
              </a:rPr>
              <a:t>2024</a:t>
            </a:r>
            <a:endParaRPr lang="en-US" sz="2150" spc="-40" dirty="0">
              <a:solidFill>
                <a:srgbClr val="231F20"/>
              </a:solidFill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sz="2150" b="1" spc="-40" dirty="0">
                <a:solidFill>
                  <a:srgbClr val="231F20"/>
                </a:solidFill>
                <a:latin typeface="Verdana"/>
                <a:cs typeface="Verdana"/>
              </a:rPr>
              <a:t>Bidding</a:t>
            </a:r>
            <a:endParaRPr sz="2150" b="1" dirty="0">
              <a:latin typeface="Verdana"/>
              <a:cs typeface="Verdana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96828E57-22CA-0237-932C-E9A84142351E}"/>
              </a:ext>
            </a:extLst>
          </p:cNvPr>
          <p:cNvSpPr txBox="1"/>
          <p:nvPr/>
        </p:nvSpPr>
        <p:spPr>
          <a:xfrm>
            <a:off x="457200" y="8909835"/>
            <a:ext cx="6324600" cy="3404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100" spc="-195" dirty="0">
                <a:solidFill>
                  <a:srgbClr val="231F20"/>
                </a:solidFill>
                <a:latin typeface="Verdana"/>
                <a:cs typeface="Verdana"/>
              </a:rPr>
              <a:t>*Contingent to Zoning &amp; City Permitting Approvals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38" name="object 32">
            <a:extLst>
              <a:ext uri="{FF2B5EF4-FFF2-40B4-BE49-F238E27FC236}">
                <a16:creationId xmlns:a16="http://schemas.microsoft.com/office/drawing/2014/main" id="{8690E697-76AD-36A0-9150-0F73E25F58BA}"/>
              </a:ext>
            </a:extLst>
          </p:cNvPr>
          <p:cNvSpPr txBox="1"/>
          <p:nvPr/>
        </p:nvSpPr>
        <p:spPr>
          <a:xfrm>
            <a:off x="8314690" y="6019800"/>
            <a:ext cx="1743710" cy="6860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150" spc="-240" dirty="0">
                <a:solidFill>
                  <a:srgbClr val="231F20"/>
                </a:solidFill>
                <a:latin typeface="Verdana"/>
                <a:cs typeface="Verdana"/>
              </a:rPr>
              <a:t>Summer</a:t>
            </a:r>
            <a:r>
              <a:rPr sz="2150" spc="-30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50" spc="-40" dirty="0">
                <a:solidFill>
                  <a:srgbClr val="231F20"/>
                </a:solidFill>
                <a:latin typeface="Verdana"/>
                <a:cs typeface="Verdana"/>
              </a:rPr>
              <a:t>2024</a:t>
            </a:r>
            <a:endParaRPr lang="en-US" sz="2150" spc="-40" dirty="0">
              <a:solidFill>
                <a:srgbClr val="231F20"/>
              </a:solidFill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sz="2150" b="1" spc="-40" dirty="0">
                <a:solidFill>
                  <a:srgbClr val="231F20"/>
                </a:solidFill>
                <a:latin typeface="Verdana"/>
                <a:cs typeface="Verdana"/>
              </a:rPr>
              <a:t>Demolition</a:t>
            </a:r>
            <a:endParaRPr lang="en-US" sz="2150" b="1" dirty="0">
              <a:latin typeface="Verdana"/>
              <a:cs typeface="Verdana"/>
            </a:endParaRPr>
          </a:p>
        </p:txBody>
      </p:sp>
      <p:sp>
        <p:nvSpPr>
          <p:cNvPr id="41" name="object 19">
            <a:extLst>
              <a:ext uri="{FF2B5EF4-FFF2-40B4-BE49-F238E27FC236}">
                <a16:creationId xmlns:a16="http://schemas.microsoft.com/office/drawing/2014/main" id="{7E6A2541-EFDD-4386-7F61-0A469AD276B1}"/>
              </a:ext>
            </a:extLst>
          </p:cNvPr>
          <p:cNvSpPr/>
          <p:nvPr/>
        </p:nvSpPr>
        <p:spPr>
          <a:xfrm>
            <a:off x="7966241" y="4219955"/>
            <a:ext cx="233171" cy="2331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baseline="-25000" dirty="0"/>
          </a:p>
        </p:txBody>
      </p:sp>
      <p:sp>
        <p:nvSpPr>
          <p:cNvPr id="42" name="object 26">
            <a:extLst>
              <a:ext uri="{FF2B5EF4-FFF2-40B4-BE49-F238E27FC236}">
                <a16:creationId xmlns:a16="http://schemas.microsoft.com/office/drawing/2014/main" id="{934A1519-3F64-54D4-BE09-E1BF4C429EE1}"/>
              </a:ext>
            </a:extLst>
          </p:cNvPr>
          <p:cNvSpPr/>
          <p:nvPr/>
        </p:nvSpPr>
        <p:spPr>
          <a:xfrm>
            <a:off x="8077200" y="4346253"/>
            <a:ext cx="45719" cy="2470707"/>
          </a:xfrm>
          <a:custGeom>
            <a:avLst/>
            <a:gdLst/>
            <a:ahLst/>
            <a:cxnLst/>
            <a:rect l="l" t="t" r="r" b="b"/>
            <a:pathLst>
              <a:path h="1399539">
                <a:moveTo>
                  <a:pt x="0" y="0"/>
                </a:moveTo>
                <a:lnTo>
                  <a:pt x="0" y="1399032"/>
                </a:ln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334" y="6635115"/>
            <a:ext cx="360045" cy="356870"/>
          </a:xfrm>
          <a:custGeom>
            <a:avLst/>
            <a:gdLst/>
            <a:ahLst/>
            <a:cxnLst/>
            <a:rect l="l" t="t" r="r" b="b"/>
            <a:pathLst>
              <a:path w="360045" h="356870">
                <a:moveTo>
                  <a:pt x="0" y="356565"/>
                </a:moveTo>
                <a:lnTo>
                  <a:pt x="360045" y="356565"/>
                </a:lnTo>
                <a:lnTo>
                  <a:pt x="360045" y="0"/>
                </a:lnTo>
                <a:lnTo>
                  <a:pt x="0" y="0"/>
                </a:lnTo>
                <a:lnTo>
                  <a:pt x="0" y="356565"/>
                </a:lnTo>
                <a:close/>
              </a:path>
            </a:pathLst>
          </a:custGeom>
          <a:solidFill>
            <a:srgbClr val="FFA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7036" y="7212299"/>
            <a:ext cx="360045" cy="356870"/>
          </a:xfrm>
          <a:custGeom>
            <a:avLst/>
            <a:gdLst/>
            <a:ahLst/>
            <a:cxnLst/>
            <a:rect l="l" t="t" r="r" b="b"/>
            <a:pathLst>
              <a:path w="360045" h="356870">
                <a:moveTo>
                  <a:pt x="0" y="356565"/>
                </a:moveTo>
                <a:lnTo>
                  <a:pt x="360045" y="356565"/>
                </a:lnTo>
                <a:lnTo>
                  <a:pt x="360045" y="0"/>
                </a:lnTo>
                <a:lnTo>
                  <a:pt x="0" y="0"/>
                </a:lnTo>
                <a:lnTo>
                  <a:pt x="0" y="356565"/>
                </a:lnTo>
                <a:close/>
              </a:path>
            </a:pathLst>
          </a:custGeom>
          <a:solidFill>
            <a:srgbClr val="5C5D60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355955" y="6035040"/>
            <a:ext cx="315632" cy="2914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8852" y="6977929"/>
            <a:ext cx="5549266" cy="5787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915" marR="359410" indent="-358775">
              <a:lnSpc>
                <a:spcPct val="149200"/>
              </a:lnSpc>
              <a:spcBef>
                <a:spcPts val="100"/>
              </a:spcBef>
              <a:tabLst>
                <a:tab pos="462280" algn="l"/>
              </a:tabLst>
            </a:pPr>
            <a:r>
              <a:rPr lang="en-US" sz="2850" spc="-247" baseline="1461" dirty="0">
                <a:solidFill>
                  <a:srgbClr val="231F20"/>
                </a:solidFill>
                <a:latin typeface="Verdana"/>
                <a:cs typeface="Verdana"/>
              </a:rPr>
              <a:t>Proposed School Footprint</a:t>
            </a:r>
            <a:endParaRPr lang="en-US" sz="1900" dirty="0">
              <a:latin typeface="Verdana"/>
              <a:cs typeface="Verdan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317160"/>
              </p:ext>
            </p:extLst>
          </p:nvPr>
        </p:nvGraphicFramePr>
        <p:xfrm>
          <a:off x="10292856" y="6635117"/>
          <a:ext cx="4774565" cy="2236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7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745"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Building </a:t>
                      </a:r>
                      <a:r>
                        <a:rPr sz="1900" spc="-2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Area: </a:t>
                      </a:r>
                      <a:r>
                        <a:rPr sz="1900" spc="-20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Ground</a:t>
                      </a:r>
                      <a:r>
                        <a:rPr sz="19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Floor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82,697</a:t>
                      </a:r>
                      <a:r>
                        <a:rPr sz="1900" spc="-2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SF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Building </a:t>
                      </a:r>
                      <a:r>
                        <a:rPr sz="1900" spc="-2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Area: </a:t>
                      </a:r>
                      <a:r>
                        <a:rPr lang="en-US" sz="1900" spc="-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Second</a:t>
                      </a:r>
                      <a:r>
                        <a:rPr sz="19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Floor</a:t>
                      </a:r>
                      <a:endParaRPr sz="19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63,704</a:t>
                      </a:r>
                      <a:r>
                        <a:rPr sz="1900" spc="-2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SF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Total Building</a:t>
                      </a:r>
                      <a:r>
                        <a:rPr sz="1900" spc="-20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Area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8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146,401</a:t>
                      </a:r>
                      <a:r>
                        <a:rPr sz="190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SF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Acrage </a:t>
                      </a:r>
                      <a:r>
                        <a:rPr sz="1900" spc="-1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900" spc="-2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Site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5.224</a:t>
                      </a:r>
                      <a:r>
                        <a:rPr sz="1900" spc="-229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Acres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8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Square </a:t>
                      </a:r>
                      <a:r>
                        <a:rPr sz="19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Footage </a:t>
                      </a:r>
                      <a:r>
                        <a:rPr sz="1900" spc="-1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900" spc="-2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Site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8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227,544</a:t>
                      </a:r>
                      <a:r>
                        <a:rPr sz="190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SF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Lot</a:t>
                      </a:r>
                      <a:r>
                        <a:rPr sz="1900" spc="-2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9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Coverage</a:t>
                      </a:r>
                      <a:endParaRPr sz="19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2275"/>
                        </a:lnSpc>
                      </a:pPr>
                      <a:r>
                        <a:rPr sz="1900" spc="-20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36.4%</a:t>
                      </a:r>
                      <a:endParaRPr sz="19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407036" y="6642305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4">
                <a:moveTo>
                  <a:pt x="168338" y="336676"/>
                </a:moveTo>
                <a:lnTo>
                  <a:pt x="213091" y="330663"/>
                </a:lnTo>
                <a:lnTo>
                  <a:pt x="253304" y="313692"/>
                </a:lnTo>
                <a:lnTo>
                  <a:pt x="287374" y="287369"/>
                </a:lnTo>
                <a:lnTo>
                  <a:pt x="313695" y="253299"/>
                </a:lnTo>
                <a:lnTo>
                  <a:pt x="330664" y="213087"/>
                </a:lnTo>
                <a:lnTo>
                  <a:pt x="336677" y="168338"/>
                </a:lnTo>
                <a:lnTo>
                  <a:pt x="330664" y="123585"/>
                </a:lnTo>
                <a:lnTo>
                  <a:pt x="313695" y="83372"/>
                </a:lnTo>
                <a:lnTo>
                  <a:pt x="287374" y="49302"/>
                </a:lnTo>
                <a:lnTo>
                  <a:pt x="253304" y="22981"/>
                </a:lnTo>
                <a:lnTo>
                  <a:pt x="213091" y="6012"/>
                </a:lnTo>
                <a:lnTo>
                  <a:pt x="168338" y="0"/>
                </a:lnTo>
                <a:lnTo>
                  <a:pt x="123585" y="6012"/>
                </a:lnTo>
                <a:lnTo>
                  <a:pt x="83372" y="22981"/>
                </a:lnTo>
                <a:lnTo>
                  <a:pt x="49302" y="49302"/>
                </a:lnTo>
                <a:lnTo>
                  <a:pt x="22981" y="83372"/>
                </a:lnTo>
                <a:lnTo>
                  <a:pt x="6012" y="123585"/>
                </a:lnTo>
                <a:lnTo>
                  <a:pt x="0" y="168338"/>
                </a:lnTo>
                <a:lnTo>
                  <a:pt x="6012" y="213087"/>
                </a:lnTo>
                <a:lnTo>
                  <a:pt x="22981" y="253299"/>
                </a:lnTo>
                <a:lnTo>
                  <a:pt x="49302" y="287369"/>
                </a:lnTo>
                <a:lnTo>
                  <a:pt x="83372" y="313692"/>
                </a:lnTo>
                <a:lnTo>
                  <a:pt x="123585" y="330663"/>
                </a:lnTo>
                <a:lnTo>
                  <a:pt x="168338" y="33667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9738" y="7219492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4">
                <a:moveTo>
                  <a:pt x="168338" y="336677"/>
                </a:moveTo>
                <a:lnTo>
                  <a:pt x="213091" y="330663"/>
                </a:lnTo>
                <a:lnTo>
                  <a:pt x="253304" y="313692"/>
                </a:lnTo>
                <a:lnTo>
                  <a:pt x="287374" y="287369"/>
                </a:lnTo>
                <a:lnTo>
                  <a:pt x="313695" y="253299"/>
                </a:lnTo>
                <a:lnTo>
                  <a:pt x="330664" y="213087"/>
                </a:lnTo>
                <a:lnTo>
                  <a:pt x="336677" y="168338"/>
                </a:lnTo>
                <a:lnTo>
                  <a:pt x="330664" y="123585"/>
                </a:lnTo>
                <a:lnTo>
                  <a:pt x="313695" y="83372"/>
                </a:lnTo>
                <a:lnTo>
                  <a:pt x="287374" y="49302"/>
                </a:lnTo>
                <a:lnTo>
                  <a:pt x="253304" y="22981"/>
                </a:lnTo>
                <a:lnTo>
                  <a:pt x="213091" y="6012"/>
                </a:lnTo>
                <a:lnTo>
                  <a:pt x="168338" y="0"/>
                </a:lnTo>
                <a:lnTo>
                  <a:pt x="123585" y="6012"/>
                </a:lnTo>
                <a:lnTo>
                  <a:pt x="83372" y="22981"/>
                </a:lnTo>
                <a:lnTo>
                  <a:pt x="49302" y="49302"/>
                </a:lnTo>
                <a:lnTo>
                  <a:pt x="22981" y="83372"/>
                </a:lnTo>
                <a:lnTo>
                  <a:pt x="6012" y="123585"/>
                </a:lnTo>
                <a:lnTo>
                  <a:pt x="0" y="168338"/>
                </a:lnTo>
                <a:lnTo>
                  <a:pt x="6012" y="213087"/>
                </a:lnTo>
                <a:lnTo>
                  <a:pt x="22981" y="253299"/>
                </a:lnTo>
                <a:lnTo>
                  <a:pt x="49302" y="287369"/>
                </a:lnTo>
                <a:lnTo>
                  <a:pt x="83372" y="313692"/>
                </a:lnTo>
                <a:lnTo>
                  <a:pt x="123585" y="330663"/>
                </a:lnTo>
                <a:lnTo>
                  <a:pt x="168338" y="336677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44500" y="9507201"/>
            <a:ext cx="5038725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75" dirty="0">
                <a:solidFill>
                  <a:srgbClr val="231F20"/>
                </a:solidFill>
                <a:latin typeface="Verdana"/>
                <a:cs typeface="Verdana"/>
              </a:rPr>
              <a:t>Existing </a:t>
            </a:r>
            <a:r>
              <a:rPr sz="2100" spc="-170" dirty="0">
                <a:solidFill>
                  <a:srgbClr val="231F20"/>
                </a:solidFill>
                <a:latin typeface="Verdana"/>
                <a:cs typeface="Verdana"/>
              </a:rPr>
              <a:t>Conditions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3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231F20"/>
                </a:solidFill>
                <a:latin typeface="Verdana"/>
                <a:cs typeface="Verdana"/>
              </a:rPr>
              <a:t>Condiciones </a:t>
            </a:r>
            <a:r>
              <a:rPr sz="2100" spc="-155" dirty="0">
                <a:solidFill>
                  <a:srgbClr val="231F20"/>
                </a:solidFill>
                <a:latin typeface="Verdana"/>
                <a:cs typeface="Verdana"/>
              </a:rPr>
              <a:t>Existentes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7B312218-3A91-EE98-83AB-82F3C68EBAC7}"/>
              </a:ext>
            </a:extLst>
          </p:cNvPr>
          <p:cNvSpPr txBox="1"/>
          <p:nvPr/>
        </p:nvSpPr>
        <p:spPr>
          <a:xfrm>
            <a:off x="832231" y="6455366"/>
            <a:ext cx="5549266" cy="5787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915" marR="359410" indent="-358775">
              <a:lnSpc>
                <a:spcPct val="149200"/>
              </a:lnSpc>
              <a:spcBef>
                <a:spcPts val="100"/>
              </a:spcBef>
              <a:tabLst>
                <a:tab pos="462280" algn="l"/>
              </a:tabLst>
            </a:pPr>
            <a:r>
              <a:rPr sz="2850" spc="-247" baseline="1461" dirty="0">
                <a:solidFill>
                  <a:srgbClr val="231F20"/>
                </a:solidFill>
                <a:latin typeface="Verdana"/>
                <a:cs typeface="Verdana"/>
              </a:rPr>
              <a:t>Existing </a:t>
            </a:r>
            <a:r>
              <a:rPr sz="2850" spc="-270" baseline="1461" dirty="0">
                <a:solidFill>
                  <a:srgbClr val="231F20"/>
                </a:solidFill>
                <a:latin typeface="Verdana"/>
                <a:cs typeface="Verdana"/>
              </a:rPr>
              <a:t>DESA </a:t>
            </a:r>
            <a:r>
              <a:rPr sz="2850" spc="-247" baseline="1461" dirty="0">
                <a:solidFill>
                  <a:srgbClr val="231F20"/>
                </a:solidFill>
                <a:latin typeface="Verdana"/>
                <a:cs typeface="Verdana"/>
              </a:rPr>
              <a:t>School</a:t>
            </a:r>
            <a:endParaRPr lang="en-US" sz="1900" dirty="0">
              <a:latin typeface="Verdana"/>
              <a:cs typeface="Verdana"/>
            </a:endParaRPr>
          </a:p>
        </p:txBody>
      </p:sp>
      <p:sp>
        <p:nvSpPr>
          <p:cNvPr id="27" name="object 14">
            <a:extLst>
              <a:ext uri="{FF2B5EF4-FFF2-40B4-BE49-F238E27FC236}">
                <a16:creationId xmlns:a16="http://schemas.microsoft.com/office/drawing/2014/main" id="{7F0C017A-F3AA-AD54-0E85-97CF7ADE5F26}"/>
              </a:ext>
            </a:extLst>
          </p:cNvPr>
          <p:cNvSpPr txBox="1"/>
          <p:nvPr/>
        </p:nvSpPr>
        <p:spPr>
          <a:xfrm>
            <a:off x="386294" y="6416289"/>
            <a:ext cx="265888" cy="5787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915" marR="359410" indent="-358775">
              <a:lnSpc>
                <a:spcPct val="149200"/>
              </a:lnSpc>
              <a:spcBef>
                <a:spcPts val="100"/>
              </a:spcBef>
              <a:tabLst>
                <a:tab pos="462280" algn="l"/>
              </a:tabLst>
            </a:pPr>
            <a:r>
              <a:rPr lang="en-US" sz="2850" b="1" spc="-247" baseline="1461" dirty="0">
                <a:solidFill>
                  <a:srgbClr val="231F20"/>
                </a:solidFill>
                <a:latin typeface="Verdana"/>
                <a:cs typeface="Verdana"/>
              </a:rPr>
              <a:t>1</a:t>
            </a:r>
            <a:endParaRPr lang="en-US" sz="1900" b="1" dirty="0">
              <a:latin typeface="Verdana"/>
              <a:cs typeface="Verdana"/>
            </a:endParaRPr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41761275-C6C6-21E9-CC2C-3C5AF1D4105F}"/>
              </a:ext>
            </a:extLst>
          </p:cNvPr>
          <p:cNvSpPr txBox="1"/>
          <p:nvPr/>
        </p:nvSpPr>
        <p:spPr>
          <a:xfrm>
            <a:off x="386294" y="6962554"/>
            <a:ext cx="265888" cy="5787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2915" marR="359410" indent="-358775">
              <a:lnSpc>
                <a:spcPct val="149200"/>
              </a:lnSpc>
              <a:spcBef>
                <a:spcPts val="100"/>
              </a:spcBef>
              <a:tabLst>
                <a:tab pos="462280" algn="l"/>
              </a:tabLst>
            </a:pPr>
            <a:r>
              <a:rPr lang="en-US" sz="2850" b="1" spc="-247" baseline="1461" dirty="0">
                <a:solidFill>
                  <a:srgbClr val="231F20"/>
                </a:solidFill>
                <a:latin typeface="Verdana"/>
                <a:cs typeface="Verdana"/>
              </a:rPr>
              <a:t>2</a:t>
            </a:r>
            <a:endParaRPr lang="en-US" sz="1900" b="1" dirty="0">
              <a:latin typeface="Verdana"/>
              <a:cs typeface="Verdana"/>
            </a:endParaRPr>
          </a:p>
        </p:txBody>
      </p:sp>
      <p:pic>
        <p:nvPicPr>
          <p:cNvPr id="30" name="Picture 29" descr="Aerial view of a neighborhood&#10;&#10;Description automatically generated">
            <a:extLst>
              <a:ext uri="{FF2B5EF4-FFF2-40B4-BE49-F238E27FC236}">
                <a16:creationId xmlns:a16="http://schemas.microsoft.com/office/drawing/2014/main" id="{D2EE2A04-C776-E292-D3CA-11145C82D0A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" t="12207" r="13" b="16358"/>
          <a:stretch/>
        </p:blipFill>
        <p:spPr>
          <a:xfrm>
            <a:off x="-20781" y="1"/>
            <a:ext cx="15565582" cy="62546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387780" y="5458110"/>
          <a:ext cx="7680325" cy="3437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33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875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Description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Proposed</a:t>
                      </a:r>
                      <a:r>
                        <a:rPr sz="145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1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Conditions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6970">
                <a:tc>
                  <a:txBody>
                    <a:bodyPr/>
                    <a:lstStyle/>
                    <a:p>
                      <a:pPr marL="1184910" marR="11620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Anticipated </a:t>
                      </a:r>
                      <a:r>
                        <a:rPr sz="145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Enrollment </a:t>
                      </a:r>
                      <a:r>
                        <a:rPr sz="1450" spc="-2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(By </a:t>
                      </a:r>
                      <a:r>
                        <a:rPr sz="145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grade)  </a:t>
                      </a:r>
                      <a:r>
                        <a:rPr sz="1450" spc="-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9th </a:t>
                      </a:r>
                      <a:r>
                        <a:rPr sz="1450" spc="-1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Grade:</a:t>
                      </a:r>
                      <a:r>
                        <a:rPr sz="1450" spc="-2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25%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50" spc="-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10th </a:t>
                      </a:r>
                      <a:r>
                        <a:rPr sz="1450" spc="-1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Grade:</a:t>
                      </a:r>
                      <a:r>
                        <a:rPr sz="1450" spc="-2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25%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50" spc="-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11th </a:t>
                      </a:r>
                      <a:r>
                        <a:rPr sz="1450" spc="-1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Grade:</a:t>
                      </a:r>
                      <a:r>
                        <a:rPr sz="1450" spc="-2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25%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50" spc="-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13th </a:t>
                      </a:r>
                      <a:r>
                        <a:rPr sz="1450" spc="-1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Grade:</a:t>
                      </a:r>
                      <a:r>
                        <a:rPr sz="1450" spc="-2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25%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679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Anticipated </a:t>
                      </a:r>
                      <a:r>
                        <a:rPr sz="145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Enrollment </a:t>
                      </a:r>
                      <a:r>
                        <a:rPr sz="1450" spc="-2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(By </a:t>
                      </a:r>
                      <a:r>
                        <a:rPr sz="145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grade)  </a:t>
                      </a:r>
                      <a:r>
                        <a:rPr sz="145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200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5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200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5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200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5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200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8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Total:</a:t>
                      </a:r>
                      <a:r>
                        <a:rPr sz="145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100%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8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Total:</a:t>
                      </a:r>
                      <a:r>
                        <a:rPr sz="145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800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63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Daily </a:t>
                      </a:r>
                      <a:r>
                        <a:rPr sz="1450" spc="-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Start/End</a:t>
                      </a:r>
                      <a:r>
                        <a:rPr sz="145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Schedule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&gt;Start: </a:t>
                      </a:r>
                      <a:r>
                        <a:rPr sz="1450" spc="-11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9:00</a:t>
                      </a:r>
                      <a:r>
                        <a:rPr sz="1450" spc="-1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AM</a:t>
                      </a:r>
                      <a:endParaRPr sz="1450">
                        <a:latin typeface="Verdana"/>
                        <a:cs typeface="Verdana"/>
                      </a:endParaRPr>
                    </a:p>
                    <a:p>
                      <a:pPr marL="1524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50" spc="-2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&gt;End: </a:t>
                      </a:r>
                      <a:r>
                        <a:rPr sz="1450" spc="-11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4:20</a:t>
                      </a:r>
                      <a:r>
                        <a:rPr sz="1450" spc="-2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PM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630">
                <a:tc>
                  <a:txBody>
                    <a:bodyPr/>
                    <a:lstStyle/>
                    <a:p>
                      <a:pPr marL="438784" marR="415290" indent="603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Approximate </a:t>
                      </a:r>
                      <a:r>
                        <a:rPr sz="145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Percentage </a:t>
                      </a:r>
                      <a:r>
                        <a:rPr sz="1450" spc="-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Students  </a:t>
                      </a:r>
                      <a:r>
                        <a:rPr sz="145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Travelling </a:t>
                      </a:r>
                      <a:r>
                        <a:rPr sz="1450" spc="-2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by </a:t>
                      </a:r>
                      <a:r>
                        <a:rPr sz="145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Mode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Other </a:t>
                      </a:r>
                      <a:r>
                        <a:rPr sz="145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Than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Drop </a:t>
                      </a:r>
                      <a:r>
                        <a:rPr sz="1450" spc="-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off/Pick</a:t>
                      </a:r>
                      <a:r>
                        <a:rPr sz="1450" spc="-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up/Bus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2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0%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109">
                <a:tc>
                  <a:txBody>
                    <a:bodyPr/>
                    <a:lstStyle/>
                    <a:p>
                      <a:pPr marL="1257935" marR="1018540" indent="-2159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Approximate </a:t>
                      </a:r>
                      <a:r>
                        <a:rPr sz="145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Percentage </a:t>
                      </a:r>
                      <a:r>
                        <a:rPr sz="1450" spc="-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450" spc="-20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Students  </a:t>
                      </a:r>
                      <a:r>
                        <a:rPr sz="145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Remaining </a:t>
                      </a:r>
                      <a:r>
                        <a:rPr sz="1450" spc="-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after </a:t>
                      </a:r>
                      <a:r>
                        <a:rPr sz="145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Dismissal</a:t>
                      </a:r>
                      <a:r>
                        <a:rPr sz="1450" spc="-229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Time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2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0%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Percentage </a:t>
                      </a:r>
                      <a:r>
                        <a:rPr sz="1450" spc="-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Students </a:t>
                      </a:r>
                      <a:r>
                        <a:rPr sz="1450" spc="-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to </a:t>
                      </a:r>
                      <a:r>
                        <a:rPr sz="1450" spc="-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use </a:t>
                      </a:r>
                      <a:r>
                        <a:rPr sz="145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Bus </a:t>
                      </a: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Drop </a:t>
                      </a:r>
                      <a:r>
                        <a:rPr sz="1450" spc="-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off/Pick</a:t>
                      </a:r>
                      <a:r>
                        <a:rPr sz="1450" spc="-3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45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up </a:t>
                      </a:r>
                      <a:r>
                        <a:rPr sz="145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Service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5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100%</a:t>
                      </a:r>
                      <a:endParaRPr sz="145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0" y="0"/>
            <a:ext cx="15544800" cy="53149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184755" y="4997767"/>
            <a:ext cx="315632" cy="2914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3485" y="5844351"/>
            <a:ext cx="490970" cy="1072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5608" y="7040880"/>
            <a:ext cx="436418" cy="14971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94536" y="5665496"/>
            <a:ext cx="2703830" cy="278701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900" spc="-165" dirty="0">
                <a:solidFill>
                  <a:srgbClr val="231F20"/>
                </a:solidFill>
                <a:latin typeface="Verdana"/>
                <a:cs typeface="Verdana"/>
              </a:rPr>
              <a:t>Student</a:t>
            </a:r>
            <a:r>
              <a:rPr sz="1900" spc="-20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Entry</a:t>
            </a:r>
            <a:endParaRPr sz="1900">
              <a:latin typeface="Verdana"/>
              <a:cs typeface="Verdana"/>
            </a:endParaRPr>
          </a:p>
          <a:p>
            <a:pPr marL="12700" marR="304165">
              <a:lnSpc>
                <a:spcPct val="138300"/>
              </a:lnSpc>
            </a:pPr>
            <a:r>
              <a:rPr sz="1900" spc="-145" dirty="0">
                <a:solidFill>
                  <a:srgbClr val="231F20"/>
                </a:solidFill>
                <a:latin typeface="Verdana"/>
                <a:cs typeface="Verdana"/>
              </a:rPr>
              <a:t>Primary 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&amp; </a:t>
            </a:r>
            <a:r>
              <a:rPr sz="1900" spc="-110" dirty="0">
                <a:solidFill>
                  <a:srgbClr val="231F20"/>
                </a:solidFill>
                <a:latin typeface="Verdana"/>
                <a:cs typeface="Verdana"/>
              </a:rPr>
              <a:t>Visitor</a:t>
            </a:r>
            <a:r>
              <a:rPr sz="1900" spc="-45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Entry  </a:t>
            </a:r>
            <a:r>
              <a:rPr sz="1900" spc="-140" dirty="0">
                <a:solidFill>
                  <a:srgbClr val="231F20"/>
                </a:solidFill>
                <a:latin typeface="Verdana"/>
                <a:cs typeface="Verdana"/>
              </a:rPr>
              <a:t>Staff</a:t>
            </a:r>
            <a:r>
              <a:rPr sz="1900" spc="-20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60" dirty="0">
                <a:solidFill>
                  <a:srgbClr val="231F20"/>
                </a:solidFill>
                <a:latin typeface="Verdana"/>
                <a:cs typeface="Verdana"/>
              </a:rPr>
              <a:t>Entry</a:t>
            </a:r>
            <a:endParaRPr sz="19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sz="1900" spc="-145" dirty="0">
                <a:solidFill>
                  <a:srgbClr val="231F20"/>
                </a:solidFill>
                <a:latin typeface="Verdana"/>
                <a:cs typeface="Verdana"/>
              </a:rPr>
              <a:t>Bus </a:t>
            </a:r>
            <a:r>
              <a:rPr sz="1900" spc="-150" dirty="0">
                <a:solidFill>
                  <a:srgbClr val="231F20"/>
                </a:solidFill>
                <a:latin typeface="Verdana"/>
                <a:cs typeface="Verdana"/>
              </a:rPr>
              <a:t>Drop </a:t>
            </a:r>
            <a:r>
              <a:rPr sz="1900" spc="-180" dirty="0">
                <a:solidFill>
                  <a:srgbClr val="231F20"/>
                </a:solidFill>
                <a:latin typeface="Verdana"/>
                <a:cs typeface="Verdana"/>
              </a:rPr>
              <a:t>Off</a:t>
            </a:r>
            <a:r>
              <a:rPr sz="1900" spc="-32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200" dirty="0">
                <a:solidFill>
                  <a:srgbClr val="231F20"/>
                </a:solidFill>
                <a:latin typeface="Verdana"/>
                <a:cs typeface="Verdana"/>
              </a:rPr>
              <a:t>Zone</a:t>
            </a:r>
            <a:endParaRPr sz="1900">
              <a:latin typeface="Verdana"/>
              <a:cs typeface="Verdana"/>
            </a:endParaRPr>
          </a:p>
          <a:p>
            <a:pPr marL="12700" marR="5080">
              <a:lnSpc>
                <a:spcPct val="185800"/>
              </a:lnSpc>
            </a:pPr>
            <a:r>
              <a:rPr sz="1900" spc="-110" dirty="0">
                <a:solidFill>
                  <a:srgbClr val="231F20"/>
                </a:solidFill>
                <a:latin typeface="Verdana"/>
                <a:cs typeface="Verdana"/>
              </a:rPr>
              <a:t>Visitor </a:t>
            </a:r>
            <a:r>
              <a:rPr sz="1900" spc="-65" dirty="0">
                <a:solidFill>
                  <a:srgbClr val="231F20"/>
                </a:solidFill>
                <a:latin typeface="Verdana"/>
                <a:cs typeface="Verdana"/>
              </a:rPr>
              <a:t>&amp;</a:t>
            </a:r>
            <a:r>
              <a:rPr sz="190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40" dirty="0">
                <a:solidFill>
                  <a:srgbClr val="231F20"/>
                </a:solidFill>
                <a:latin typeface="Verdana"/>
                <a:cs typeface="Verdana"/>
              </a:rPr>
              <a:t>Staff </a:t>
            </a:r>
            <a:r>
              <a:rPr sz="1900" spc="-145" dirty="0">
                <a:solidFill>
                  <a:srgbClr val="231F20"/>
                </a:solidFill>
                <a:latin typeface="Verdana"/>
                <a:cs typeface="Verdana"/>
              </a:rPr>
              <a:t>Parking </a:t>
            </a:r>
            <a:r>
              <a:rPr sz="1900" spc="-120" dirty="0">
                <a:solidFill>
                  <a:srgbClr val="231F20"/>
                </a:solidFill>
                <a:latin typeface="Verdana"/>
                <a:cs typeface="Verdana"/>
              </a:rPr>
              <a:t>Lot  </a:t>
            </a:r>
            <a:r>
              <a:rPr sz="1900" spc="-150" dirty="0">
                <a:solidFill>
                  <a:srgbClr val="231F20"/>
                </a:solidFill>
                <a:latin typeface="Verdana"/>
                <a:cs typeface="Verdana"/>
              </a:rPr>
              <a:t>Service</a:t>
            </a:r>
            <a:r>
              <a:rPr sz="1900" spc="-20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900" spc="-145" dirty="0">
                <a:solidFill>
                  <a:srgbClr val="231F20"/>
                </a:solidFill>
                <a:latin typeface="Verdana"/>
                <a:cs typeface="Verdana"/>
              </a:rPr>
              <a:t>Yard</a:t>
            </a:r>
            <a:endParaRPr sz="19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9901" y="7053578"/>
            <a:ext cx="395605" cy="384810"/>
          </a:xfrm>
          <a:custGeom>
            <a:avLst/>
            <a:gdLst/>
            <a:ahLst/>
            <a:cxnLst/>
            <a:rect l="l" t="t" r="r" b="b"/>
            <a:pathLst>
              <a:path w="395605" h="384809">
                <a:moveTo>
                  <a:pt x="197612" y="384556"/>
                </a:moveTo>
                <a:lnTo>
                  <a:pt x="242924" y="379478"/>
                </a:lnTo>
                <a:lnTo>
                  <a:pt x="284519" y="365013"/>
                </a:lnTo>
                <a:lnTo>
                  <a:pt x="321210" y="342316"/>
                </a:lnTo>
                <a:lnTo>
                  <a:pt x="351812" y="312540"/>
                </a:lnTo>
                <a:lnTo>
                  <a:pt x="375139" y="276839"/>
                </a:lnTo>
                <a:lnTo>
                  <a:pt x="390005" y="236367"/>
                </a:lnTo>
                <a:lnTo>
                  <a:pt x="395224" y="192278"/>
                </a:lnTo>
                <a:lnTo>
                  <a:pt x="390005" y="148188"/>
                </a:lnTo>
                <a:lnTo>
                  <a:pt x="375139" y="107716"/>
                </a:lnTo>
                <a:lnTo>
                  <a:pt x="351812" y="72015"/>
                </a:lnTo>
                <a:lnTo>
                  <a:pt x="321210" y="42239"/>
                </a:lnTo>
                <a:lnTo>
                  <a:pt x="284519" y="19542"/>
                </a:lnTo>
                <a:lnTo>
                  <a:pt x="242924" y="5077"/>
                </a:lnTo>
                <a:lnTo>
                  <a:pt x="197612" y="0"/>
                </a:lnTo>
                <a:lnTo>
                  <a:pt x="152299" y="5077"/>
                </a:lnTo>
                <a:lnTo>
                  <a:pt x="110704" y="19542"/>
                </a:lnTo>
                <a:lnTo>
                  <a:pt x="74013" y="42239"/>
                </a:lnTo>
                <a:lnTo>
                  <a:pt x="43411" y="72015"/>
                </a:lnTo>
                <a:lnTo>
                  <a:pt x="20084" y="107716"/>
                </a:lnTo>
                <a:lnTo>
                  <a:pt x="5218" y="148188"/>
                </a:lnTo>
                <a:lnTo>
                  <a:pt x="0" y="192278"/>
                </a:lnTo>
                <a:lnTo>
                  <a:pt x="5218" y="236367"/>
                </a:lnTo>
                <a:lnTo>
                  <a:pt x="20084" y="276839"/>
                </a:lnTo>
                <a:lnTo>
                  <a:pt x="43411" y="312540"/>
                </a:lnTo>
                <a:lnTo>
                  <a:pt x="74013" y="342316"/>
                </a:lnTo>
                <a:lnTo>
                  <a:pt x="110704" y="365013"/>
                </a:lnTo>
                <a:lnTo>
                  <a:pt x="152299" y="379478"/>
                </a:lnTo>
                <a:lnTo>
                  <a:pt x="197612" y="38455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9901" y="7576094"/>
            <a:ext cx="395605" cy="410845"/>
          </a:xfrm>
          <a:custGeom>
            <a:avLst/>
            <a:gdLst/>
            <a:ahLst/>
            <a:cxnLst/>
            <a:rect l="l" t="t" r="r" b="b"/>
            <a:pathLst>
              <a:path w="395605" h="410845">
                <a:moveTo>
                  <a:pt x="197612" y="410629"/>
                </a:moveTo>
                <a:lnTo>
                  <a:pt x="242924" y="405206"/>
                </a:lnTo>
                <a:lnTo>
                  <a:pt x="284519" y="389760"/>
                </a:lnTo>
                <a:lnTo>
                  <a:pt x="321210" y="365524"/>
                </a:lnTo>
                <a:lnTo>
                  <a:pt x="351812" y="333729"/>
                </a:lnTo>
                <a:lnTo>
                  <a:pt x="375139" y="295608"/>
                </a:lnTo>
                <a:lnTo>
                  <a:pt x="390005" y="252395"/>
                </a:lnTo>
                <a:lnTo>
                  <a:pt x="395224" y="205320"/>
                </a:lnTo>
                <a:lnTo>
                  <a:pt x="390005" y="158241"/>
                </a:lnTo>
                <a:lnTo>
                  <a:pt x="375139" y="115024"/>
                </a:lnTo>
                <a:lnTo>
                  <a:pt x="351812" y="76902"/>
                </a:lnTo>
                <a:lnTo>
                  <a:pt x="321210" y="45105"/>
                </a:lnTo>
                <a:lnTo>
                  <a:pt x="284519" y="20868"/>
                </a:lnTo>
                <a:lnTo>
                  <a:pt x="242924" y="5422"/>
                </a:lnTo>
                <a:lnTo>
                  <a:pt x="197612" y="0"/>
                </a:lnTo>
                <a:lnTo>
                  <a:pt x="152299" y="5422"/>
                </a:lnTo>
                <a:lnTo>
                  <a:pt x="110704" y="20868"/>
                </a:lnTo>
                <a:lnTo>
                  <a:pt x="74013" y="45105"/>
                </a:lnTo>
                <a:lnTo>
                  <a:pt x="43411" y="76902"/>
                </a:lnTo>
                <a:lnTo>
                  <a:pt x="20084" y="115024"/>
                </a:lnTo>
                <a:lnTo>
                  <a:pt x="5218" y="158241"/>
                </a:lnTo>
                <a:lnTo>
                  <a:pt x="0" y="205320"/>
                </a:lnTo>
                <a:lnTo>
                  <a:pt x="5218" y="252395"/>
                </a:lnTo>
                <a:lnTo>
                  <a:pt x="20084" y="295608"/>
                </a:lnTo>
                <a:lnTo>
                  <a:pt x="43411" y="333729"/>
                </a:lnTo>
                <a:lnTo>
                  <a:pt x="74013" y="365524"/>
                </a:lnTo>
                <a:lnTo>
                  <a:pt x="110704" y="389760"/>
                </a:lnTo>
                <a:lnTo>
                  <a:pt x="152299" y="405206"/>
                </a:lnTo>
                <a:lnTo>
                  <a:pt x="197612" y="41062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9901" y="8124666"/>
            <a:ext cx="395605" cy="384810"/>
          </a:xfrm>
          <a:custGeom>
            <a:avLst/>
            <a:gdLst/>
            <a:ahLst/>
            <a:cxnLst/>
            <a:rect l="l" t="t" r="r" b="b"/>
            <a:pathLst>
              <a:path w="395605" h="384809">
                <a:moveTo>
                  <a:pt x="197612" y="384556"/>
                </a:moveTo>
                <a:lnTo>
                  <a:pt x="242924" y="379478"/>
                </a:lnTo>
                <a:lnTo>
                  <a:pt x="284519" y="365013"/>
                </a:lnTo>
                <a:lnTo>
                  <a:pt x="321210" y="342316"/>
                </a:lnTo>
                <a:lnTo>
                  <a:pt x="351812" y="312540"/>
                </a:lnTo>
                <a:lnTo>
                  <a:pt x="375139" y="276839"/>
                </a:lnTo>
                <a:lnTo>
                  <a:pt x="390005" y="236367"/>
                </a:lnTo>
                <a:lnTo>
                  <a:pt x="395224" y="192278"/>
                </a:lnTo>
                <a:lnTo>
                  <a:pt x="390005" y="148188"/>
                </a:lnTo>
                <a:lnTo>
                  <a:pt x="375139" y="107716"/>
                </a:lnTo>
                <a:lnTo>
                  <a:pt x="351812" y="72015"/>
                </a:lnTo>
                <a:lnTo>
                  <a:pt x="321210" y="42239"/>
                </a:lnTo>
                <a:lnTo>
                  <a:pt x="284519" y="19542"/>
                </a:lnTo>
                <a:lnTo>
                  <a:pt x="242924" y="5077"/>
                </a:lnTo>
                <a:lnTo>
                  <a:pt x="197612" y="0"/>
                </a:lnTo>
                <a:lnTo>
                  <a:pt x="152299" y="5077"/>
                </a:lnTo>
                <a:lnTo>
                  <a:pt x="110704" y="19542"/>
                </a:lnTo>
                <a:lnTo>
                  <a:pt x="74013" y="42239"/>
                </a:lnTo>
                <a:lnTo>
                  <a:pt x="43411" y="72015"/>
                </a:lnTo>
                <a:lnTo>
                  <a:pt x="20084" y="107716"/>
                </a:lnTo>
                <a:lnTo>
                  <a:pt x="5218" y="148188"/>
                </a:lnTo>
                <a:lnTo>
                  <a:pt x="0" y="192278"/>
                </a:lnTo>
                <a:lnTo>
                  <a:pt x="5218" y="236367"/>
                </a:lnTo>
                <a:lnTo>
                  <a:pt x="20084" y="276839"/>
                </a:lnTo>
                <a:lnTo>
                  <a:pt x="43411" y="312540"/>
                </a:lnTo>
                <a:lnTo>
                  <a:pt x="74013" y="342316"/>
                </a:lnTo>
                <a:lnTo>
                  <a:pt x="110704" y="365013"/>
                </a:lnTo>
                <a:lnTo>
                  <a:pt x="152299" y="379478"/>
                </a:lnTo>
                <a:lnTo>
                  <a:pt x="197612" y="38455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44500" y="9507201"/>
            <a:ext cx="2691765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55" dirty="0">
                <a:solidFill>
                  <a:srgbClr val="231F20"/>
                </a:solidFill>
                <a:latin typeface="Verdana"/>
                <a:cs typeface="Verdana"/>
              </a:rPr>
              <a:t>Site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Plan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Plan </a:t>
            </a:r>
            <a:r>
              <a:rPr sz="2100" spc="-190" dirty="0">
                <a:solidFill>
                  <a:srgbClr val="231F20"/>
                </a:solidFill>
                <a:latin typeface="Verdana"/>
                <a:cs typeface="Verdana"/>
              </a:rPr>
              <a:t>del </a:t>
            </a:r>
            <a:r>
              <a:rPr sz="2100" spc="-155" dirty="0">
                <a:solidFill>
                  <a:srgbClr val="231F20"/>
                </a:solidFill>
                <a:latin typeface="Verdana"/>
                <a:cs typeface="Verdana"/>
              </a:rPr>
              <a:t>Sito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69799" y="9491972"/>
            <a:ext cx="2373630" cy="4902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518795" marR="5080" indent="-506730">
              <a:lnSpc>
                <a:spcPts val="1620"/>
              </a:lnSpc>
              <a:spcBef>
                <a:spcPts val="434"/>
              </a:spcBef>
            </a:pPr>
            <a:r>
              <a:rPr sz="1600" spc="-170" dirty="0">
                <a:solidFill>
                  <a:srgbClr val="5C5D60"/>
                </a:solidFill>
                <a:latin typeface="Verdana"/>
                <a:cs typeface="Verdana"/>
              </a:rPr>
              <a:t>Zoning </a:t>
            </a:r>
            <a:r>
              <a:rPr sz="1600" spc="-185" dirty="0">
                <a:solidFill>
                  <a:srgbClr val="5C5D60"/>
                </a:solidFill>
                <a:latin typeface="Verdana"/>
                <a:cs typeface="Verdana"/>
              </a:rPr>
              <a:t>Community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Meeting  </a:t>
            </a:r>
            <a:r>
              <a:rPr sz="1600" spc="-145" dirty="0">
                <a:solidFill>
                  <a:srgbClr val="5C5D60"/>
                </a:solidFill>
                <a:latin typeface="Verdana"/>
                <a:cs typeface="Verdana"/>
              </a:rPr>
              <a:t>February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28th,</a:t>
            </a:r>
            <a:r>
              <a:rPr sz="1600" spc="-245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5C5D60"/>
                </a:solidFill>
                <a:latin typeface="Verdana"/>
                <a:cs typeface="Verdana"/>
              </a:rPr>
              <a:t>2024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500" y="9510336"/>
            <a:ext cx="6106160" cy="3404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100" spc="-165" dirty="0">
                <a:solidFill>
                  <a:srgbClr val="231F20"/>
                </a:solidFill>
                <a:latin typeface="Verdana"/>
                <a:cs typeface="Verdana"/>
              </a:rPr>
              <a:t>Development Plan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4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Plan </a:t>
            </a:r>
            <a:r>
              <a:rPr sz="2100" spc="-210" dirty="0">
                <a:solidFill>
                  <a:srgbClr val="231F20"/>
                </a:solidFill>
                <a:latin typeface="Verdana"/>
                <a:cs typeface="Verdana"/>
              </a:rPr>
              <a:t>de </a:t>
            </a:r>
            <a:r>
              <a:rPr lang="en-US" sz="2100" spc="-170" dirty="0">
                <a:solidFill>
                  <a:srgbClr val="231F20"/>
                </a:solidFill>
                <a:latin typeface="Verdana"/>
                <a:cs typeface="Verdana"/>
              </a:rPr>
              <a:t>Desarrollo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8933F98B-01FB-EF51-BDE3-0921F7693172}"/>
              </a:ext>
            </a:extLst>
          </p:cNvPr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0F9200CB-8F33-0E63-E895-F2084B1EF2CF}"/>
              </a:ext>
            </a:extLst>
          </p:cNvPr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8F330978-9935-C5DB-1B72-D58C18847CBF}"/>
              </a:ext>
            </a:extLst>
          </p:cNvPr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2F14BF3F-2976-865C-EE7D-41425EACA44C}"/>
              </a:ext>
            </a:extLst>
          </p:cNvPr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 descr="A blueprint of a building&#10;&#10;Description automatically generated">
            <a:extLst>
              <a:ext uri="{FF2B5EF4-FFF2-40B4-BE49-F238E27FC236}">
                <a16:creationId xmlns:a16="http://schemas.microsoft.com/office/drawing/2014/main" id="{E5380B30-39F5-8D88-D6EE-97F29989DBF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" t="50314" r="9718" b="4932"/>
          <a:stretch/>
        </p:blipFill>
        <p:spPr>
          <a:xfrm>
            <a:off x="0" y="969591"/>
            <a:ext cx="15468600" cy="581221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1E81225-1517-C847-63CB-029B44A9A2CA}"/>
              </a:ext>
            </a:extLst>
          </p:cNvPr>
          <p:cNvSpPr/>
          <p:nvPr/>
        </p:nvSpPr>
        <p:spPr>
          <a:xfrm>
            <a:off x="91043" y="6324605"/>
            <a:ext cx="2133600" cy="914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224286-1144-27B0-2E6D-14E9919AC906}"/>
              </a:ext>
            </a:extLst>
          </p:cNvPr>
          <p:cNvSpPr/>
          <p:nvPr/>
        </p:nvSpPr>
        <p:spPr>
          <a:xfrm>
            <a:off x="12486826" y="6281125"/>
            <a:ext cx="2133600" cy="914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2297A1-E79E-0029-9003-85515B25C8FF}"/>
              </a:ext>
            </a:extLst>
          </p:cNvPr>
          <p:cNvSpPr/>
          <p:nvPr/>
        </p:nvSpPr>
        <p:spPr>
          <a:xfrm>
            <a:off x="10938465" y="1219200"/>
            <a:ext cx="609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21A40E-F804-1F77-938A-0D8161207C30}"/>
              </a:ext>
            </a:extLst>
          </p:cNvPr>
          <p:cNvSpPr/>
          <p:nvPr/>
        </p:nvSpPr>
        <p:spPr>
          <a:xfrm>
            <a:off x="10515600" y="3810000"/>
            <a:ext cx="76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CBBDBB-F659-D643-037D-F396857F5D71}"/>
              </a:ext>
            </a:extLst>
          </p:cNvPr>
          <p:cNvSpPr/>
          <p:nvPr/>
        </p:nvSpPr>
        <p:spPr>
          <a:xfrm>
            <a:off x="6172200" y="3843348"/>
            <a:ext cx="838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9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057253" y="7097672"/>
          <a:ext cx="2997835" cy="1620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3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13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Height</a:t>
                      </a:r>
                      <a:r>
                        <a:rPr sz="205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5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Permitted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spc="-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75’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Height</a:t>
                      </a:r>
                      <a:r>
                        <a:rPr sz="2050" spc="-2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5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Proposed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spc="-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40’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Stories</a:t>
                      </a:r>
                      <a:r>
                        <a:rPr sz="2050" spc="-229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5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Permitted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3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Stories</a:t>
                      </a:r>
                      <a:r>
                        <a:rPr sz="2050" spc="-229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5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Proposed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2</a:t>
                      </a:r>
                      <a:endParaRPr sz="2050">
                        <a:latin typeface="Verdana"/>
                        <a:cs typeface="Verdana"/>
                      </a:endParaRPr>
                    </a:p>
                  </a:txBody>
                  <a:tcPr marL="0" marR="0" marT="1270" marB="0">
                    <a:lnL w="28575">
                      <a:solidFill>
                        <a:srgbClr val="231F20"/>
                      </a:solidFill>
                      <a:prstDash val="solid"/>
                    </a:lnL>
                    <a:lnR w="28575">
                      <a:solidFill>
                        <a:srgbClr val="231F20"/>
                      </a:solidFill>
                      <a:prstDash val="solid"/>
                    </a:lnR>
                    <a:lnT w="28575">
                      <a:solidFill>
                        <a:srgbClr val="231F2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57200" y="1812166"/>
            <a:ext cx="14630400" cy="4453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69799" y="9491972"/>
            <a:ext cx="2373630" cy="4902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518795" marR="5080" indent="-506730">
              <a:lnSpc>
                <a:spcPts val="1620"/>
              </a:lnSpc>
              <a:spcBef>
                <a:spcPts val="434"/>
              </a:spcBef>
            </a:pPr>
            <a:r>
              <a:rPr sz="1600" spc="-170" dirty="0">
                <a:solidFill>
                  <a:srgbClr val="5C5D60"/>
                </a:solidFill>
                <a:latin typeface="Verdana"/>
                <a:cs typeface="Verdana"/>
              </a:rPr>
              <a:t>Zoning </a:t>
            </a:r>
            <a:r>
              <a:rPr sz="1600" spc="-185" dirty="0">
                <a:solidFill>
                  <a:srgbClr val="5C5D60"/>
                </a:solidFill>
                <a:latin typeface="Verdana"/>
                <a:cs typeface="Verdana"/>
              </a:rPr>
              <a:t>Community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Meeting  </a:t>
            </a:r>
            <a:r>
              <a:rPr sz="1600" spc="-145" dirty="0">
                <a:solidFill>
                  <a:srgbClr val="5C5D60"/>
                </a:solidFill>
                <a:latin typeface="Verdana"/>
                <a:cs typeface="Verdana"/>
              </a:rPr>
              <a:t>February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28th,</a:t>
            </a:r>
            <a:r>
              <a:rPr sz="1600" spc="-245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5C5D60"/>
                </a:solidFill>
                <a:latin typeface="Verdana"/>
                <a:cs typeface="Verdana"/>
              </a:rPr>
              <a:t>2024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9507201"/>
            <a:ext cx="7861300" cy="3404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100" spc="-175" dirty="0">
                <a:solidFill>
                  <a:srgbClr val="231F20"/>
                </a:solidFill>
                <a:latin typeface="Verdana"/>
                <a:cs typeface="Verdana"/>
              </a:rPr>
              <a:t>Residential Proximity Slope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3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en-US" sz="2100" spc="-170" dirty="0" err="1">
                <a:solidFill>
                  <a:srgbClr val="231F20"/>
                </a:solidFill>
                <a:latin typeface="Verdana"/>
                <a:cs typeface="Verdana"/>
              </a:rPr>
              <a:t>Pendiente</a:t>
            </a:r>
            <a:r>
              <a:rPr lang="en-US" sz="2100" spc="-170" dirty="0">
                <a:solidFill>
                  <a:srgbClr val="231F20"/>
                </a:solidFill>
                <a:latin typeface="Verdana"/>
                <a:cs typeface="Verdana"/>
              </a:rPr>
              <a:t> de </a:t>
            </a:r>
            <a:r>
              <a:rPr lang="en-US" sz="2100" spc="-170" dirty="0" err="1">
                <a:solidFill>
                  <a:srgbClr val="231F20"/>
                </a:solidFill>
                <a:latin typeface="Verdana"/>
                <a:cs typeface="Verdana"/>
              </a:rPr>
              <a:t>Proximidad</a:t>
            </a:r>
            <a:r>
              <a:rPr lang="en-US" sz="2100" spc="-170" dirty="0">
                <a:solidFill>
                  <a:srgbClr val="231F20"/>
                </a:solidFill>
                <a:latin typeface="Verdana"/>
                <a:cs typeface="Verdana"/>
              </a:rPr>
              <a:t> Residencial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406C57C7-3841-53E0-58F1-6224D461D0C0}"/>
              </a:ext>
            </a:extLst>
          </p:cNvPr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058E09BF-ABAB-5990-5B9C-61A199A03556}"/>
              </a:ext>
            </a:extLst>
          </p:cNvPr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ACC0879F-FB5F-3C22-B3F8-FEE1C6F31772}"/>
              </a:ext>
            </a:extLst>
          </p:cNvPr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E09EC1F2-9165-F658-5916-FE9FEFAB3FD0}"/>
              </a:ext>
            </a:extLst>
          </p:cNvPr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69799" y="9491972"/>
            <a:ext cx="2373630" cy="4902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518795" marR="5080" indent="-506730">
              <a:lnSpc>
                <a:spcPts val="1620"/>
              </a:lnSpc>
              <a:spcBef>
                <a:spcPts val="434"/>
              </a:spcBef>
            </a:pPr>
            <a:r>
              <a:rPr sz="1600" spc="-170" dirty="0">
                <a:solidFill>
                  <a:srgbClr val="5C5D60"/>
                </a:solidFill>
                <a:latin typeface="Verdana"/>
                <a:cs typeface="Verdana"/>
              </a:rPr>
              <a:t>Zoning </a:t>
            </a:r>
            <a:r>
              <a:rPr sz="1600" spc="-185" dirty="0">
                <a:solidFill>
                  <a:srgbClr val="5C5D60"/>
                </a:solidFill>
                <a:latin typeface="Verdana"/>
                <a:cs typeface="Verdana"/>
              </a:rPr>
              <a:t>Community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Meeting  </a:t>
            </a:r>
            <a:r>
              <a:rPr sz="1600" spc="-145" dirty="0">
                <a:solidFill>
                  <a:srgbClr val="5C5D60"/>
                </a:solidFill>
                <a:latin typeface="Verdana"/>
                <a:cs typeface="Verdana"/>
              </a:rPr>
              <a:t>February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28th,</a:t>
            </a:r>
            <a:r>
              <a:rPr sz="1600" spc="-245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5C5D60"/>
                </a:solidFill>
                <a:latin typeface="Verdana"/>
                <a:cs typeface="Verdana"/>
              </a:rPr>
              <a:t>2024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500" y="9510336"/>
            <a:ext cx="6106160" cy="6764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US" sz="2100" spc="-165" dirty="0">
                <a:solidFill>
                  <a:srgbClr val="231F20"/>
                </a:solidFill>
                <a:latin typeface="Verdana"/>
                <a:cs typeface="Verdana"/>
              </a:rPr>
              <a:t>Landscape Plan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4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Plan </a:t>
            </a:r>
            <a:r>
              <a:rPr lang="es-ES" sz="2100" spc="-165" dirty="0">
                <a:solidFill>
                  <a:srgbClr val="231F20"/>
                </a:solidFill>
                <a:latin typeface="Verdana"/>
              </a:rPr>
              <a:t>P</a:t>
            </a:r>
            <a:r>
              <a:rPr lang="es-ES" altLang="en-US" sz="2100" spc="-165" dirty="0">
                <a:solidFill>
                  <a:srgbClr val="231F20"/>
                </a:solidFill>
                <a:latin typeface="Verdana"/>
              </a:rPr>
              <a:t>aisajístico</a:t>
            </a:r>
            <a:r>
              <a:rPr kumimoji="0" lang="es-E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E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endParaRPr sz="2100" dirty="0">
              <a:latin typeface="Verdana"/>
              <a:cs typeface="Verdana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8933F98B-01FB-EF51-BDE3-0921F7693172}"/>
              </a:ext>
            </a:extLst>
          </p:cNvPr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0F9200CB-8F33-0E63-E895-F2084B1EF2CF}"/>
              </a:ext>
            </a:extLst>
          </p:cNvPr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8F330978-9935-C5DB-1B72-D58C18847CBF}"/>
              </a:ext>
            </a:extLst>
          </p:cNvPr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2F14BF3F-2976-865C-EE7D-41425EACA44C}"/>
              </a:ext>
            </a:extLst>
          </p:cNvPr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 descr="A blueprint of a building&#10;&#10;Description automatically generated">
            <a:extLst>
              <a:ext uri="{FF2B5EF4-FFF2-40B4-BE49-F238E27FC236}">
                <a16:creationId xmlns:a16="http://schemas.microsoft.com/office/drawing/2014/main" id="{E2F1F0B3-94D0-6090-37F0-2A7EB70334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1" t="61281" r="49613" b="25747"/>
          <a:stretch/>
        </p:blipFill>
        <p:spPr>
          <a:xfrm rot="16200000">
            <a:off x="-101591" y="6393468"/>
            <a:ext cx="3327386" cy="2209801"/>
          </a:xfrm>
          <a:prstGeom prst="rect">
            <a:avLst/>
          </a:prstGeom>
        </p:spPr>
      </p:pic>
      <p:pic>
        <p:nvPicPr>
          <p:cNvPr id="8" name="Picture 7" descr="A blueprint of a building&#10;&#10;Description automatically generated">
            <a:extLst>
              <a:ext uri="{FF2B5EF4-FFF2-40B4-BE49-F238E27FC236}">
                <a16:creationId xmlns:a16="http://schemas.microsoft.com/office/drawing/2014/main" id="{5339B98B-7B45-FDC5-9000-E947618132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t="61281" r="75020" b="25747"/>
          <a:stretch/>
        </p:blipFill>
        <p:spPr>
          <a:xfrm rot="16200000">
            <a:off x="2453563" y="6293310"/>
            <a:ext cx="2392835" cy="22098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5B9E01-FC16-7A9D-F262-3AA40B5CE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6208"/>
            <a:ext cx="15544800" cy="553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04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5573" y="612510"/>
            <a:ext cx="14523742" cy="5027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6172" y="6172789"/>
            <a:ext cx="368299" cy="2539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912100" y="7150607"/>
          <a:ext cx="7186930" cy="1395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0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94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70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</a:t>
                      </a:r>
                      <a:r>
                        <a:rPr sz="1700" spc="-1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Group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5680" marR="245745" indent="-724535">
                        <a:lnSpc>
                          <a:spcPts val="2070"/>
                        </a:lnSpc>
                        <a:spcBef>
                          <a:spcPts val="70"/>
                        </a:spcBef>
                      </a:pPr>
                      <a:r>
                        <a:rPr sz="1700" spc="-1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Dismissal </a:t>
                      </a:r>
                      <a:r>
                        <a:rPr sz="170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time </a:t>
                      </a:r>
                      <a:r>
                        <a:rPr sz="1700" spc="-1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700" spc="-25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number  </a:t>
                      </a:r>
                      <a:r>
                        <a:rPr sz="170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7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students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7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70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Vehicular</a:t>
                      </a:r>
                      <a:r>
                        <a:rPr sz="1700" spc="-1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8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Demand</a:t>
                      </a:r>
                      <a:endParaRPr sz="1700">
                        <a:latin typeface="Verdana"/>
                        <a:cs typeface="Verdana"/>
                      </a:endParaRPr>
                    </a:p>
                    <a:p>
                      <a:pPr marR="5588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7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ueue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marL="478790" marR="265430" indent="-187960">
                        <a:lnSpc>
                          <a:spcPts val="2070"/>
                        </a:lnSpc>
                        <a:spcBef>
                          <a:spcPts val="70"/>
                        </a:spcBef>
                      </a:pPr>
                      <a:r>
                        <a:rPr sz="1700" spc="-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9th </a:t>
                      </a:r>
                      <a:r>
                        <a:rPr sz="1700" spc="-4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1700" spc="-3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12th  </a:t>
                      </a:r>
                      <a:r>
                        <a:rPr sz="1700" spc="-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Grade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70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12:00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AM </a:t>
                      </a:r>
                      <a:r>
                        <a:rPr sz="1700" spc="-4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- 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800</a:t>
                      </a:r>
                      <a:r>
                        <a:rPr sz="1700" spc="-3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Students</a:t>
                      </a:r>
                      <a:endParaRPr sz="1700">
                        <a:latin typeface="Verdana"/>
                        <a:cs typeface="Verdana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700" spc="-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04:20 </a:t>
                      </a:r>
                      <a:r>
                        <a:rPr sz="1700" spc="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PM </a:t>
                      </a:r>
                      <a:r>
                        <a:rPr sz="1700" spc="-4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- 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800</a:t>
                      </a:r>
                      <a:r>
                        <a:rPr sz="1700" spc="-4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Students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3175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664" marR="87630" indent="10160" algn="just">
                        <a:lnSpc>
                          <a:spcPts val="2070"/>
                        </a:lnSpc>
                        <a:spcBef>
                          <a:spcPts val="70"/>
                        </a:spcBef>
                      </a:pPr>
                      <a:r>
                        <a:rPr sz="17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Provided: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18 </a:t>
                      </a:r>
                      <a:r>
                        <a:rPr sz="1700" spc="-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School</a:t>
                      </a:r>
                      <a:r>
                        <a:rPr sz="1700" spc="-3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Buses  </a:t>
                      </a:r>
                      <a:r>
                        <a:rPr sz="17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Required: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18 </a:t>
                      </a:r>
                      <a:r>
                        <a:rPr sz="1700" spc="-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School</a:t>
                      </a:r>
                      <a:r>
                        <a:rPr sz="1700" spc="-3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Buses  </a:t>
                      </a:r>
                      <a:r>
                        <a:rPr sz="17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Provided: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18 </a:t>
                      </a:r>
                      <a:r>
                        <a:rPr sz="1700" spc="-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School</a:t>
                      </a:r>
                      <a:r>
                        <a:rPr sz="1700" spc="-3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700" spc="-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Buses</a:t>
                      </a:r>
                      <a:endParaRPr sz="17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231F20"/>
                      </a:solidFill>
                      <a:prstDash val="solid"/>
                    </a:lnL>
                    <a:lnR w="19050">
                      <a:solidFill>
                        <a:srgbClr val="231F20"/>
                      </a:solidFill>
                      <a:prstDash val="solid"/>
                    </a:lnR>
                    <a:lnT w="19050">
                      <a:solidFill>
                        <a:srgbClr val="231F20"/>
                      </a:solidFill>
                      <a:prstDash val="solid"/>
                    </a:lnT>
                    <a:lnB w="1905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917688" y="6065076"/>
            <a:ext cx="27279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25600" algn="l"/>
              </a:tabLst>
            </a:pPr>
            <a:r>
              <a:rPr sz="1550" spc="-95" dirty="0">
                <a:solidFill>
                  <a:srgbClr val="231F20"/>
                </a:solidFill>
                <a:latin typeface="Verdana"/>
                <a:cs typeface="Verdana"/>
              </a:rPr>
              <a:t>Width	</a:t>
            </a:r>
            <a:r>
              <a:rPr sz="1550" spc="-390" dirty="0">
                <a:solidFill>
                  <a:srgbClr val="231F20"/>
                </a:solidFill>
                <a:latin typeface="Verdana"/>
                <a:cs typeface="Verdana"/>
              </a:rPr>
              <a:t>: </a:t>
            </a:r>
            <a:r>
              <a:rPr sz="1550" spc="-75" dirty="0">
                <a:solidFill>
                  <a:srgbClr val="231F20"/>
                </a:solidFill>
                <a:latin typeface="Verdana"/>
                <a:cs typeface="Verdana"/>
              </a:rPr>
              <a:t>96.0</a:t>
            </a:r>
            <a:r>
              <a:rPr sz="1550" spc="-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550" spc="-120" dirty="0">
                <a:solidFill>
                  <a:srgbClr val="231F20"/>
                </a:solidFill>
                <a:latin typeface="Verdana"/>
                <a:cs typeface="Verdana"/>
              </a:rPr>
              <a:t>inches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17688" y="6295673"/>
            <a:ext cx="27279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25600" algn="l"/>
              </a:tabLst>
            </a:pPr>
            <a:r>
              <a:rPr sz="1550" spc="-145" dirty="0">
                <a:solidFill>
                  <a:srgbClr val="231F20"/>
                </a:solidFill>
                <a:latin typeface="Verdana"/>
                <a:cs typeface="Verdana"/>
              </a:rPr>
              <a:t>Track	</a:t>
            </a:r>
            <a:r>
              <a:rPr sz="1550" spc="-390" dirty="0">
                <a:solidFill>
                  <a:srgbClr val="231F20"/>
                </a:solidFill>
                <a:latin typeface="Verdana"/>
                <a:cs typeface="Verdana"/>
              </a:rPr>
              <a:t>: </a:t>
            </a:r>
            <a:r>
              <a:rPr sz="1550" spc="-75" dirty="0">
                <a:solidFill>
                  <a:srgbClr val="231F20"/>
                </a:solidFill>
                <a:latin typeface="Verdana"/>
                <a:cs typeface="Verdana"/>
              </a:rPr>
              <a:t>96.0</a:t>
            </a:r>
            <a:r>
              <a:rPr sz="1550" spc="-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550" spc="-120" dirty="0">
                <a:solidFill>
                  <a:srgbClr val="231F20"/>
                </a:solidFill>
                <a:latin typeface="Verdana"/>
                <a:cs typeface="Verdana"/>
              </a:rPr>
              <a:t>inches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17688" y="6526268"/>
            <a:ext cx="260477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spc="-125" dirty="0">
                <a:solidFill>
                  <a:srgbClr val="231F20"/>
                </a:solidFill>
                <a:latin typeface="Verdana"/>
                <a:cs typeface="Verdana"/>
              </a:rPr>
              <a:t>Lock </a:t>
            </a:r>
            <a:r>
              <a:rPr sz="1550" spc="-105" dirty="0">
                <a:solidFill>
                  <a:srgbClr val="231F20"/>
                </a:solidFill>
                <a:latin typeface="Verdana"/>
                <a:cs typeface="Verdana"/>
              </a:rPr>
              <a:t>to </a:t>
            </a:r>
            <a:r>
              <a:rPr sz="1550" spc="-125" dirty="0">
                <a:solidFill>
                  <a:srgbClr val="231F20"/>
                </a:solidFill>
                <a:latin typeface="Verdana"/>
                <a:cs typeface="Verdana"/>
              </a:rPr>
              <a:t>Lock </a:t>
            </a:r>
            <a:r>
              <a:rPr sz="1550" spc="-150" dirty="0">
                <a:solidFill>
                  <a:srgbClr val="231F20"/>
                </a:solidFill>
                <a:latin typeface="Verdana"/>
                <a:cs typeface="Verdana"/>
              </a:rPr>
              <a:t>Time </a:t>
            </a:r>
            <a:r>
              <a:rPr sz="1550" spc="-390" dirty="0">
                <a:solidFill>
                  <a:srgbClr val="231F20"/>
                </a:solidFill>
                <a:latin typeface="Verdana"/>
                <a:cs typeface="Verdana"/>
              </a:rPr>
              <a:t>: </a:t>
            </a:r>
            <a:r>
              <a:rPr sz="1550" spc="-95" dirty="0">
                <a:solidFill>
                  <a:srgbClr val="231F20"/>
                </a:solidFill>
                <a:latin typeface="Verdana"/>
                <a:cs typeface="Verdana"/>
              </a:rPr>
              <a:t>6.0</a:t>
            </a:r>
            <a:r>
              <a:rPr sz="1550" spc="-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550" spc="-120" dirty="0">
                <a:solidFill>
                  <a:srgbClr val="231F20"/>
                </a:solidFill>
                <a:latin typeface="Verdana"/>
                <a:cs typeface="Verdana"/>
              </a:rPr>
              <a:t>inches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17688" y="6756863"/>
            <a:ext cx="272796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25600" algn="l"/>
              </a:tabLst>
            </a:pPr>
            <a:r>
              <a:rPr sz="1550" spc="-120" dirty="0">
                <a:solidFill>
                  <a:srgbClr val="231F20"/>
                </a:solidFill>
                <a:latin typeface="Verdana"/>
                <a:cs typeface="Verdana"/>
              </a:rPr>
              <a:t>Steering</a:t>
            </a:r>
            <a:r>
              <a:rPr sz="1550" spc="-1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550" spc="-140" dirty="0">
                <a:solidFill>
                  <a:srgbClr val="231F20"/>
                </a:solidFill>
                <a:latin typeface="Verdana"/>
                <a:cs typeface="Verdana"/>
              </a:rPr>
              <a:t>Angle	</a:t>
            </a:r>
            <a:r>
              <a:rPr sz="1550" spc="-390" dirty="0">
                <a:solidFill>
                  <a:srgbClr val="231F20"/>
                </a:solidFill>
                <a:latin typeface="Verdana"/>
                <a:cs typeface="Verdana"/>
              </a:rPr>
              <a:t>: </a:t>
            </a:r>
            <a:r>
              <a:rPr sz="1550" spc="-75" dirty="0">
                <a:solidFill>
                  <a:srgbClr val="231F20"/>
                </a:solidFill>
                <a:latin typeface="Verdana"/>
                <a:cs typeface="Verdana"/>
              </a:rPr>
              <a:t>37.6</a:t>
            </a:r>
            <a:r>
              <a:rPr sz="1550" spc="-27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550" spc="-120" dirty="0">
                <a:solidFill>
                  <a:srgbClr val="231F20"/>
                </a:solidFill>
                <a:latin typeface="Verdana"/>
                <a:cs typeface="Verdana"/>
              </a:rPr>
              <a:t>inches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73927" y="6049660"/>
            <a:ext cx="2794902" cy="15135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85162" y="5788152"/>
            <a:ext cx="336676" cy="3108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435209" y="5969998"/>
            <a:ext cx="3130550" cy="283400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1016000">
              <a:lnSpc>
                <a:spcPct val="150000"/>
              </a:lnSpc>
              <a:spcBef>
                <a:spcPts val="310"/>
              </a:spcBef>
            </a:pPr>
            <a:r>
              <a:rPr sz="2000" spc="-135" dirty="0">
                <a:solidFill>
                  <a:srgbClr val="231F20"/>
                </a:solidFill>
                <a:latin typeface="Verdana"/>
                <a:cs typeface="Verdana"/>
              </a:rPr>
              <a:t>Bus </a:t>
            </a:r>
            <a:r>
              <a:rPr sz="2000" spc="-145" dirty="0">
                <a:solidFill>
                  <a:srgbClr val="231F20"/>
                </a:solidFill>
                <a:latin typeface="Verdana"/>
                <a:cs typeface="Verdana"/>
              </a:rPr>
              <a:t>Drop </a:t>
            </a:r>
            <a:r>
              <a:rPr sz="2000" spc="-180" dirty="0">
                <a:solidFill>
                  <a:srgbClr val="231F20"/>
                </a:solidFill>
                <a:latin typeface="Verdana"/>
                <a:cs typeface="Verdana"/>
              </a:rPr>
              <a:t>Off </a:t>
            </a:r>
            <a:r>
              <a:rPr sz="2000" spc="-200" dirty="0">
                <a:solidFill>
                  <a:srgbClr val="231F20"/>
                </a:solidFill>
                <a:latin typeface="Verdana"/>
                <a:cs typeface="Verdana"/>
              </a:rPr>
              <a:t>Zone  </a:t>
            </a:r>
            <a:r>
              <a:rPr sz="2000" spc="-135" dirty="0">
                <a:solidFill>
                  <a:srgbClr val="231F20"/>
                </a:solidFill>
                <a:latin typeface="Verdana"/>
                <a:cs typeface="Verdana"/>
              </a:rPr>
              <a:t>Staff Member  </a:t>
            </a:r>
            <a:r>
              <a:rPr sz="2000" spc="-235" dirty="0">
                <a:solidFill>
                  <a:srgbClr val="231F20"/>
                </a:solidFill>
                <a:latin typeface="Verdana"/>
                <a:cs typeface="Verdana"/>
              </a:rPr>
              <a:t>Inbound </a:t>
            </a:r>
            <a:r>
              <a:rPr sz="2000" spc="-135" dirty="0">
                <a:solidFill>
                  <a:srgbClr val="231F20"/>
                </a:solidFill>
                <a:latin typeface="Verdana"/>
                <a:cs typeface="Verdana"/>
              </a:rPr>
              <a:t>Bus</a:t>
            </a:r>
            <a:r>
              <a:rPr sz="2000" spc="-22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204" dirty="0">
                <a:solidFill>
                  <a:srgbClr val="231F20"/>
                </a:solidFill>
                <a:latin typeface="Verdana"/>
                <a:cs typeface="Verdana"/>
              </a:rPr>
              <a:t>Queue</a:t>
            </a:r>
            <a:endParaRPr sz="2000">
              <a:latin typeface="Verdana"/>
              <a:cs typeface="Verdana"/>
            </a:endParaRPr>
          </a:p>
          <a:p>
            <a:pPr marL="12700" marR="5080">
              <a:lnSpc>
                <a:spcPct val="152900"/>
              </a:lnSpc>
              <a:spcBef>
                <a:spcPts val="90"/>
              </a:spcBef>
            </a:pPr>
            <a:r>
              <a:rPr sz="2000" spc="-200" dirty="0">
                <a:solidFill>
                  <a:srgbClr val="231F20"/>
                </a:solidFill>
                <a:latin typeface="Verdana"/>
                <a:cs typeface="Verdana"/>
              </a:rPr>
              <a:t>Outbound </a:t>
            </a:r>
            <a:r>
              <a:rPr sz="2000" spc="-135" dirty="0">
                <a:solidFill>
                  <a:srgbClr val="231F20"/>
                </a:solidFill>
                <a:latin typeface="Verdana"/>
                <a:cs typeface="Verdana"/>
              </a:rPr>
              <a:t>Bus </a:t>
            </a:r>
            <a:r>
              <a:rPr sz="2000" spc="-204" dirty="0">
                <a:solidFill>
                  <a:srgbClr val="231F20"/>
                </a:solidFill>
                <a:latin typeface="Verdana"/>
                <a:cs typeface="Verdana"/>
              </a:rPr>
              <a:t>Queue  </a:t>
            </a:r>
            <a:r>
              <a:rPr sz="2000" spc="-200" dirty="0">
                <a:solidFill>
                  <a:srgbClr val="231F20"/>
                </a:solidFill>
                <a:latin typeface="Verdana"/>
                <a:cs typeface="Verdana"/>
              </a:rPr>
              <a:t>Outbound </a:t>
            </a:r>
            <a:r>
              <a:rPr sz="2000" spc="-80" dirty="0">
                <a:solidFill>
                  <a:srgbClr val="231F20"/>
                </a:solidFill>
                <a:latin typeface="Verdana"/>
                <a:cs typeface="Verdana"/>
              </a:rPr>
              <a:t>Staff/Visitor</a:t>
            </a:r>
            <a:r>
              <a:rPr sz="2000" spc="-2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65" dirty="0">
                <a:solidFill>
                  <a:srgbClr val="231F20"/>
                </a:solidFill>
                <a:latin typeface="Verdana"/>
                <a:cs typeface="Verdana"/>
              </a:rPr>
              <a:t>Lane  </a:t>
            </a:r>
            <a:r>
              <a:rPr sz="2000" spc="-235" dirty="0">
                <a:solidFill>
                  <a:srgbClr val="231F20"/>
                </a:solidFill>
                <a:latin typeface="Verdana"/>
                <a:cs typeface="Verdana"/>
              </a:rPr>
              <a:t>Inbound</a:t>
            </a:r>
            <a:r>
              <a:rPr sz="2000" spc="-20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00" spc="-150" dirty="0">
                <a:solidFill>
                  <a:srgbClr val="231F20"/>
                </a:solidFill>
                <a:latin typeface="Verdana"/>
                <a:cs typeface="Verdana"/>
              </a:rPr>
              <a:t>Traffic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38465" y="8968911"/>
            <a:ext cx="4184015" cy="4140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69799" y="9491972"/>
            <a:ext cx="2373630" cy="49022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518795" marR="5080" indent="-506730">
              <a:lnSpc>
                <a:spcPts val="1620"/>
              </a:lnSpc>
              <a:spcBef>
                <a:spcPts val="434"/>
              </a:spcBef>
            </a:pPr>
            <a:r>
              <a:rPr sz="1600" spc="-170" dirty="0">
                <a:solidFill>
                  <a:srgbClr val="5C5D60"/>
                </a:solidFill>
                <a:latin typeface="Verdana"/>
                <a:cs typeface="Verdana"/>
              </a:rPr>
              <a:t>Zoning </a:t>
            </a:r>
            <a:r>
              <a:rPr sz="1600" spc="-185" dirty="0">
                <a:solidFill>
                  <a:srgbClr val="5C5D60"/>
                </a:solidFill>
                <a:latin typeface="Verdana"/>
                <a:cs typeface="Verdana"/>
              </a:rPr>
              <a:t>Community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Meeting  </a:t>
            </a:r>
            <a:r>
              <a:rPr sz="1600" spc="-145" dirty="0">
                <a:solidFill>
                  <a:srgbClr val="5C5D60"/>
                </a:solidFill>
                <a:latin typeface="Verdana"/>
                <a:cs typeface="Verdana"/>
              </a:rPr>
              <a:t>February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28th,</a:t>
            </a:r>
            <a:r>
              <a:rPr sz="1600" spc="-245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5C5D60"/>
                </a:solidFill>
                <a:latin typeface="Verdana"/>
                <a:cs typeface="Verdana"/>
              </a:rPr>
              <a:t>2024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500" y="9510336"/>
            <a:ext cx="6106160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65" dirty="0">
                <a:solidFill>
                  <a:srgbClr val="231F20"/>
                </a:solidFill>
                <a:latin typeface="Verdana"/>
                <a:cs typeface="Verdana"/>
              </a:rPr>
              <a:t>Traffic </a:t>
            </a:r>
            <a:r>
              <a:rPr sz="2100" spc="-180" dirty="0">
                <a:solidFill>
                  <a:srgbClr val="231F20"/>
                </a:solidFill>
                <a:latin typeface="Verdana"/>
                <a:cs typeface="Verdana"/>
              </a:rPr>
              <a:t>Management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Plan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4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Plan </a:t>
            </a:r>
            <a:r>
              <a:rPr sz="2100" spc="-210" dirty="0">
                <a:solidFill>
                  <a:srgbClr val="231F20"/>
                </a:solidFill>
                <a:latin typeface="Verdana"/>
                <a:cs typeface="Verdana"/>
              </a:rPr>
              <a:t>de </a:t>
            </a:r>
            <a:r>
              <a:rPr sz="2100" spc="-170" dirty="0">
                <a:solidFill>
                  <a:srgbClr val="231F20"/>
                </a:solidFill>
                <a:latin typeface="Verdana"/>
                <a:cs typeface="Verdana"/>
              </a:rPr>
              <a:t>Gestión </a:t>
            </a:r>
            <a:r>
              <a:rPr sz="2100" spc="-190" dirty="0">
                <a:solidFill>
                  <a:srgbClr val="231F20"/>
                </a:solidFill>
                <a:latin typeface="Verdana"/>
                <a:cs typeface="Verdana"/>
              </a:rPr>
              <a:t>del </a:t>
            </a:r>
            <a:r>
              <a:rPr sz="2100" spc="-165" dirty="0">
                <a:solidFill>
                  <a:srgbClr val="231F20"/>
                </a:solidFill>
                <a:latin typeface="Verdana"/>
                <a:cs typeface="Verdana"/>
              </a:rPr>
              <a:t>Tráfico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8933F98B-01FB-EF51-BDE3-0921F7693172}"/>
              </a:ext>
            </a:extLst>
          </p:cNvPr>
          <p:cNvSpPr/>
          <p:nvPr/>
        </p:nvSpPr>
        <p:spPr>
          <a:xfrm>
            <a:off x="13625864" y="9532306"/>
            <a:ext cx="1540619" cy="3699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0F9200CB-8F33-0E63-E895-F2084B1EF2CF}"/>
              </a:ext>
            </a:extLst>
          </p:cNvPr>
          <p:cNvSpPr/>
          <p:nvPr/>
        </p:nvSpPr>
        <p:spPr>
          <a:xfrm>
            <a:off x="12255227" y="9511565"/>
            <a:ext cx="463199" cy="4162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8F330978-9935-C5DB-1B72-D58C18847CBF}"/>
              </a:ext>
            </a:extLst>
          </p:cNvPr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2F14BF3F-2976-865C-EE7D-41425EACA44C}"/>
              </a:ext>
            </a:extLst>
          </p:cNvPr>
          <p:cNvSpPr/>
          <p:nvPr/>
        </p:nvSpPr>
        <p:spPr>
          <a:xfrm>
            <a:off x="13020516" y="9534143"/>
            <a:ext cx="435955" cy="4009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544800" cy="10058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54895"/>
            <a:ext cx="15544800" cy="527685"/>
          </a:xfrm>
          <a:custGeom>
            <a:avLst/>
            <a:gdLst/>
            <a:ahLst/>
            <a:cxnLst/>
            <a:rect l="l" t="t" r="r" b="b"/>
            <a:pathLst>
              <a:path w="15544800" h="527684">
                <a:moveTo>
                  <a:pt x="0" y="527303"/>
                </a:moveTo>
                <a:lnTo>
                  <a:pt x="15544800" y="527303"/>
                </a:lnTo>
                <a:lnTo>
                  <a:pt x="15544800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solidFill>
            <a:srgbClr val="FFFFFF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08155" y="9508083"/>
            <a:ext cx="1593744" cy="436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77954" y="9501809"/>
            <a:ext cx="786295" cy="442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08407" y="9534143"/>
            <a:ext cx="466229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52504" y="457200"/>
            <a:ext cx="3435096" cy="11859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59772" y="512166"/>
            <a:ext cx="174625" cy="166370"/>
          </a:xfrm>
          <a:custGeom>
            <a:avLst/>
            <a:gdLst/>
            <a:ahLst/>
            <a:cxnLst/>
            <a:rect l="l" t="t" r="r" b="b"/>
            <a:pathLst>
              <a:path w="174625" h="166370">
                <a:moveTo>
                  <a:pt x="70764" y="0"/>
                </a:moveTo>
                <a:lnTo>
                  <a:pt x="0" y="166217"/>
                </a:lnTo>
                <a:lnTo>
                  <a:pt x="174447" y="119265"/>
                </a:lnTo>
                <a:lnTo>
                  <a:pt x="7076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4500" y="9507201"/>
            <a:ext cx="4298315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10" dirty="0">
                <a:solidFill>
                  <a:srgbClr val="231F20"/>
                </a:solidFill>
                <a:latin typeface="Verdana"/>
                <a:cs typeface="Verdana"/>
              </a:rPr>
              <a:t>North </a:t>
            </a:r>
            <a:r>
              <a:rPr sz="2100" spc="-130" dirty="0">
                <a:solidFill>
                  <a:srgbClr val="231F20"/>
                </a:solidFill>
                <a:latin typeface="Verdana"/>
                <a:cs typeface="Verdana"/>
              </a:rPr>
              <a:t>East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Corner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5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231F20"/>
                </a:solidFill>
                <a:latin typeface="Verdana"/>
                <a:cs typeface="Verdana"/>
              </a:rPr>
              <a:t>Esquina </a:t>
            </a:r>
            <a:r>
              <a:rPr sz="2100" spc="-110" dirty="0">
                <a:solidFill>
                  <a:srgbClr val="231F20"/>
                </a:solidFill>
                <a:latin typeface="Verdana"/>
                <a:cs typeface="Verdana"/>
              </a:rPr>
              <a:t>Noreste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544800" cy="1005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54895"/>
            <a:ext cx="15544800" cy="527685"/>
          </a:xfrm>
          <a:custGeom>
            <a:avLst/>
            <a:gdLst/>
            <a:ahLst/>
            <a:cxnLst/>
            <a:rect l="l" t="t" r="r" b="b"/>
            <a:pathLst>
              <a:path w="15544800" h="527684">
                <a:moveTo>
                  <a:pt x="0" y="527303"/>
                </a:moveTo>
                <a:lnTo>
                  <a:pt x="15544800" y="527303"/>
                </a:lnTo>
                <a:lnTo>
                  <a:pt x="15544800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solidFill>
            <a:srgbClr val="FFFFFF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08155" y="9508083"/>
            <a:ext cx="1593744" cy="436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77954" y="9501809"/>
            <a:ext cx="786295" cy="442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08407" y="9534143"/>
            <a:ext cx="466229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52504" y="457200"/>
            <a:ext cx="3435096" cy="11859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59772" y="512166"/>
            <a:ext cx="174625" cy="166370"/>
          </a:xfrm>
          <a:custGeom>
            <a:avLst/>
            <a:gdLst/>
            <a:ahLst/>
            <a:cxnLst/>
            <a:rect l="l" t="t" r="r" b="b"/>
            <a:pathLst>
              <a:path w="174625" h="166370">
                <a:moveTo>
                  <a:pt x="70764" y="0"/>
                </a:moveTo>
                <a:lnTo>
                  <a:pt x="0" y="166217"/>
                </a:lnTo>
                <a:lnTo>
                  <a:pt x="174447" y="119265"/>
                </a:lnTo>
                <a:lnTo>
                  <a:pt x="7076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4500" y="9507201"/>
            <a:ext cx="4298315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10" dirty="0">
                <a:solidFill>
                  <a:srgbClr val="231F20"/>
                </a:solidFill>
                <a:latin typeface="Verdana"/>
                <a:cs typeface="Verdana"/>
              </a:rPr>
              <a:t>North </a:t>
            </a:r>
            <a:r>
              <a:rPr sz="2100" spc="-130" dirty="0">
                <a:solidFill>
                  <a:srgbClr val="231F20"/>
                </a:solidFill>
                <a:latin typeface="Verdana"/>
                <a:cs typeface="Verdana"/>
              </a:rPr>
              <a:t>East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Corner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5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231F20"/>
                </a:solidFill>
                <a:latin typeface="Verdana"/>
                <a:cs typeface="Verdana"/>
              </a:rPr>
              <a:t>Esquina </a:t>
            </a:r>
            <a:r>
              <a:rPr sz="2100" spc="-110" dirty="0">
                <a:solidFill>
                  <a:srgbClr val="231F20"/>
                </a:solidFill>
                <a:latin typeface="Verdana"/>
                <a:cs typeface="Verdana"/>
              </a:rPr>
              <a:t>Noreste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544800" cy="10058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54895"/>
            <a:ext cx="15544800" cy="527685"/>
          </a:xfrm>
          <a:custGeom>
            <a:avLst/>
            <a:gdLst/>
            <a:ahLst/>
            <a:cxnLst/>
            <a:rect l="l" t="t" r="r" b="b"/>
            <a:pathLst>
              <a:path w="15544800" h="527684">
                <a:moveTo>
                  <a:pt x="0" y="527303"/>
                </a:moveTo>
                <a:lnTo>
                  <a:pt x="15544800" y="527303"/>
                </a:lnTo>
                <a:lnTo>
                  <a:pt x="15544800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solidFill>
            <a:srgbClr val="FFFFFF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08155" y="9508083"/>
            <a:ext cx="1593744" cy="436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77954" y="9501809"/>
            <a:ext cx="786295" cy="442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08407" y="9534143"/>
            <a:ext cx="466229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52504" y="457200"/>
            <a:ext cx="3435096" cy="11859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912353" y="1478161"/>
            <a:ext cx="175895" cy="165100"/>
          </a:xfrm>
          <a:custGeom>
            <a:avLst/>
            <a:gdLst/>
            <a:ahLst/>
            <a:cxnLst/>
            <a:rect l="l" t="t" r="r" b="b"/>
            <a:pathLst>
              <a:path w="175894" h="165100">
                <a:moveTo>
                  <a:pt x="0" y="0"/>
                </a:moveTo>
                <a:lnTo>
                  <a:pt x="73698" y="164972"/>
                </a:lnTo>
                <a:lnTo>
                  <a:pt x="175272" y="43903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4500" y="9507201"/>
            <a:ext cx="4247515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95" dirty="0">
                <a:solidFill>
                  <a:srgbClr val="231F20"/>
                </a:solidFill>
                <a:latin typeface="Verdana"/>
                <a:cs typeface="Verdana"/>
              </a:rPr>
              <a:t>South </a:t>
            </a:r>
            <a:r>
              <a:rPr sz="2100" spc="-130" dirty="0">
                <a:solidFill>
                  <a:srgbClr val="231F20"/>
                </a:solidFill>
                <a:latin typeface="Verdana"/>
                <a:cs typeface="Verdana"/>
              </a:rPr>
              <a:t>East </a:t>
            </a:r>
            <a:r>
              <a:rPr sz="2100" spc="-145" dirty="0">
                <a:solidFill>
                  <a:srgbClr val="231F20"/>
                </a:solidFill>
                <a:latin typeface="Verdana"/>
                <a:cs typeface="Verdana"/>
              </a:rPr>
              <a:t>Corner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44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231F20"/>
                </a:solidFill>
                <a:latin typeface="Verdana"/>
                <a:cs typeface="Verdana"/>
              </a:rPr>
              <a:t>Esquina </a:t>
            </a:r>
            <a:r>
              <a:rPr sz="2100" spc="-140" dirty="0">
                <a:solidFill>
                  <a:srgbClr val="231F20"/>
                </a:solidFill>
                <a:latin typeface="Verdana"/>
                <a:cs typeface="Verdana"/>
              </a:rPr>
              <a:t>Sureste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544800" cy="1005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9454895"/>
            <a:ext cx="15544800" cy="527685"/>
          </a:xfrm>
          <a:custGeom>
            <a:avLst/>
            <a:gdLst/>
            <a:ahLst/>
            <a:cxnLst/>
            <a:rect l="l" t="t" r="r" b="b"/>
            <a:pathLst>
              <a:path w="15544800" h="527684">
                <a:moveTo>
                  <a:pt x="0" y="527303"/>
                </a:moveTo>
                <a:lnTo>
                  <a:pt x="15544800" y="527303"/>
                </a:lnTo>
                <a:lnTo>
                  <a:pt x="15544800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solidFill>
            <a:srgbClr val="FFFFFF">
              <a:alpha val="6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08155" y="9508083"/>
            <a:ext cx="1593744" cy="436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77954" y="9501809"/>
            <a:ext cx="786295" cy="442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08407" y="9534143"/>
            <a:ext cx="466229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652504" y="457200"/>
            <a:ext cx="3435096" cy="11859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38860" y="1495425"/>
            <a:ext cx="142875" cy="180975"/>
          </a:xfrm>
          <a:custGeom>
            <a:avLst/>
            <a:gdLst/>
            <a:ahLst/>
            <a:cxnLst/>
            <a:rect l="l" t="t" r="r" b="b"/>
            <a:pathLst>
              <a:path w="142875" h="180975">
                <a:moveTo>
                  <a:pt x="0" y="0"/>
                </a:moveTo>
                <a:lnTo>
                  <a:pt x="203" y="180695"/>
                </a:lnTo>
                <a:lnTo>
                  <a:pt x="142252" y="11141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19380">
              <a:lnSpc>
                <a:spcPts val="1620"/>
              </a:lnSpc>
              <a:spcBef>
                <a:spcPts val="434"/>
              </a:spcBef>
            </a:pPr>
            <a:r>
              <a:rPr spc="-185" dirty="0"/>
              <a:t>Community</a:t>
            </a:r>
            <a:r>
              <a:rPr spc="-225" dirty="0"/>
              <a:t> </a:t>
            </a:r>
            <a:r>
              <a:rPr spc="-114" dirty="0"/>
              <a:t>Meeting  </a:t>
            </a:r>
            <a:r>
              <a:rPr spc="-145" dirty="0"/>
              <a:t>February </a:t>
            </a:r>
            <a:r>
              <a:rPr spc="-114" dirty="0"/>
              <a:t>28th,</a:t>
            </a:r>
            <a:r>
              <a:rPr spc="-245" dirty="0"/>
              <a:t> </a:t>
            </a:r>
            <a:r>
              <a:rPr spc="-25" dirty="0"/>
              <a:t>2024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4500" y="9507201"/>
            <a:ext cx="2405380" cy="36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00" spc="-135" dirty="0">
                <a:solidFill>
                  <a:srgbClr val="231F20"/>
                </a:solidFill>
                <a:latin typeface="Verdana"/>
                <a:cs typeface="Verdana"/>
              </a:rPr>
              <a:t>Cafeteria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3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231F20"/>
                </a:solidFill>
                <a:latin typeface="Verdana"/>
                <a:cs typeface="Verdana"/>
              </a:rPr>
              <a:t>Cafetería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95" dirty="0"/>
              <a:t>DISD </a:t>
            </a:r>
            <a:r>
              <a:rPr spc="-415" dirty="0"/>
              <a:t>CAREER </a:t>
            </a:r>
            <a:r>
              <a:rPr spc="-570" dirty="0"/>
              <a:t>INSTITUTE</a:t>
            </a:r>
            <a:r>
              <a:rPr spc="-585" dirty="0"/>
              <a:t> </a:t>
            </a:r>
            <a:r>
              <a:rPr spc="-355" dirty="0"/>
              <a:t>WEST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47864" y="1078178"/>
            <a:ext cx="4449445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18465">
              <a:lnSpc>
                <a:spcPct val="100000"/>
              </a:lnSpc>
              <a:spcBef>
                <a:spcPts val="100"/>
              </a:spcBef>
            </a:pPr>
            <a:r>
              <a:rPr sz="2750" spc="-210" dirty="0">
                <a:solidFill>
                  <a:srgbClr val="231F20"/>
                </a:solidFill>
                <a:latin typeface="Verdana"/>
                <a:cs typeface="Verdana"/>
              </a:rPr>
              <a:t>THANK </a:t>
            </a:r>
            <a:r>
              <a:rPr sz="2750" spc="-254" dirty="0">
                <a:solidFill>
                  <a:srgbClr val="231F20"/>
                </a:solidFill>
                <a:latin typeface="Verdana"/>
                <a:cs typeface="Verdana"/>
              </a:rPr>
              <a:t>YOU </a:t>
            </a:r>
            <a:r>
              <a:rPr lang="en-US" sz="2750" spc="530" dirty="0">
                <a:solidFill>
                  <a:srgbClr val="231F20"/>
                </a:solidFill>
                <a:latin typeface="Verdana"/>
                <a:cs typeface="Verdana"/>
              </a:rPr>
              <a:t>/</a:t>
            </a:r>
            <a:r>
              <a:rPr sz="2750" spc="-300" dirty="0">
                <a:solidFill>
                  <a:srgbClr val="231F20"/>
                </a:solidFill>
                <a:latin typeface="Verdana"/>
                <a:cs typeface="Verdana"/>
              </a:rPr>
              <a:t>GRACIAS  </a:t>
            </a:r>
            <a:r>
              <a:rPr sz="2750" spc="-280" dirty="0">
                <a:solidFill>
                  <a:srgbClr val="231F20"/>
                </a:solidFill>
                <a:latin typeface="Verdana"/>
                <a:cs typeface="Verdana"/>
              </a:rPr>
              <a:t>QUESTIONS? </a:t>
            </a:r>
            <a:r>
              <a:rPr sz="2750" spc="530" dirty="0">
                <a:solidFill>
                  <a:srgbClr val="231F20"/>
                </a:solidFill>
                <a:latin typeface="Verdana"/>
                <a:cs typeface="Verdana"/>
              </a:rPr>
              <a:t>/</a:t>
            </a:r>
            <a:r>
              <a:rPr sz="2750" spc="-229" dirty="0">
                <a:solidFill>
                  <a:srgbClr val="231F20"/>
                </a:solidFill>
                <a:latin typeface="Verdana"/>
                <a:cs typeface="Verdana"/>
              </a:rPr>
              <a:t>PREGUNTAS?</a:t>
            </a:r>
            <a:endParaRPr sz="2750" dirty="0">
              <a:latin typeface="Verdana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267124" y="8745563"/>
            <a:ext cx="2914455" cy="797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68866" y="8714663"/>
            <a:ext cx="1437894" cy="808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441238" y="8708059"/>
            <a:ext cx="1941152" cy="7959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44973" y="8773794"/>
            <a:ext cx="852576" cy="7496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9636" y="8886673"/>
            <a:ext cx="286766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204" dirty="0">
                <a:solidFill>
                  <a:srgbClr val="231F20"/>
                </a:solidFill>
                <a:latin typeface="Verdana"/>
                <a:cs typeface="Verdana"/>
              </a:rPr>
              <a:t>February </a:t>
            </a:r>
            <a:r>
              <a:rPr sz="2450" spc="-160" dirty="0">
                <a:solidFill>
                  <a:srgbClr val="231F20"/>
                </a:solidFill>
                <a:latin typeface="Verdana"/>
                <a:cs typeface="Verdana"/>
              </a:rPr>
              <a:t>28th,</a:t>
            </a:r>
            <a:r>
              <a:rPr sz="2450" spc="-3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50" spc="-40" dirty="0">
                <a:solidFill>
                  <a:srgbClr val="231F20"/>
                </a:solidFill>
                <a:latin typeface="Verdana"/>
                <a:cs typeface="Verdana"/>
              </a:rPr>
              <a:t>2024</a:t>
            </a:r>
            <a:endParaRPr sz="2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799" y="9493618"/>
            <a:ext cx="2373630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170" dirty="0">
                <a:solidFill>
                  <a:srgbClr val="5C5D60"/>
                </a:solidFill>
                <a:latin typeface="Verdana"/>
                <a:cs typeface="Verdana"/>
              </a:rPr>
              <a:t>Zoning </a:t>
            </a:r>
            <a:r>
              <a:rPr sz="1600" spc="-185" dirty="0">
                <a:solidFill>
                  <a:srgbClr val="5C5D60"/>
                </a:solidFill>
                <a:latin typeface="Verdana"/>
                <a:cs typeface="Verdana"/>
              </a:rPr>
              <a:t>Community</a:t>
            </a:r>
            <a:r>
              <a:rPr sz="1600" spc="-200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Meeting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9511736"/>
            <a:ext cx="39192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75" dirty="0">
                <a:solidFill>
                  <a:srgbClr val="231F20"/>
                </a:solidFill>
                <a:latin typeface="Verdana"/>
                <a:cs typeface="Verdana"/>
              </a:rPr>
              <a:t>ExistingTrees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3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231F20"/>
                </a:solidFill>
                <a:latin typeface="Verdana"/>
                <a:cs typeface="Verdana"/>
              </a:rPr>
              <a:t>Arboles </a:t>
            </a:r>
            <a:r>
              <a:rPr sz="2100" spc="-155" dirty="0">
                <a:solidFill>
                  <a:srgbClr val="231F20"/>
                </a:solidFill>
                <a:latin typeface="Verdana"/>
                <a:cs typeface="Verdana"/>
              </a:rPr>
              <a:t>Existentes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38465" y="8971380"/>
            <a:ext cx="418401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018" y="66763"/>
            <a:ext cx="15422399" cy="5463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5602" y="812797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5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42" y="585213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5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968313" y="2395733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4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30199" y="2054345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5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608158" y="3145529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5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6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3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2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3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6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990322" y="3078482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5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6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3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2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3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6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43145" y="987545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4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247122" y="987545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4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241520" y="979422"/>
            <a:ext cx="675005" cy="683260"/>
          </a:xfrm>
          <a:custGeom>
            <a:avLst/>
            <a:gdLst/>
            <a:ahLst/>
            <a:cxnLst/>
            <a:rect l="l" t="t" r="r" b="b"/>
            <a:pathLst>
              <a:path w="675005" h="683260">
                <a:moveTo>
                  <a:pt x="337413" y="0"/>
                </a:moveTo>
                <a:lnTo>
                  <a:pt x="291628" y="3116"/>
                </a:lnTo>
                <a:lnTo>
                  <a:pt x="247716" y="12193"/>
                </a:lnTo>
                <a:lnTo>
                  <a:pt x="206077" y="26825"/>
                </a:lnTo>
                <a:lnTo>
                  <a:pt x="167115" y="46606"/>
                </a:lnTo>
                <a:lnTo>
                  <a:pt x="131230" y="71127"/>
                </a:lnTo>
                <a:lnTo>
                  <a:pt x="98826" y="99983"/>
                </a:lnTo>
                <a:lnTo>
                  <a:pt x="70304" y="132768"/>
                </a:lnTo>
                <a:lnTo>
                  <a:pt x="46067" y="169073"/>
                </a:lnTo>
                <a:lnTo>
                  <a:pt x="26515" y="208493"/>
                </a:lnTo>
                <a:lnTo>
                  <a:pt x="12052" y="250622"/>
                </a:lnTo>
                <a:lnTo>
                  <a:pt x="3080" y="295051"/>
                </a:lnTo>
                <a:lnTo>
                  <a:pt x="0" y="341375"/>
                </a:lnTo>
                <a:lnTo>
                  <a:pt x="3080" y="387697"/>
                </a:lnTo>
                <a:lnTo>
                  <a:pt x="12052" y="432125"/>
                </a:lnTo>
                <a:lnTo>
                  <a:pt x="26515" y="474252"/>
                </a:lnTo>
                <a:lnTo>
                  <a:pt x="46067" y="513672"/>
                </a:lnTo>
                <a:lnTo>
                  <a:pt x="70304" y="549978"/>
                </a:lnTo>
                <a:lnTo>
                  <a:pt x="98826" y="582763"/>
                </a:lnTo>
                <a:lnTo>
                  <a:pt x="131230" y="611620"/>
                </a:lnTo>
                <a:lnTo>
                  <a:pt x="167115" y="636142"/>
                </a:lnTo>
                <a:lnTo>
                  <a:pt x="206077" y="655924"/>
                </a:lnTo>
                <a:lnTo>
                  <a:pt x="247716" y="670557"/>
                </a:lnTo>
                <a:lnTo>
                  <a:pt x="291628" y="679635"/>
                </a:lnTo>
                <a:lnTo>
                  <a:pt x="337413" y="682751"/>
                </a:lnTo>
                <a:lnTo>
                  <a:pt x="383198" y="679635"/>
                </a:lnTo>
                <a:lnTo>
                  <a:pt x="427111" y="670557"/>
                </a:lnTo>
                <a:lnTo>
                  <a:pt x="468749" y="655924"/>
                </a:lnTo>
                <a:lnTo>
                  <a:pt x="507712" y="636142"/>
                </a:lnTo>
                <a:lnTo>
                  <a:pt x="543596" y="611620"/>
                </a:lnTo>
                <a:lnTo>
                  <a:pt x="576000" y="582763"/>
                </a:lnTo>
                <a:lnTo>
                  <a:pt x="604522" y="549978"/>
                </a:lnTo>
                <a:lnTo>
                  <a:pt x="628760" y="513672"/>
                </a:lnTo>
                <a:lnTo>
                  <a:pt x="648311" y="474252"/>
                </a:lnTo>
                <a:lnTo>
                  <a:pt x="662774" y="432125"/>
                </a:lnTo>
                <a:lnTo>
                  <a:pt x="671746" y="387697"/>
                </a:lnTo>
                <a:lnTo>
                  <a:pt x="674827" y="341375"/>
                </a:lnTo>
                <a:lnTo>
                  <a:pt x="671746" y="295051"/>
                </a:lnTo>
                <a:lnTo>
                  <a:pt x="662774" y="250622"/>
                </a:lnTo>
                <a:lnTo>
                  <a:pt x="648311" y="208493"/>
                </a:lnTo>
                <a:lnTo>
                  <a:pt x="628760" y="169073"/>
                </a:lnTo>
                <a:lnTo>
                  <a:pt x="604522" y="132768"/>
                </a:lnTo>
                <a:lnTo>
                  <a:pt x="576000" y="99983"/>
                </a:lnTo>
                <a:lnTo>
                  <a:pt x="543596" y="71127"/>
                </a:lnTo>
                <a:lnTo>
                  <a:pt x="507712" y="46606"/>
                </a:lnTo>
                <a:lnTo>
                  <a:pt x="468749" y="26825"/>
                </a:lnTo>
                <a:lnTo>
                  <a:pt x="427111" y="12193"/>
                </a:lnTo>
                <a:lnTo>
                  <a:pt x="383198" y="3116"/>
                </a:lnTo>
                <a:lnTo>
                  <a:pt x="337413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933325" y="1030220"/>
            <a:ext cx="590550" cy="597535"/>
          </a:xfrm>
          <a:custGeom>
            <a:avLst/>
            <a:gdLst/>
            <a:ahLst/>
            <a:cxnLst/>
            <a:rect l="l" t="t" r="r" b="b"/>
            <a:pathLst>
              <a:path w="590550" h="597535">
                <a:moveTo>
                  <a:pt x="295236" y="0"/>
                </a:moveTo>
                <a:lnTo>
                  <a:pt x="247347" y="3909"/>
                </a:lnTo>
                <a:lnTo>
                  <a:pt x="201919" y="15227"/>
                </a:lnTo>
                <a:lnTo>
                  <a:pt x="159558" y="33340"/>
                </a:lnTo>
                <a:lnTo>
                  <a:pt x="120873" y="57631"/>
                </a:lnTo>
                <a:lnTo>
                  <a:pt x="86472" y="87487"/>
                </a:lnTo>
                <a:lnTo>
                  <a:pt x="56963" y="122291"/>
                </a:lnTo>
                <a:lnTo>
                  <a:pt x="32953" y="161430"/>
                </a:lnTo>
                <a:lnTo>
                  <a:pt x="15051" y="204289"/>
                </a:lnTo>
                <a:lnTo>
                  <a:pt x="3864" y="250251"/>
                </a:lnTo>
                <a:lnTo>
                  <a:pt x="0" y="298703"/>
                </a:lnTo>
                <a:lnTo>
                  <a:pt x="3864" y="347156"/>
                </a:lnTo>
                <a:lnTo>
                  <a:pt x="15051" y="393118"/>
                </a:lnTo>
                <a:lnTo>
                  <a:pt x="32953" y="435977"/>
                </a:lnTo>
                <a:lnTo>
                  <a:pt x="56963" y="475116"/>
                </a:lnTo>
                <a:lnTo>
                  <a:pt x="86472" y="509920"/>
                </a:lnTo>
                <a:lnTo>
                  <a:pt x="120873" y="539776"/>
                </a:lnTo>
                <a:lnTo>
                  <a:pt x="159558" y="564067"/>
                </a:lnTo>
                <a:lnTo>
                  <a:pt x="201919" y="582180"/>
                </a:lnTo>
                <a:lnTo>
                  <a:pt x="247347" y="593498"/>
                </a:lnTo>
                <a:lnTo>
                  <a:pt x="295236" y="597407"/>
                </a:lnTo>
                <a:lnTo>
                  <a:pt x="343125" y="593498"/>
                </a:lnTo>
                <a:lnTo>
                  <a:pt x="388554" y="582180"/>
                </a:lnTo>
                <a:lnTo>
                  <a:pt x="430915" y="564067"/>
                </a:lnTo>
                <a:lnTo>
                  <a:pt x="469600" y="539776"/>
                </a:lnTo>
                <a:lnTo>
                  <a:pt x="504001" y="509920"/>
                </a:lnTo>
                <a:lnTo>
                  <a:pt x="533510" y="475116"/>
                </a:lnTo>
                <a:lnTo>
                  <a:pt x="557520" y="435977"/>
                </a:lnTo>
                <a:lnTo>
                  <a:pt x="575422" y="393118"/>
                </a:lnTo>
                <a:lnTo>
                  <a:pt x="586609" y="347156"/>
                </a:lnTo>
                <a:lnTo>
                  <a:pt x="590473" y="298703"/>
                </a:lnTo>
                <a:lnTo>
                  <a:pt x="586609" y="250251"/>
                </a:lnTo>
                <a:lnTo>
                  <a:pt x="575422" y="204289"/>
                </a:lnTo>
                <a:lnTo>
                  <a:pt x="557520" y="161430"/>
                </a:lnTo>
                <a:lnTo>
                  <a:pt x="533510" y="122291"/>
                </a:lnTo>
                <a:lnTo>
                  <a:pt x="504001" y="87487"/>
                </a:lnTo>
                <a:lnTo>
                  <a:pt x="469600" y="57631"/>
                </a:lnTo>
                <a:lnTo>
                  <a:pt x="430915" y="33340"/>
                </a:lnTo>
                <a:lnTo>
                  <a:pt x="388554" y="15227"/>
                </a:lnTo>
                <a:lnTo>
                  <a:pt x="343125" y="3909"/>
                </a:lnTo>
                <a:lnTo>
                  <a:pt x="29523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650334" y="1030220"/>
            <a:ext cx="590550" cy="597535"/>
          </a:xfrm>
          <a:custGeom>
            <a:avLst/>
            <a:gdLst/>
            <a:ahLst/>
            <a:cxnLst/>
            <a:rect l="l" t="t" r="r" b="b"/>
            <a:pathLst>
              <a:path w="590550" h="597535">
                <a:moveTo>
                  <a:pt x="295236" y="0"/>
                </a:moveTo>
                <a:lnTo>
                  <a:pt x="247347" y="3909"/>
                </a:lnTo>
                <a:lnTo>
                  <a:pt x="201919" y="15227"/>
                </a:lnTo>
                <a:lnTo>
                  <a:pt x="159558" y="33340"/>
                </a:lnTo>
                <a:lnTo>
                  <a:pt x="120873" y="57631"/>
                </a:lnTo>
                <a:lnTo>
                  <a:pt x="86472" y="87487"/>
                </a:lnTo>
                <a:lnTo>
                  <a:pt x="56963" y="122291"/>
                </a:lnTo>
                <a:lnTo>
                  <a:pt x="32953" y="161430"/>
                </a:lnTo>
                <a:lnTo>
                  <a:pt x="15051" y="204289"/>
                </a:lnTo>
                <a:lnTo>
                  <a:pt x="3864" y="250251"/>
                </a:lnTo>
                <a:lnTo>
                  <a:pt x="0" y="298703"/>
                </a:lnTo>
                <a:lnTo>
                  <a:pt x="3864" y="347156"/>
                </a:lnTo>
                <a:lnTo>
                  <a:pt x="15051" y="393118"/>
                </a:lnTo>
                <a:lnTo>
                  <a:pt x="32953" y="435977"/>
                </a:lnTo>
                <a:lnTo>
                  <a:pt x="56963" y="475116"/>
                </a:lnTo>
                <a:lnTo>
                  <a:pt x="86472" y="509920"/>
                </a:lnTo>
                <a:lnTo>
                  <a:pt x="120873" y="539776"/>
                </a:lnTo>
                <a:lnTo>
                  <a:pt x="159558" y="564067"/>
                </a:lnTo>
                <a:lnTo>
                  <a:pt x="201919" y="582180"/>
                </a:lnTo>
                <a:lnTo>
                  <a:pt x="247347" y="593498"/>
                </a:lnTo>
                <a:lnTo>
                  <a:pt x="295236" y="597407"/>
                </a:lnTo>
                <a:lnTo>
                  <a:pt x="343125" y="593498"/>
                </a:lnTo>
                <a:lnTo>
                  <a:pt x="388554" y="582180"/>
                </a:lnTo>
                <a:lnTo>
                  <a:pt x="430915" y="564067"/>
                </a:lnTo>
                <a:lnTo>
                  <a:pt x="469600" y="539776"/>
                </a:lnTo>
                <a:lnTo>
                  <a:pt x="504001" y="509920"/>
                </a:lnTo>
                <a:lnTo>
                  <a:pt x="533510" y="475116"/>
                </a:lnTo>
                <a:lnTo>
                  <a:pt x="557520" y="435977"/>
                </a:lnTo>
                <a:lnTo>
                  <a:pt x="575422" y="393118"/>
                </a:lnTo>
                <a:lnTo>
                  <a:pt x="586609" y="347156"/>
                </a:lnTo>
                <a:lnTo>
                  <a:pt x="590473" y="298703"/>
                </a:lnTo>
                <a:lnTo>
                  <a:pt x="586609" y="250251"/>
                </a:lnTo>
                <a:lnTo>
                  <a:pt x="575422" y="204289"/>
                </a:lnTo>
                <a:lnTo>
                  <a:pt x="557520" y="161430"/>
                </a:lnTo>
                <a:lnTo>
                  <a:pt x="533510" y="122291"/>
                </a:lnTo>
                <a:lnTo>
                  <a:pt x="504001" y="87487"/>
                </a:lnTo>
                <a:lnTo>
                  <a:pt x="469600" y="57631"/>
                </a:lnTo>
                <a:lnTo>
                  <a:pt x="430915" y="33340"/>
                </a:lnTo>
                <a:lnTo>
                  <a:pt x="388554" y="15227"/>
                </a:lnTo>
                <a:lnTo>
                  <a:pt x="343125" y="3909"/>
                </a:lnTo>
                <a:lnTo>
                  <a:pt x="29523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40085" y="1022096"/>
            <a:ext cx="590550" cy="597535"/>
          </a:xfrm>
          <a:custGeom>
            <a:avLst/>
            <a:gdLst/>
            <a:ahLst/>
            <a:cxnLst/>
            <a:rect l="l" t="t" r="r" b="b"/>
            <a:pathLst>
              <a:path w="590550" h="597535">
                <a:moveTo>
                  <a:pt x="295236" y="0"/>
                </a:moveTo>
                <a:lnTo>
                  <a:pt x="247347" y="3909"/>
                </a:lnTo>
                <a:lnTo>
                  <a:pt x="201919" y="15227"/>
                </a:lnTo>
                <a:lnTo>
                  <a:pt x="159558" y="33340"/>
                </a:lnTo>
                <a:lnTo>
                  <a:pt x="120873" y="57631"/>
                </a:lnTo>
                <a:lnTo>
                  <a:pt x="86472" y="87487"/>
                </a:lnTo>
                <a:lnTo>
                  <a:pt x="56963" y="122291"/>
                </a:lnTo>
                <a:lnTo>
                  <a:pt x="32953" y="161430"/>
                </a:lnTo>
                <a:lnTo>
                  <a:pt x="15051" y="204289"/>
                </a:lnTo>
                <a:lnTo>
                  <a:pt x="3864" y="250251"/>
                </a:lnTo>
                <a:lnTo>
                  <a:pt x="0" y="298703"/>
                </a:lnTo>
                <a:lnTo>
                  <a:pt x="3864" y="347156"/>
                </a:lnTo>
                <a:lnTo>
                  <a:pt x="15051" y="393118"/>
                </a:lnTo>
                <a:lnTo>
                  <a:pt x="32953" y="435977"/>
                </a:lnTo>
                <a:lnTo>
                  <a:pt x="56963" y="475116"/>
                </a:lnTo>
                <a:lnTo>
                  <a:pt x="86472" y="509920"/>
                </a:lnTo>
                <a:lnTo>
                  <a:pt x="120873" y="539776"/>
                </a:lnTo>
                <a:lnTo>
                  <a:pt x="159558" y="564067"/>
                </a:lnTo>
                <a:lnTo>
                  <a:pt x="201919" y="582180"/>
                </a:lnTo>
                <a:lnTo>
                  <a:pt x="247347" y="593498"/>
                </a:lnTo>
                <a:lnTo>
                  <a:pt x="295236" y="597407"/>
                </a:lnTo>
                <a:lnTo>
                  <a:pt x="343125" y="593498"/>
                </a:lnTo>
                <a:lnTo>
                  <a:pt x="388554" y="582180"/>
                </a:lnTo>
                <a:lnTo>
                  <a:pt x="430915" y="564067"/>
                </a:lnTo>
                <a:lnTo>
                  <a:pt x="469600" y="539776"/>
                </a:lnTo>
                <a:lnTo>
                  <a:pt x="504001" y="509920"/>
                </a:lnTo>
                <a:lnTo>
                  <a:pt x="533510" y="475116"/>
                </a:lnTo>
                <a:lnTo>
                  <a:pt x="557520" y="435977"/>
                </a:lnTo>
                <a:lnTo>
                  <a:pt x="575422" y="393118"/>
                </a:lnTo>
                <a:lnTo>
                  <a:pt x="586609" y="347156"/>
                </a:lnTo>
                <a:lnTo>
                  <a:pt x="590473" y="298703"/>
                </a:lnTo>
                <a:lnTo>
                  <a:pt x="586609" y="250251"/>
                </a:lnTo>
                <a:lnTo>
                  <a:pt x="575422" y="204289"/>
                </a:lnTo>
                <a:lnTo>
                  <a:pt x="557520" y="161430"/>
                </a:lnTo>
                <a:lnTo>
                  <a:pt x="533510" y="122291"/>
                </a:lnTo>
                <a:lnTo>
                  <a:pt x="504001" y="87487"/>
                </a:lnTo>
                <a:lnTo>
                  <a:pt x="469600" y="57631"/>
                </a:lnTo>
                <a:lnTo>
                  <a:pt x="430915" y="33340"/>
                </a:lnTo>
                <a:lnTo>
                  <a:pt x="388554" y="15227"/>
                </a:lnTo>
                <a:lnTo>
                  <a:pt x="343125" y="3909"/>
                </a:lnTo>
                <a:lnTo>
                  <a:pt x="29523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07040" y="1022096"/>
            <a:ext cx="590550" cy="597535"/>
          </a:xfrm>
          <a:custGeom>
            <a:avLst/>
            <a:gdLst/>
            <a:ahLst/>
            <a:cxnLst/>
            <a:rect l="l" t="t" r="r" b="b"/>
            <a:pathLst>
              <a:path w="590550" h="597535">
                <a:moveTo>
                  <a:pt x="295236" y="0"/>
                </a:moveTo>
                <a:lnTo>
                  <a:pt x="247347" y="3909"/>
                </a:lnTo>
                <a:lnTo>
                  <a:pt x="201919" y="15227"/>
                </a:lnTo>
                <a:lnTo>
                  <a:pt x="159558" y="33340"/>
                </a:lnTo>
                <a:lnTo>
                  <a:pt x="120873" y="57631"/>
                </a:lnTo>
                <a:lnTo>
                  <a:pt x="86472" y="87487"/>
                </a:lnTo>
                <a:lnTo>
                  <a:pt x="56963" y="122291"/>
                </a:lnTo>
                <a:lnTo>
                  <a:pt x="32953" y="161430"/>
                </a:lnTo>
                <a:lnTo>
                  <a:pt x="15051" y="204289"/>
                </a:lnTo>
                <a:lnTo>
                  <a:pt x="3864" y="250251"/>
                </a:lnTo>
                <a:lnTo>
                  <a:pt x="0" y="298703"/>
                </a:lnTo>
                <a:lnTo>
                  <a:pt x="3864" y="347156"/>
                </a:lnTo>
                <a:lnTo>
                  <a:pt x="15051" y="393118"/>
                </a:lnTo>
                <a:lnTo>
                  <a:pt x="32953" y="435977"/>
                </a:lnTo>
                <a:lnTo>
                  <a:pt x="56963" y="475116"/>
                </a:lnTo>
                <a:lnTo>
                  <a:pt x="86472" y="509920"/>
                </a:lnTo>
                <a:lnTo>
                  <a:pt x="120873" y="539776"/>
                </a:lnTo>
                <a:lnTo>
                  <a:pt x="159558" y="564067"/>
                </a:lnTo>
                <a:lnTo>
                  <a:pt x="201919" y="582180"/>
                </a:lnTo>
                <a:lnTo>
                  <a:pt x="247347" y="593498"/>
                </a:lnTo>
                <a:lnTo>
                  <a:pt x="295236" y="597407"/>
                </a:lnTo>
                <a:lnTo>
                  <a:pt x="343125" y="593498"/>
                </a:lnTo>
                <a:lnTo>
                  <a:pt x="388554" y="582180"/>
                </a:lnTo>
                <a:lnTo>
                  <a:pt x="430915" y="564067"/>
                </a:lnTo>
                <a:lnTo>
                  <a:pt x="469600" y="539776"/>
                </a:lnTo>
                <a:lnTo>
                  <a:pt x="504001" y="509920"/>
                </a:lnTo>
                <a:lnTo>
                  <a:pt x="533510" y="475116"/>
                </a:lnTo>
                <a:lnTo>
                  <a:pt x="557520" y="435977"/>
                </a:lnTo>
                <a:lnTo>
                  <a:pt x="575422" y="393118"/>
                </a:lnTo>
                <a:lnTo>
                  <a:pt x="586609" y="347156"/>
                </a:lnTo>
                <a:lnTo>
                  <a:pt x="590473" y="298703"/>
                </a:lnTo>
                <a:lnTo>
                  <a:pt x="586609" y="250251"/>
                </a:lnTo>
                <a:lnTo>
                  <a:pt x="575422" y="204289"/>
                </a:lnTo>
                <a:lnTo>
                  <a:pt x="557520" y="161430"/>
                </a:lnTo>
                <a:lnTo>
                  <a:pt x="533510" y="122291"/>
                </a:lnTo>
                <a:lnTo>
                  <a:pt x="504001" y="87487"/>
                </a:lnTo>
                <a:lnTo>
                  <a:pt x="469600" y="57631"/>
                </a:lnTo>
                <a:lnTo>
                  <a:pt x="430915" y="33340"/>
                </a:lnTo>
                <a:lnTo>
                  <a:pt x="388554" y="15227"/>
                </a:lnTo>
                <a:lnTo>
                  <a:pt x="343125" y="3909"/>
                </a:lnTo>
                <a:lnTo>
                  <a:pt x="29523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679420" y="3474711"/>
            <a:ext cx="548640" cy="554990"/>
          </a:xfrm>
          <a:custGeom>
            <a:avLst/>
            <a:gdLst/>
            <a:ahLst/>
            <a:cxnLst/>
            <a:rect l="l" t="t" r="r" b="b"/>
            <a:pathLst>
              <a:path w="548640" h="554989">
                <a:moveTo>
                  <a:pt x="274154" y="0"/>
                </a:moveTo>
                <a:lnTo>
                  <a:pt x="224875" y="4468"/>
                </a:lnTo>
                <a:lnTo>
                  <a:pt x="178494" y="17352"/>
                </a:lnTo>
                <a:lnTo>
                  <a:pt x="135784" y="37868"/>
                </a:lnTo>
                <a:lnTo>
                  <a:pt x="97521" y="65233"/>
                </a:lnTo>
                <a:lnTo>
                  <a:pt x="64478" y="98662"/>
                </a:lnTo>
                <a:lnTo>
                  <a:pt x="37430" y="137374"/>
                </a:lnTo>
                <a:lnTo>
                  <a:pt x="17152" y="180584"/>
                </a:lnTo>
                <a:lnTo>
                  <a:pt x="4417" y="227510"/>
                </a:lnTo>
                <a:lnTo>
                  <a:pt x="0" y="277368"/>
                </a:lnTo>
                <a:lnTo>
                  <a:pt x="4417" y="327225"/>
                </a:lnTo>
                <a:lnTo>
                  <a:pt x="17152" y="374151"/>
                </a:lnTo>
                <a:lnTo>
                  <a:pt x="37430" y="417361"/>
                </a:lnTo>
                <a:lnTo>
                  <a:pt x="64478" y="456073"/>
                </a:lnTo>
                <a:lnTo>
                  <a:pt x="97521" y="489502"/>
                </a:lnTo>
                <a:lnTo>
                  <a:pt x="135784" y="516867"/>
                </a:lnTo>
                <a:lnTo>
                  <a:pt x="178494" y="537383"/>
                </a:lnTo>
                <a:lnTo>
                  <a:pt x="224875" y="550267"/>
                </a:lnTo>
                <a:lnTo>
                  <a:pt x="274154" y="554736"/>
                </a:lnTo>
                <a:lnTo>
                  <a:pt x="323434" y="550267"/>
                </a:lnTo>
                <a:lnTo>
                  <a:pt x="369815" y="537383"/>
                </a:lnTo>
                <a:lnTo>
                  <a:pt x="412525" y="516867"/>
                </a:lnTo>
                <a:lnTo>
                  <a:pt x="450788" y="489502"/>
                </a:lnTo>
                <a:lnTo>
                  <a:pt x="483831" y="456073"/>
                </a:lnTo>
                <a:lnTo>
                  <a:pt x="510879" y="417361"/>
                </a:lnTo>
                <a:lnTo>
                  <a:pt x="531157" y="374151"/>
                </a:lnTo>
                <a:lnTo>
                  <a:pt x="543892" y="327225"/>
                </a:lnTo>
                <a:lnTo>
                  <a:pt x="548309" y="277368"/>
                </a:lnTo>
                <a:lnTo>
                  <a:pt x="543892" y="227510"/>
                </a:lnTo>
                <a:lnTo>
                  <a:pt x="531157" y="180584"/>
                </a:lnTo>
                <a:lnTo>
                  <a:pt x="510879" y="137374"/>
                </a:lnTo>
                <a:lnTo>
                  <a:pt x="483831" y="98662"/>
                </a:lnTo>
                <a:lnTo>
                  <a:pt x="450788" y="65233"/>
                </a:lnTo>
                <a:lnTo>
                  <a:pt x="412525" y="37868"/>
                </a:lnTo>
                <a:lnTo>
                  <a:pt x="369815" y="17352"/>
                </a:lnTo>
                <a:lnTo>
                  <a:pt x="323434" y="4468"/>
                </a:lnTo>
                <a:lnTo>
                  <a:pt x="27415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053580" y="3474711"/>
            <a:ext cx="548640" cy="554990"/>
          </a:xfrm>
          <a:custGeom>
            <a:avLst/>
            <a:gdLst/>
            <a:ahLst/>
            <a:cxnLst/>
            <a:rect l="l" t="t" r="r" b="b"/>
            <a:pathLst>
              <a:path w="548640" h="554989">
                <a:moveTo>
                  <a:pt x="274154" y="0"/>
                </a:moveTo>
                <a:lnTo>
                  <a:pt x="224875" y="4468"/>
                </a:lnTo>
                <a:lnTo>
                  <a:pt x="178494" y="17352"/>
                </a:lnTo>
                <a:lnTo>
                  <a:pt x="135784" y="37868"/>
                </a:lnTo>
                <a:lnTo>
                  <a:pt x="97521" y="65233"/>
                </a:lnTo>
                <a:lnTo>
                  <a:pt x="64478" y="98662"/>
                </a:lnTo>
                <a:lnTo>
                  <a:pt x="37430" y="137374"/>
                </a:lnTo>
                <a:lnTo>
                  <a:pt x="17152" y="180584"/>
                </a:lnTo>
                <a:lnTo>
                  <a:pt x="4417" y="227510"/>
                </a:lnTo>
                <a:lnTo>
                  <a:pt x="0" y="277368"/>
                </a:lnTo>
                <a:lnTo>
                  <a:pt x="4417" y="327225"/>
                </a:lnTo>
                <a:lnTo>
                  <a:pt x="17152" y="374151"/>
                </a:lnTo>
                <a:lnTo>
                  <a:pt x="37430" y="417361"/>
                </a:lnTo>
                <a:lnTo>
                  <a:pt x="64478" y="456073"/>
                </a:lnTo>
                <a:lnTo>
                  <a:pt x="97521" y="489502"/>
                </a:lnTo>
                <a:lnTo>
                  <a:pt x="135784" y="516867"/>
                </a:lnTo>
                <a:lnTo>
                  <a:pt x="178494" y="537383"/>
                </a:lnTo>
                <a:lnTo>
                  <a:pt x="224875" y="550267"/>
                </a:lnTo>
                <a:lnTo>
                  <a:pt x="274154" y="554736"/>
                </a:lnTo>
                <a:lnTo>
                  <a:pt x="323434" y="550267"/>
                </a:lnTo>
                <a:lnTo>
                  <a:pt x="369815" y="537383"/>
                </a:lnTo>
                <a:lnTo>
                  <a:pt x="412525" y="516867"/>
                </a:lnTo>
                <a:lnTo>
                  <a:pt x="450788" y="489502"/>
                </a:lnTo>
                <a:lnTo>
                  <a:pt x="483831" y="456073"/>
                </a:lnTo>
                <a:lnTo>
                  <a:pt x="510879" y="417361"/>
                </a:lnTo>
                <a:lnTo>
                  <a:pt x="531157" y="374151"/>
                </a:lnTo>
                <a:lnTo>
                  <a:pt x="543892" y="327225"/>
                </a:lnTo>
                <a:lnTo>
                  <a:pt x="548309" y="277368"/>
                </a:lnTo>
                <a:lnTo>
                  <a:pt x="543892" y="227510"/>
                </a:lnTo>
                <a:lnTo>
                  <a:pt x="531157" y="180584"/>
                </a:lnTo>
                <a:lnTo>
                  <a:pt x="510879" y="137374"/>
                </a:lnTo>
                <a:lnTo>
                  <a:pt x="483831" y="98662"/>
                </a:lnTo>
                <a:lnTo>
                  <a:pt x="450788" y="65233"/>
                </a:lnTo>
                <a:lnTo>
                  <a:pt x="412525" y="37868"/>
                </a:lnTo>
                <a:lnTo>
                  <a:pt x="369815" y="17352"/>
                </a:lnTo>
                <a:lnTo>
                  <a:pt x="323434" y="4468"/>
                </a:lnTo>
                <a:lnTo>
                  <a:pt x="27415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240077" y="2459728"/>
            <a:ext cx="548640" cy="554990"/>
          </a:xfrm>
          <a:custGeom>
            <a:avLst/>
            <a:gdLst/>
            <a:ahLst/>
            <a:cxnLst/>
            <a:rect l="l" t="t" r="r" b="b"/>
            <a:pathLst>
              <a:path w="548640" h="554989">
                <a:moveTo>
                  <a:pt x="274154" y="0"/>
                </a:moveTo>
                <a:lnTo>
                  <a:pt x="224875" y="4468"/>
                </a:lnTo>
                <a:lnTo>
                  <a:pt x="178494" y="17352"/>
                </a:lnTo>
                <a:lnTo>
                  <a:pt x="135784" y="37868"/>
                </a:lnTo>
                <a:lnTo>
                  <a:pt x="97521" y="65233"/>
                </a:lnTo>
                <a:lnTo>
                  <a:pt x="64478" y="98662"/>
                </a:lnTo>
                <a:lnTo>
                  <a:pt x="37430" y="137374"/>
                </a:lnTo>
                <a:lnTo>
                  <a:pt x="17152" y="180584"/>
                </a:lnTo>
                <a:lnTo>
                  <a:pt x="4417" y="227510"/>
                </a:lnTo>
                <a:lnTo>
                  <a:pt x="0" y="277367"/>
                </a:lnTo>
                <a:lnTo>
                  <a:pt x="4417" y="327225"/>
                </a:lnTo>
                <a:lnTo>
                  <a:pt x="17152" y="374151"/>
                </a:lnTo>
                <a:lnTo>
                  <a:pt x="37430" y="417361"/>
                </a:lnTo>
                <a:lnTo>
                  <a:pt x="64478" y="456073"/>
                </a:lnTo>
                <a:lnTo>
                  <a:pt x="97521" y="489502"/>
                </a:lnTo>
                <a:lnTo>
                  <a:pt x="135784" y="516867"/>
                </a:lnTo>
                <a:lnTo>
                  <a:pt x="178494" y="537383"/>
                </a:lnTo>
                <a:lnTo>
                  <a:pt x="224875" y="550267"/>
                </a:lnTo>
                <a:lnTo>
                  <a:pt x="274154" y="554735"/>
                </a:lnTo>
                <a:lnTo>
                  <a:pt x="323434" y="550267"/>
                </a:lnTo>
                <a:lnTo>
                  <a:pt x="369815" y="537383"/>
                </a:lnTo>
                <a:lnTo>
                  <a:pt x="412525" y="516867"/>
                </a:lnTo>
                <a:lnTo>
                  <a:pt x="450788" y="489502"/>
                </a:lnTo>
                <a:lnTo>
                  <a:pt x="483831" y="456073"/>
                </a:lnTo>
                <a:lnTo>
                  <a:pt x="510879" y="417361"/>
                </a:lnTo>
                <a:lnTo>
                  <a:pt x="531157" y="374151"/>
                </a:lnTo>
                <a:lnTo>
                  <a:pt x="543892" y="327225"/>
                </a:lnTo>
                <a:lnTo>
                  <a:pt x="548309" y="277367"/>
                </a:lnTo>
                <a:lnTo>
                  <a:pt x="543892" y="227510"/>
                </a:lnTo>
                <a:lnTo>
                  <a:pt x="531157" y="180584"/>
                </a:lnTo>
                <a:lnTo>
                  <a:pt x="510879" y="137374"/>
                </a:lnTo>
                <a:lnTo>
                  <a:pt x="483831" y="98662"/>
                </a:lnTo>
                <a:lnTo>
                  <a:pt x="450788" y="65233"/>
                </a:lnTo>
                <a:lnTo>
                  <a:pt x="412525" y="37868"/>
                </a:lnTo>
                <a:lnTo>
                  <a:pt x="369815" y="17352"/>
                </a:lnTo>
                <a:lnTo>
                  <a:pt x="323434" y="4468"/>
                </a:lnTo>
                <a:lnTo>
                  <a:pt x="27415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649218" y="2459729"/>
            <a:ext cx="506730" cy="512445"/>
          </a:xfrm>
          <a:custGeom>
            <a:avLst/>
            <a:gdLst/>
            <a:ahLst/>
            <a:cxnLst/>
            <a:rect l="l" t="t" r="r" b="b"/>
            <a:pathLst>
              <a:path w="506729" h="512444">
                <a:moveTo>
                  <a:pt x="253060" y="0"/>
                </a:moveTo>
                <a:lnTo>
                  <a:pt x="207571" y="4125"/>
                </a:lnTo>
                <a:lnTo>
                  <a:pt x="164758" y="16018"/>
                </a:lnTo>
                <a:lnTo>
                  <a:pt x="125334" y="34956"/>
                </a:lnTo>
                <a:lnTo>
                  <a:pt x="90015" y="60215"/>
                </a:lnTo>
                <a:lnTo>
                  <a:pt x="59515" y="91074"/>
                </a:lnTo>
                <a:lnTo>
                  <a:pt x="34549" y="126808"/>
                </a:lnTo>
                <a:lnTo>
                  <a:pt x="15831" y="166694"/>
                </a:lnTo>
                <a:lnTo>
                  <a:pt x="4077" y="210010"/>
                </a:lnTo>
                <a:lnTo>
                  <a:pt x="0" y="256032"/>
                </a:lnTo>
                <a:lnTo>
                  <a:pt x="4077" y="302053"/>
                </a:lnTo>
                <a:lnTo>
                  <a:pt x="15831" y="345369"/>
                </a:lnTo>
                <a:lnTo>
                  <a:pt x="34549" y="385255"/>
                </a:lnTo>
                <a:lnTo>
                  <a:pt x="59515" y="420989"/>
                </a:lnTo>
                <a:lnTo>
                  <a:pt x="90015" y="451848"/>
                </a:lnTo>
                <a:lnTo>
                  <a:pt x="125334" y="477107"/>
                </a:lnTo>
                <a:lnTo>
                  <a:pt x="164758" y="496045"/>
                </a:lnTo>
                <a:lnTo>
                  <a:pt x="207571" y="507938"/>
                </a:lnTo>
                <a:lnTo>
                  <a:pt x="253060" y="512064"/>
                </a:lnTo>
                <a:lnTo>
                  <a:pt x="298548" y="507938"/>
                </a:lnTo>
                <a:lnTo>
                  <a:pt x="341361" y="496045"/>
                </a:lnTo>
                <a:lnTo>
                  <a:pt x="380785" y="477107"/>
                </a:lnTo>
                <a:lnTo>
                  <a:pt x="416104" y="451848"/>
                </a:lnTo>
                <a:lnTo>
                  <a:pt x="446604" y="420989"/>
                </a:lnTo>
                <a:lnTo>
                  <a:pt x="471570" y="385255"/>
                </a:lnTo>
                <a:lnTo>
                  <a:pt x="490288" y="345369"/>
                </a:lnTo>
                <a:lnTo>
                  <a:pt x="502043" y="302053"/>
                </a:lnTo>
                <a:lnTo>
                  <a:pt x="506120" y="256032"/>
                </a:lnTo>
                <a:lnTo>
                  <a:pt x="502043" y="210010"/>
                </a:lnTo>
                <a:lnTo>
                  <a:pt x="490288" y="166694"/>
                </a:lnTo>
                <a:lnTo>
                  <a:pt x="471570" y="126808"/>
                </a:lnTo>
                <a:lnTo>
                  <a:pt x="446604" y="91074"/>
                </a:lnTo>
                <a:lnTo>
                  <a:pt x="416104" y="60215"/>
                </a:lnTo>
                <a:lnTo>
                  <a:pt x="380785" y="34956"/>
                </a:lnTo>
                <a:lnTo>
                  <a:pt x="341361" y="16018"/>
                </a:lnTo>
                <a:lnTo>
                  <a:pt x="298548" y="4125"/>
                </a:lnTo>
                <a:lnTo>
                  <a:pt x="253060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044559" y="1011929"/>
            <a:ext cx="506730" cy="512445"/>
          </a:xfrm>
          <a:custGeom>
            <a:avLst/>
            <a:gdLst/>
            <a:ahLst/>
            <a:cxnLst/>
            <a:rect l="l" t="t" r="r" b="b"/>
            <a:pathLst>
              <a:path w="506729" h="512444">
                <a:moveTo>
                  <a:pt x="253060" y="0"/>
                </a:moveTo>
                <a:lnTo>
                  <a:pt x="207571" y="4125"/>
                </a:lnTo>
                <a:lnTo>
                  <a:pt x="164758" y="16018"/>
                </a:lnTo>
                <a:lnTo>
                  <a:pt x="125334" y="34956"/>
                </a:lnTo>
                <a:lnTo>
                  <a:pt x="90015" y="60215"/>
                </a:lnTo>
                <a:lnTo>
                  <a:pt x="59515" y="91074"/>
                </a:lnTo>
                <a:lnTo>
                  <a:pt x="34549" y="126808"/>
                </a:lnTo>
                <a:lnTo>
                  <a:pt x="15831" y="166694"/>
                </a:lnTo>
                <a:lnTo>
                  <a:pt x="4077" y="210010"/>
                </a:lnTo>
                <a:lnTo>
                  <a:pt x="0" y="256032"/>
                </a:lnTo>
                <a:lnTo>
                  <a:pt x="4077" y="302053"/>
                </a:lnTo>
                <a:lnTo>
                  <a:pt x="15831" y="345369"/>
                </a:lnTo>
                <a:lnTo>
                  <a:pt x="34549" y="385255"/>
                </a:lnTo>
                <a:lnTo>
                  <a:pt x="59515" y="420989"/>
                </a:lnTo>
                <a:lnTo>
                  <a:pt x="90015" y="451848"/>
                </a:lnTo>
                <a:lnTo>
                  <a:pt x="125334" y="477107"/>
                </a:lnTo>
                <a:lnTo>
                  <a:pt x="164758" y="496045"/>
                </a:lnTo>
                <a:lnTo>
                  <a:pt x="207571" y="507938"/>
                </a:lnTo>
                <a:lnTo>
                  <a:pt x="253060" y="512064"/>
                </a:lnTo>
                <a:lnTo>
                  <a:pt x="298548" y="507938"/>
                </a:lnTo>
                <a:lnTo>
                  <a:pt x="341361" y="496045"/>
                </a:lnTo>
                <a:lnTo>
                  <a:pt x="380785" y="477107"/>
                </a:lnTo>
                <a:lnTo>
                  <a:pt x="416104" y="451848"/>
                </a:lnTo>
                <a:lnTo>
                  <a:pt x="446604" y="420989"/>
                </a:lnTo>
                <a:lnTo>
                  <a:pt x="471570" y="385255"/>
                </a:lnTo>
                <a:lnTo>
                  <a:pt x="490288" y="345369"/>
                </a:lnTo>
                <a:lnTo>
                  <a:pt x="502043" y="302053"/>
                </a:lnTo>
                <a:lnTo>
                  <a:pt x="506120" y="256032"/>
                </a:lnTo>
                <a:lnTo>
                  <a:pt x="502043" y="210010"/>
                </a:lnTo>
                <a:lnTo>
                  <a:pt x="490288" y="166694"/>
                </a:lnTo>
                <a:lnTo>
                  <a:pt x="471570" y="126808"/>
                </a:lnTo>
                <a:lnTo>
                  <a:pt x="446604" y="91074"/>
                </a:lnTo>
                <a:lnTo>
                  <a:pt x="416104" y="60215"/>
                </a:lnTo>
                <a:lnTo>
                  <a:pt x="380785" y="34956"/>
                </a:lnTo>
                <a:lnTo>
                  <a:pt x="341361" y="16018"/>
                </a:lnTo>
                <a:lnTo>
                  <a:pt x="298548" y="4125"/>
                </a:lnTo>
                <a:lnTo>
                  <a:pt x="253060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179803" y="812798"/>
            <a:ext cx="939800" cy="951230"/>
          </a:xfrm>
          <a:custGeom>
            <a:avLst/>
            <a:gdLst/>
            <a:ahLst/>
            <a:cxnLst/>
            <a:rect l="l" t="t" r="r" b="b"/>
            <a:pathLst>
              <a:path w="939800" h="951230">
                <a:moveTo>
                  <a:pt x="469849" y="0"/>
                </a:moveTo>
                <a:lnTo>
                  <a:pt x="421810" y="2454"/>
                </a:lnTo>
                <a:lnTo>
                  <a:pt x="375159" y="9657"/>
                </a:lnTo>
                <a:lnTo>
                  <a:pt x="330131" y="21370"/>
                </a:lnTo>
                <a:lnTo>
                  <a:pt x="286964" y="37354"/>
                </a:lnTo>
                <a:lnTo>
                  <a:pt x="245893" y="57370"/>
                </a:lnTo>
                <a:lnTo>
                  <a:pt x="207153" y="81180"/>
                </a:lnTo>
                <a:lnTo>
                  <a:pt x="170983" y="108544"/>
                </a:lnTo>
                <a:lnTo>
                  <a:pt x="137617" y="139223"/>
                </a:lnTo>
                <a:lnTo>
                  <a:pt x="107292" y="172979"/>
                </a:lnTo>
                <a:lnTo>
                  <a:pt x="80243" y="209573"/>
                </a:lnTo>
                <a:lnTo>
                  <a:pt x="56709" y="248766"/>
                </a:lnTo>
                <a:lnTo>
                  <a:pt x="36923" y="290318"/>
                </a:lnTo>
                <a:lnTo>
                  <a:pt x="21123" y="333991"/>
                </a:lnTo>
                <a:lnTo>
                  <a:pt x="9545" y="379547"/>
                </a:lnTo>
                <a:lnTo>
                  <a:pt x="2425" y="426745"/>
                </a:lnTo>
                <a:lnTo>
                  <a:pt x="0" y="475348"/>
                </a:lnTo>
                <a:lnTo>
                  <a:pt x="2425" y="523951"/>
                </a:lnTo>
                <a:lnTo>
                  <a:pt x="9545" y="571150"/>
                </a:lnTo>
                <a:lnTo>
                  <a:pt x="21123" y="616706"/>
                </a:lnTo>
                <a:lnTo>
                  <a:pt x="36923" y="660380"/>
                </a:lnTo>
                <a:lnTo>
                  <a:pt x="56709" y="701933"/>
                </a:lnTo>
                <a:lnTo>
                  <a:pt x="80243" y="741127"/>
                </a:lnTo>
                <a:lnTo>
                  <a:pt x="107292" y="777721"/>
                </a:lnTo>
                <a:lnTo>
                  <a:pt x="137617" y="811479"/>
                </a:lnTo>
                <a:lnTo>
                  <a:pt x="170983" y="842159"/>
                </a:lnTo>
                <a:lnTo>
                  <a:pt x="207153" y="869525"/>
                </a:lnTo>
                <a:lnTo>
                  <a:pt x="245893" y="893335"/>
                </a:lnTo>
                <a:lnTo>
                  <a:pt x="286964" y="913353"/>
                </a:lnTo>
                <a:lnTo>
                  <a:pt x="330131" y="929337"/>
                </a:lnTo>
                <a:lnTo>
                  <a:pt x="375159" y="941051"/>
                </a:lnTo>
                <a:lnTo>
                  <a:pt x="421810" y="948255"/>
                </a:lnTo>
                <a:lnTo>
                  <a:pt x="469849" y="950709"/>
                </a:lnTo>
                <a:lnTo>
                  <a:pt x="517887" y="948255"/>
                </a:lnTo>
                <a:lnTo>
                  <a:pt x="564539" y="941051"/>
                </a:lnTo>
                <a:lnTo>
                  <a:pt x="609566" y="929337"/>
                </a:lnTo>
                <a:lnTo>
                  <a:pt x="652733" y="913353"/>
                </a:lnTo>
                <a:lnTo>
                  <a:pt x="693805" y="893335"/>
                </a:lnTo>
                <a:lnTo>
                  <a:pt x="732544" y="869525"/>
                </a:lnTo>
                <a:lnTo>
                  <a:pt x="768715" y="842159"/>
                </a:lnTo>
                <a:lnTo>
                  <a:pt x="802081" y="811479"/>
                </a:lnTo>
                <a:lnTo>
                  <a:pt x="832406" y="777721"/>
                </a:lnTo>
                <a:lnTo>
                  <a:pt x="859454" y="741127"/>
                </a:lnTo>
                <a:lnTo>
                  <a:pt x="882989" y="701933"/>
                </a:lnTo>
                <a:lnTo>
                  <a:pt x="902774" y="660380"/>
                </a:lnTo>
                <a:lnTo>
                  <a:pt x="918574" y="616706"/>
                </a:lnTo>
                <a:lnTo>
                  <a:pt x="930152" y="571150"/>
                </a:lnTo>
                <a:lnTo>
                  <a:pt x="937272" y="523951"/>
                </a:lnTo>
                <a:lnTo>
                  <a:pt x="939698" y="475348"/>
                </a:lnTo>
                <a:lnTo>
                  <a:pt x="937272" y="426745"/>
                </a:lnTo>
                <a:lnTo>
                  <a:pt x="930152" y="379547"/>
                </a:lnTo>
                <a:lnTo>
                  <a:pt x="918574" y="333991"/>
                </a:lnTo>
                <a:lnTo>
                  <a:pt x="902774" y="290318"/>
                </a:lnTo>
                <a:lnTo>
                  <a:pt x="882989" y="248766"/>
                </a:lnTo>
                <a:lnTo>
                  <a:pt x="859454" y="209573"/>
                </a:lnTo>
                <a:lnTo>
                  <a:pt x="832406" y="172979"/>
                </a:lnTo>
                <a:lnTo>
                  <a:pt x="802081" y="139223"/>
                </a:lnTo>
                <a:lnTo>
                  <a:pt x="768715" y="108544"/>
                </a:lnTo>
                <a:lnTo>
                  <a:pt x="732544" y="81180"/>
                </a:lnTo>
                <a:lnTo>
                  <a:pt x="693805" y="57370"/>
                </a:lnTo>
                <a:lnTo>
                  <a:pt x="652733" y="37354"/>
                </a:lnTo>
                <a:lnTo>
                  <a:pt x="609566" y="21370"/>
                </a:lnTo>
                <a:lnTo>
                  <a:pt x="564539" y="9657"/>
                </a:lnTo>
                <a:lnTo>
                  <a:pt x="517887" y="2454"/>
                </a:lnTo>
                <a:lnTo>
                  <a:pt x="469849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075241" y="4315975"/>
            <a:ext cx="415925" cy="410209"/>
          </a:xfrm>
          <a:custGeom>
            <a:avLst/>
            <a:gdLst/>
            <a:ahLst/>
            <a:cxnLst/>
            <a:rect l="l" t="t" r="r" b="b"/>
            <a:pathLst>
              <a:path w="415925" h="410210">
                <a:moveTo>
                  <a:pt x="207746" y="0"/>
                </a:moveTo>
                <a:lnTo>
                  <a:pt x="160113" y="5413"/>
                </a:lnTo>
                <a:lnTo>
                  <a:pt x="116386" y="20833"/>
                </a:lnTo>
                <a:lnTo>
                  <a:pt x="77813" y="45030"/>
                </a:lnTo>
                <a:lnTo>
                  <a:pt x="45640" y="76774"/>
                </a:lnTo>
                <a:lnTo>
                  <a:pt x="21116" y="114833"/>
                </a:lnTo>
                <a:lnTo>
                  <a:pt x="5486" y="157977"/>
                </a:lnTo>
                <a:lnTo>
                  <a:pt x="0" y="204978"/>
                </a:lnTo>
                <a:lnTo>
                  <a:pt x="5486" y="251978"/>
                </a:lnTo>
                <a:lnTo>
                  <a:pt x="21116" y="295122"/>
                </a:lnTo>
                <a:lnTo>
                  <a:pt x="45640" y="333181"/>
                </a:lnTo>
                <a:lnTo>
                  <a:pt x="77813" y="364925"/>
                </a:lnTo>
                <a:lnTo>
                  <a:pt x="116386" y="389122"/>
                </a:lnTo>
                <a:lnTo>
                  <a:pt x="160113" y="404542"/>
                </a:lnTo>
                <a:lnTo>
                  <a:pt x="207746" y="409956"/>
                </a:lnTo>
                <a:lnTo>
                  <a:pt x="255379" y="404542"/>
                </a:lnTo>
                <a:lnTo>
                  <a:pt x="299106" y="389122"/>
                </a:lnTo>
                <a:lnTo>
                  <a:pt x="337680" y="364925"/>
                </a:lnTo>
                <a:lnTo>
                  <a:pt x="369852" y="333181"/>
                </a:lnTo>
                <a:lnTo>
                  <a:pt x="394376" y="295122"/>
                </a:lnTo>
                <a:lnTo>
                  <a:pt x="410006" y="251978"/>
                </a:lnTo>
                <a:lnTo>
                  <a:pt x="415493" y="204978"/>
                </a:lnTo>
                <a:lnTo>
                  <a:pt x="410006" y="157977"/>
                </a:lnTo>
                <a:lnTo>
                  <a:pt x="394376" y="114833"/>
                </a:lnTo>
                <a:lnTo>
                  <a:pt x="369852" y="76774"/>
                </a:lnTo>
                <a:lnTo>
                  <a:pt x="337680" y="45030"/>
                </a:lnTo>
                <a:lnTo>
                  <a:pt x="299106" y="20833"/>
                </a:lnTo>
                <a:lnTo>
                  <a:pt x="255379" y="5413"/>
                </a:lnTo>
                <a:lnTo>
                  <a:pt x="20774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782572" y="3950205"/>
            <a:ext cx="415925" cy="410209"/>
          </a:xfrm>
          <a:custGeom>
            <a:avLst/>
            <a:gdLst/>
            <a:ahLst/>
            <a:cxnLst/>
            <a:rect l="l" t="t" r="r" b="b"/>
            <a:pathLst>
              <a:path w="415925" h="410210">
                <a:moveTo>
                  <a:pt x="207746" y="0"/>
                </a:moveTo>
                <a:lnTo>
                  <a:pt x="160113" y="5413"/>
                </a:lnTo>
                <a:lnTo>
                  <a:pt x="116386" y="20833"/>
                </a:lnTo>
                <a:lnTo>
                  <a:pt x="77813" y="45030"/>
                </a:lnTo>
                <a:lnTo>
                  <a:pt x="45640" y="76774"/>
                </a:lnTo>
                <a:lnTo>
                  <a:pt x="21116" y="114833"/>
                </a:lnTo>
                <a:lnTo>
                  <a:pt x="5486" y="157977"/>
                </a:lnTo>
                <a:lnTo>
                  <a:pt x="0" y="204977"/>
                </a:lnTo>
                <a:lnTo>
                  <a:pt x="5486" y="251978"/>
                </a:lnTo>
                <a:lnTo>
                  <a:pt x="21116" y="295122"/>
                </a:lnTo>
                <a:lnTo>
                  <a:pt x="45640" y="333181"/>
                </a:lnTo>
                <a:lnTo>
                  <a:pt x="77813" y="364925"/>
                </a:lnTo>
                <a:lnTo>
                  <a:pt x="116386" y="389122"/>
                </a:lnTo>
                <a:lnTo>
                  <a:pt x="160113" y="404542"/>
                </a:lnTo>
                <a:lnTo>
                  <a:pt x="207746" y="409955"/>
                </a:lnTo>
                <a:lnTo>
                  <a:pt x="255379" y="404542"/>
                </a:lnTo>
                <a:lnTo>
                  <a:pt x="299106" y="389122"/>
                </a:lnTo>
                <a:lnTo>
                  <a:pt x="337680" y="364925"/>
                </a:lnTo>
                <a:lnTo>
                  <a:pt x="369852" y="333181"/>
                </a:lnTo>
                <a:lnTo>
                  <a:pt x="394376" y="295122"/>
                </a:lnTo>
                <a:lnTo>
                  <a:pt x="410006" y="251978"/>
                </a:lnTo>
                <a:lnTo>
                  <a:pt x="415493" y="204977"/>
                </a:lnTo>
                <a:lnTo>
                  <a:pt x="410006" y="157977"/>
                </a:lnTo>
                <a:lnTo>
                  <a:pt x="394376" y="114833"/>
                </a:lnTo>
                <a:lnTo>
                  <a:pt x="369852" y="76774"/>
                </a:lnTo>
                <a:lnTo>
                  <a:pt x="337680" y="45030"/>
                </a:lnTo>
                <a:lnTo>
                  <a:pt x="299106" y="20833"/>
                </a:lnTo>
                <a:lnTo>
                  <a:pt x="255379" y="5413"/>
                </a:lnTo>
                <a:lnTo>
                  <a:pt x="20774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930379" y="2873508"/>
            <a:ext cx="415925" cy="410209"/>
          </a:xfrm>
          <a:custGeom>
            <a:avLst/>
            <a:gdLst/>
            <a:ahLst/>
            <a:cxnLst/>
            <a:rect l="l" t="t" r="r" b="b"/>
            <a:pathLst>
              <a:path w="415925" h="410210">
                <a:moveTo>
                  <a:pt x="207746" y="0"/>
                </a:moveTo>
                <a:lnTo>
                  <a:pt x="160113" y="5413"/>
                </a:lnTo>
                <a:lnTo>
                  <a:pt x="116386" y="20833"/>
                </a:lnTo>
                <a:lnTo>
                  <a:pt x="77813" y="45030"/>
                </a:lnTo>
                <a:lnTo>
                  <a:pt x="45640" y="76774"/>
                </a:lnTo>
                <a:lnTo>
                  <a:pt x="21116" y="114833"/>
                </a:lnTo>
                <a:lnTo>
                  <a:pt x="5486" y="157977"/>
                </a:lnTo>
                <a:lnTo>
                  <a:pt x="0" y="204977"/>
                </a:lnTo>
                <a:lnTo>
                  <a:pt x="5486" y="251978"/>
                </a:lnTo>
                <a:lnTo>
                  <a:pt x="21116" y="295122"/>
                </a:lnTo>
                <a:lnTo>
                  <a:pt x="45640" y="333181"/>
                </a:lnTo>
                <a:lnTo>
                  <a:pt x="77813" y="364925"/>
                </a:lnTo>
                <a:lnTo>
                  <a:pt x="116386" y="389122"/>
                </a:lnTo>
                <a:lnTo>
                  <a:pt x="160113" y="404542"/>
                </a:lnTo>
                <a:lnTo>
                  <a:pt x="207746" y="409955"/>
                </a:lnTo>
                <a:lnTo>
                  <a:pt x="255379" y="404542"/>
                </a:lnTo>
                <a:lnTo>
                  <a:pt x="299106" y="389122"/>
                </a:lnTo>
                <a:lnTo>
                  <a:pt x="337680" y="364925"/>
                </a:lnTo>
                <a:lnTo>
                  <a:pt x="369852" y="333181"/>
                </a:lnTo>
                <a:lnTo>
                  <a:pt x="394376" y="295122"/>
                </a:lnTo>
                <a:lnTo>
                  <a:pt x="410006" y="251978"/>
                </a:lnTo>
                <a:lnTo>
                  <a:pt x="415493" y="204977"/>
                </a:lnTo>
                <a:lnTo>
                  <a:pt x="410006" y="157977"/>
                </a:lnTo>
                <a:lnTo>
                  <a:pt x="394376" y="114833"/>
                </a:lnTo>
                <a:lnTo>
                  <a:pt x="369852" y="76774"/>
                </a:lnTo>
                <a:lnTo>
                  <a:pt x="337680" y="45030"/>
                </a:lnTo>
                <a:lnTo>
                  <a:pt x="299106" y="20833"/>
                </a:lnTo>
                <a:lnTo>
                  <a:pt x="255379" y="5413"/>
                </a:lnTo>
                <a:lnTo>
                  <a:pt x="20774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892279" y="3405630"/>
            <a:ext cx="415925" cy="410209"/>
          </a:xfrm>
          <a:custGeom>
            <a:avLst/>
            <a:gdLst/>
            <a:ahLst/>
            <a:cxnLst/>
            <a:rect l="l" t="t" r="r" b="b"/>
            <a:pathLst>
              <a:path w="415925" h="410210">
                <a:moveTo>
                  <a:pt x="207746" y="0"/>
                </a:moveTo>
                <a:lnTo>
                  <a:pt x="160113" y="5413"/>
                </a:lnTo>
                <a:lnTo>
                  <a:pt x="116386" y="20833"/>
                </a:lnTo>
                <a:lnTo>
                  <a:pt x="77813" y="45030"/>
                </a:lnTo>
                <a:lnTo>
                  <a:pt x="45640" y="76774"/>
                </a:lnTo>
                <a:lnTo>
                  <a:pt x="21116" y="114833"/>
                </a:lnTo>
                <a:lnTo>
                  <a:pt x="5486" y="157977"/>
                </a:lnTo>
                <a:lnTo>
                  <a:pt x="0" y="204978"/>
                </a:lnTo>
                <a:lnTo>
                  <a:pt x="5486" y="251978"/>
                </a:lnTo>
                <a:lnTo>
                  <a:pt x="21116" y="295122"/>
                </a:lnTo>
                <a:lnTo>
                  <a:pt x="45640" y="333181"/>
                </a:lnTo>
                <a:lnTo>
                  <a:pt x="77813" y="364925"/>
                </a:lnTo>
                <a:lnTo>
                  <a:pt x="116386" y="389122"/>
                </a:lnTo>
                <a:lnTo>
                  <a:pt x="160113" y="404542"/>
                </a:lnTo>
                <a:lnTo>
                  <a:pt x="207746" y="409956"/>
                </a:lnTo>
                <a:lnTo>
                  <a:pt x="255379" y="404542"/>
                </a:lnTo>
                <a:lnTo>
                  <a:pt x="299106" y="389122"/>
                </a:lnTo>
                <a:lnTo>
                  <a:pt x="337680" y="364925"/>
                </a:lnTo>
                <a:lnTo>
                  <a:pt x="369852" y="333181"/>
                </a:lnTo>
                <a:lnTo>
                  <a:pt x="394376" y="295122"/>
                </a:lnTo>
                <a:lnTo>
                  <a:pt x="410006" y="251978"/>
                </a:lnTo>
                <a:lnTo>
                  <a:pt x="415493" y="204978"/>
                </a:lnTo>
                <a:lnTo>
                  <a:pt x="410006" y="157977"/>
                </a:lnTo>
                <a:lnTo>
                  <a:pt x="394376" y="114833"/>
                </a:lnTo>
                <a:lnTo>
                  <a:pt x="369852" y="76774"/>
                </a:lnTo>
                <a:lnTo>
                  <a:pt x="337680" y="45030"/>
                </a:lnTo>
                <a:lnTo>
                  <a:pt x="299106" y="20833"/>
                </a:lnTo>
                <a:lnTo>
                  <a:pt x="255379" y="5413"/>
                </a:lnTo>
                <a:lnTo>
                  <a:pt x="20774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980556" y="3474725"/>
            <a:ext cx="415925" cy="410209"/>
          </a:xfrm>
          <a:custGeom>
            <a:avLst/>
            <a:gdLst/>
            <a:ahLst/>
            <a:cxnLst/>
            <a:rect l="l" t="t" r="r" b="b"/>
            <a:pathLst>
              <a:path w="415925" h="410210">
                <a:moveTo>
                  <a:pt x="207746" y="0"/>
                </a:moveTo>
                <a:lnTo>
                  <a:pt x="160113" y="5413"/>
                </a:lnTo>
                <a:lnTo>
                  <a:pt x="116386" y="20833"/>
                </a:lnTo>
                <a:lnTo>
                  <a:pt x="77813" y="45030"/>
                </a:lnTo>
                <a:lnTo>
                  <a:pt x="45640" y="76774"/>
                </a:lnTo>
                <a:lnTo>
                  <a:pt x="21116" y="114833"/>
                </a:lnTo>
                <a:lnTo>
                  <a:pt x="5486" y="157977"/>
                </a:lnTo>
                <a:lnTo>
                  <a:pt x="0" y="204977"/>
                </a:lnTo>
                <a:lnTo>
                  <a:pt x="5486" y="251978"/>
                </a:lnTo>
                <a:lnTo>
                  <a:pt x="21116" y="295122"/>
                </a:lnTo>
                <a:lnTo>
                  <a:pt x="45640" y="333181"/>
                </a:lnTo>
                <a:lnTo>
                  <a:pt x="77813" y="364925"/>
                </a:lnTo>
                <a:lnTo>
                  <a:pt x="116386" y="389122"/>
                </a:lnTo>
                <a:lnTo>
                  <a:pt x="160113" y="404542"/>
                </a:lnTo>
                <a:lnTo>
                  <a:pt x="207746" y="409955"/>
                </a:lnTo>
                <a:lnTo>
                  <a:pt x="255379" y="404542"/>
                </a:lnTo>
                <a:lnTo>
                  <a:pt x="299106" y="389122"/>
                </a:lnTo>
                <a:lnTo>
                  <a:pt x="337680" y="364925"/>
                </a:lnTo>
                <a:lnTo>
                  <a:pt x="369852" y="333181"/>
                </a:lnTo>
                <a:lnTo>
                  <a:pt x="394376" y="295122"/>
                </a:lnTo>
                <a:lnTo>
                  <a:pt x="410006" y="251978"/>
                </a:lnTo>
                <a:lnTo>
                  <a:pt x="415493" y="204977"/>
                </a:lnTo>
                <a:lnTo>
                  <a:pt x="410006" y="157977"/>
                </a:lnTo>
                <a:lnTo>
                  <a:pt x="394376" y="114833"/>
                </a:lnTo>
                <a:lnTo>
                  <a:pt x="369852" y="76774"/>
                </a:lnTo>
                <a:lnTo>
                  <a:pt x="337680" y="45030"/>
                </a:lnTo>
                <a:lnTo>
                  <a:pt x="299106" y="20833"/>
                </a:lnTo>
                <a:lnTo>
                  <a:pt x="255379" y="5413"/>
                </a:lnTo>
                <a:lnTo>
                  <a:pt x="207746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868572" y="2604522"/>
            <a:ext cx="372745" cy="367665"/>
          </a:xfrm>
          <a:custGeom>
            <a:avLst/>
            <a:gdLst/>
            <a:ahLst/>
            <a:cxnLst/>
            <a:rect l="l" t="t" r="r" b="b"/>
            <a:pathLst>
              <a:path w="372744" h="367664">
                <a:moveTo>
                  <a:pt x="186118" y="0"/>
                </a:moveTo>
                <a:lnTo>
                  <a:pt x="136639" y="6559"/>
                </a:lnTo>
                <a:lnTo>
                  <a:pt x="92179" y="25072"/>
                </a:lnTo>
                <a:lnTo>
                  <a:pt x="54511" y="53787"/>
                </a:lnTo>
                <a:lnTo>
                  <a:pt x="25409" y="90954"/>
                </a:lnTo>
                <a:lnTo>
                  <a:pt x="6648" y="134822"/>
                </a:lnTo>
                <a:lnTo>
                  <a:pt x="0" y="183641"/>
                </a:lnTo>
                <a:lnTo>
                  <a:pt x="6648" y="232461"/>
                </a:lnTo>
                <a:lnTo>
                  <a:pt x="25409" y="276329"/>
                </a:lnTo>
                <a:lnTo>
                  <a:pt x="54511" y="313496"/>
                </a:lnTo>
                <a:lnTo>
                  <a:pt x="92179" y="342211"/>
                </a:lnTo>
                <a:lnTo>
                  <a:pt x="136639" y="360724"/>
                </a:lnTo>
                <a:lnTo>
                  <a:pt x="186118" y="367283"/>
                </a:lnTo>
                <a:lnTo>
                  <a:pt x="235597" y="360724"/>
                </a:lnTo>
                <a:lnTo>
                  <a:pt x="280057" y="342211"/>
                </a:lnTo>
                <a:lnTo>
                  <a:pt x="317725" y="313496"/>
                </a:lnTo>
                <a:lnTo>
                  <a:pt x="346827" y="276329"/>
                </a:lnTo>
                <a:lnTo>
                  <a:pt x="365588" y="232461"/>
                </a:lnTo>
                <a:lnTo>
                  <a:pt x="372236" y="183641"/>
                </a:lnTo>
                <a:lnTo>
                  <a:pt x="365588" y="134822"/>
                </a:lnTo>
                <a:lnTo>
                  <a:pt x="346827" y="90954"/>
                </a:lnTo>
                <a:lnTo>
                  <a:pt x="317725" y="53787"/>
                </a:lnTo>
                <a:lnTo>
                  <a:pt x="280057" y="25072"/>
                </a:lnTo>
                <a:lnTo>
                  <a:pt x="235597" y="6559"/>
                </a:lnTo>
                <a:lnTo>
                  <a:pt x="186118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14163" y="620271"/>
            <a:ext cx="372745" cy="367665"/>
          </a:xfrm>
          <a:custGeom>
            <a:avLst/>
            <a:gdLst/>
            <a:ahLst/>
            <a:cxnLst/>
            <a:rect l="l" t="t" r="r" b="b"/>
            <a:pathLst>
              <a:path w="372745" h="367665">
                <a:moveTo>
                  <a:pt x="186118" y="0"/>
                </a:moveTo>
                <a:lnTo>
                  <a:pt x="136639" y="6559"/>
                </a:lnTo>
                <a:lnTo>
                  <a:pt x="92179" y="25072"/>
                </a:lnTo>
                <a:lnTo>
                  <a:pt x="54511" y="53787"/>
                </a:lnTo>
                <a:lnTo>
                  <a:pt x="25409" y="90954"/>
                </a:lnTo>
                <a:lnTo>
                  <a:pt x="6648" y="134822"/>
                </a:lnTo>
                <a:lnTo>
                  <a:pt x="0" y="183641"/>
                </a:lnTo>
                <a:lnTo>
                  <a:pt x="6648" y="232461"/>
                </a:lnTo>
                <a:lnTo>
                  <a:pt x="25409" y="276329"/>
                </a:lnTo>
                <a:lnTo>
                  <a:pt x="54511" y="313496"/>
                </a:lnTo>
                <a:lnTo>
                  <a:pt x="92179" y="342211"/>
                </a:lnTo>
                <a:lnTo>
                  <a:pt x="136639" y="360724"/>
                </a:lnTo>
                <a:lnTo>
                  <a:pt x="186118" y="367283"/>
                </a:lnTo>
                <a:lnTo>
                  <a:pt x="235597" y="360724"/>
                </a:lnTo>
                <a:lnTo>
                  <a:pt x="280057" y="342211"/>
                </a:lnTo>
                <a:lnTo>
                  <a:pt x="317725" y="313496"/>
                </a:lnTo>
                <a:lnTo>
                  <a:pt x="346827" y="276329"/>
                </a:lnTo>
                <a:lnTo>
                  <a:pt x="365588" y="232461"/>
                </a:lnTo>
                <a:lnTo>
                  <a:pt x="372236" y="183641"/>
                </a:lnTo>
                <a:lnTo>
                  <a:pt x="365588" y="134822"/>
                </a:lnTo>
                <a:lnTo>
                  <a:pt x="346827" y="90954"/>
                </a:lnTo>
                <a:lnTo>
                  <a:pt x="317725" y="53787"/>
                </a:lnTo>
                <a:lnTo>
                  <a:pt x="280057" y="25072"/>
                </a:lnTo>
                <a:lnTo>
                  <a:pt x="235597" y="6559"/>
                </a:lnTo>
                <a:lnTo>
                  <a:pt x="186118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99628" y="620273"/>
            <a:ext cx="278130" cy="274320"/>
          </a:xfrm>
          <a:custGeom>
            <a:avLst/>
            <a:gdLst/>
            <a:ahLst/>
            <a:cxnLst/>
            <a:rect l="l" t="t" r="r" b="b"/>
            <a:pathLst>
              <a:path w="278129" h="274319">
                <a:moveTo>
                  <a:pt x="139014" y="0"/>
                </a:moveTo>
                <a:lnTo>
                  <a:pt x="95076" y="6992"/>
                </a:lnTo>
                <a:lnTo>
                  <a:pt x="56915" y="26462"/>
                </a:lnTo>
                <a:lnTo>
                  <a:pt x="26822" y="56153"/>
                </a:lnTo>
                <a:lnTo>
                  <a:pt x="7087" y="93805"/>
                </a:lnTo>
                <a:lnTo>
                  <a:pt x="0" y="137160"/>
                </a:lnTo>
                <a:lnTo>
                  <a:pt x="7087" y="180514"/>
                </a:lnTo>
                <a:lnTo>
                  <a:pt x="26822" y="218166"/>
                </a:lnTo>
                <a:lnTo>
                  <a:pt x="56915" y="247857"/>
                </a:lnTo>
                <a:lnTo>
                  <a:pt x="95076" y="267327"/>
                </a:lnTo>
                <a:lnTo>
                  <a:pt x="139014" y="274320"/>
                </a:lnTo>
                <a:lnTo>
                  <a:pt x="182951" y="267327"/>
                </a:lnTo>
                <a:lnTo>
                  <a:pt x="221112" y="247857"/>
                </a:lnTo>
                <a:lnTo>
                  <a:pt x="251205" y="218166"/>
                </a:lnTo>
                <a:lnTo>
                  <a:pt x="270940" y="180514"/>
                </a:lnTo>
                <a:lnTo>
                  <a:pt x="278028" y="137160"/>
                </a:lnTo>
                <a:lnTo>
                  <a:pt x="270940" y="93805"/>
                </a:lnTo>
                <a:lnTo>
                  <a:pt x="251205" y="56153"/>
                </a:lnTo>
                <a:lnTo>
                  <a:pt x="221112" y="26462"/>
                </a:lnTo>
                <a:lnTo>
                  <a:pt x="182951" y="6992"/>
                </a:lnTo>
                <a:lnTo>
                  <a:pt x="13901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70444" y="620273"/>
            <a:ext cx="278130" cy="274320"/>
          </a:xfrm>
          <a:custGeom>
            <a:avLst/>
            <a:gdLst/>
            <a:ahLst/>
            <a:cxnLst/>
            <a:rect l="l" t="t" r="r" b="b"/>
            <a:pathLst>
              <a:path w="278129" h="274319">
                <a:moveTo>
                  <a:pt x="139014" y="0"/>
                </a:moveTo>
                <a:lnTo>
                  <a:pt x="95076" y="6992"/>
                </a:lnTo>
                <a:lnTo>
                  <a:pt x="56915" y="26462"/>
                </a:lnTo>
                <a:lnTo>
                  <a:pt x="26822" y="56153"/>
                </a:lnTo>
                <a:lnTo>
                  <a:pt x="7087" y="93805"/>
                </a:lnTo>
                <a:lnTo>
                  <a:pt x="0" y="137160"/>
                </a:lnTo>
                <a:lnTo>
                  <a:pt x="7087" y="180514"/>
                </a:lnTo>
                <a:lnTo>
                  <a:pt x="26822" y="218166"/>
                </a:lnTo>
                <a:lnTo>
                  <a:pt x="56915" y="247857"/>
                </a:lnTo>
                <a:lnTo>
                  <a:pt x="95076" y="267327"/>
                </a:lnTo>
                <a:lnTo>
                  <a:pt x="139014" y="274320"/>
                </a:lnTo>
                <a:lnTo>
                  <a:pt x="182951" y="267327"/>
                </a:lnTo>
                <a:lnTo>
                  <a:pt x="221112" y="247857"/>
                </a:lnTo>
                <a:lnTo>
                  <a:pt x="251205" y="218166"/>
                </a:lnTo>
                <a:lnTo>
                  <a:pt x="270940" y="180514"/>
                </a:lnTo>
                <a:lnTo>
                  <a:pt x="278028" y="137160"/>
                </a:lnTo>
                <a:lnTo>
                  <a:pt x="270940" y="93805"/>
                </a:lnTo>
                <a:lnTo>
                  <a:pt x="251205" y="56153"/>
                </a:lnTo>
                <a:lnTo>
                  <a:pt x="221112" y="26462"/>
                </a:lnTo>
                <a:lnTo>
                  <a:pt x="182951" y="6992"/>
                </a:lnTo>
                <a:lnTo>
                  <a:pt x="13901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54876" y="620273"/>
            <a:ext cx="278130" cy="274320"/>
          </a:xfrm>
          <a:custGeom>
            <a:avLst/>
            <a:gdLst/>
            <a:ahLst/>
            <a:cxnLst/>
            <a:rect l="l" t="t" r="r" b="b"/>
            <a:pathLst>
              <a:path w="278129" h="274319">
                <a:moveTo>
                  <a:pt x="139014" y="0"/>
                </a:moveTo>
                <a:lnTo>
                  <a:pt x="95076" y="6992"/>
                </a:lnTo>
                <a:lnTo>
                  <a:pt x="56915" y="26462"/>
                </a:lnTo>
                <a:lnTo>
                  <a:pt x="26822" y="56153"/>
                </a:lnTo>
                <a:lnTo>
                  <a:pt x="7087" y="93805"/>
                </a:lnTo>
                <a:lnTo>
                  <a:pt x="0" y="137160"/>
                </a:lnTo>
                <a:lnTo>
                  <a:pt x="7087" y="180514"/>
                </a:lnTo>
                <a:lnTo>
                  <a:pt x="26822" y="218166"/>
                </a:lnTo>
                <a:lnTo>
                  <a:pt x="56915" y="247857"/>
                </a:lnTo>
                <a:lnTo>
                  <a:pt x="95076" y="267327"/>
                </a:lnTo>
                <a:lnTo>
                  <a:pt x="139014" y="274320"/>
                </a:lnTo>
                <a:lnTo>
                  <a:pt x="182951" y="267327"/>
                </a:lnTo>
                <a:lnTo>
                  <a:pt x="221112" y="247857"/>
                </a:lnTo>
                <a:lnTo>
                  <a:pt x="251205" y="218166"/>
                </a:lnTo>
                <a:lnTo>
                  <a:pt x="270940" y="180514"/>
                </a:lnTo>
                <a:lnTo>
                  <a:pt x="278028" y="137160"/>
                </a:lnTo>
                <a:lnTo>
                  <a:pt x="270940" y="93805"/>
                </a:lnTo>
                <a:lnTo>
                  <a:pt x="251205" y="56153"/>
                </a:lnTo>
                <a:lnTo>
                  <a:pt x="221112" y="26462"/>
                </a:lnTo>
                <a:lnTo>
                  <a:pt x="182951" y="6992"/>
                </a:lnTo>
                <a:lnTo>
                  <a:pt x="13901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067607" y="842262"/>
            <a:ext cx="278130" cy="274320"/>
          </a:xfrm>
          <a:custGeom>
            <a:avLst/>
            <a:gdLst/>
            <a:ahLst/>
            <a:cxnLst/>
            <a:rect l="l" t="t" r="r" b="b"/>
            <a:pathLst>
              <a:path w="278130" h="274319">
                <a:moveTo>
                  <a:pt x="139014" y="0"/>
                </a:moveTo>
                <a:lnTo>
                  <a:pt x="95076" y="6992"/>
                </a:lnTo>
                <a:lnTo>
                  <a:pt x="56915" y="26462"/>
                </a:lnTo>
                <a:lnTo>
                  <a:pt x="26822" y="56153"/>
                </a:lnTo>
                <a:lnTo>
                  <a:pt x="7087" y="93805"/>
                </a:lnTo>
                <a:lnTo>
                  <a:pt x="0" y="137160"/>
                </a:lnTo>
                <a:lnTo>
                  <a:pt x="7087" y="180514"/>
                </a:lnTo>
                <a:lnTo>
                  <a:pt x="26822" y="218166"/>
                </a:lnTo>
                <a:lnTo>
                  <a:pt x="56915" y="247857"/>
                </a:lnTo>
                <a:lnTo>
                  <a:pt x="95076" y="267327"/>
                </a:lnTo>
                <a:lnTo>
                  <a:pt x="139014" y="274320"/>
                </a:lnTo>
                <a:lnTo>
                  <a:pt x="182951" y="267327"/>
                </a:lnTo>
                <a:lnTo>
                  <a:pt x="221112" y="247857"/>
                </a:lnTo>
                <a:lnTo>
                  <a:pt x="251205" y="218166"/>
                </a:lnTo>
                <a:lnTo>
                  <a:pt x="270940" y="180514"/>
                </a:lnTo>
                <a:lnTo>
                  <a:pt x="278028" y="137160"/>
                </a:lnTo>
                <a:lnTo>
                  <a:pt x="270940" y="93805"/>
                </a:lnTo>
                <a:lnTo>
                  <a:pt x="251205" y="56153"/>
                </a:lnTo>
                <a:lnTo>
                  <a:pt x="221112" y="26462"/>
                </a:lnTo>
                <a:lnTo>
                  <a:pt x="182951" y="6992"/>
                </a:lnTo>
                <a:lnTo>
                  <a:pt x="13901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953569" y="1387854"/>
            <a:ext cx="278130" cy="274320"/>
          </a:xfrm>
          <a:custGeom>
            <a:avLst/>
            <a:gdLst/>
            <a:ahLst/>
            <a:cxnLst/>
            <a:rect l="l" t="t" r="r" b="b"/>
            <a:pathLst>
              <a:path w="278130" h="274319">
                <a:moveTo>
                  <a:pt x="139014" y="0"/>
                </a:moveTo>
                <a:lnTo>
                  <a:pt x="95076" y="6992"/>
                </a:lnTo>
                <a:lnTo>
                  <a:pt x="56915" y="26462"/>
                </a:lnTo>
                <a:lnTo>
                  <a:pt x="26822" y="56153"/>
                </a:lnTo>
                <a:lnTo>
                  <a:pt x="7087" y="93805"/>
                </a:lnTo>
                <a:lnTo>
                  <a:pt x="0" y="137160"/>
                </a:lnTo>
                <a:lnTo>
                  <a:pt x="7087" y="180514"/>
                </a:lnTo>
                <a:lnTo>
                  <a:pt x="26822" y="218166"/>
                </a:lnTo>
                <a:lnTo>
                  <a:pt x="56915" y="247857"/>
                </a:lnTo>
                <a:lnTo>
                  <a:pt x="95076" y="267327"/>
                </a:lnTo>
                <a:lnTo>
                  <a:pt x="139014" y="274320"/>
                </a:lnTo>
                <a:lnTo>
                  <a:pt x="182951" y="267327"/>
                </a:lnTo>
                <a:lnTo>
                  <a:pt x="221112" y="247857"/>
                </a:lnTo>
                <a:lnTo>
                  <a:pt x="251205" y="218166"/>
                </a:lnTo>
                <a:lnTo>
                  <a:pt x="270940" y="180514"/>
                </a:lnTo>
                <a:lnTo>
                  <a:pt x="278028" y="137160"/>
                </a:lnTo>
                <a:lnTo>
                  <a:pt x="270940" y="93805"/>
                </a:lnTo>
                <a:lnTo>
                  <a:pt x="251205" y="56153"/>
                </a:lnTo>
                <a:lnTo>
                  <a:pt x="221112" y="26462"/>
                </a:lnTo>
                <a:lnTo>
                  <a:pt x="182951" y="6992"/>
                </a:lnTo>
                <a:lnTo>
                  <a:pt x="13901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78620" y="652272"/>
            <a:ext cx="278130" cy="274320"/>
          </a:xfrm>
          <a:custGeom>
            <a:avLst/>
            <a:gdLst/>
            <a:ahLst/>
            <a:cxnLst/>
            <a:rect l="l" t="t" r="r" b="b"/>
            <a:pathLst>
              <a:path w="278129" h="274319">
                <a:moveTo>
                  <a:pt x="139014" y="0"/>
                </a:moveTo>
                <a:lnTo>
                  <a:pt x="95076" y="6992"/>
                </a:lnTo>
                <a:lnTo>
                  <a:pt x="56915" y="26462"/>
                </a:lnTo>
                <a:lnTo>
                  <a:pt x="26822" y="56153"/>
                </a:lnTo>
                <a:lnTo>
                  <a:pt x="7087" y="93805"/>
                </a:lnTo>
                <a:lnTo>
                  <a:pt x="0" y="137160"/>
                </a:lnTo>
                <a:lnTo>
                  <a:pt x="7087" y="180514"/>
                </a:lnTo>
                <a:lnTo>
                  <a:pt x="26822" y="218166"/>
                </a:lnTo>
                <a:lnTo>
                  <a:pt x="56915" y="247857"/>
                </a:lnTo>
                <a:lnTo>
                  <a:pt x="95076" y="267327"/>
                </a:lnTo>
                <a:lnTo>
                  <a:pt x="139014" y="274320"/>
                </a:lnTo>
                <a:lnTo>
                  <a:pt x="182951" y="267327"/>
                </a:lnTo>
                <a:lnTo>
                  <a:pt x="221112" y="247857"/>
                </a:lnTo>
                <a:lnTo>
                  <a:pt x="251205" y="218166"/>
                </a:lnTo>
                <a:lnTo>
                  <a:pt x="270940" y="180514"/>
                </a:lnTo>
                <a:lnTo>
                  <a:pt x="278028" y="137160"/>
                </a:lnTo>
                <a:lnTo>
                  <a:pt x="270940" y="93805"/>
                </a:lnTo>
                <a:lnTo>
                  <a:pt x="251205" y="56153"/>
                </a:lnTo>
                <a:lnTo>
                  <a:pt x="221112" y="26462"/>
                </a:lnTo>
                <a:lnTo>
                  <a:pt x="182951" y="6992"/>
                </a:lnTo>
                <a:lnTo>
                  <a:pt x="139014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588781" y="4585744"/>
            <a:ext cx="347345" cy="356870"/>
          </a:xfrm>
          <a:custGeom>
            <a:avLst/>
            <a:gdLst/>
            <a:ahLst/>
            <a:cxnLst/>
            <a:rect l="l" t="t" r="r" b="b"/>
            <a:pathLst>
              <a:path w="347345" h="356870">
                <a:moveTo>
                  <a:pt x="173545" y="0"/>
                </a:moveTo>
                <a:lnTo>
                  <a:pt x="127410" y="6368"/>
                </a:lnTo>
                <a:lnTo>
                  <a:pt x="85953" y="24340"/>
                </a:lnTo>
                <a:lnTo>
                  <a:pt x="50830" y="52217"/>
                </a:lnTo>
                <a:lnTo>
                  <a:pt x="23693" y="88299"/>
                </a:lnTo>
                <a:lnTo>
                  <a:pt x="6199" y="130887"/>
                </a:lnTo>
                <a:lnTo>
                  <a:pt x="0" y="178282"/>
                </a:lnTo>
                <a:lnTo>
                  <a:pt x="6199" y="225677"/>
                </a:lnTo>
                <a:lnTo>
                  <a:pt x="23693" y="268265"/>
                </a:lnTo>
                <a:lnTo>
                  <a:pt x="50830" y="304347"/>
                </a:lnTo>
                <a:lnTo>
                  <a:pt x="85953" y="332224"/>
                </a:lnTo>
                <a:lnTo>
                  <a:pt x="127410" y="350196"/>
                </a:lnTo>
                <a:lnTo>
                  <a:pt x="173545" y="356565"/>
                </a:lnTo>
                <a:lnTo>
                  <a:pt x="219680" y="350196"/>
                </a:lnTo>
                <a:lnTo>
                  <a:pt x="261137" y="332224"/>
                </a:lnTo>
                <a:lnTo>
                  <a:pt x="296260" y="304347"/>
                </a:lnTo>
                <a:lnTo>
                  <a:pt x="323397" y="268265"/>
                </a:lnTo>
                <a:lnTo>
                  <a:pt x="340891" y="225677"/>
                </a:lnTo>
                <a:lnTo>
                  <a:pt x="347090" y="178282"/>
                </a:lnTo>
                <a:lnTo>
                  <a:pt x="340891" y="130887"/>
                </a:lnTo>
                <a:lnTo>
                  <a:pt x="323397" y="88299"/>
                </a:lnTo>
                <a:lnTo>
                  <a:pt x="296260" y="52217"/>
                </a:lnTo>
                <a:lnTo>
                  <a:pt x="261137" y="24340"/>
                </a:lnTo>
                <a:lnTo>
                  <a:pt x="219680" y="6368"/>
                </a:lnTo>
                <a:lnTo>
                  <a:pt x="173545" y="0"/>
                </a:lnTo>
                <a:close/>
              </a:path>
            </a:pathLst>
          </a:custGeom>
          <a:solidFill>
            <a:srgbClr val="FFA30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10968310" y="8193023"/>
          <a:ext cx="4107178" cy="75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12065" algn="ctr">
                        <a:lnSpc>
                          <a:spcPts val="2135"/>
                        </a:lnSpc>
                      </a:pPr>
                      <a:r>
                        <a:rPr sz="2000" spc="-2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Existing</a:t>
                      </a:r>
                      <a:r>
                        <a:rPr sz="200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Trees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7250" algn="r">
                        <a:lnSpc>
                          <a:spcPts val="2135"/>
                        </a:lnSpc>
                      </a:pPr>
                      <a:r>
                        <a:rPr sz="20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33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marL="12065" algn="ctr">
                        <a:lnSpc>
                          <a:spcPts val="2135"/>
                        </a:lnSpc>
                      </a:pPr>
                      <a:r>
                        <a:rPr sz="200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Proposed</a:t>
                      </a:r>
                      <a:r>
                        <a:rPr sz="200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Trees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7250" algn="r">
                        <a:lnSpc>
                          <a:spcPts val="2135"/>
                        </a:lnSpc>
                      </a:pPr>
                      <a:r>
                        <a:rPr sz="20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67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object 41"/>
          <p:cNvSpPr txBox="1"/>
          <p:nvPr/>
        </p:nvSpPr>
        <p:spPr>
          <a:xfrm>
            <a:off x="8975904" y="9697712"/>
            <a:ext cx="1867535" cy="284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-145" dirty="0">
                <a:solidFill>
                  <a:srgbClr val="5C5D60"/>
                </a:solidFill>
                <a:latin typeface="Verdana"/>
                <a:cs typeface="Verdana"/>
              </a:rPr>
              <a:t>February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28th,</a:t>
            </a:r>
            <a:r>
              <a:rPr sz="1600" spc="-240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5C5D60"/>
                </a:solidFill>
                <a:latin typeface="Verdana"/>
                <a:cs typeface="Verdana"/>
              </a:rPr>
              <a:t>2024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42" name="object 4">
            <a:extLst>
              <a:ext uri="{FF2B5EF4-FFF2-40B4-BE49-F238E27FC236}">
                <a16:creationId xmlns:a16="http://schemas.microsoft.com/office/drawing/2014/main" id="{429C5871-2E4E-28E0-143F-4AF939E18A41}"/>
              </a:ext>
            </a:extLst>
          </p:cNvPr>
          <p:cNvSpPr/>
          <p:nvPr/>
        </p:nvSpPr>
        <p:spPr>
          <a:xfrm>
            <a:off x="13608155" y="9508083"/>
            <a:ext cx="1593744" cy="436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5">
            <a:extLst>
              <a:ext uri="{FF2B5EF4-FFF2-40B4-BE49-F238E27FC236}">
                <a16:creationId xmlns:a16="http://schemas.microsoft.com/office/drawing/2014/main" id="{3AD772DB-BE40-9FB9-47B7-3482E02C6F4B}"/>
              </a:ext>
            </a:extLst>
          </p:cNvPr>
          <p:cNvSpPr/>
          <p:nvPr/>
        </p:nvSpPr>
        <p:spPr>
          <a:xfrm>
            <a:off x="12077954" y="9501809"/>
            <a:ext cx="786295" cy="442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6">
            <a:extLst>
              <a:ext uri="{FF2B5EF4-FFF2-40B4-BE49-F238E27FC236}">
                <a16:creationId xmlns:a16="http://schemas.microsoft.com/office/drawing/2014/main" id="{0F2D0C1A-053B-633F-6E58-404912FF9509}"/>
              </a:ext>
            </a:extLst>
          </p:cNvPr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7">
            <a:extLst>
              <a:ext uri="{FF2B5EF4-FFF2-40B4-BE49-F238E27FC236}">
                <a16:creationId xmlns:a16="http://schemas.microsoft.com/office/drawing/2014/main" id="{2E798622-CBDE-A580-9A6E-F738F698580E}"/>
              </a:ext>
            </a:extLst>
          </p:cNvPr>
          <p:cNvSpPr/>
          <p:nvPr/>
        </p:nvSpPr>
        <p:spPr>
          <a:xfrm>
            <a:off x="13008407" y="9534143"/>
            <a:ext cx="466229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69799" y="9493618"/>
            <a:ext cx="2373630" cy="2724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spc="-170" dirty="0">
                <a:solidFill>
                  <a:srgbClr val="5C5D60"/>
                </a:solidFill>
                <a:latin typeface="Verdana"/>
                <a:cs typeface="Verdana"/>
              </a:rPr>
              <a:t>Zoning </a:t>
            </a:r>
            <a:r>
              <a:rPr sz="1600" spc="-185" dirty="0">
                <a:solidFill>
                  <a:srgbClr val="5C5D60"/>
                </a:solidFill>
                <a:latin typeface="Verdana"/>
                <a:cs typeface="Verdana"/>
              </a:rPr>
              <a:t>Community</a:t>
            </a:r>
            <a:r>
              <a:rPr sz="1600" spc="-200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Meeting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9404032"/>
            <a:ext cx="15087600" cy="0"/>
          </a:xfrm>
          <a:custGeom>
            <a:avLst/>
            <a:gdLst/>
            <a:ahLst/>
            <a:cxnLst/>
            <a:rect l="l" t="t" r="r" b="b"/>
            <a:pathLst>
              <a:path w="15087600">
                <a:moveTo>
                  <a:pt x="15087600" y="0"/>
                </a:moveTo>
                <a:lnTo>
                  <a:pt x="0" y="0"/>
                </a:lnTo>
              </a:path>
            </a:pathLst>
          </a:custGeom>
          <a:ln w="17145">
            <a:solidFill>
              <a:srgbClr val="5C5D6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9511736"/>
            <a:ext cx="43332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40" dirty="0">
                <a:solidFill>
                  <a:srgbClr val="231F20"/>
                </a:solidFill>
                <a:latin typeface="Verdana"/>
                <a:cs typeface="Verdana"/>
              </a:rPr>
              <a:t>Proposed </a:t>
            </a:r>
            <a:r>
              <a:rPr sz="2100" spc="-170" dirty="0">
                <a:solidFill>
                  <a:srgbClr val="231F20"/>
                </a:solidFill>
                <a:latin typeface="Verdana"/>
                <a:cs typeface="Verdana"/>
              </a:rPr>
              <a:t>Trees </a:t>
            </a:r>
            <a:r>
              <a:rPr sz="2100" spc="95" dirty="0">
                <a:solidFill>
                  <a:srgbClr val="231F20"/>
                </a:solidFill>
                <a:latin typeface="Verdana"/>
                <a:cs typeface="Verdana"/>
              </a:rPr>
              <a:t>|</a:t>
            </a:r>
            <a:r>
              <a:rPr sz="2100" spc="-48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231F20"/>
                </a:solidFill>
                <a:latin typeface="Verdana"/>
                <a:cs typeface="Verdana"/>
              </a:rPr>
              <a:t>Arboles </a:t>
            </a:r>
            <a:r>
              <a:rPr sz="2100" spc="-125" dirty="0">
                <a:solidFill>
                  <a:srgbClr val="231F20"/>
                </a:solidFill>
                <a:latin typeface="Verdana"/>
                <a:cs typeface="Verdana"/>
              </a:rPr>
              <a:t>Propuestos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38465" y="8971380"/>
            <a:ext cx="418401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spc="-315" dirty="0">
                <a:solidFill>
                  <a:srgbClr val="231F20"/>
                </a:solidFill>
                <a:latin typeface="Verdana"/>
                <a:cs typeface="Verdana"/>
              </a:rPr>
              <a:t>DISD </a:t>
            </a:r>
            <a:r>
              <a:rPr sz="2400" spc="-195" dirty="0">
                <a:solidFill>
                  <a:srgbClr val="231F20"/>
                </a:solidFill>
                <a:latin typeface="Verdana"/>
                <a:cs typeface="Verdana"/>
              </a:rPr>
              <a:t>CAREER </a:t>
            </a:r>
            <a:r>
              <a:rPr sz="2400" spc="-260" dirty="0">
                <a:solidFill>
                  <a:srgbClr val="231F20"/>
                </a:solidFill>
                <a:latin typeface="Verdana"/>
                <a:cs typeface="Verdana"/>
              </a:rPr>
              <a:t>INSTITUTE</a:t>
            </a:r>
            <a:r>
              <a:rPr sz="2400" spc="-2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400" spc="-150" dirty="0">
                <a:solidFill>
                  <a:srgbClr val="231F20"/>
                </a:solidFill>
                <a:latin typeface="Verdana"/>
                <a:cs typeface="Verdana"/>
              </a:rPr>
              <a:t>WEST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733" y="22286"/>
            <a:ext cx="15415914" cy="5471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338" y="1309631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2338" y="184709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2338" y="2384567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2338" y="2860047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2338" y="340158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2338" y="387706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07011" y="4524256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5450" y="435255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34391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6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61771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6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9151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6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16530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43911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65778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87571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09362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031230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99946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274814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915586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56360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197129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837902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478675" y="45283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241520" y="4425707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171919" y="435255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4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246355" y="877831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241520" y="877831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044561" y="7818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757389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016955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344147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71338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403332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479460" y="1737370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479460" y="1929395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4479460" y="2203710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479460" y="2425142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479460" y="2682775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479460" y="292088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479460" y="311291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479460" y="3416648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4479460" y="3659213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479460" y="3891867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5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022580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628813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10282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87564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298884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52315" y="3811079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75621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24462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62401" y="834144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5">
                <a:moveTo>
                  <a:pt x="143586" y="0"/>
                </a:moveTo>
                <a:lnTo>
                  <a:pt x="98202" y="7741"/>
                </a:lnTo>
                <a:lnTo>
                  <a:pt x="58786" y="29297"/>
                </a:lnTo>
                <a:lnTo>
                  <a:pt x="27704" y="62169"/>
                </a:lnTo>
                <a:lnTo>
                  <a:pt x="7320" y="103854"/>
                </a:lnTo>
                <a:lnTo>
                  <a:pt x="0" y="151853"/>
                </a:lnTo>
                <a:lnTo>
                  <a:pt x="7320" y="199854"/>
                </a:lnTo>
                <a:lnTo>
                  <a:pt x="27704" y="241543"/>
                </a:lnTo>
                <a:lnTo>
                  <a:pt x="58786" y="274418"/>
                </a:lnTo>
                <a:lnTo>
                  <a:pt x="98202" y="295977"/>
                </a:lnTo>
                <a:lnTo>
                  <a:pt x="143586" y="303720"/>
                </a:lnTo>
                <a:lnTo>
                  <a:pt x="188969" y="295977"/>
                </a:lnTo>
                <a:lnTo>
                  <a:pt x="228385" y="274418"/>
                </a:lnTo>
                <a:lnTo>
                  <a:pt x="259468" y="241543"/>
                </a:lnTo>
                <a:lnTo>
                  <a:pt x="279852" y="199854"/>
                </a:lnTo>
                <a:lnTo>
                  <a:pt x="287172" y="151853"/>
                </a:lnTo>
                <a:lnTo>
                  <a:pt x="279852" y="103854"/>
                </a:lnTo>
                <a:lnTo>
                  <a:pt x="259468" y="62169"/>
                </a:lnTo>
                <a:lnTo>
                  <a:pt x="228385" y="29297"/>
                </a:lnTo>
                <a:lnTo>
                  <a:pt x="188969" y="7741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356851" y="781824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604792" y="83414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912099" y="83414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23246" y="83414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62793" y="83414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42235" y="834149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22262" y="877831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22927" y="877831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6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85218" y="877831"/>
            <a:ext cx="466725" cy="475615"/>
          </a:xfrm>
          <a:custGeom>
            <a:avLst/>
            <a:gdLst/>
            <a:ahLst/>
            <a:cxnLst/>
            <a:rect l="l" t="t" r="r" b="b"/>
            <a:pathLst>
              <a:path w="466725" h="475615">
                <a:moveTo>
                  <a:pt x="233108" y="0"/>
                </a:moveTo>
                <a:lnTo>
                  <a:pt x="186129" y="4829"/>
                </a:lnTo>
                <a:lnTo>
                  <a:pt x="142373" y="18680"/>
                </a:lnTo>
                <a:lnTo>
                  <a:pt x="102776" y="40598"/>
                </a:lnTo>
                <a:lnTo>
                  <a:pt x="68276" y="69626"/>
                </a:lnTo>
                <a:lnTo>
                  <a:pt x="39811" y="104809"/>
                </a:lnTo>
                <a:lnTo>
                  <a:pt x="18319" y="145191"/>
                </a:lnTo>
                <a:lnTo>
                  <a:pt x="4736" y="189817"/>
                </a:lnTo>
                <a:lnTo>
                  <a:pt x="0" y="237731"/>
                </a:lnTo>
                <a:lnTo>
                  <a:pt x="4736" y="285645"/>
                </a:lnTo>
                <a:lnTo>
                  <a:pt x="18319" y="330273"/>
                </a:lnTo>
                <a:lnTo>
                  <a:pt x="39811" y="370657"/>
                </a:lnTo>
                <a:lnTo>
                  <a:pt x="68276" y="405842"/>
                </a:lnTo>
                <a:lnTo>
                  <a:pt x="102776" y="434873"/>
                </a:lnTo>
                <a:lnTo>
                  <a:pt x="142373" y="456792"/>
                </a:lnTo>
                <a:lnTo>
                  <a:pt x="186129" y="470645"/>
                </a:lnTo>
                <a:lnTo>
                  <a:pt x="233108" y="475475"/>
                </a:lnTo>
                <a:lnTo>
                  <a:pt x="280087" y="470645"/>
                </a:lnTo>
                <a:lnTo>
                  <a:pt x="323843" y="456792"/>
                </a:lnTo>
                <a:lnTo>
                  <a:pt x="363440" y="434873"/>
                </a:lnTo>
                <a:lnTo>
                  <a:pt x="397940" y="405842"/>
                </a:lnTo>
                <a:lnTo>
                  <a:pt x="426405" y="370657"/>
                </a:lnTo>
                <a:lnTo>
                  <a:pt x="447897" y="330273"/>
                </a:lnTo>
                <a:lnTo>
                  <a:pt x="461480" y="285645"/>
                </a:lnTo>
                <a:lnTo>
                  <a:pt x="466217" y="237731"/>
                </a:lnTo>
                <a:lnTo>
                  <a:pt x="461480" y="189817"/>
                </a:lnTo>
                <a:lnTo>
                  <a:pt x="447897" y="145191"/>
                </a:lnTo>
                <a:lnTo>
                  <a:pt x="426405" y="104809"/>
                </a:lnTo>
                <a:lnTo>
                  <a:pt x="397940" y="69626"/>
                </a:lnTo>
                <a:lnTo>
                  <a:pt x="363440" y="40598"/>
                </a:lnTo>
                <a:lnTo>
                  <a:pt x="323843" y="18680"/>
                </a:lnTo>
                <a:lnTo>
                  <a:pt x="280087" y="4829"/>
                </a:lnTo>
                <a:lnTo>
                  <a:pt x="23310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578611" y="4043724"/>
            <a:ext cx="349885" cy="356870"/>
          </a:xfrm>
          <a:custGeom>
            <a:avLst/>
            <a:gdLst/>
            <a:ahLst/>
            <a:cxnLst/>
            <a:rect l="l" t="t" r="r" b="b"/>
            <a:pathLst>
              <a:path w="349885" h="356870">
                <a:moveTo>
                  <a:pt x="174688" y="0"/>
                </a:moveTo>
                <a:lnTo>
                  <a:pt x="128247" y="6368"/>
                </a:lnTo>
                <a:lnTo>
                  <a:pt x="86518" y="24340"/>
                </a:lnTo>
                <a:lnTo>
                  <a:pt x="51163" y="52217"/>
                </a:lnTo>
                <a:lnTo>
                  <a:pt x="23849" y="88299"/>
                </a:lnTo>
                <a:lnTo>
                  <a:pt x="6239" y="130887"/>
                </a:lnTo>
                <a:lnTo>
                  <a:pt x="0" y="178282"/>
                </a:lnTo>
                <a:lnTo>
                  <a:pt x="6239" y="225677"/>
                </a:lnTo>
                <a:lnTo>
                  <a:pt x="23849" y="268265"/>
                </a:lnTo>
                <a:lnTo>
                  <a:pt x="51163" y="304347"/>
                </a:lnTo>
                <a:lnTo>
                  <a:pt x="86518" y="332224"/>
                </a:lnTo>
                <a:lnTo>
                  <a:pt x="128247" y="350196"/>
                </a:lnTo>
                <a:lnTo>
                  <a:pt x="174688" y="356565"/>
                </a:lnTo>
                <a:lnTo>
                  <a:pt x="221129" y="350196"/>
                </a:lnTo>
                <a:lnTo>
                  <a:pt x="262858" y="332224"/>
                </a:lnTo>
                <a:lnTo>
                  <a:pt x="298213" y="304347"/>
                </a:lnTo>
                <a:lnTo>
                  <a:pt x="325527" y="268265"/>
                </a:lnTo>
                <a:lnTo>
                  <a:pt x="343137" y="225677"/>
                </a:lnTo>
                <a:lnTo>
                  <a:pt x="349377" y="178282"/>
                </a:lnTo>
                <a:lnTo>
                  <a:pt x="343137" y="130887"/>
                </a:lnTo>
                <a:lnTo>
                  <a:pt x="325527" y="88299"/>
                </a:lnTo>
                <a:lnTo>
                  <a:pt x="298213" y="52217"/>
                </a:lnTo>
                <a:lnTo>
                  <a:pt x="262858" y="24340"/>
                </a:lnTo>
                <a:lnTo>
                  <a:pt x="221129" y="6368"/>
                </a:lnTo>
                <a:lnTo>
                  <a:pt x="17468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223614" y="1481322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3"/>
                </a:lnTo>
                <a:lnTo>
                  <a:pt x="58786" y="29307"/>
                </a:lnTo>
                <a:lnTo>
                  <a:pt x="27704" y="62188"/>
                </a:lnTo>
                <a:lnTo>
                  <a:pt x="7320" y="103883"/>
                </a:lnTo>
                <a:lnTo>
                  <a:pt x="0" y="151891"/>
                </a:lnTo>
                <a:lnTo>
                  <a:pt x="7320" y="199904"/>
                </a:lnTo>
                <a:lnTo>
                  <a:pt x="27704" y="241601"/>
                </a:lnTo>
                <a:lnTo>
                  <a:pt x="58786" y="274480"/>
                </a:lnTo>
                <a:lnTo>
                  <a:pt x="98202" y="296041"/>
                </a:lnTo>
                <a:lnTo>
                  <a:pt x="143586" y="303783"/>
                </a:lnTo>
                <a:lnTo>
                  <a:pt x="188969" y="296041"/>
                </a:lnTo>
                <a:lnTo>
                  <a:pt x="228385" y="274480"/>
                </a:lnTo>
                <a:lnTo>
                  <a:pt x="259468" y="241601"/>
                </a:lnTo>
                <a:lnTo>
                  <a:pt x="279852" y="199904"/>
                </a:lnTo>
                <a:lnTo>
                  <a:pt x="287172" y="151891"/>
                </a:lnTo>
                <a:lnTo>
                  <a:pt x="279852" y="103883"/>
                </a:lnTo>
                <a:lnTo>
                  <a:pt x="259468" y="62188"/>
                </a:lnTo>
                <a:lnTo>
                  <a:pt x="228385" y="29307"/>
                </a:lnTo>
                <a:lnTo>
                  <a:pt x="188969" y="7743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223614" y="1847093"/>
            <a:ext cx="287655" cy="304165"/>
          </a:xfrm>
          <a:custGeom>
            <a:avLst/>
            <a:gdLst/>
            <a:ahLst/>
            <a:cxnLst/>
            <a:rect l="l" t="t" r="r" b="b"/>
            <a:pathLst>
              <a:path w="287654" h="304164">
                <a:moveTo>
                  <a:pt x="143586" y="0"/>
                </a:moveTo>
                <a:lnTo>
                  <a:pt x="98202" y="7743"/>
                </a:lnTo>
                <a:lnTo>
                  <a:pt x="58786" y="29307"/>
                </a:lnTo>
                <a:lnTo>
                  <a:pt x="27704" y="62188"/>
                </a:lnTo>
                <a:lnTo>
                  <a:pt x="7320" y="103883"/>
                </a:lnTo>
                <a:lnTo>
                  <a:pt x="0" y="151891"/>
                </a:lnTo>
                <a:lnTo>
                  <a:pt x="7320" y="199904"/>
                </a:lnTo>
                <a:lnTo>
                  <a:pt x="27704" y="241601"/>
                </a:lnTo>
                <a:lnTo>
                  <a:pt x="58786" y="274480"/>
                </a:lnTo>
                <a:lnTo>
                  <a:pt x="98202" y="296041"/>
                </a:lnTo>
                <a:lnTo>
                  <a:pt x="143586" y="303783"/>
                </a:lnTo>
                <a:lnTo>
                  <a:pt x="188969" y="296041"/>
                </a:lnTo>
                <a:lnTo>
                  <a:pt x="228385" y="274480"/>
                </a:lnTo>
                <a:lnTo>
                  <a:pt x="259468" y="241601"/>
                </a:lnTo>
                <a:lnTo>
                  <a:pt x="279852" y="199904"/>
                </a:lnTo>
                <a:lnTo>
                  <a:pt x="287172" y="151891"/>
                </a:lnTo>
                <a:lnTo>
                  <a:pt x="279852" y="103883"/>
                </a:lnTo>
                <a:lnTo>
                  <a:pt x="259468" y="62188"/>
                </a:lnTo>
                <a:lnTo>
                  <a:pt x="228385" y="29307"/>
                </a:lnTo>
                <a:lnTo>
                  <a:pt x="188969" y="7743"/>
                </a:lnTo>
                <a:lnTo>
                  <a:pt x="143586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05991" y="4043724"/>
            <a:ext cx="349885" cy="356870"/>
          </a:xfrm>
          <a:custGeom>
            <a:avLst/>
            <a:gdLst/>
            <a:ahLst/>
            <a:cxnLst/>
            <a:rect l="l" t="t" r="r" b="b"/>
            <a:pathLst>
              <a:path w="349885" h="356870">
                <a:moveTo>
                  <a:pt x="174688" y="0"/>
                </a:moveTo>
                <a:lnTo>
                  <a:pt x="128247" y="6368"/>
                </a:lnTo>
                <a:lnTo>
                  <a:pt x="86518" y="24340"/>
                </a:lnTo>
                <a:lnTo>
                  <a:pt x="51163" y="52217"/>
                </a:lnTo>
                <a:lnTo>
                  <a:pt x="23849" y="88299"/>
                </a:lnTo>
                <a:lnTo>
                  <a:pt x="6239" y="130887"/>
                </a:lnTo>
                <a:lnTo>
                  <a:pt x="0" y="178282"/>
                </a:lnTo>
                <a:lnTo>
                  <a:pt x="6239" y="225677"/>
                </a:lnTo>
                <a:lnTo>
                  <a:pt x="23849" y="268265"/>
                </a:lnTo>
                <a:lnTo>
                  <a:pt x="51163" y="304347"/>
                </a:lnTo>
                <a:lnTo>
                  <a:pt x="86518" y="332224"/>
                </a:lnTo>
                <a:lnTo>
                  <a:pt x="128247" y="350196"/>
                </a:lnTo>
                <a:lnTo>
                  <a:pt x="174688" y="356565"/>
                </a:lnTo>
                <a:lnTo>
                  <a:pt x="221129" y="350196"/>
                </a:lnTo>
                <a:lnTo>
                  <a:pt x="262858" y="332224"/>
                </a:lnTo>
                <a:lnTo>
                  <a:pt x="298213" y="304347"/>
                </a:lnTo>
                <a:lnTo>
                  <a:pt x="325527" y="268265"/>
                </a:lnTo>
                <a:lnTo>
                  <a:pt x="343137" y="225677"/>
                </a:lnTo>
                <a:lnTo>
                  <a:pt x="349377" y="178282"/>
                </a:lnTo>
                <a:lnTo>
                  <a:pt x="343137" y="130887"/>
                </a:lnTo>
                <a:lnTo>
                  <a:pt x="325527" y="88299"/>
                </a:lnTo>
                <a:lnTo>
                  <a:pt x="298213" y="52217"/>
                </a:lnTo>
                <a:lnTo>
                  <a:pt x="262858" y="24340"/>
                </a:lnTo>
                <a:lnTo>
                  <a:pt x="221129" y="6368"/>
                </a:lnTo>
                <a:lnTo>
                  <a:pt x="17468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936943" y="4031024"/>
            <a:ext cx="349885" cy="356870"/>
          </a:xfrm>
          <a:custGeom>
            <a:avLst/>
            <a:gdLst/>
            <a:ahLst/>
            <a:cxnLst/>
            <a:rect l="l" t="t" r="r" b="b"/>
            <a:pathLst>
              <a:path w="349885" h="356870">
                <a:moveTo>
                  <a:pt x="174688" y="0"/>
                </a:moveTo>
                <a:lnTo>
                  <a:pt x="128247" y="6368"/>
                </a:lnTo>
                <a:lnTo>
                  <a:pt x="86518" y="24340"/>
                </a:lnTo>
                <a:lnTo>
                  <a:pt x="51163" y="52217"/>
                </a:lnTo>
                <a:lnTo>
                  <a:pt x="23849" y="88299"/>
                </a:lnTo>
                <a:lnTo>
                  <a:pt x="6239" y="130887"/>
                </a:lnTo>
                <a:lnTo>
                  <a:pt x="0" y="178282"/>
                </a:lnTo>
                <a:lnTo>
                  <a:pt x="6239" y="225677"/>
                </a:lnTo>
                <a:lnTo>
                  <a:pt x="23849" y="268265"/>
                </a:lnTo>
                <a:lnTo>
                  <a:pt x="51163" y="304347"/>
                </a:lnTo>
                <a:lnTo>
                  <a:pt x="86518" y="332224"/>
                </a:lnTo>
                <a:lnTo>
                  <a:pt x="128247" y="350196"/>
                </a:lnTo>
                <a:lnTo>
                  <a:pt x="174688" y="356565"/>
                </a:lnTo>
                <a:lnTo>
                  <a:pt x="221129" y="350196"/>
                </a:lnTo>
                <a:lnTo>
                  <a:pt x="262858" y="332224"/>
                </a:lnTo>
                <a:lnTo>
                  <a:pt x="298213" y="304347"/>
                </a:lnTo>
                <a:lnTo>
                  <a:pt x="325527" y="268265"/>
                </a:lnTo>
                <a:lnTo>
                  <a:pt x="343137" y="225677"/>
                </a:lnTo>
                <a:lnTo>
                  <a:pt x="349377" y="178282"/>
                </a:lnTo>
                <a:lnTo>
                  <a:pt x="343137" y="130887"/>
                </a:lnTo>
                <a:lnTo>
                  <a:pt x="325527" y="88299"/>
                </a:lnTo>
                <a:lnTo>
                  <a:pt x="298213" y="52217"/>
                </a:lnTo>
                <a:lnTo>
                  <a:pt x="262858" y="24340"/>
                </a:lnTo>
                <a:lnTo>
                  <a:pt x="221129" y="6368"/>
                </a:lnTo>
                <a:lnTo>
                  <a:pt x="174688" y="0"/>
                </a:lnTo>
                <a:close/>
              </a:path>
            </a:pathLst>
          </a:custGeom>
          <a:solidFill>
            <a:srgbClr val="40AD49">
              <a:alpha val="53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4" name="object 74"/>
          <p:cNvGraphicFramePr>
            <a:graphicFrameLocks noGrp="1"/>
          </p:cNvGraphicFramePr>
          <p:nvPr/>
        </p:nvGraphicFramePr>
        <p:xfrm>
          <a:off x="10968310" y="8193023"/>
          <a:ext cx="4107178" cy="754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3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12065" algn="ctr">
                        <a:lnSpc>
                          <a:spcPts val="2135"/>
                        </a:lnSpc>
                      </a:pPr>
                      <a:r>
                        <a:rPr sz="2000" spc="-2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Existing</a:t>
                      </a:r>
                      <a:r>
                        <a:rPr sz="200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Trees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7250" algn="r">
                        <a:lnSpc>
                          <a:spcPts val="2135"/>
                        </a:lnSpc>
                      </a:pPr>
                      <a:r>
                        <a:rPr sz="20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33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marL="12065" algn="ctr">
                        <a:lnSpc>
                          <a:spcPts val="2135"/>
                        </a:lnSpc>
                      </a:pPr>
                      <a:r>
                        <a:rPr sz="2000" spc="-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Proposed</a:t>
                      </a:r>
                      <a:r>
                        <a:rPr sz="2000" spc="-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000" spc="-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Trees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57250" algn="r">
                        <a:lnSpc>
                          <a:spcPts val="2135"/>
                        </a:lnSpc>
                      </a:pPr>
                      <a:r>
                        <a:rPr sz="20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67</a:t>
                      </a:r>
                      <a:endParaRPr sz="20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2700">
                      <a:solidFill>
                        <a:srgbClr val="231F20"/>
                      </a:solidFill>
                      <a:prstDash val="solid"/>
                    </a:lnL>
                    <a:lnR w="12700">
                      <a:solidFill>
                        <a:srgbClr val="231F20"/>
                      </a:solidFill>
                      <a:prstDash val="solid"/>
                    </a:lnR>
                    <a:lnT w="12700">
                      <a:solidFill>
                        <a:srgbClr val="231F20"/>
                      </a:solidFill>
                      <a:prstDash val="solid"/>
                    </a:lnT>
                    <a:lnB w="12700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5" name="object 75"/>
          <p:cNvSpPr txBox="1"/>
          <p:nvPr/>
        </p:nvSpPr>
        <p:spPr>
          <a:xfrm>
            <a:off x="8975904" y="9697712"/>
            <a:ext cx="1867535" cy="2844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spc="-145" dirty="0">
                <a:solidFill>
                  <a:srgbClr val="5C5D60"/>
                </a:solidFill>
                <a:latin typeface="Verdana"/>
                <a:cs typeface="Verdana"/>
              </a:rPr>
              <a:t>February </a:t>
            </a:r>
            <a:r>
              <a:rPr sz="1600" spc="-114" dirty="0">
                <a:solidFill>
                  <a:srgbClr val="5C5D60"/>
                </a:solidFill>
                <a:latin typeface="Verdana"/>
                <a:cs typeface="Verdana"/>
              </a:rPr>
              <a:t>28th,</a:t>
            </a:r>
            <a:r>
              <a:rPr sz="1600" spc="-240" dirty="0">
                <a:solidFill>
                  <a:srgbClr val="5C5D60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5C5D60"/>
                </a:solidFill>
                <a:latin typeface="Verdana"/>
                <a:cs typeface="Verdana"/>
              </a:rPr>
              <a:t>2024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6" name="object 4">
            <a:extLst>
              <a:ext uri="{FF2B5EF4-FFF2-40B4-BE49-F238E27FC236}">
                <a16:creationId xmlns:a16="http://schemas.microsoft.com/office/drawing/2014/main" id="{3A742EE8-2105-C7D8-8351-C3424D0E955D}"/>
              </a:ext>
            </a:extLst>
          </p:cNvPr>
          <p:cNvSpPr/>
          <p:nvPr/>
        </p:nvSpPr>
        <p:spPr>
          <a:xfrm>
            <a:off x="13608155" y="9508083"/>
            <a:ext cx="1593744" cy="436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5">
            <a:extLst>
              <a:ext uri="{FF2B5EF4-FFF2-40B4-BE49-F238E27FC236}">
                <a16:creationId xmlns:a16="http://schemas.microsoft.com/office/drawing/2014/main" id="{6356FF2D-4D92-07FC-37AA-7DCBF5B5378D}"/>
              </a:ext>
            </a:extLst>
          </p:cNvPr>
          <p:cNvSpPr/>
          <p:nvPr/>
        </p:nvSpPr>
        <p:spPr>
          <a:xfrm>
            <a:off x="12077954" y="9501809"/>
            <a:ext cx="786295" cy="442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6">
            <a:extLst>
              <a:ext uri="{FF2B5EF4-FFF2-40B4-BE49-F238E27FC236}">
                <a16:creationId xmlns:a16="http://schemas.microsoft.com/office/drawing/2014/main" id="{7E23F6DA-8D3E-0EBC-C8F5-12887C8AB1C3}"/>
              </a:ext>
            </a:extLst>
          </p:cNvPr>
          <p:cNvSpPr/>
          <p:nvPr/>
        </p:nvSpPr>
        <p:spPr>
          <a:xfrm>
            <a:off x="10983053" y="9508821"/>
            <a:ext cx="1061499" cy="435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">
            <a:extLst>
              <a:ext uri="{FF2B5EF4-FFF2-40B4-BE49-F238E27FC236}">
                <a16:creationId xmlns:a16="http://schemas.microsoft.com/office/drawing/2014/main" id="{F665F14D-51A0-56AE-1B50-3B87F1361C2A}"/>
              </a:ext>
            </a:extLst>
          </p:cNvPr>
          <p:cNvSpPr/>
          <p:nvPr/>
        </p:nvSpPr>
        <p:spPr>
          <a:xfrm>
            <a:off x="13008407" y="9534143"/>
            <a:ext cx="466229" cy="409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527</Words>
  <Application>Microsoft Office PowerPoint</Application>
  <PresentationFormat>Custom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Office Theme</vt:lpstr>
      <vt:lpstr>DISD CAREER INSTITUTE WEST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DISD CAREER INSTITUTE WEST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DISD CAREER INSTITUTE WEST</dc:title>
  <dc:creator>Donovan Howard</dc:creator>
  <cp:lastModifiedBy>Donovan Howard</cp:lastModifiedBy>
  <cp:revision>6</cp:revision>
  <dcterms:created xsi:type="dcterms:W3CDTF">2024-02-15T23:04:42Z</dcterms:created>
  <dcterms:modified xsi:type="dcterms:W3CDTF">2024-02-19T16:54:40Z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2024-02-14T00:00:00Z</vt:filetime>
  </property>
  <property fmtid="{D5CDD505-2E9C-101B-9397-08002B2CF9AE}" pid="3" name="Creator">
    <vt:lpwstr>Adobe InDesign 19.1 (Windows)</vt:lpwstr>
  </property>
  <property fmtid="{D5CDD505-2E9C-101B-9397-08002B2CF9AE}" pid="4" name="LastSaved">
    <vt:filetime>2024-02-15T00:00:00Z</vt:filetime>
  </property>
</Properties>
</file>