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0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62" r:id="rId5"/>
  </p:sldMasterIdLst>
  <p:notesMasterIdLst>
    <p:notesMasterId r:id="rId39"/>
  </p:notesMasterIdLst>
  <p:sldIdLst>
    <p:sldId id="597" r:id="rId6"/>
    <p:sldId id="728" r:id="rId7"/>
    <p:sldId id="724" r:id="rId8"/>
    <p:sldId id="723" r:id="rId9"/>
    <p:sldId id="722" r:id="rId10"/>
    <p:sldId id="759" r:id="rId11"/>
    <p:sldId id="740" r:id="rId12"/>
    <p:sldId id="739" r:id="rId13"/>
    <p:sldId id="738" r:id="rId14"/>
    <p:sldId id="737" r:id="rId15"/>
    <p:sldId id="753" r:id="rId16"/>
    <p:sldId id="755" r:id="rId17"/>
    <p:sldId id="727" r:id="rId18"/>
    <p:sldId id="693" r:id="rId19"/>
    <p:sldId id="705" r:id="rId20"/>
    <p:sldId id="706" r:id="rId21"/>
    <p:sldId id="735" r:id="rId22"/>
    <p:sldId id="707" r:id="rId23"/>
    <p:sldId id="713" r:id="rId24"/>
    <p:sldId id="690" r:id="rId25"/>
    <p:sldId id="754" r:id="rId26"/>
    <p:sldId id="715" r:id="rId27"/>
    <p:sldId id="732" r:id="rId28"/>
    <p:sldId id="729" r:id="rId29"/>
    <p:sldId id="743" r:id="rId30"/>
    <p:sldId id="717" r:id="rId31"/>
    <p:sldId id="756" r:id="rId32"/>
    <p:sldId id="751" r:id="rId33"/>
    <p:sldId id="689" r:id="rId34"/>
    <p:sldId id="676" r:id="rId35"/>
    <p:sldId id="744" r:id="rId36"/>
    <p:sldId id="626" r:id="rId37"/>
    <p:sldId id="596" r:id="rId38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BF50CC8-56E5-4F28-AE0A-FCDA43780851}">
          <p14:sldIdLst/>
        </p14:section>
        <p14:section name="Introduction - 5 minutes - Dr. Howard" id="{5A322E52-6945-48D1-B953-9A16B1AD0900}">
          <p14:sldIdLst>
            <p14:sldId id="597"/>
            <p14:sldId id="728"/>
          </p14:sldIdLst>
        </p14:section>
        <p14:section name="Survey Results - 25+10 minutes - Cody" id="{68250418-60E5-456D-9218-E28AE0CAF1B4}">
          <p14:sldIdLst>
            <p14:sldId id="724"/>
            <p14:sldId id="723"/>
            <p14:sldId id="722"/>
            <p14:sldId id="759"/>
            <p14:sldId id="740"/>
            <p14:sldId id="739"/>
            <p14:sldId id="738"/>
            <p14:sldId id="737"/>
            <p14:sldId id="753"/>
            <p14:sldId id="755"/>
            <p14:sldId id="727"/>
            <p14:sldId id="693"/>
            <p14:sldId id="705"/>
            <p14:sldId id="706"/>
            <p14:sldId id="735"/>
            <p14:sldId id="707"/>
            <p14:sldId id="713"/>
            <p14:sldId id="690"/>
            <p14:sldId id="754"/>
            <p14:sldId id="715"/>
            <p14:sldId id="732"/>
            <p14:sldId id="729"/>
            <p14:sldId id="743"/>
            <p14:sldId id="717"/>
            <p14:sldId id="756"/>
            <p14:sldId id="751"/>
          </p14:sldIdLst>
        </p14:section>
        <p14:section name="Elementary Review - 15 minutes - Terry/Cortney/Dr. Howard" id="{C10476B5-A942-423F-A144-96DDAEB85E89}">
          <p14:sldIdLst/>
        </p14:section>
        <p14:section name="Middle School Update - 0 minutes" id="{15EECE21-5B97-492B-B3FE-945EDF9EA4DB}">
          <p14:sldIdLst/>
        </p14:section>
        <p14:section name="High School Update - 5 minutes - Terry" id="{56E4A0CA-9F1F-4F70-AEB5-D2E5BBF66C5F}">
          <p14:sldIdLst/>
        </p14:section>
        <p14:section name="Develop Propositions - 60 minutes" id="{78D663D5-2D5F-4B7B-A3E5-6892776CA94D}">
          <p14:sldIdLst>
            <p14:sldId id="689"/>
            <p14:sldId id="676"/>
            <p14:sldId id="744"/>
          </p14:sldIdLst>
        </p14:section>
        <p14:section name="Next Steps - 5 minutes - Dr. Howard" id="{366BA395-73F8-4EB1-A061-38960923D011}">
          <p14:sldIdLst>
            <p14:sldId id="626"/>
            <p14:sldId id="596"/>
          </p14:sldIdLst>
        </p14:section>
        <p14:section name="Timelines - 20 minutes - Terry" id="{5EED1456-1E20-410D-B137-32805BCE48A0}">
          <p14:sldIdLst/>
        </p14:section>
        <p14:section name="July 17th Meeting" id="{9BB1FDE1-EC2A-468B-B920-0ADDF2557768}">
          <p14:sldIdLst/>
        </p14:section>
        <p14:section name="Reference Slides" id="{DA3222FE-E6B7-42DE-A7B3-12E747A51A91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8A8091C-C39A-3329-52C0-802872D9F9F4}" name="Casey Mirau" initials="CM" userId="S::Casey.Mirau@pflugerarchitects.com::63a858fc-ef36-4379-85c9-27967df7ed5c" providerId="AD"/>
  <p188:author id="{A25CD6FF-BA00-8E87-A422-B34AFDE7AA18}" name="Casey Mirau" initials="CM" userId="S::casey.mirau@pflugerarchitects.com::63a858fc-ef36-4379-85c9-27967df7ed5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BF5"/>
    <a:srgbClr val="3B3838"/>
    <a:srgbClr val="1C356E"/>
    <a:srgbClr val="1D448D"/>
    <a:srgbClr val="0B1933"/>
    <a:srgbClr val="DA2F54"/>
    <a:srgbClr val="FFC200"/>
    <a:srgbClr val="93D14F"/>
    <a:srgbClr val="1D888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73ABFA-DDFC-45F5-8C46-C4319A956B7F}" v="6" dt="2023-06-20T00:52:24.607"/>
    <p1510:client id="{51286195-F84B-4237-9300-E6CB8432F2BE}" v="536" dt="2023-06-19T19:45:34.115"/>
    <p1510:client id="{51E46751-ABAB-59EA-EF04-ACDFF23E72B3}" v="42" dt="2023-06-19T23:27:31.295"/>
    <p1510:client id="{8BA9635A-FA67-BA4C-83CD-1CED3DBF685B}" v="65" dt="2023-06-20T13:02:32.747"/>
    <p1510:client id="{8EA62A3C-0255-4ABF-A796-9AB25EEAC7E2}" v="183" dt="2023-06-19T20:29:44.326"/>
    <p1510:client id="{AEC301B1-BE5E-48BE-9D3F-3B4CE612BCC0}" v="1" dt="2023-06-20T01:03:24.305"/>
    <p1510:client id="{AF85E66C-E4C7-61DF-54E5-1F6F541D6699}" v="2672" dt="2023-06-20T04:02:52.667"/>
    <p1510:client id="{B2987F74-50FE-487F-B24A-27FC36711202}" v="293" dt="2023-06-20T00:46:52.638"/>
    <p1510:client id="{B562CD8F-AE53-4996-B7AE-E1F6B40B8DD7}" v="11" dt="2023-06-20T12:48:56.091"/>
    <p1510:client id="{C229060C-A56A-400A-9344-52924A7F64B8}" v="7" dt="2023-06-20T03:45:38.125"/>
    <p1510:client id="{D91E19AA-6B87-438D-AD66-8923BC63D3FE}" v="91" dt="2023-06-20T12:55:52.4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ey Mirau" userId="63a858fc-ef36-4379-85c9-27967df7ed5c" providerId="ADAL" clId="{595C7C0A-E493-4BA0-94F7-F42EF05683C6}"/>
    <pc:docChg chg="delSld modSection">
      <pc:chgData name="Casey Mirau" userId="63a858fc-ef36-4379-85c9-27967df7ed5c" providerId="ADAL" clId="{595C7C0A-E493-4BA0-94F7-F42EF05683C6}" dt="2023-06-20T14:06:22.526" v="6" actId="47"/>
      <pc:docMkLst>
        <pc:docMk/>
      </pc:docMkLst>
      <pc:sldChg chg="del">
        <pc:chgData name="Casey Mirau" userId="63a858fc-ef36-4379-85c9-27967df7ed5c" providerId="ADAL" clId="{595C7C0A-E493-4BA0-94F7-F42EF05683C6}" dt="2023-06-20T14:06:22.526" v="6" actId="47"/>
        <pc:sldMkLst>
          <pc:docMk/>
          <pc:sldMk cId="461188170" sldId="263"/>
        </pc:sldMkLst>
      </pc:sldChg>
      <pc:sldChg chg="del">
        <pc:chgData name="Casey Mirau" userId="63a858fc-ef36-4379-85c9-27967df7ed5c" providerId="ADAL" clId="{595C7C0A-E493-4BA0-94F7-F42EF05683C6}" dt="2023-06-20T14:05:46.883" v="3" actId="47"/>
        <pc:sldMkLst>
          <pc:docMk/>
          <pc:sldMk cId="846194331" sldId="504"/>
        </pc:sldMkLst>
      </pc:sldChg>
      <pc:sldChg chg="del">
        <pc:chgData name="Casey Mirau" userId="63a858fc-ef36-4379-85c9-27967df7ed5c" providerId="ADAL" clId="{595C7C0A-E493-4BA0-94F7-F42EF05683C6}" dt="2023-06-20T14:06:22.526" v="6" actId="47"/>
        <pc:sldMkLst>
          <pc:docMk/>
          <pc:sldMk cId="1625154089" sldId="588"/>
        </pc:sldMkLst>
      </pc:sldChg>
      <pc:sldChg chg="del">
        <pc:chgData name="Casey Mirau" userId="63a858fc-ef36-4379-85c9-27967df7ed5c" providerId="ADAL" clId="{595C7C0A-E493-4BA0-94F7-F42EF05683C6}" dt="2023-06-20T14:06:22.526" v="6" actId="47"/>
        <pc:sldMkLst>
          <pc:docMk/>
          <pc:sldMk cId="2766332827" sldId="590"/>
        </pc:sldMkLst>
      </pc:sldChg>
      <pc:sldChg chg="del">
        <pc:chgData name="Casey Mirau" userId="63a858fc-ef36-4379-85c9-27967df7ed5c" providerId="ADAL" clId="{595C7C0A-E493-4BA0-94F7-F42EF05683C6}" dt="2023-06-20T14:06:22.526" v="6" actId="47"/>
        <pc:sldMkLst>
          <pc:docMk/>
          <pc:sldMk cId="3701767166" sldId="591"/>
        </pc:sldMkLst>
      </pc:sldChg>
      <pc:sldChg chg="del">
        <pc:chgData name="Casey Mirau" userId="63a858fc-ef36-4379-85c9-27967df7ed5c" providerId="ADAL" clId="{595C7C0A-E493-4BA0-94F7-F42EF05683C6}" dt="2023-06-20T14:06:22.526" v="6" actId="47"/>
        <pc:sldMkLst>
          <pc:docMk/>
          <pc:sldMk cId="2711372770" sldId="650"/>
        </pc:sldMkLst>
      </pc:sldChg>
      <pc:sldChg chg="del">
        <pc:chgData name="Casey Mirau" userId="63a858fc-ef36-4379-85c9-27967df7ed5c" providerId="ADAL" clId="{595C7C0A-E493-4BA0-94F7-F42EF05683C6}" dt="2023-06-20T14:05:46.883" v="3" actId="47"/>
        <pc:sldMkLst>
          <pc:docMk/>
          <pc:sldMk cId="2062068814" sldId="675"/>
        </pc:sldMkLst>
      </pc:sldChg>
      <pc:sldChg chg="del">
        <pc:chgData name="Casey Mirau" userId="63a858fc-ef36-4379-85c9-27967df7ed5c" providerId="ADAL" clId="{595C7C0A-E493-4BA0-94F7-F42EF05683C6}" dt="2023-06-20T14:06:22.526" v="6" actId="47"/>
        <pc:sldMkLst>
          <pc:docMk/>
          <pc:sldMk cId="151468032" sldId="677"/>
        </pc:sldMkLst>
      </pc:sldChg>
      <pc:sldChg chg="del">
        <pc:chgData name="Casey Mirau" userId="63a858fc-ef36-4379-85c9-27967df7ed5c" providerId="ADAL" clId="{595C7C0A-E493-4BA0-94F7-F42EF05683C6}" dt="2023-06-20T14:06:22.526" v="6" actId="47"/>
        <pc:sldMkLst>
          <pc:docMk/>
          <pc:sldMk cId="3879264324" sldId="678"/>
        </pc:sldMkLst>
      </pc:sldChg>
      <pc:sldChg chg="del">
        <pc:chgData name="Casey Mirau" userId="63a858fc-ef36-4379-85c9-27967df7ed5c" providerId="ADAL" clId="{595C7C0A-E493-4BA0-94F7-F42EF05683C6}" dt="2023-06-20T14:04:02.140" v="0" actId="47"/>
        <pc:sldMkLst>
          <pc:docMk/>
          <pc:sldMk cId="960784864" sldId="718"/>
        </pc:sldMkLst>
      </pc:sldChg>
      <pc:sldChg chg="del">
        <pc:chgData name="Casey Mirau" userId="63a858fc-ef36-4379-85c9-27967df7ed5c" providerId="ADAL" clId="{595C7C0A-E493-4BA0-94F7-F42EF05683C6}" dt="2023-06-20T14:06:22.526" v="6" actId="47"/>
        <pc:sldMkLst>
          <pc:docMk/>
          <pc:sldMk cId="3577997312" sldId="719"/>
        </pc:sldMkLst>
      </pc:sldChg>
      <pc:sldChg chg="del">
        <pc:chgData name="Casey Mirau" userId="63a858fc-ef36-4379-85c9-27967df7ed5c" providerId="ADAL" clId="{595C7C0A-E493-4BA0-94F7-F42EF05683C6}" dt="2023-06-20T14:04:02.140" v="0" actId="47"/>
        <pc:sldMkLst>
          <pc:docMk/>
          <pc:sldMk cId="201282751" sldId="720"/>
        </pc:sldMkLst>
      </pc:sldChg>
      <pc:sldChg chg="del">
        <pc:chgData name="Casey Mirau" userId="63a858fc-ef36-4379-85c9-27967df7ed5c" providerId="ADAL" clId="{595C7C0A-E493-4BA0-94F7-F42EF05683C6}" dt="2023-06-20T14:04:02.140" v="0" actId="47"/>
        <pc:sldMkLst>
          <pc:docMk/>
          <pc:sldMk cId="2973000385" sldId="721"/>
        </pc:sldMkLst>
      </pc:sldChg>
      <pc:sldChg chg="del">
        <pc:chgData name="Casey Mirau" userId="63a858fc-ef36-4379-85c9-27967df7ed5c" providerId="ADAL" clId="{595C7C0A-E493-4BA0-94F7-F42EF05683C6}" dt="2023-06-20T14:06:22.526" v="6" actId="47"/>
        <pc:sldMkLst>
          <pc:docMk/>
          <pc:sldMk cId="1041312318" sldId="731"/>
        </pc:sldMkLst>
      </pc:sldChg>
      <pc:sldChg chg="del">
        <pc:chgData name="Casey Mirau" userId="63a858fc-ef36-4379-85c9-27967df7ed5c" providerId="ADAL" clId="{595C7C0A-E493-4BA0-94F7-F42EF05683C6}" dt="2023-06-20T14:04:15.402" v="2" actId="47"/>
        <pc:sldMkLst>
          <pc:docMk/>
          <pc:sldMk cId="2862491197" sldId="733"/>
        </pc:sldMkLst>
      </pc:sldChg>
      <pc:sldChg chg="del">
        <pc:chgData name="Casey Mirau" userId="63a858fc-ef36-4379-85c9-27967df7ed5c" providerId="ADAL" clId="{595C7C0A-E493-4BA0-94F7-F42EF05683C6}" dt="2023-06-20T14:04:08.056" v="1" actId="47"/>
        <pc:sldMkLst>
          <pc:docMk/>
          <pc:sldMk cId="3650056262" sldId="734"/>
        </pc:sldMkLst>
      </pc:sldChg>
      <pc:sldChg chg="del">
        <pc:chgData name="Casey Mirau" userId="63a858fc-ef36-4379-85c9-27967df7ed5c" providerId="ADAL" clId="{595C7C0A-E493-4BA0-94F7-F42EF05683C6}" dt="2023-06-20T14:05:51.047" v="4" actId="47"/>
        <pc:sldMkLst>
          <pc:docMk/>
          <pc:sldMk cId="1498459703" sldId="736"/>
        </pc:sldMkLst>
      </pc:sldChg>
      <pc:sldChg chg="del">
        <pc:chgData name="Casey Mirau" userId="63a858fc-ef36-4379-85c9-27967df7ed5c" providerId="ADAL" clId="{595C7C0A-E493-4BA0-94F7-F42EF05683C6}" dt="2023-06-20T14:05:51.047" v="4" actId="47"/>
        <pc:sldMkLst>
          <pc:docMk/>
          <pc:sldMk cId="482585955" sldId="741"/>
        </pc:sldMkLst>
      </pc:sldChg>
      <pc:sldChg chg="del">
        <pc:chgData name="Casey Mirau" userId="63a858fc-ef36-4379-85c9-27967df7ed5c" providerId="ADAL" clId="{595C7C0A-E493-4BA0-94F7-F42EF05683C6}" dt="2023-06-20T14:06:22.526" v="6" actId="47"/>
        <pc:sldMkLst>
          <pc:docMk/>
          <pc:sldMk cId="1826472323" sldId="746"/>
        </pc:sldMkLst>
      </pc:sldChg>
      <pc:sldChg chg="del">
        <pc:chgData name="Casey Mirau" userId="63a858fc-ef36-4379-85c9-27967df7ed5c" providerId="ADAL" clId="{595C7C0A-E493-4BA0-94F7-F42EF05683C6}" dt="2023-06-20T14:06:22.526" v="6" actId="47"/>
        <pc:sldMkLst>
          <pc:docMk/>
          <pc:sldMk cId="360789282" sldId="747"/>
        </pc:sldMkLst>
      </pc:sldChg>
      <pc:sldChg chg="del">
        <pc:chgData name="Casey Mirau" userId="63a858fc-ef36-4379-85c9-27967df7ed5c" providerId="ADAL" clId="{595C7C0A-E493-4BA0-94F7-F42EF05683C6}" dt="2023-06-20T14:06:22.526" v="6" actId="47"/>
        <pc:sldMkLst>
          <pc:docMk/>
          <pc:sldMk cId="65627031" sldId="748"/>
        </pc:sldMkLst>
      </pc:sldChg>
      <pc:sldChg chg="del">
        <pc:chgData name="Casey Mirau" userId="63a858fc-ef36-4379-85c9-27967df7ed5c" providerId="ADAL" clId="{595C7C0A-E493-4BA0-94F7-F42EF05683C6}" dt="2023-06-20T14:06:22.526" v="6" actId="47"/>
        <pc:sldMkLst>
          <pc:docMk/>
          <pc:sldMk cId="2673590193" sldId="749"/>
        </pc:sldMkLst>
      </pc:sldChg>
      <pc:sldChg chg="del">
        <pc:chgData name="Casey Mirau" userId="63a858fc-ef36-4379-85c9-27967df7ed5c" providerId="ADAL" clId="{595C7C0A-E493-4BA0-94F7-F42EF05683C6}" dt="2023-06-20T14:06:22.526" v="6" actId="47"/>
        <pc:sldMkLst>
          <pc:docMk/>
          <pc:sldMk cId="2548393882" sldId="750"/>
        </pc:sldMkLst>
      </pc:sldChg>
      <pc:sldChg chg="del">
        <pc:chgData name="Casey Mirau" userId="63a858fc-ef36-4379-85c9-27967df7ed5c" providerId="ADAL" clId="{595C7C0A-E493-4BA0-94F7-F42EF05683C6}" dt="2023-06-20T14:06:06.456" v="5" actId="47"/>
        <pc:sldMkLst>
          <pc:docMk/>
          <pc:sldMk cId="3082762985" sldId="757"/>
        </pc:sldMkLst>
      </pc:sldChg>
      <pc:sldChg chg="del">
        <pc:chgData name="Casey Mirau" userId="63a858fc-ef36-4379-85c9-27967df7ed5c" providerId="ADAL" clId="{595C7C0A-E493-4BA0-94F7-F42EF05683C6}" dt="2023-06-20T14:06:06.456" v="5" actId="47"/>
        <pc:sldMkLst>
          <pc:docMk/>
          <pc:sldMk cId="2575461965" sldId="758"/>
        </pc:sldMkLst>
      </pc:sldChg>
      <pc:sldMasterChg chg="delSldLayout">
        <pc:chgData name="Casey Mirau" userId="63a858fc-ef36-4379-85c9-27967df7ed5c" providerId="ADAL" clId="{595C7C0A-E493-4BA0-94F7-F42EF05683C6}" dt="2023-06-20T14:04:02.140" v="0" actId="47"/>
        <pc:sldMasterMkLst>
          <pc:docMk/>
          <pc:sldMasterMk cId="0" sldId="2147483662"/>
        </pc:sldMasterMkLst>
        <pc:sldLayoutChg chg="del">
          <pc:chgData name="Casey Mirau" userId="63a858fc-ef36-4379-85c9-27967df7ed5c" providerId="ADAL" clId="{595C7C0A-E493-4BA0-94F7-F42EF05683C6}" dt="2023-06-20T14:04:02.140" v="0" actId="47"/>
          <pc:sldLayoutMkLst>
            <pc:docMk/>
            <pc:sldMasterMk cId="0" sldId="2147483662"/>
            <pc:sldLayoutMk cId="0" sldId="2147483658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aseywilkinson\Downloads\respons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aseywilkinson\Downloads\respons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aseywilkinson\Downloads\respons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aseywilkinson\Downloads\respons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aseywilkinson\Downloads\response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aseywilkinson\Downloads\response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aseywilkinson\Downloads\response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aseywilkinson\Downloads\response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aseywilkinson\Downloads\response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aseywilkinson\Downloads\response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aseywilkinson\Downloads\response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aseywilkinson\Downloads\response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caseywilkinson\Downloads\response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Sheet1!$X$4</c:f>
              <c:strCache>
                <c:ptCount val="1"/>
                <c:pt idx="0">
                  <c:v>#5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A2E54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C10-404A-B2E0-272A5A0D3A64}"/>
              </c:ext>
            </c:extLst>
          </c:dPt>
          <c:dPt>
            <c:idx val="1"/>
            <c:invertIfNegative val="0"/>
            <c:bubble3D val="0"/>
            <c:spPr>
              <a:solidFill>
                <a:srgbClr val="DA2E54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C10-404A-B2E0-272A5A0D3A64}"/>
              </c:ext>
            </c:extLst>
          </c:dPt>
          <c:dPt>
            <c:idx val="2"/>
            <c:invertIfNegative val="0"/>
            <c:bubble3D val="0"/>
            <c:spPr>
              <a:solidFill>
                <a:srgbClr val="FFC100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C10-404A-B2E0-272A5A0D3A64}"/>
              </c:ext>
            </c:extLst>
          </c:dPt>
          <c:dPt>
            <c:idx val="3"/>
            <c:invertIfNegative val="0"/>
            <c:bubble3D val="0"/>
            <c:spPr>
              <a:solidFill>
                <a:srgbClr val="FFC100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C10-404A-B2E0-272A5A0D3A64}"/>
              </c:ext>
            </c:extLst>
          </c:dPt>
          <c:dPt>
            <c:idx val="4"/>
            <c:invertIfNegative val="0"/>
            <c:bubble3D val="0"/>
            <c:spPr>
              <a:solidFill>
                <a:srgbClr val="1C448D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C10-404A-B2E0-272A5A0D3A64}"/>
              </c:ext>
            </c:extLst>
          </c:dPt>
          <c:dPt>
            <c:idx val="5"/>
            <c:invertIfNegative val="0"/>
            <c:bubble3D val="0"/>
            <c:spPr>
              <a:solidFill>
                <a:srgbClr val="1C448D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C10-404A-B2E0-272A5A0D3A64}"/>
              </c:ext>
            </c:extLst>
          </c:dPt>
          <c:val>
            <c:numRef>
              <c:f>Sheet1!$Y$4:$AD$4</c:f>
              <c:numCache>
                <c:formatCode>General</c:formatCode>
                <c:ptCount val="6"/>
                <c:pt idx="0">
                  <c:v>41</c:v>
                </c:pt>
                <c:pt idx="1">
                  <c:v>28</c:v>
                </c:pt>
                <c:pt idx="2">
                  <c:v>80</c:v>
                </c:pt>
                <c:pt idx="3">
                  <c:v>139</c:v>
                </c:pt>
                <c:pt idx="4">
                  <c:v>252</c:v>
                </c:pt>
                <c:pt idx="5">
                  <c:v>1330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C10-404A-B2E0-272A5A0D3A64}"/>
            </c:ext>
          </c:extLst>
        </c:ser>
        <c:ser>
          <c:idx val="1"/>
          <c:order val="1"/>
          <c:tx>
            <c:strRef>
              <c:f>Sheet1!$X$5</c:f>
              <c:strCache>
                <c:ptCount val="1"/>
                <c:pt idx="0">
                  <c:v>#6</c:v>
                </c:pt>
              </c:strCache>
            </c:strRef>
          </c:tx>
          <c:spPr>
            <a:pattFill prst="pct5">
              <a:fgClr>
                <a:srgbClr val="1C448D"/>
              </a:fgClr>
              <a:bgClr>
                <a:schemeClr val="bg1"/>
              </a:bgClr>
            </a:pattFill>
            <a:ln w="1270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pattFill prst="pct70">
                <a:fgClr>
                  <a:srgbClr val="DA2E54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0C10-404A-B2E0-272A5A0D3A64}"/>
              </c:ext>
            </c:extLst>
          </c:dPt>
          <c:dPt>
            <c:idx val="1"/>
            <c:invertIfNegative val="0"/>
            <c:bubble3D val="0"/>
            <c:spPr>
              <a:pattFill prst="pct70">
                <a:fgClr>
                  <a:srgbClr val="DA2E54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0C10-404A-B2E0-272A5A0D3A64}"/>
              </c:ext>
            </c:extLst>
          </c:dPt>
          <c:dPt>
            <c:idx val="2"/>
            <c:invertIfNegative val="0"/>
            <c:bubble3D val="0"/>
            <c:spPr>
              <a:pattFill prst="pct70">
                <a:fgClr>
                  <a:srgbClr val="FFC100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0C10-404A-B2E0-272A5A0D3A64}"/>
              </c:ext>
            </c:extLst>
          </c:dPt>
          <c:dPt>
            <c:idx val="3"/>
            <c:invertIfNegative val="0"/>
            <c:bubble3D val="0"/>
            <c:spPr>
              <a:pattFill prst="pct70">
                <a:fgClr>
                  <a:srgbClr val="FFC100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0C10-404A-B2E0-272A5A0D3A64}"/>
              </c:ext>
            </c:extLst>
          </c:dPt>
          <c:dPt>
            <c:idx val="4"/>
            <c:invertIfNegative val="0"/>
            <c:bubble3D val="0"/>
            <c:spPr>
              <a:pattFill prst="pct70">
                <a:fgClr>
                  <a:srgbClr val="1C448D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0C10-404A-B2E0-272A5A0D3A64}"/>
              </c:ext>
            </c:extLst>
          </c:dPt>
          <c:dPt>
            <c:idx val="5"/>
            <c:invertIfNegative val="0"/>
            <c:bubble3D val="0"/>
            <c:spPr>
              <a:pattFill prst="pct70">
                <a:fgClr>
                  <a:srgbClr val="1C448D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0C10-404A-B2E0-272A5A0D3A64}"/>
              </c:ext>
            </c:extLst>
          </c:dPt>
          <c:val>
            <c:numRef>
              <c:f>Sheet1!$Y$5:$AD$5</c:f>
              <c:numCache>
                <c:formatCode>General</c:formatCode>
                <c:ptCount val="6"/>
                <c:pt idx="0">
                  <c:v>31</c:v>
                </c:pt>
                <c:pt idx="1">
                  <c:v>22</c:v>
                </c:pt>
                <c:pt idx="2">
                  <c:v>108</c:v>
                </c:pt>
                <c:pt idx="3">
                  <c:v>169</c:v>
                </c:pt>
                <c:pt idx="4">
                  <c:v>259</c:v>
                </c:pt>
                <c:pt idx="5">
                  <c:v>1286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0C10-404A-B2E0-272A5A0D3A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614756943"/>
        <c:axId val="1614790367"/>
      </c:barChart>
      <c:catAx>
        <c:axId val="1614756943"/>
        <c:scaling>
          <c:orientation val="minMax"/>
        </c:scaling>
        <c:delete val="1"/>
        <c:axPos val="b"/>
        <c:numFmt formatCode="@" sourceLinked="0"/>
        <c:majorTickMark val="none"/>
        <c:minorTickMark val="none"/>
        <c:tickLblPos val="nextTo"/>
        <c:crossAx val="1614790367"/>
        <c:crosses val="autoZero"/>
        <c:auto val="0"/>
        <c:lblAlgn val="ctr"/>
        <c:lblOffset val="100"/>
        <c:noMultiLvlLbl val="0"/>
      </c:catAx>
      <c:valAx>
        <c:axId val="161479036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614756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Sheet1!$AP$4</c:f>
              <c:strCache>
                <c:ptCount val="1"/>
                <c:pt idx="0">
                  <c:v>#7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A2E54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E66-7340-84BC-76754BCF2A41}"/>
              </c:ext>
            </c:extLst>
          </c:dPt>
          <c:dPt>
            <c:idx val="1"/>
            <c:invertIfNegative val="0"/>
            <c:bubble3D val="0"/>
            <c:spPr>
              <a:solidFill>
                <a:srgbClr val="DA2E54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E66-7340-84BC-76754BCF2A41}"/>
              </c:ext>
            </c:extLst>
          </c:dPt>
          <c:dPt>
            <c:idx val="2"/>
            <c:invertIfNegative val="0"/>
            <c:bubble3D val="0"/>
            <c:spPr>
              <a:solidFill>
                <a:srgbClr val="FFC100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E66-7340-84BC-76754BCF2A41}"/>
              </c:ext>
            </c:extLst>
          </c:dPt>
          <c:dPt>
            <c:idx val="3"/>
            <c:invertIfNegative val="0"/>
            <c:bubble3D val="0"/>
            <c:spPr>
              <a:solidFill>
                <a:srgbClr val="FFC100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E66-7340-84BC-76754BCF2A41}"/>
              </c:ext>
            </c:extLst>
          </c:dPt>
          <c:dPt>
            <c:idx val="4"/>
            <c:invertIfNegative val="0"/>
            <c:bubble3D val="0"/>
            <c:spPr>
              <a:solidFill>
                <a:srgbClr val="1C448D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E66-7340-84BC-76754BCF2A41}"/>
              </c:ext>
            </c:extLst>
          </c:dPt>
          <c:dPt>
            <c:idx val="5"/>
            <c:invertIfNegative val="0"/>
            <c:bubble3D val="0"/>
            <c:spPr>
              <a:solidFill>
                <a:srgbClr val="1C448D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E66-7340-84BC-76754BCF2A41}"/>
              </c:ext>
            </c:extLst>
          </c:dPt>
          <c:val>
            <c:numRef>
              <c:f>Sheet1!$AQ$4:$AV$4</c:f>
              <c:numCache>
                <c:formatCode>General</c:formatCode>
                <c:ptCount val="6"/>
                <c:pt idx="0">
                  <c:v>20</c:v>
                </c:pt>
                <c:pt idx="1">
                  <c:v>12</c:v>
                </c:pt>
                <c:pt idx="2">
                  <c:v>62</c:v>
                </c:pt>
                <c:pt idx="3">
                  <c:v>105</c:v>
                </c:pt>
                <c:pt idx="4">
                  <c:v>224</c:v>
                </c:pt>
                <c:pt idx="5">
                  <c:v>1484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E66-7340-84BC-76754BCF2A41}"/>
            </c:ext>
          </c:extLst>
        </c:ser>
        <c:ser>
          <c:idx val="1"/>
          <c:order val="1"/>
          <c:tx>
            <c:strRef>
              <c:f>Sheet1!$AP$5</c:f>
              <c:strCache>
                <c:ptCount val="1"/>
                <c:pt idx="0">
                  <c:v>#12</c:v>
                </c:pt>
              </c:strCache>
            </c:strRef>
          </c:tx>
          <c:spPr>
            <a:pattFill prst="pct50">
              <a:fgClr>
                <a:srgbClr val="1C448D"/>
              </a:fgClr>
              <a:bgClr>
                <a:schemeClr val="bg1"/>
              </a:bgClr>
            </a:pattFill>
            <a:ln w="1270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pattFill prst="pct70">
                <a:fgClr>
                  <a:srgbClr val="DA2E54"/>
                </a:fgClr>
                <a:bgClr>
                  <a:prstClr val="white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FE66-7340-84BC-76754BCF2A41}"/>
              </c:ext>
            </c:extLst>
          </c:dPt>
          <c:dPt>
            <c:idx val="1"/>
            <c:invertIfNegative val="0"/>
            <c:bubble3D val="0"/>
            <c:spPr>
              <a:pattFill prst="pct70">
                <a:fgClr>
                  <a:srgbClr val="DA2E54"/>
                </a:fgClr>
                <a:bgClr>
                  <a:prstClr val="white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FE66-7340-84BC-76754BCF2A41}"/>
              </c:ext>
            </c:extLst>
          </c:dPt>
          <c:dPt>
            <c:idx val="2"/>
            <c:invertIfNegative val="0"/>
            <c:bubble3D val="0"/>
            <c:spPr>
              <a:pattFill prst="pct70">
                <a:fgClr>
                  <a:srgbClr val="FFC100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FE66-7340-84BC-76754BCF2A41}"/>
              </c:ext>
            </c:extLst>
          </c:dPt>
          <c:dPt>
            <c:idx val="3"/>
            <c:invertIfNegative val="0"/>
            <c:bubble3D val="0"/>
            <c:spPr>
              <a:pattFill prst="pct70">
                <a:fgClr>
                  <a:srgbClr val="FFC100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FE66-7340-84BC-76754BCF2A41}"/>
              </c:ext>
            </c:extLst>
          </c:dPt>
          <c:dPt>
            <c:idx val="4"/>
            <c:invertIfNegative val="0"/>
            <c:bubble3D val="0"/>
            <c:spPr>
              <a:pattFill prst="pct70">
                <a:fgClr>
                  <a:srgbClr val="1C448D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FE66-7340-84BC-76754BCF2A41}"/>
              </c:ext>
            </c:extLst>
          </c:dPt>
          <c:dPt>
            <c:idx val="5"/>
            <c:invertIfNegative val="0"/>
            <c:bubble3D val="0"/>
            <c:spPr>
              <a:pattFill prst="pct70">
                <a:fgClr>
                  <a:srgbClr val="1C448D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FE66-7340-84BC-76754BCF2A41}"/>
              </c:ext>
            </c:extLst>
          </c:dPt>
          <c:val>
            <c:numRef>
              <c:f>Sheet1!$AQ$5:$AV$5</c:f>
              <c:numCache>
                <c:formatCode>General</c:formatCode>
                <c:ptCount val="6"/>
                <c:pt idx="0">
                  <c:v>94</c:v>
                </c:pt>
                <c:pt idx="1">
                  <c:v>69</c:v>
                </c:pt>
                <c:pt idx="2">
                  <c:v>206</c:v>
                </c:pt>
                <c:pt idx="3">
                  <c:v>272</c:v>
                </c:pt>
                <c:pt idx="4">
                  <c:v>395</c:v>
                </c:pt>
                <c:pt idx="5">
                  <c:v>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FE66-7340-84BC-76754BCF2A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614756943"/>
        <c:axId val="1614790367"/>
      </c:barChart>
      <c:catAx>
        <c:axId val="1614756943"/>
        <c:scaling>
          <c:orientation val="minMax"/>
        </c:scaling>
        <c:delete val="1"/>
        <c:axPos val="b"/>
        <c:numFmt formatCode="@" sourceLinked="0"/>
        <c:majorTickMark val="none"/>
        <c:minorTickMark val="none"/>
        <c:tickLblPos val="nextTo"/>
        <c:crossAx val="1614790367"/>
        <c:crosses val="autoZero"/>
        <c:auto val="0"/>
        <c:lblAlgn val="ctr"/>
        <c:lblOffset val="100"/>
        <c:noMultiLvlLbl val="0"/>
      </c:catAx>
      <c:valAx>
        <c:axId val="161479036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614756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Sheet1!$BM$4</c:f>
              <c:strCache>
                <c:ptCount val="1"/>
                <c:pt idx="0">
                  <c:v>#8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A2E54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2F9-C547-A6AE-5F70CE9D23CF}"/>
              </c:ext>
            </c:extLst>
          </c:dPt>
          <c:dPt>
            <c:idx val="1"/>
            <c:invertIfNegative val="0"/>
            <c:bubble3D val="0"/>
            <c:spPr>
              <a:solidFill>
                <a:srgbClr val="DA2E54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2F9-C547-A6AE-5F70CE9D23CF}"/>
              </c:ext>
            </c:extLst>
          </c:dPt>
          <c:dPt>
            <c:idx val="2"/>
            <c:invertIfNegative val="0"/>
            <c:bubble3D val="0"/>
            <c:spPr>
              <a:solidFill>
                <a:srgbClr val="FFC100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2F9-C547-A6AE-5F70CE9D23CF}"/>
              </c:ext>
            </c:extLst>
          </c:dPt>
          <c:dPt>
            <c:idx val="3"/>
            <c:invertIfNegative val="0"/>
            <c:bubble3D val="0"/>
            <c:spPr>
              <a:solidFill>
                <a:srgbClr val="FFC100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2F9-C547-A6AE-5F70CE9D23CF}"/>
              </c:ext>
            </c:extLst>
          </c:dPt>
          <c:dPt>
            <c:idx val="4"/>
            <c:invertIfNegative val="0"/>
            <c:bubble3D val="0"/>
            <c:spPr>
              <a:solidFill>
                <a:srgbClr val="1C448D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2F9-C547-A6AE-5F70CE9D23CF}"/>
              </c:ext>
            </c:extLst>
          </c:dPt>
          <c:dPt>
            <c:idx val="5"/>
            <c:invertIfNegative val="0"/>
            <c:bubble3D val="0"/>
            <c:spPr>
              <a:solidFill>
                <a:srgbClr val="1C448D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2F9-C547-A6AE-5F70CE9D23CF}"/>
              </c:ext>
            </c:extLst>
          </c:dPt>
          <c:val>
            <c:numRef>
              <c:f>Sheet1!$BN$4:$BS$4</c:f>
              <c:numCache>
                <c:formatCode>General</c:formatCode>
                <c:ptCount val="6"/>
                <c:pt idx="0">
                  <c:v>164</c:v>
                </c:pt>
                <c:pt idx="1">
                  <c:v>78</c:v>
                </c:pt>
                <c:pt idx="2">
                  <c:v>362</c:v>
                </c:pt>
                <c:pt idx="3">
                  <c:v>244</c:v>
                </c:pt>
                <c:pt idx="4">
                  <c:v>187</c:v>
                </c:pt>
                <c:pt idx="5">
                  <c:v>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2F9-C547-A6AE-5F70CE9D23CF}"/>
            </c:ext>
          </c:extLst>
        </c:ser>
        <c:ser>
          <c:idx val="1"/>
          <c:order val="1"/>
          <c:tx>
            <c:strRef>
              <c:f>Sheet1!$BM$5</c:f>
              <c:strCache>
                <c:ptCount val="1"/>
                <c:pt idx="0">
                  <c:v>#9</c:v>
                </c:pt>
              </c:strCache>
            </c:strRef>
          </c:tx>
          <c:spPr>
            <a:solidFill>
              <a:schemeClr val="accent2"/>
            </a:solidFill>
            <a:ln w="1270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pattFill prst="pct70">
                <a:fgClr>
                  <a:srgbClr val="DA2E54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72F9-C547-A6AE-5F70CE9D23CF}"/>
              </c:ext>
            </c:extLst>
          </c:dPt>
          <c:dPt>
            <c:idx val="1"/>
            <c:invertIfNegative val="0"/>
            <c:bubble3D val="0"/>
            <c:spPr>
              <a:pattFill prst="pct70">
                <a:fgClr>
                  <a:srgbClr val="DA2E54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72F9-C547-A6AE-5F70CE9D23CF}"/>
              </c:ext>
            </c:extLst>
          </c:dPt>
          <c:dPt>
            <c:idx val="2"/>
            <c:invertIfNegative val="0"/>
            <c:bubble3D val="0"/>
            <c:spPr>
              <a:pattFill prst="pct70">
                <a:fgClr>
                  <a:srgbClr val="FFC100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72F9-C547-A6AE-5F70CE9D23CF}"/>
              </c:ext>
            </c:extLst>
          </c:dPt>
          <c:dPt>
            <c:idx val="3"/>
            <c:invertIfNegative val="0"/>
            <c:bubble3D val="0"/>
            <c:spPr>
              <a:pattFill prst="pct70">
                <a:fgClr>
                  <a:srgbClr val="FFC100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72F9-C547-A6AE-5F70CE9D23CF}"/>
              </c:ext>
            </c:extLst>
          </c:dPt>
          <c:dPt>
            <c:idx val="4"/>
            <c:invertIfNegative val="0"/>
            <c:bubble3D val="0"/>
            <c:spPr>
              <a:pattFill prst="pct70">
                <a:fgClr>
                  <a:srgbClr val="1C448D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72F9-C547-A6AE-5F70CE9D23CF}"/>
              </c:ext>
            </c:extLst>
          </c:dPt>
          <c:dPt>
            <c:idx val="5"/>
            <c:invertIfNegative val="0"/>
            <c:bubble3D val="0"/>
            <c:spPr>
              <a:pattFill prst="pct70">
                <a:fgClr>
                  <a:srgbClr val="1C448D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72F9-C547-A6AE-5F70CE9D23CF}"/>
              </c:ext>
            </c:extLst>
          </c:dPt>
          <c:val>
            <c:numRef>
              <c:f>Sheet1!$BN$5:$BS$5</c:f>
              <c:numCache>
                <c:formatCode>General</c:formatCode>
                <c:ptCount val="6"/>
                <c:pt idx="0">
                  <c:v>144</c:v>
                </c:pt>
                <c:pt idx="1">
                  <c:v>53</c:v>
                </c:pt>
                <c:pt idx="2">
                  <c:v>129</c:v>
                </c:pt>
                <c:pt idx="3">
                  <c:v>135</c:v>
                </c:pt>
                <c:pt idx="4">
                  <c:v>189</c:v>
                </c:pt>
                <c:pt idx="5">
                  <c:v>1252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72F9-C547-A6AE-5F70CE9D23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614756943"/>
        <c:axId val="1614790367"/>
      </c:barChart>
      <c:catAx>
        <c:axId val="1614756943"/>
        <c:scaling>
          <c:orientation val="minMax"/>
        </c:scaling>
        <c:delete val="1"/>
        <c:axPos val="b"/>
        <c:numFmt formatCode="@" sourceLinked="0"/>
        <c:majorTickMark val="none"/>
        <c:minorTickMark val="none"/>
        <c:tickLblPos val="nextTo"/>
        <c:crossAx val="1614790367"/>
        <c:crosses val="autoZero"/>
        <c:auto val="0"/>
        <c:lblAlgn val="ctr"/>
        <c:lblOffset val="100"/>
        <c:noMultiLvlLbl val="0"/>
      </c:catAx>
      <c:valAx>
        <c:axId val="161479036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614756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Sheet1!$BM$27</c:f>
              <c:strCache>
                <c:ptCount val="1"/>
                <c:pt idx="0">
                  <c:v>#10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A2E54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0EC-F54F-802B-1A0B77FCB2D5}"/>
              </c:ext>
            </c:extLst>
          </c:dPt>
          <c:dPt>
            <c:idx val="1"/>
            <c:invertIfNegative val="0"/>
            <c:bubble3D val="0"/>
            <c:spPr>
              <a:pattFill prst="pct70">
                <a:fgClr>
                  <a:srgbClr val="DA2E54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0EC-F54F-802B-1A0B77FCB2D5}"/>
              </c:ext>
            </c:extLst>
          </c:dPt>
          <c:dPt>
            <c:idx val="2"/>
            <c:invertIfNegative val="0"/>
            <c:bubble3D val="0"/>
            <c:spPr>
              <a:solidFill>
                <a:srgbClr val="FFC100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0EC-F54F-802B-1A0B77FCB2D5}"/>
              </c:ext>
            </c:extLst>
          </c:dPt>
          <c:dPt>
            <c:idx val="3"/>
            <c:invertIfNegative val="0"/>
            <c:bubble3D val="0"/>
            <c:spPr>
              <a:pattFill prst="pct70">
                <a:fgClr>
                  <a:srgbClr val="FFC100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0EC-F54F-802B-1A0B77FCB2D5}"/>
              </c:ext>
            </c:extLst>
          </c:dPt>
          <c:dPt>
            <c:idx val="4"/>
            <c:invertIfNegative val="0"/>
            <c:bubble3D val="0"/>
            <c:spPr>
              <a:solidFill>
                <a:srgbClr val="1C448D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0EC-F54F-802B-1A0B77FCB2D5}"/>
              </c:ext>
            </c:extLst>
          </c:dPt>
          <c:dPt>
            <c:idx val="5"/>
            <c:invertIfNegative val="0"/>
            <c:bubble3D val="0"/>
            <c:spPr>
              <a:pattFill prst="pct70">
                <a:fgClr>
                  <a:srgbClr val="1C448D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0EC-F54F-802B-1A0B77FCB2D5}"/>
              </c:ext>
            </c:extLst>
          </c:dPt>
          <c:val>
            <c:numRef>
              <c:f>Sheet1!$BN$27:$BS$27</c:f>
              <c:numCache>
                <c:formatCode>General</c:formatCode>
                <c:ptCount val="6"/>
                <c:pt idx="0">
                  <c:v>404</c:v>
                </c:pt>
                <c:pt idx="1">
                  <c:v>343</c:v>
                </c:pt>
                <c:pt idx="2">
                  <c:v>379</c:v>
                </c:pt>
                <c:pt idx="3">
                  <c:v>472</c:v>
                </c:pt>
                <c:pt idx="4">
                  <c:v>184</c:v>
                </c:pt>
                <c:pt idx="5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0EC-F54F-802B-1A0B77FCB2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614756943"/>
        <c:axId val="1614790367"/>
      </c:barChart>
      <c:catAx>
        <c:axId val="1614756943"/>
        <c:scaling>
          <c:orientation val="minMax"/>
        </c:scaling>
        <c:delete val="1"/>
        <c:axPos val="b"/>
        <c:numFmt formatCode="@" sourceLinked="0"/>
        <c:majorTickMark val="out"/>
        <c:minorTickMark val="none"/>
        <c:tickLblPos val="nextTo"/>
        <c:crossAx val="1614790367"/>
        <c:crosses val="autoZero"/>
        <c:auto val="0"/>
        <c:lblAlgn val="ctr"/>
        <c:lblOffset val="100"/>
        <c:noMultiLvlLbl val="0"/>
      </c:catAx>
      <c:valAx>
        <c:axId val="1614790367"/>
        <c:scaling>
          <c:orientation val="minMax"/>
          <c:max val="1400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614756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Sheet1!$BM$30</c:f>
              <c:strCache>
                <c:ptCount val="1"/>
                <c:pt idx="0">
                  <c:v>#13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A2E54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61A-3B49-A576-DC5B30F4DD0D}"/>
              </c:ext>
            </c:extLst>
          </c:dPt>
          <c:dPt>
            <c:idx val="1"/>
            <c:invertIfNegative val="0"/>
            <c:bubble3D val="0"/>
            <c:spPr>
              <a:pattFill prst="pct70">
                <a:fgClr>
                  <a:srgbClr val="DA2E54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61A-3B49-A576-DC5B30F4DD0D}"/>
              </c:ext>
            </c:extLst>
          </c:dPt>
          <c:dPt>
            <c:idx val="2"/>
            <c:invertIfNegative val="0"/>
            <c:bubble3D val="0"/>
            <c:spPr>
              <a:solidFill>
                <a:srgbClr val="FFC100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61A-3B49-A576-DC5B30F4DD0D}"/>
              </c:ext>
            </c:extLst>
          </c:dPt>
          <c:dPt>
            <c:idx val="3"/>
            <c:invertIfNegative val="0"/>
            <c:bubble3D val="0"/>
            <c:spPr>
              <a:pattFill prst="pct70">
                <a:fgClr>
                  <a:srgbClr val="FFC100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61A-3B49-A576-DC5B30F4DD0D}"/>
              </c:ext>
            </c:extLst>
          </c:dPt>
          <c:dPt>
            <c:idx val="4"/>
            <c:invertIfNegative val="0"/>
            <c:bubble3D val="0"/>
            <c:spPr>
              <a:solidFill>
                <a:srgbClr val="1C448D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61A-3B49-A576-DC5B30F4DD0D}"/>
              </c:ext>
            </c:extLst>
          </c:dPt>
          <c:dPt>
            <c:idx val="5"/>
            <c:invertIfNegative val="0"/>
            <c:bubble3D val="0"/>
            <c:spPr>
              <a:pattFill prst="pct70">
                <a:fgClr>
                  <a:srgbClr val="1C448D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61A-3B49-A576-DC5B30F4DD0D}"/>
              </c:ext>
            </c:extLst>
          </c:dPt>
          <c:val>
            <c:numRef>
              <c:f>Sheet1!$BN$30:$BS$30</c:f>
              <c:numCache>
                <c:formatCode>General</c:formatCode>
                <c:ptCount val="6"/>
                <c:pt idx="0">
                  <c:v>406</c:v>
                </c:pt>
                <c:pt idx="1">
                  <c:v>446</c:v>
                </c:pt>
                <c:pt idx="2">
                  <c:v>342</c:v>
                </c:pt>
                <c:pt idx="3">
                  <c:v>543</c:v>
                </c:pt>
                <c:pt idx="4">
                  <c:v>117</c:v>
                </c:pt>
                <c:pt idx="5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61A-3B49-A576-DC5B30F4D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614756943"/>
        <c:axId val="1614790367"/>
      </c:barChart>
      <c:catAx>
        <c:axId val="1614756943"/>
        <c:scaling>
          <c:orientation val="minMax"/>
        </c:scaling>
        <c:delete val="1"/>
        <c:axPos val="b"/>
        <c:numFmt formatCode="@" sourceLinked="0"/>
        <c:majorTickMark val="out"/>
        <c:minorTickMark val="none"/>
        <c:tickLblPos val="nextTo"/>
        <c:crossAx val="1614790367"/>
        <c:crosses val="autoZero"/>
        <c:auto val="0"/>
        <c:lblAlgn val="ctr"/>
        <c:lblOffset val="100"/>
        <c:noMultiLvlLbl val="0"/>
      </c:catAx>
      <c:valAx>
        <c:axId val="1614790367"/>
        <c:scaling>
          <c:orientation val="minMax"/>
          <c:max val="1400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614756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1C448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588-604A-A7AE-AEB54D748F4A}"/>
              </c:ext>
            </c:extLst>
          </c:dPt>
          <c:dPt>
            <c:idx val="1"/>
            <c:bubble3D val="0"/>
            <c:spPr>
              <a:solidFill>
                <a:srgbClr val="FFC1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588-604A-A7AE-AEB54D748F4A}"/>
              </c:ext>
            </c:extLst>
          </c:dPt>
          <c:val>
            <c:numRef>
              <c:f>Sheet1!$AI$92:$AI$93</c:f>
              <c:numCache>
                <c:formatCode>General</c:formatCode>
                <c:ptCount val="2"/>
                <c:pt idx="0">
                  <c:v>1387</c:v>
                </c:pt>
                <c:pt idx="1">
                  <c:v>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88-604A-A7AE-AEB54D748F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1C448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C46-1E47-A00D-A5D953113DD2}"/>
              </c:ext>
            </c:extLst>
          </c:dPt>
          <c:dPt>
            <c:idx val="1"/>
            <c:bubble3D val="0"/>
            <c:spPr>
              <a:pattFill prst="pct70">
                <a:fgClr>
                  <a:srgbClr val="1C448D"/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C46-1E47-A00D-A5D953113DD2}"/>
              </c:ext>
            </c:extLst>
          </c:dPt>
          <c:dPt>
            <c:idx val="2"/>
            <c:bubble3D val="0"/>
            <c:spPr>
              <a:solidFill>
                <a:srgbClr val="FFC1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C46-1E47-A00D-A5D953113DD2}"/>
              </c:ext>
            </c:extLst>
          </c:dPt>
          <c:dPt>
            <c:idx val="3"/>
            <c:bubble3D val="0"/>
            <c:spPr>
              <a:pattFill prst="pct70">
                <a:fgClr>
                  <a:srgbClr val="FFC100"/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C46-1E47-A00D-A5D953113DD2}"/>
              </c:ext>
            </c:extLst>
          </c:dPt>
          <c:dPt>
            <c:idx val="4"/>
            <c:bubble3D val="0"/>
            <c:spPr>
              <a:solidFill>
                <a:srgbClr val="DA2E5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C46-1E47-A00D-A5D953113DD2}"/>
              </c:ext>
            </c:extLst>
          </c:dPt>
          <c:val>
            <c:numRef>
              <c:f>Sheet1!$AJ$94:$AJ$98</c:f>
              <c:numCache>
                <c:formatCode>General</c:formatCode>
                <c:ptCount val="5"/>
                <c:pt idx="0">
                  <c:v>976</c:v>
                </c:pt>
                <c:pt idx="1">
                  <c:v>221</c:v>
                </c:pt>
                <c:pt idx="2">
                  <c:v>458</c:v>
                </c:pt>
                <c:pt idx="3">
                  <c:v>85</c:v>
                </c:pt>
                <c:pt idx="4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46-1E47-A00D-A5D953113D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Sheet1!$BR$40</c:f>
              <c:strCache>
                <c:ptCount val="1"/>
                <c:pt idx="0">
                  <c:v>#15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A2E54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C4F-E047-A3A4-282AA87A226D}"/>
              </c:ext>
            </c:extLst>
          </c:dPt>
          <c:dPt>
            <c:idx val="1"/>
            <c:invertIfNegative val="0"/>
            <c:bubble3D val="0"/>
            <c:spPr>
              <a:pattFill prst="pct70">
                <a:fgClr>
                  <a:srgbClr val="DA2E54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C4F-E047-A3A4-282AA87A226D}"/>
              </c:ext>
            </c:extLst>
          </c:dPt>
          <c:dPt>
            <c:idx val="2"/>
            <c:invertIfNegative val="0"/>
            <c:bubble3D val="0"/>
            <c:spPr>
              <a:solidFill>
                <a:srgbClr val="FFC100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C4F-E047-A3A4-282AA87A226D}"/>
              </c:ext>
            </c:extLst>
          </c:dPt>
          <c:dPt>
            <c:idx val="3"/>
            <c:invertIfNegative val="0"/>
            <c:bubble3D val="0"/>
            <c:spPr>
              <a:pattFill prst="pct70">
                <a:fgClr>
                  <a:srgbClr val="FFC100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C4F-E047-A3A4-282AA87A226D}"/>
              </c:ext>
            </c:extLst>
          </c:dPt>
          <c:dPt>
            <c:idx val="4"/>
            <c:invertIfNegative val="0"/>
            <c:bubble3D val="0"/>
            <c:spPr>
              <a:solidFill>
                <a:srgbClr val="1C448D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C4F-E047-A3A4-282AA87A226D}"/>
              </c:ext>
            </c:extLst>
          </c:dPt>
          <c:dPt>
            <c:idx val="5"/>
            <c:invertIfNegative val="0"/>
            <c:bubble3D val="0"/>
            <c:spPr>
              <a:pattFill prst="pct70">
                <a:fgClr>
                  <a:srgbClr val="1C448D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C4F-E047-A3A4-282AA87A226D}"/>
              </c:ext>
            </c:extLst>
          </c:dPt>
          <c:val>
            <c:numRef>
              <c:f>Sheet1!$BS$40:$BX$40</c:f>
              <c:numCache>
                <c:formatCode>General</c:formatCode>
                <c:ptCount val="6"/>
                <c:pt idx="0">
                  <c:v>225</c:v>
                </c:pt>
                <c:pt idx="1">
                  <c:v>53</c:v>
                </c:pt>
                <c:pt idx="2">
                  <c:v>134</c:v>
                </c:pt>
                <c:pt idx="3">
                  <c:v>174</c:v>
                </c:pt>
                <c:pt idx="4">
                  <c:v>245</c:v>
                </c:pt>
                <c:pt idx="5">
                  <c:v>1093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C4F-E047-A3A4-282AA87A22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614756943"/>
        <c:axId val="1614790367"/>
      </c:barChart>
      <c:catAx>
        <c:axId val="1614756943"/>
        <c:scaling>
          <c:orientation val="minMax"/>
        </c:scaling>
        <c:delete val="1"/>
        <c:axPos val="b"/>
        <c:numFmt formatCode="@" sourceLinked="0"/>
        <c:majorTickMark val="out"/>
        <c:minorTickMark val="none"/>
        <c:tickLblPos val="nextTo"/>
        <c:crossAx val="1614790367"/>
        <c:crosses val="autoZero"/>
        <c:auto val="0"/>
        <c:lblAlgn val="ctr"/>
        <c:lblOffset val="100"/>
        <c:noMultiLvlLbl val="0"/>
      </c:catAx>
      <c:valAx>
        <c:axId val="1614790367"/>
        <c:scaling>
          <c:orientation val="minMax"/>
          <c:max val="1400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614756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Sheet1!$BR$41</c:f>
              <c:strCache>
                <c:ptCount val="1"/>
                <c:pt idx="0">
                  <c:v>#16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A2E54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074-1446-B29E-160DA7CAE7EF}"/>
              </c:ext>
            </c:extLst>
          </c:dPt>
          <c:dPt>
            <c:idx val="1"/>
            <c:invertIfNegative val="0"/>
            <c:bubble3D val="0"/>
            <c:spPr>
              <a:pattFill prst="pct70">
                <a:fgClr>
                  <a:srgbClr val="DA2E54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074-1446-B29E-160DA7CAE7EF}"/>
              </c:ext>
            </c:extLst>
          </c:dPt>
          <c:dPt>
            <c:idx val="2"/>
            <c:invertIfNegative val="0"/>
            <c:bubble3D val="0"/>
            <c:spPr>
              <a:solidFill>
                <a:srgbClr val="FFC100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074-1446-B29E-160DA7CAE7EF}"/>
              </c:ext>
            </c:extLst>
          </c:dPt>
          <c:dPt>
            <c:idx val="3"/>
            <c:invertIfNegative val="0"/>
            <c:bubble3D val="0"/>
            <c:spPr>
              <a:pattFill prst="pct70">
                <a:fgClr>
                  <a:srgbClr val="FFC100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074-1446-B29E-160DA7CAE7EF}"/>
              </c:ext>
            </c:extLst>
          </c:dPt>
          <c:dPt>
            <c:idx val="4"/>
            <c:invertIfNegative val="0"/>
            <c:bubble3D val="0"/>
            <c:spPr>
              <a:solidFill>
                <a:srgbClr val="1C448D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074-1446-B29E-160DA7CAE7EF}"/>
              </c:ext>
            </c:extLst>
          </c:dPt>
          <c:dPt>
            <c:idx val="5"/>
            <c:invertIfNegative val="0"/>
            <c:bubble3D val="0"/>
            <c:spPr>
              <a:pattFill prst="pct70">
                <a:fgClr>
                  <a:srgbClr val="1C448D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074-1446-B29E-160DA7CAE7EF}"/>
              </c:ext>
            </c:extLst>
          </c:dPt>
          <c:val>
            <c:numRef>
              <c:f>Sheet1!$BS$41:$BX$41</c:f>
              <c:numCache>
                <c:formatCode>General</c:formatCode>
                <c:ptCount val="6"/>
                <c:pt idx="0">
                  <c:v>58</c:v>
                </c:pt>
                <c:pt idx="1">
                  <c:v>23</c:v>
                </c:pt>
                <c:pt idx="2">
                  <c:v>96</c:v>
                </c:pt>
                <c:pt idx="3">
                  <c:v>207</c:v>
                </c:pt>
                <c:pt idx="4">
                  <c:v>356</c:v>
                </c:pt>
                <c:pt idx="5">
                  <c:v>1192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074-1446-B29E-160DA7CAE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614756943"/>
        <c:axId val="1614790367"/>
      </c:barChart>
      <c:catAx>
        <c:axId val="1614756943"/>
        <c:scaling>
          <c:orientation val="minMax"/>
        </c:scaling>
        <c:delete val="1"/>
        <c:axPos val="b"/>
        <c:numFmt formatCode="@" sourceLinked="0"/>
        <c:majorTickMark val="out"/>
        <c:minorTickMark val="none"/>
        <c:tickLblPos val="nextTo"/>
        <c:crossAx val="1614790367"/>
        <c:crosses val="autoZero"/>
        <c:auto val="0"/>
        <c:lblAlgn val="ctr"/>
        <c:lblOffset val="100"/>
        <c:noMultiLvlLbl val="0"/>
      </c:catAx>
      <c:valAx>
        <c:axId val="1614790367"/>
        <c:scaling>
          <c:orientation val="minMax"/>
          <c:max val="1400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614756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Sheet1!$BR$42</c:f>
              <c:strCache>
                <c:ptCount val="1"/>
                <c:pt idx="0">
                  <c:v>#17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A2E54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DF2-144D-A83E-2C5617E76BC8}"/>
              </c:ext>
            </c:extLst>
          </c:dPt>
          <c:dPt>
            <c:idx val="1"/>
            <c:invertIfNegative val="0"/>
            <c:bubble3D val="0"/>
            <c:spPr>
              <a:pattFill prst="pct70">
                <a:fgClr>
                  <a:srgbClr val="DA2E54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DF2-144D-A83E-2C5617E76BC8}"/>
              </c:ext>
            </c:extLst>
          </c:dPt>
          <c:dPt>
            <c:idx val="2"/>
            <c:invertIfNegative val="0"/>
            <c:bubble3D val="0"/>
            <c:spPr>
              <a:solidFill>
                <a:srgbClr val="FFC100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DF2-144D-A83E-2C5617E76BC8}"/>
              </c:ext>
            </c:extLst>
          </c:dPt>
          <c:dPt>
            <c:idx val="3"/>
            <c:invertIfNegative val="0"/>
            <c:bubble3D val="0"/>
            <c:spPr>
              <a:pattFill prst="pct70">
                <a:fgClr>
                  <a:srgbClr val="FFC100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DF2-144D-A83E-2C5617E76BC8}"/>
              </c:ext>
            </c:extLst>
          </c:dPt>
          <c:dPt>
            <c:idx val="4"/>
            <c:invertIfNegative val="0"/>
            <c:bubble3D val="0"/>
            <c:spPr>
              <a:solidFill>
                <a:srgbClr val="1C448D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DF2-144D-A83E-2C5617E76BC8}"/>
              </c:ext>
            </c:extLst>
          </c:dPt>
          <c:dPt>
            <c:idx val="5"/>
            <c:invertIfNegative val="0"/>
            <c:bubble3D val="0"/>
            <c:spPr>
              <a:pattFill prst="pct70">
                <a:fgClr>
                  <a:srgbClr val="1C448D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DF2-144D-A83E-2C5617E76BC8}"/>
              </c:ext>
            </c:extLst>
          </c:dPt>
          <c:val>
            <c:numRef>
              <c:f>Sheet1!$BS$42:$BX$42</c:f>
              <c:numCache>
                <c:formatCode>General</c:formatCode>
                <c:ptCount val="6"/>
                <c:pt idx="0">
                  <c:v>167</c:v>
                </c:pt>
                <c:pt idx="1">
                  <c:v>63</c:v>
                </c:pt>
                <c:pt idx="2">
                  <c:v>211</c:v>
                </c:pt>
                <c:pt idx="3">
                  <c:v>267</c:v>
                </c:pt>
                <c:pt idx="4">
                  <c:v>240</c:v>
                </c:pt>
                <c:pt idx="5">
                  <c:v>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DF2-144D-A83E-2C5617E76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614756943"/>
        <c:axId val="1614790367"/>
      </c:barChart>
      <c:catAx>
        <c:axId val="1614756943"/>
        <c:scaling>
          <c:orientation val="minMax"/>
        </c:scaling>
        <c:delete val="1"/>
        <c:axPos val="b"/>
        <c:numFmt formatCode="@" sourceLinked="0"/>
        <c:majorTickMark val="out"/>
        <c:minorTickMark val="none"/>
        <c:tickLblPos val="nextTo"/>
        <c:crossAx val="1614790367"/>
        <c:crosses val="autoZero"/>
        <c:auto val="0"/>
        <c:lblAlgn val="ctr"/>
        <c:lblOffset val="100"/>
        <c:noMultiLvlLbl val="0"/>
      </c:catAx>
      <c:valAx>
        <c:axId val="1614790367"/>
        <c:scaling>
          <c:orientation val="minMax"/>
          <c:max val="1400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614756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Sheet1!$BR$43</c:f>
              <c:strCache>
                <c:ptCount val="1"/>
                <c:pt idx="0">
                  <c:v>#18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A2E54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F0-B64C-88C5-D60B3C1E54A0}"/>
              </c:ext>
            </c:extLst>
          </c:dPt>
          <c:dPt>
            <c:idx val="1"/>
            <c:invertIfNegative val="0"/>
            <c:bubble3D val="0"/>
            <c:spPr>
              <a:pattFill prst="pct70">
                <a:fgClr>
                  <a:srgbClr val="DA2E54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F0-B64C-88C5-D60B3C1E54A0}"/>
              </c:ext>
            </c:extLst>
          </c:dPt>
          <c:dPt>
            <c:idx val="2"/>
            <c:invertIfNegative val="0"/>
            <c:bubble3D val="0"/>
            <c:spPr>
              <a:solidFill>
                <a:srgbClr val="FFC100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1F0-B64C-88C5-D60B3C1E54A0}"/>
              </c:ext>
            </c:extLst>
          </c:dPt>
          <c:dPt>
            <c:idx val="3"/>
            <c:invertIfNegative val="0"/>
            <c:bubble3D val="0"/>
            <c:spPr>
              <a:pattFill prst="pct70">
                <a:fgClr>
                  <a:srgbClr val="FFC100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1F0-B64C-88C5-D60B3C1E54A0}"/>
              </c:ext>
            </c:extLst>
          </c:dPt>
          <c:dPt>
            <c:idx val="4"/>
            <c:invertIfNegative val="0"/>
            <c:bubble3D val="0"/>
            <c:spPr>
              <a:solidFill>
                <a:srgbClr val="1C448D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1F0-B64C-88C5-D60B3C1E54A0}"/>
              </c:ext>
            </c:extLst>
          </c:dPt>
          <c:dPt>
            <c:idx val="5"/>
            <c:invertIfNegative val="0"/>
            <c:bubble3D val="0"/>
            <c:spPr>
              <a:pattFill prst="pct70">
                <a:fgClr>
                  <a:srgbClr val="1C448D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1F0-B64C-88C5-D60B3C1E54A0}"/>
              </c:ext>
            </c:extLst>
          </c:dPt>
          <c:val>
            <c:numRef>
              <c:f>Sheet1!$BS$43:$BX$43</c:f>
              <c:numCache>
                <c:formatCode>General</c:formatCode>
                <c:ptCount val="6"/>
                <c:pt idx="0">
                  <c:v>28</c:v>
                </c:pt>
                <c:pt idx="1">
                  <c:v>12</c:v>
                </c:pt>
                <c:pt idx="2">
                  <c:v>55</c:v>
                </c:pt>
                <c:pt idx="3">
                  <c:v>179</c:v>
                </c:pt>
                <c:pt idx="4">
                  <c:v>318</c:v>
                </c:pt>
                <c:pt idx="5">
                  <c:v>1342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1F0-B64C-88C5-D60B3C1E54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614756943"/>
        <c:axId val="1614790367"/>
      </c:barChart>
      <c:catAx>
        <c:axId val="1614756943"/>
        <c:scaling>
          <c:orientation val="minMax"/>
        </c:scaling>
        <c:delete val="1"/>
        <c:axPos val="b"/>
        <c:numFmt formatCode="@" sourceLinked="0"/>
        <c:majorTickMark val="out"/>
        <c:minorTickMark val="none"/>
        <c:tickLblPos val="nextTo"/>
        <c:crossAx val="1614790367"/>
        <c:crosses val="autoZero"/>
        <c:auto val="0"/>
        <c:lblAlgn val="ctr"/>
        <c:lblOffset val="100"/>
        <c:noMultiLvlLbl val="0"/>
      </c:catAx>
      <c:valAx>
        <c:axId val="1614790367"/>
        <c:scaling>
          <c:orientation val="minMax"/>
          <c:max val="1400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614756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Sheet1!$BR$44</c:f>
              <c:strCache>
                <c:ptCount val="1"/>
                <c:pt idx="0">
                  <c:v>#19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A2E54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136-D94E-B6AC-E65500F11EC1}"/>
              </c:ext>
            </c:extLst>
          </c:dPt>
          <c:dPt>
            <c:idx val="1"/>
            <c:invertIfNegative val="0"/>
            <c:bubble3D val="0"/>
            <c:spPr>
              <a:pattFill prst="pct70">
                <a:fgClr>
                  <a:srgbClr val="DA2E54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136-D94E-B6AC-E65500F11EC1}"/>
              </c:ext>
            </c:extLst>
          </c:dPt>
          <c:dPt>
            <c:idx val="2"/>
            <c:invertIfNegative val="0"/>
            <c:bubble3D val="0"/>
            <c:spPr>
              <a:solidFill>
                <a:srgbClr val="FFC100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136-D94E-B6AC-E65500F11EC1}"/>
              </c:ext>
            </c:extLst>
          </c:dPt>
          <c:dPt>
            <c:idx val="3"/>
            <c:invertIfNegative val="0"/>
            <c:bubble3D val="0"/>
            <c:spPr>
              <a:pattFill prst="pct70">
                <a:fgClr>
                  <a:srgbClr val="FFC100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136-D94E-B6AC-E65500F11EC1}"/>
              </c:ext>
            </c:extLst>
          </c:dPt>
          <c:dPt>
            <c:idx val="4"/>
            <c:invertIfNegative val="0"/>
            <c:bubble3D val="0"/>
            <c:spPr>
              <a:solidFill>
                <a:srgbClr val="1C448D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136-D94E-B6AC-E65500F11EC1}"/>
              </c:ext>
            </c:extLst>
          </c:dPt>
          <c:dPt>
            <c:idx val="5"/>
            <c:invertIfNegative val="0"/>
            <c:bubble3D val="0"/>
            <c:spPr>
              <a:pattFill prst="pct70">
                <a:fgClr>
                  <a:srgbClr val="1C448D"/>
                </a:fgClr>
                <a:bgClr>
                  <a:schemeClr val="bg1"/>
                </a:bgClr>
              </a:patt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136-D94E-B6AC-E65500F11EC1}"/>
              </c:ext>
            </c:extLst>
          </c:dPt>
          <c:val>
            <c:numRef>
              <c:f>Sheet1!$BS$44:$BX$44</c:f>
              <c:numCache>
                <c:formatCode>General</c:formatCode>
                <c:ptCount val="6"/>
                <c:pt idx="0">
                  <c:v>16</c:v>
                </c:pt>
                <c:pt idx="1">
                  <c:v>18</c:v>
                </c:pt>
                <c:pt idx="2">
                  <c:v>41</c:v>
                </c:pt>
                <c:pt idx="3">
                  <c:v>149</c:v>
                </c:pt>
                <c:pt idx="4">
                  <c:v>267</c:v>
                </c:pt>
                <c:pt idx="5">
                  <c:v>1443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136-D94E-B6AC-E65500F11E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614756943"/>
        <c:axId val="1614790367"/>
      </c:barChart>
      <c:catAx>
        <c:axId val="1614756943"/>
        <c:scaling>
          <c:orientation val="minMax"/>
        </c:scaling>
        <c:delete val="1"/>
        <c:axPos val="b"/>
        <c:numFmt formatCode="@" sourceLinked="0"/>
        <c:majorTickMark val="out"/>
        <c:minorTickMark val="none"/>
        <c:tickLblPos val="nextTo"/>
        <c:crossAx val="1614790367"/>
        <c:crosses val="autoZero"/>
        <c:auto val="0"/>
        <c:lblAlgn val="ctr"/>
        <c:lblOffset val="100"/>
        <c:noMultiLvlLbl val="0"/>
      </c:catAx>
      <c:valAx>
        <c:axId val="1614790367"/>
        <c:scaling>
          <c:orientation val="minMax"/>
          <c:max val="1400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614756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Sheet1!$AP$93</c:f>
              <c:strCache>
                <c:ptCount val="1"/>
                <c:pt idx="0">
                  <c:v>$47 </c:v>
                </c:pt>
              </c:strCache>
            </c:strRef>
          </c:tx>
          <c:spPr>
            <a:ln w="28575" cap="rnd">
              <a:solidFill>
                <a:srgbClr val="1C448D"/>
              </a:solidFill>
              <a:round/>
            </a:ln>
            <a:effectLst/>
          </c:spPr>
          <c:marker>
            <c:symbol val="diamond"/>
            <c:size val="9"/>
            <c:spPr>
              <a:solidFill>
                <a:srgbClr val="1C448D"/>
              </a:solidFill>
              <a:ln w="9525">
                <a:solidFill>
                  <a:schemeClr val="bg1"/>
                </a:solidFill>
              </a:ln>
              <a:effectLst/>
            </c:spPr>
          </c:marker>
          <c:val>
            <c:numRef>
              <c:f>Sheet1!$AQ$93:$AV$93</c:f>
              <c:numCache>
                <c:formatCode>General</c:formatCode>
                <c:ptCount val="6"/>
                <c:pt idx="0">
                  <c:v>248</c:v>
                </c:pt>
                <c:pt idx="1">
                  <c:v>74</c:v>
                </c:pt>
                <c:pt idx="2">
                  <c:v>144</c:v>
                </c:pt>
                <c:pt idx="3">
                  <c:v>254</c:v>
                </c:pt>
                <c:pt idx="4">
                  <c:v>265</c:v>
                </c:pt>
                <c:pt idx="5">
                  <c:v>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A0-8349-A8FC-093FD323E612}"/>
            </c:ext>
          </c:extLst>
        </c:ser>
        <c:ser>
          <c:idx val="1"/>
          <c:order val="1"/>
          <c:tx>
            <c:strRef>
              <c:f>Sheet1!$AP$94</c:f>
              <c:strCache>
                <c:ptCount val="1"/>
                <c:pt idx="0">
                  <c:v>$45 </c:v>
                </c:pt>
              </c:strCache>
            </c:strRef>
          </c:tx>
          <c:spPr>
            <a:ln w="28575" cap="rnd">
              <a:solidFill>
                <a:srgbClr val="93D04F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rgbClr val="93D04F"/>
              </a:solidFill>
              <a:ln w="9525">
                <a:solidFill>
                  <a:schemeClr val="bg1"/>
                </a:solidFill>
              </a:ln>
              <a:effectLst/>
            </c:spPr>
          </c:marker>
          <c:val>
            <c:numRef>
              <c:f>Sheet1!$AQ$94:$AV$94</c:f>
              <c:numCache>
                <c:formatCode>General</c:formatCode>
                <c:ptCount val="6"/>
                <c:pt idx="0">
                  <c:v>350</c:v>
                </c:pt>
                <c:pt idx="1">
                  <c:v>115</c:v>
                </c:pt>
                <c:pt idx="2">
                  <c:v>171</c:v>
                </c:pt>
                <c:pt idx="3">
                  <c:v>283</c:v>
                </c:pt>
                <c:pt idx="4">
                  <c:v>293</c:v>
                </c:pt>
                <c:pt idx="5">
                  <c:v>675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A0-8349-A8FC-093FD323E612}"/>
            </c:ext>
          </c:extLst>
        </c:ser>
        <c:ser>
          <c:idx val="2"/>
          <c:order val="2"/>
          <c:tx>
            <c:strRef>
              <c:f>Sheet1!$AP$95</c:f>
              <c:strCache>
                <c:ptCount val="1"/>
                <c:pt idx="0">
                  <c:v>$37 </c:v>
                </c:pt>
              </c:strCache>
            </c:strRef>
          </c:tx>
          <c:spPr>
            <a:ln w="28575" cap="rnd">
              <a:solidFill>
                <a:srgbClr val="DA2E54"/>
              </a:solidFill>
              <a:round/>
            </a:ln>
            <a:effectLst/>
          </c:spPr>
          <c:marker>
            <c:symbol val="x"/>
            <c:size val="7"/>
            <c:spPr>
              <a:solidFill>
                <a:srgbClr val="DA2E54"/>
              </a:solidFill>
              <a:ln w="9525">
                <a:solidFill>
                  <a:schemeClr val="bg1"/>
                </a:solidFill>
              </a:ln>
              <a:effectLst/>
            </c:spPr>
          </c:marker>
          <c:val>
            <c:numRef>
              <c:f>Sheet1!$AQ$95:$AV$95</c:f>
              <c:numCache>
                <c:formatCode>General</c:formatCode>
                <c:ptCount val="6"/>
                <c:pt idx="0">
                  <c:v>446</c:v>
                </c:pt>
                <c:pt idx="1">
                  <c:v>154</c:v>
                </c:pt>
                <c:pt idx="2">
                  <c:v>249</c:v>
                </c:pt>
                <c:pt idx="3">
                  <c:v>328</c:v>
                </c:pt>
                <c:pt idx="4">
                  <c:v>219</c:v>
                </c:pt>
                <c:pt idx="5">
                  <c:v>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A0-8349-A8FC-093FD323E612}"/>
            </c:ext>
          </c:extLst>
        </c:ser>
        <c:ser>
          <c:idx val="3"/>
          <c:order val="3"/>
          <c:tx>
            <c:strRef>
              <c:f>Sheet1!$AP$96</c:f>
              <c:strCache>
                <c:ptCount val="1"/>
                <c:pt idx="0">
                  <c:v>$35 </c:v>
                </c:pt>
              </c:strCache>
            </c:strRef>
          </c:tx>
          <c:spPr>
            <a:ln w="28575" cap="rnd">
              <a:solidFill>
                <a:srgbClr val="FFC100"/>
              </a:solidFill>
              <a:round/>
            </a:ln>
            <a:effectLst/>
          </c:spPr>
          <c:marker>
            <c:symbol val="triangle"/>
            <c:size val="9"/>
            <c:spPr>
              <a:solidFill>
                <a:srgbClr val="FFC100"/>
              </a:solidFill>
              <a:ln w="9525">
                <a:solidFill>
                  <a:schemeClr val="bg1"/>
                </a:solidFill>
              </a:ln>
              <a:effectLst/>
            </c:spPr>
          </c:marker>
          <c:val>
            <c:numRef>
              <c:f>Sheet1!$AQ$96:$AV$96</c:f>
              <c:numCache>
                <c:formatCode>General</c:formatCode>
                <c:ptCount val="6"/>
                <c:pt idx="0">
                  <c:v>365</c:v>
                </c:pt>
                <c:pt idx="1">
                  <c:v>123</c:v>
                </c:pt>
                <c:pt idx="2">
                  <c:v>214</c:v>
                </c:pt>
                <c:pt idx="3">
                  <c:v>290</c:v>
                </c:pt>
                <c:pt idx="4">
                  <c:v>268</c:v>
                </c:pt>
                <c:pt idx="5">
                  <c:v>618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A0-8349-A8FC-093FD323E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4298896"/>
        <c:axId val="938355120"/>
      </c:lineChart>
      <c:catAx>
        <c:axId val="934298896"/>
        <c:scaling>
          <c:orientation val="minMax"/>
        </c:scaling>
        <c:delete val="1"/>
        <c:axPos val="b"/>
        <c:majorTickMark val="out"/>
        <c:minorTickMark val="none"/>
        <c:tickLblPos val="nextTo"/>
        <c:crossAx val="938355120"/>
        <c:crosses val="autoZero"/>
        <c:auto val="1"/>
        <c:lblAlgn val="ctr"/>
        <c:lblOffset val="100"/>
        <c:noMultiLvlLbl val="0"/>
      </c:catAx>
      <c:valAx>
        <c:axId val="9383551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934298896"/>
        <c:crossesAt val="1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r">
              <a:defRPr sz="1200"/>
            </a:lvl1pPr>
          </a:lstStyle>
          <a:p>
            <a:fld id="{1EA58879-B8C4-4E2D-8B4A-4FB4FDC5674D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00150"/>
            <a:ext cx="5762625" cy="3241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88" tIns="48294" rIns="96588" bIns="4829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588" tIns="48294" rIns="96588" bIns="4829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9"/>
            <a:ext cx="3169920" cy="481726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9"/>
            <a:ext cx="3169920" cy="481726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r">
              <a:defRPr sz="1200"/>
            </a:lvl1pPr>
          </a:lstStyle>
          <a:p>
            <a:fld id="{F76E58B2-6B91-4837-BCCE-DA1B2CA03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256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Howard:  5 minutes then introduce Cody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E58B2-6B91-4837-BCCE-DA1B2CA03D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9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Howard:  5 minutes then introduce Cody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E58B2-6B91-4837-BCCE-DA1B2CA03D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243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Cortney:  5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E58B2-6B91-4837-BCCE-DA1B2CA03DA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991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3469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573bf6af67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573bf6af67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1007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Terry:  10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E58B2-6B91-4837-BCCE-DA1B2CA03DA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09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58f0f8a7e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58f0f8a7e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4803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Cody:  30 minutes with Q&amp;A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E58B2-6B91-4837-BCCE-DA1B2CA03DA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406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latin typeface="Montserrat"/>
                <a:cs typeface="Calibri Light"/>
              </a:rPr>
              <a:t>61% of the over 82% also answered that they vote all the time in bond elections.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E58B2-6B91-4837-BCCE-DA1B2CA03DA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654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latin typeface="Montserrat"/>
                <a:cs typeface="Calibri Light"/>
              </a:rPr>
              <a:t>70% of the 90% answered that they vote all the time in bond elections.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E58B2-6B91-4837-BCCE-DA1B2CA03DA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962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latin typeface="Montserrat"/>
              <a:cs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E58B2-6B91-4837-BCCE-DA1B2CA03DA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43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latin typeface="Montserrat"/>
                <a:cs typeface="Calibri Light"/>
              </a:rPr>
              <a:t>70% of the 90% also answered that they vote all the time in bond elections. Then 69% of the 76% answered that they vote all the time in bond elections.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E58B2-6B91-4837-BCCE-DA1B2CA03DA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866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latin typeface="Montserrat"/>
              <a:cs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E58B2-6B91-4837-BCCE-DA1B2CA03DA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52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inner circle is a pie chart of responses to question #14 of the survey. Using the responses to question #14 as filter criteria, the outer circle directly correlates their voting frequency to question #2: </a:t>
            </a:r>
            <a:r>
              <a:rPr lang="en-US" b="0" i="0">
                <a:solidFill>
                  <a:srgbClr val="262627"/>
                </a:solidFill>
                <a:effectLst/>
                <a:latin typeface="-apple-system"/>
              </a:rPr>
              <a:t>Do you have children currently enrolled in Midland ISD? </a:t>
            </a:r>
            <a:r>
              <a:rPr lang="en-US"/>
              <a:t>(question #14 and possible answers on the slide).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E58B2-6B91-4837-BCCE-DA1B2CA03DA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4473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58f0f8a7e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58f0f8a7e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/>
              <a:t>HAVE GROUP TO DISCUSS THE FINDINGS AT THEIR TABLE AND THEN SHARE OUT</a:t>
            </a:r>
          </a:p>
        </p:txBody>
      </p:sp>
    </p:spTree>
    <p:extLst>
      <p:ext uri="{BB962C8B-B14F-4D97-AF65-F5344CB8AC3E}">
        <p14:creationId xmlns:p14="http://schemas.microsoft.com/office/powerpoint/2010/main" val="31910663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E58B2-6B91-4837-BCCE-DA1B2CA03DA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90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DISCUSS AS A GROUP AT THEIR TABLES AND THEN VOTE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E58B2-6B91-4837-BCCE-DA1B2CA03DA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587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DISCUSS AS A GROUP AT THEIR TABLES AND THEN VOTE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E58B2-6B91-4837-BCCE-DA1B2CA03DA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829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E58B2-6B91-4837-BCCE-DA1B2CA03DA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6144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E58B2-6B91-4837-BCCE-DA1B2CA03DA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6144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58f0f8a7e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58f0f8a7e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>
                <a:ea typeface="Calibri"/>
                <a:cs typeface="Calibri"/>
              </a:rPr>
              <a:t>HAVE GROUP TO DISCUSS THE FINDINGS AT THEIR TABLE AND SHARE OUT</a:t>
            </a:r>
          </a:p>
        </p:txBody>
      </p:sp>
    </p:spTree>
    <p:extLst>
      <p:ext uri="{BB962C8B-B14F-4D97-AF65-F5344CB8AC3E}">
        <p14:creationId xmlns:p14="http://schemas.microsoft.com/office/powerpoint/2010/main" val="21169293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E58B2-6B91-4837-BCCE-DA1B2CA03DA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410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6E6FA-2FF3-B0C5-F50D-1EBBC29E38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153E8-DF00-D6CC-68CE-B661CBCC86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2FEF28-5B54-9454-AD75-1EEFEF77D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EDAB-0A58-474E-8AB0-5A94EBB65E12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0AEC8-D6BF-24ED-5A06-7433873DE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BE306-D297-18EF-291A-64490B56F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499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8977E-21D0-B753-DC6F-9B8E94024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C6E43-84C1-4F17-D594-7A6520ACD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83144B-E543-5F2A-4D49-CB170C14E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3C01B-CA1A-4EDE-93CF-07F29F642600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A7A8B-7E4D-8390-FE68-6F05EFE73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763AE-888D-7AE3-21B3-E532663FB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0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5C3F4-0C98-2976-C551-9053AB1B9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118E6-7508-09CA-41AE-D36B6FFD8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79280-5917-FB0D-4A8B-DDA8F6A46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0F896-A53E-47FD-9624-FE94551F6161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D92E6-82CB-A1E4-B8E7-AC6B7039E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68E51-5EDC-3CC3-9EB0-C3F376CBB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677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16FB0-F6D4-42CE-24AF-A65E0F09F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85E61-894B-FE26-C791-3E0DBE9645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B9C942-2F71-42BC-2165-411AF415A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B5EDD-9677-D4D1-8884-7CE3FA402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3786E-DC97-4D58-9F9E-CF89CDB3D70B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E8BB3C-B0D4-DAFC-2812-E7A7D5494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5555B0-ECD0-3717-E9BC-13E109D1D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02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1C471-2C50-7E8F-449A-CB7365185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B7EB7B-B720-0BFC-EFAB-6E9AEB420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B6BEBC-8EAD-18A7-D873-47EB62D03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F5F1E8-720F-6ACE-4337-C3C75E9716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44BD6F-AA08-003A-7E3E-85BBB6F416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B1E5CA-62E7-AEDD-B100-C1C4B75D4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2FDD7-CF5D-4BA1-8BB8-EE0F89CF4FAF}" type="datetime1">
              <a:rPr lang="en-US" smtClean="0"/>
              <a:t>6/20/2023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0952-B90F-71EA-A593-2775A9456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972084-3103-4A41-5CB7-71F144244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679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CDF63-0A3F-ED90-C565-F4E6C9452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645BDB-25AA-293C-54CE-D4FEC41F2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4D579-B73E-4BC8-8101-93D6DFBFB3E5}" type="datetime1">
              <a:rPr lang="en-US" smtClean="0"/>
              <a:t>6/20/2023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FC5847-0286-A3F3-92A6-9CFC7772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835293-4AB4-B849-EADC-4532CB286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594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C31D0B-4361-EE1F-135A-596154292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2481A-7216-4452-BD63-CDD0BA771843}" type="datetime1">
              <a:rPr lang="en-US" smtClean="0"/>
              <a:t>6/20/2023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F4A709-9D64-382A-1DDB-9BA7C4809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4A8035-EFAA-4CF0-44B3-17556862E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132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0CCB7-E135-532F-BDE6-F84D2DE1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02731-5A39-8842-1DBE-C30C0FB9A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374C59-A4EB-2D63-A571-120CEEB8F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96DE1E-868C-3292-0E3B-060F31E56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2311E-69D4-404F-81E8-5B2EBD683864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138474-E208-FF31-9F94-63AFEA3FD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502F39-7FC2-635F-0FC5-B320FB87C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12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E5D93-0218-AF5B-99EB-A71326338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ECAC1C-3500-C6CA-FE3A-7B6571B105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CED89-5231-E7C5-CB64-B9D56CDC5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A9B632-ACE5-9D0B-4787-A84A1471D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5989-0A93-4E84-B784-E5C8D364C5B6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E2D993-060D-1394-F9FA-EAC9159F5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5E8F45-057E-E68E-1BDB-CDAE0519E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850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D8EB7-ADC6-A109-3E00-3E1B9919F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61BEF9-3FDD-F1EA-8E72-55331FE19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5D1B4-DCF4-560C-655B-FCB17E5F9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30C04-A83A-437C-BDC6-D76A57D1F90B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4966D-784C-74F0-735F-DE943676E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D5A18-1FEE-038B-7215-310930FDE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473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5A3367-1B93-DC6F-3E79-C335233C3B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7F3B18-11BF-46AC-111D-CA94BD7344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E7E72-7BB0-D470-B19F-93B2C30B4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0251-5C4C-4A2D-99BD-3B9BD055EB5D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AC8EE-48C8-8B7A-A5F4-96D8EE2E3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57A15-7E99-F068-C248-02372BE29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07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A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A Slide type 1">
  <p:cSld name="TITLE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254800" y="100333"/>
            <a:ext cx="10076400" cy="8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>
            <a:endParaRPr/>
          </a:p>
        </p:txBody>
      </p:sp>
      <p:pic>
        <p:nvPicPr>
          <p:cNvPr id="15" name="Google Shape;1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371434" y="51934"/>
            <a:ext cx="1772332" cy="779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A Slide type 1 1">
  <p:cSld name="TITLE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ctrTitle"/>
          </p:nvPr>
        </p:nvSpPr>
        <p:spPr>
          <a:xfrm>
            <a:off x="254800" y="100333"/>
            <a:ext cx="10076400" cy="8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>
            <a:endParaRPr/>
          </a:p>
        </p:txBody>
      </p:sp>
      <p:pic>
        <p:nvPicPr>
          <p:cNvPr id="18" name="Google Shape;1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331201" y="5977301"/>
            <a:ext cx="1772332" cy="779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A Slide type 1 1 1">
  <p:cSld name="TITLE_1_1_1">
    <p:bg>
      <p:bgPr>
        <a:noFill/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8233" y="6386900"/>
            <a:ext cx="12192000" cy="471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21" name="Google Shape;21;p5"/>
          <p:cNvSpPr/>
          <p:nvPr/>
        </p:nvSpPr>
        <p:spPr>
          <a:xfrm>
            <a:off x="8233" y="6093867"/>
            <a:ext cx="12192000" cy="163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22" name="Google Shape;22;p5"/>
          <p:cNvSpPr/>
          <p:nvPr/>
        </p:nvSpPr>
        <p:spPr>
          <a:xfrm>
            <a:off x="0" y="5884833"/>
            <a:ext cx="12192000" cy="79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23" name="Google Shape;23;p5"/>
          <p:cNvSpPr txBox="1"/>
          <p:nvPr/>
        </p:nvSpPr>
        <p:spPr>
          <a:xfrm>
            <a:off x="8233" y="6406500"/>
            <a:ext cx="12161600" cy="451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3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Mission: All Students will graduate prepared and ready for college and career. </a:t>
            </a:r>
            <a:endParaRPr sz="1333" i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A Slide type 1 1 1 3">
  <p:cSld name="TITLE_1_1_1_3">
    <p:bg>
      <p:bgPr>
        <a:noFill/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/>
          <p:nvPr/>
        </p:nvSpPr>
        <p:spPr>
          <a:xfrm>
            <a:off x="8233" y="6386900"/>
            <a:ext cx="12192000" cy="471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26" name="Google Shape;26;p6"/>
          <p:cNvSpPr/>
          <p:nvPr/>
        </p:nvSpPr>
        <p:spPr>
          <a:xfrm>
            <a:off x="8233" y="6093867"/>
            <a:ext cx="12192000" cy="163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27" name="Google Shape;27;p6"/>
          <p:cNvSpPr/>
          <p:nvPr/>
        </p:nvSpPr>
        <p:spPr>
          <a:xfrm>
            <a:off x="0" y="5884833"/>
            <a:ext cx="12192000" cy="79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28" name="Google Shape;28;p6"/>
          <p:cNvSpPr txBox="1"/>
          <p:nvPr/>
        </p:nvSpPr>
        <p:spPr>
          <a:xfrm>
            <a:off x="8233" y="6406500"/>
            <a:ext cx="12162000" cy="45130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3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Mission: All Students will graduate prepared and ready for college and career. </a:t>
            </a:r>
            <a:endParaRPr sz="1333" i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" name="Google Shape;29;p6"/>
          <p:cNvSpPr txBox="1">
            <a:spLocks noGrp="1"/>
          </p:cNvSpPr>
          <p:nvPr>
            <p:ph type="ctrTitle"/>
          </p:nvPr>
        </p:nvSpPr>
        <p:spPr>
          <a:xfrm>
            <a:off x="423844" y="12339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Font typeface="Open Sans ExtraBold"/>
              <a:buNone/>
              <a:defRPr sz="6667">
                <a:latin typeface="Open Sans ExtraBold"/>
                <a:ea typeface="Open Sans ExtraBold"/>
                <a:cs typeface="Open Sans ExtraBold"/>
                <a:sym typeface="Open Sans ExtraBold"/>
              </a:defRPr>
            </a:lvl9pPr>
          </a:lstStyle>
          <a:p>
            <a:endParaRPr/>
          </a:p>
        </p:txBody>
      </p:sp>
      <p:pic>
        <p:nvPicPr>
          <p:cNvPr id="30" name="Google Shape;30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16901" y="140367"/>
            <a:ext cx="1772332" cy="7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6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3733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A Slide type 1 1 1 2">
  <p:cSld name="TITLE_1_1_1_2">
    <p:bg>
      <p:bgPr>
        <a:solidFill>
          <a:schemeClr val="dk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/>
          <p:nvPr/>
        </p:nvSpPr>
        <p:spPr>
          <a:xfrm>
            <a:off x="8233" y="6386900"/>
            <a:ext cx="12192000" cy="471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34" name="Google Shape;34;p7"/>
          <p:cNvSpPr/>
          <p:nvPr/>
        </p:nvSpPr>
        <p:spPr>
          <a:xfrm>
            <a:off x="8233" y="6093867"/>
            <a:ext cx="12192000" cy="163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35" name="Google Shape;35;p7"/>
          <p:cNvSpPr/>
          <p:nvPr/>
        </p:nvSpPr>
        <p:spPr>
          <a:xfrm>
            <a:off x="0" y="5884833"/>
            <a:ext cx="12192000" cy="79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A Slide type 1 1 1 1">
  <p:cSld name="TITLE_1_1_1_1">
    <p:bg>
      <p:bgPr>
        <a:noFill/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/>
          <p:nvPr/>
        </p:nvSpPr>
        <p:spPr>
          <a:xfrm>
            <a:off x="8233" y="6386900"/>
            <a:ext cx="12192000" cy="471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38" name="Google Shape;38;p8"/>
          <p:cNvSpPr/>
          <p:nvPr/>
        </p:nvSpPr>
        <p:spPr>
          <a:xfrm>
            <a:off x="8233" y="6093867"/>
            <a:ext cx="12192000" cy="163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39" name="Google Shape;39;p8"/>
          <p:cNvSpPr/>
          <p:nvPr/>
        </p:nvSpPr>
        <p:spPr>
          <a:xfrm>
            <a:off x="0" y="5884833"/>
            <a:ext cx="12192000" cy="79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40" name="Google Shape;40;p8"/>
          <p:cNvSpPr txBox="1"/>
          <p:nvPr/>
        </p:nvSpPr>
        <p:spPr>
          <a:xfrm>
            <a:off x="-22000" y="6406500"/>
            <a:ext cx="12192000" cy="45130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33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Mission: All Students will graduate prepared and ready for college and career. </a:t>
            </a:r>
            <a:endParaRPr sz="1333" i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1" name="Google Shape;41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371434" y="51934"/>
            <a:ext cx="1772332" cy="7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8"/>
          <p:cNvSpPr txBox="1">
            <a:spLocks noGrp="1"/>
          </p:cNvSpPr>
          <p:nvPr>
            <p:ph type="ctrTitle"/>
          </p:nvPr>
        </p:nvSpPr>
        <p:spPr>
          <a:xfrm>
            <a:off x="254800" y="100333"/>
            <a:ext cx="10076400" cy="8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A Slide type 1 1 1 1 1">
  <p:cSld name="TITLE_1_1_1_1_1">
    <p:bg>
      <p:bgPr>
        <a:noFill/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/>
        </p:nvSpPr>
        <p:spPr>
          <a:xfrm>
            <a:off x="8233" y="6386900"/>
            <a:ext cx="12192000" cy="471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45" name="Google Shape;45;p9"/>
          <p:cNvSpPr/>
          <p:nvPr/>
        </p:nvSpPr>
        <p:spPr>
          <a:xfrm>
            <a:off x="8233" y="6093867"/>
            <a:ext cx="12192000" cy="163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46" name="Google Shape;46;p9"/>
          <p:cNvSpPr/>
          <p:nvPr/>
        </p:nvSpPr>
        <p:spPr>
          <a:xfrm>
            <a:off x="0" y="5884833"/>
            <a:ext cx="12192000" cy="79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pic>
        <p:nvPicPr>
          <p:cNvPr id="47" name="Google Shape;4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371434" y="51934"/>
            <a:ext cx="1772332" cy="7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9"/>
          <p:cNvSpPr txBox="1">
            <a:spLocks noGrp="1"/>
          </p:cNvSpPr>
          <p:nvPr>
            <p:ph type="ctrTitle"/>
          </p:nvPr>
        </p:nvSpPr>
        <p:spPr>
          <a:xfrm>
            <a:off x="254800" y="100333"/>
            <a:ext cx="10076400" cy="8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A Slide type 1 1 1 1 1 1">
  <p:cSld name="TITLE_1_1_1_1_1_1">
    <p:bg>
      <p:bgPr>
        <a:noFill/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/>
          <p:nvPr/>
        </p:nvSpPr>
        <p:spPr>
          <a:xfrm>
            <a:off x="8233" y="6386900"/>
            <a:ext cx="12192000" cy="471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51" name="Google Shape;51;p10"/>
          <p:cNvSpPr/>
          <p:nvPr/>
        </p:nvSpPr>
        <p:spPr>
          <a:xfrm>
            <a:off x="8233" y="6093867"/>
            <a:ext cx="12192000" cy="163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52" name="Google Shape;52;p10"/>
          <p:cNvSpPr/>
          <p:nvPr/>
        </p:nvSpPr>
        <p:spPr>
          <a:xfrm>
            <a:off x="0" y="5884833"/>
            <a:ext cx="12192000" cy="79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53" name="Google Shape;53;p10"/>
          <p:cNvSpPr txBox="1">
            <a:spLocks noGrp="1"/>
          </p:cNvSpPr>
          <p:nvPr>
            <p:ph type="ctrTitle"/>
          </p:nvPr>
        </p:nvSpPr>
        <p:spPr>
          <a:xfrm>
            <a:off x="254800" y="100333"/>
            <a:ext cx="10076400" cy="8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Open Sans Medium"/>
              <a:buNone/>
              <a:defRPr sz="3200"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A bottom banner 1">
  <p:cSld name="SECTION_HEADER_1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15600" y="2087933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ttomBlue3-NoTextBoxes">
  <p:cSld name="BottomBlue3-NoTextBoxe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/>
          <p:nvPr/>
        </p:nvSpPr>
        <p:spPr>
          <a:xfrm rot="5400000">
            <a:off x="5898399" y="564225"/>
            <a:ext cx="395200" cy="12192000"/>
          </a:xfrm>
          <a:prstGeom prst="rect">
            <a:avLst/>
          </a:prstGeom>
          <a:solidFill>
            <a:srgbClr val="295BA1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800" b="0" i="0" u="none" strike="noStrike" cap="none">
              <a:solidFill>
                <a:srgbClr val="EAAF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3"/>
          <p:cNvSpPr/>
          <p:nvPr/>
        </p:nvSpPr>
        <p:spPr>
          <a:xfrm rot="5400000">
            <a:off x="6022397" y="178705"/>
            <a:ext cx="147200" cy="12192000"/>
          </a:xfrm>
          <a:prstGeom prst="rect">
            <a:avLst/>
          </a:prstGeom>
          <a:solidFill>
            <a:srgbClr val="295BA1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800" b="0" i="0" u="none" strike="noStrike" cap="none">
              <a:solidFill>
                <a:srgbClr val="EAAF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3"/>
          <p:cNvSpPr/>
          <p:nvPr/>
        </p:nvSpPr>
        <p:spPr>
          <a:xfrm rot="5400000" flipH="1">
            <a:off x="6073201" y="-32069"/>
            <a:ext cx="45600" cy="12192000"/>
          </a:xfrm>
          <a:prstGeom prst="rect">
            <a:avLst/>
          </a:prstGeom>
          <a:solidFill>
            <a:srgbClr val="295BA1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800" b="0" i="0" u="none" strike="noStrike" cap="none">
              <a:solidFill>
                <a:srgbClr val="EAAF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" y="6521815"/>
            <a:ext cx="12192000" cy="2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600" b="1" i="1" u="none" strike="noStrike" cap="none">
                <a:solidFill>
                  <a:srgbClr val="FDFDF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Mission: All students will graduate prepared and ready for college or career.</a:t>
            </a: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/>
          <p:cNvSpPr txBox="1">
            <a:spLocks noGrp="1"/>
          </p:cNvSpPr>
          <p:nvPr>
            <p:ph type="sldNum" idx="12"/>
          </p:nvPr>
        </p:nvSpPr>
        <p:spPr>
          <a:xfrm>
            <a:off x="11573433" y="6492175"/>
            <a:ext cx="554800" cy="3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3-mission">
  <p:cSld name="Blue3-missio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/>
          <p:nvPr/>
        </p:nvSpPr>
        <p:spPr>
          <a:xfrm rot="5400000">
            <a:off x="5898397" y="564223"/>
            <a:ext cx="395200" cy="12192000"/>
          </a:xfrm>
          <a:prstGeom prst="rect">
            <a:avLst/>
          </a:prstGeom>
          <a:solidFill>
            <a:srgbClr val="295BA1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800" b="0" i="0" u="none" strike="noStrike" cap="none">
              <a:solidFill>
                <a:srgbClr val="EAAF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4"/>
          <p:cNvSpPr/>
          <p:nvPr/>
        </p:nvSpPr>
        <p:spPr>
          <a:xfrm rot="5400000">
            <a:off x="6022397" y="178703"/>
            <a:ext cx="147200" cy="12192000"/>
          </a:xfrm>
          <a:prstGeom prst="rect">
            <a:avLst/>
          </a:prstGeom>
          <a:solidFill>
            <a:srgbClr val="295BA1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800" b="0" i="0" u="none" strike="noStrike" cap="none">
              <a:solidFill>
                <a:srgbClr val="EAAF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4"/>
          <p:cNvSpPr/>
          <p:nvPr/>
        </p:nvSpPr>
        <p:spPr>
          <a:xfrm rot="5400000" flipH="1">
            <a:off x="6073199" y="-32071"/>
            <a:ext cx="45600" cy="12192000"/>
          </a:xfrm>
          <a:prstGeom prst="rect">
            <a:avLst/>
          </a:prstGeom>
          <a:solidFill>
            <a:srgbClr val="295BA1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800" b="0" i="0" u="none" strike="noStrike" cap="none">
              <a:solidFill>
                <a:srgbClr val="EAAF2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1175657" y="6521812"/>
            <a:ext cx="9855200" cy="2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600" i="1" u="none" strike="noStrike" cap="none">
                <a:solidFill>
                  <a:srgbClr val="FDFDF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Mission: All students will graduate prepared and ready for college or career.</a:t>
            </a:r>
            <a:endParaRPr sz="160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" name="Google Shape;69;p14"/>
          <p:cNvSpPr txBox="1">
            <a:spLocks noGrp="1"/>
          </p:cNvSpPr>
          <p:nvPr>
            <p:ph type="sldNum" idx="12"/>
          </p:nvPr>
        </p:nvSpPr>
        <p:spPr>
          <a:xfrm>
            <a:off x="11573433" y="6492175"/>
            <a:ext cx="554800" cy="3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0000" lnSpcReduction="10000"/>
          </a:bodyPr>
          <a:lstStyle>
            <a:lvl1pPr lvl="0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_HEADER_2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688212" y="346641"/>
            <a:ext cx="10815600" cy="6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720727" y="1122175"/>
            <a:ext cx="10783200" cy="9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marR="0" lvl="0" indent="-440256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8F8F8F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40256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8F8F8F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40256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8F8F8F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8AFB9"/>
              </a:buClr>
              <a:buSzPts val="1200"/>
              <a:buFont typeface="Calibri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8AFB9"/>
              </a:buClr>
              <a:buSzPts val="1200"/>
              <a:buFont typeface="Calibri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8AFB9"/>
              </a:buClr>
              <a:buSzPts val="1260"/>
              <a:buFont typeface="Calibri"/>
              <a:buNone/>
              <a:defRPr sz="168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8AFB9"/>
              </a:buClr>
              <a:buSzPts val="1260"/>
              <a:buFont typeface="Calibri"/>
              <a:buNone/>
              <a:defRPr sz="168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8AFB9"/>
              </a:buClr>
              <a:buSzPts val="1260"/>
              <a:buFont typeface="Calibri"/>
              <a:buNone/>
              <a:defRPr sz="168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8AFB9"/>
              </a:buClr>
              <a:buSzPts val="1260"/>
              <a:buFont typeface="Calibri"/>
              <a:buNone/>
              <a:defRPr sz="168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4" y="6521815"/>
            <a:ext cx="12192000" cy="2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600" b="1" i="1" u="none" strike="noStrike" cap="none">
                <a:solidFill>
                  <a:srgbClr val="FDFDF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Mission: All students will graduate prepared and ready for college or career.</a:t>
            </a: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5"/>
          <p:cNvSpPr txBox="1">
            <a:spLocks noGrp="1"/>
          </p:cNvSpPr>
          <p:nvPr>
            <p:ph type="sldNum" idx="12"/>
          </p:nvPr>
        </p:nvSpPr>
        <p:spPr>
          <a:xfrm>
            <a:off x="11573433" y="6492175"/>
            <a:ext cx="554800" cy="3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0000" lnSpcReduction="10000"/>
          </a:bodyPr>
          <a:lstStyle>
            <a:lvl1pPr lvl="0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rtl="0"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3A0441-51EA-A2D6-DAFB-410457173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313C3-6063-D2E1-B0E7-903E69D86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FE764-995D-C27F-D03F-59D9F6EEBD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3EC19-72EA-4FE5-A03C-39FEF41AB49C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38FAC-CCF6-6F32-13BB-3A3566BDAB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701AD-1D71-1D7F-F22A-7A3B7A8992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F33E8-B608-4107-8623-8B0D08061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939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Relationship Id="rId9" Type="http://schemas.openxmlformats.org/officeDocument/2006/relationships/image" Target="../media/image11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air of young boys in a classroom&#10;&#10;Description automatically generated with low confidence">
            <a:extLst>
              <a:ext uri="{FF2B5EF4-FFF2-40B4-BE49-F238E27FC236}">
                <a16:creationId xmlns:a16="http://schemas.microsoft.com/office/drawing/2014/main" id="{B8197656-12B8-BDF4-7813-6FF37A2AF0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7" b="4868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1E458F"/>
          </a:solidFill>
        </p:spPr>
      </p:pic>
      <p:pic>
        <p:nvPicPr>
          <p:cNvPr id="3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19AC9CE-B0B9-8DC3-1E87-3D45B44D34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548" y="6230125"/>
            <a:ext cx="1421238" cy="4693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6B72FF-1B83-96F5-AEEB-ED3B286AC2BA}"/>
              </a:ext>
            </a:extLst>
          </p:cNvPr>
          <p:cNvSpPr txBox="1"/>
          <p:nvPr/>
        </p:nvSpPr>
        <p:spPr>
          <a:xfrm>
            <a:off x="714075" y="2326622"/>
            <a:ext cx="9867900" cy="19752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7240"/>
              </a:lnSpc>
            </a:pPr>
            <a:r>
              <a:rPr lang="en-US" sz="72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 panose="02070603080606020203" pitchFamily="18" charset="77"/>
                <a:ea typeface="Adobe Gothic Std B" panose="020B0800000000000000" pitchFamily="34" charset="-128"/>
                <a:cs typeface="Didot" panose="02000503000000020003" pitchFamily="2" charset="-79"/>
              </a:rPr>
              <a:t>Midland ISD</a:t>
            </a:r>
            <a:br>
              <a:rPr lang="en-US" sz="72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 panose="02070603080606020203" pitchFamily="18" charset="77"/>
                <a:ea typeface="Adobe Gothic Std B" panose="020B0800000000000000" pitchFamily="34" charset="-128"/>
                <a:cs typeface="Didot" panose="02000503000000020003" pitchFamily="2" charset="-79"/>
              </a:rPr>
            </a:br>
            <a:r>
              <a:rPr lang="en-US" sz="72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 panose="02070603080606020203" pitchFamily="18" charset="77"/>
                <a:ea typeface="Adobe Gothic Std B" panose="020B0800000000000000" pitchFamily="34" charset="-128"/>
                <a:cs typeface="Didot" panose="02000503000000020003" pitchFamily="2" charset="-79"/>
              </a:rPr>
              <a:t>Bond Planning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AC6391-183D-4D68-D1A4-D57BC66032B0}"/>
              </a:ext>
            </a:extLst>
          </p:cNvPr>
          <p:cNvSpPr txBox="1"/>
          <p:nvPr/>
        </p:nvSpPr>
        <p:spPr>
          <a:xfrm>
            <a:off x="714075" y="4223118"/>
            <a:ext cx="6571830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spc="200">
                <a:solidFill>
                  <a:schemeClr val="bg1"/>
                </a:solidFill>
                <a:latin typeface="Montserrat" pitchFamily="2" charset="77"/>
                <a:ea typeface="Source Sans Pro" panose="020B0503030403020204" pitchFamily="34" charset="0"/>
              </a:rPr>
              <a:t>COMMITTEE PRESENTATION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E3149B-AD32-A136-7A70-C3AC5D93D63B}"/>
              </a:ext>
            </a:extLst>
          </p:cNvPr>
          <p:cNvSpPr txBox="1"/>
          <p:nvPr/>
        </p:nvSpPr>
        <p:spPr>
          <a:xfrm>
            <a:off x="714075" y="4795886"/>
            <a:ext cx="249106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June 20, 2023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5F09D69-98E5-FD6D-F660-834DAA8ADE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92" y="6091623"/>
            <a:ext cx="1018128" cy="5656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1088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air of young boys in a classroom&#10;&#10;Description automatically generated with low confidence">
            <a:extLst>
              <a:ext uri="{FF2B5EF4-FFF2-40B4-BE49-F238E27FC236}">
                <a16:creationId xmlns:a16="http://schemas.microsoft.com/office/drawing/2014/main" id="{B8197656-12B8-BDF4-7813-6FF37A2AF0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7" b="4868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1E458F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6B72FF-1B83-96F5-AEEB-ED3B286AC2BA}"/>
              </a:ext>
            </a:extLst>
          </p:cNvPr>
          <p:cNvSpPr txBox="1"/>
          <p:nvPr/>
        </p:nvSpPr>
        <p:spPr>
          <a:xfrm>
            <a:off x="714075" y="2729188"/>
            <a:ext cx="9867900" cy="10456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7240"/>
              </a:lnSpc>
            </a:pPr>
            <a:r>
              <a:rPr lang="en-US" sz="72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/>
                <a:ea typeface="Adobe Gothic Std B"/>
                <a:cs typeface="Didot"/>
              </a:rPr>
              <a:t>Recap of Work</a:t>
            </a:r>
            <a:endParaRPr lang="en-US" sz="720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Bodoni MT" panose="02070603080606020203" pitchFamily="18" charset="77"/>
              <a:ea typeface="Adobe Gothic Std B" panose="020B0800000000000000" pitchFamily="34" charset="-128"/>
              <a:cs typeface="Didot" panose="02000503000000020003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AC6391-183D-4D68-D1A4-D57BC66032B0}"/>
              </a:ext>
            </a:extLst>
          </p:cNvPr>
          <p:cNvSpPr txBox="1"/>
          <p:nvPr/>
        </p:nvSpPr>
        <p:spPr>
          <a:xfrm>
            <a:off x="714075" y="3921193"/>
            <a:ext cx="11275298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200" spc="200">
                <a:solidFill>
                  <a:schemeClr val="bg1"/>
                </a:solidFill>
                <a:latin typeface="Montserrat"/>
                <a:ea typeface="Source Sans Pro"/>
              </a:rPr>
              <a:t>INFORMATION RELATED TO SOUTHERN PORTION OF MISD</a:t>
            </a:r>
            <a:endParaRPr lang="en-US">
              <a:solidFill>
                <a:schemeClr val="bg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200" spc="200">
                <a:solidFill>
                  <a:schemeClr val="bg1"/>
                </a:solidFill>
                <a:latin typeface="Montserrat"/>
                <a:ea typeface="Source Sans Pro"/>
              </a:rPr>
              <a:t>PRE-K BENEFITS AND IMPLICATIONS ON ELEMENTARY SCHOOLS</a:t>
            </a:r>
          </a:p>
          <a:p>
            <a:pPr marL="342900" indent="-342900">
              <a:buFont typeface="Arial,Sans-Serif"/>
              <a:buChar char="•"/>
            </a:pPr>
            <a:r>
              <a:rPr lang="en-US" sz="2200" spc="200">
                <a:solidFill>
                  <a:schemeClr val="bg1"/>
                </a:solidFill>
                <a:latin typeface="Montserrat"/>
                <a:ea typeface="Source Sans Pro"/>
              </a:rPr>
              <a:t>PROJECTS UPDATE</a:t>
            </a:r>
          </a:p>
          <a:p>
            <a:pPr marL="342900" indent="-342900">
              <a:buFont typeface="Arial"/>
              <a:buChar char="•"/>
            </a:pPr>
            <a:r>
              <a:rPr lang="en-US" sz="2200" spc="200">
                <a:solidFill>
                  <a:schemeClr val="bg1"/>
                </a:solidFill>
                <a:latin typeface="Montserrat"/>
                <a:ea typeface="Source Sans Pro"/>
              </a:rPr>
              <a:t>SURVEY RESULTS</a:t>
            </a:r>
          </a:p>
          <a:p>
            <a:pPr marL="342900" indent="-342900">
              <a:buFont typeface="Arial"/>
              <a:buChar char="•"/>
            </a:pPr>
            <a:r>
              <a:rPr lang="en-US" sz="2200" spc="200">
                <a:solidFill>
                  <a:schemeClr val="bg1"/>
                </a:solidFill>
                <a:latin typeface="Montserrat"/>
                <a:ea typeface="Source Sans Pro"/>
              </a:rPr>
              <a:t>DEVELOPING THE BOND PROGRAM (PROPOSITIONS)</a:t>
            </a:r>
          </a:p>
          <a:p>
            <a:endParaRPr lang="en-US" sz="2200" spc="200">
              <a:solidFill>
                <a:schemeClr val="bg1"/>
              </a:solidFill>
              <a:latin typeface="Montserrat" pitchFamily="2" charset="77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211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on a stage holding umbrellas&#10;&#10;Description automatically generated">
            <a:extLst>
              <a:ext uri="{FF2B5EF4-FFF2-40B4-BE49-F238E27FC236}">
                <a16:creationId xmlns:a16="http://schemas.microsoft.com/office/drawing/2014/main" id="{AE698072-05D1-0705-733B-AED205DEF4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58"/>
          <a:stretch/>
        </p:blipFill>
        <p:spPr>
          <a:xfrm>
            <a:off x="0" y="-1283"/>
            <a:ext cx="12192000" cy="6856719"/>
          </a:xfrm>
          <a:prstGeom prst="rect">
            <a:avLst/>
          </a:prstGeom>
          <a:solidFill>
            <a:srgbClr val="1E458F"/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DF2CFB-4B50-DD25-9E5C-1ECCD2C7278F}"/>
              </a:ext>
            </a:extLst>
          </p:cNvPr>
          <p:cNvSpPr txBox="1"/>
          <p:nvPr/>
        </p:nvSpPr>
        <p:spPr>
          <a:xfrm>
            <a:off x="577164" y="2828836"/>
            <a:ext cx="11650880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72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 panose="02070603080606020203" pitchFamily="18" charset="77"/>
                <a:ea typeface="Adobe Gothic Std B" panose="020B0800000000000000" pitchFamily="34" charset="-128"/>
                <a:cs typeface="DilleniaUPC" panose="020B0502040204020203" pitchFamily="18" charset="-34"/>
              </a:rPr>
              <a:t>Elementary Review</a:t>
            </a:r>
          </a:p>
          <a:p>
            <a:r>
              <a:rPr lang="en-US" sz="40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 panose="02070603080606020203" pitchFamily="18" charset="77"/>
                <a:ea typeface="Adobe Gothic Std B" panose="020B0800000000000000" pitchFamily="34" charset="-128"/>
                <a:cs typeface="DilleniaUPC" panose="020B0502040204020203" pitchFamily="18" charset="-34"/>
              </a:rPr>
              <a:t>Solutions to Address Southern District Concerns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A7A71B-5051-68E5-C1FD-621C7EE5C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708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ax&#10;&#10;Description automatically generated">
            <a:extLst>
              <a:ext uri="{FF2B5EF4-FFF2-40B4-BE49-F238E27FC236}">
                <a16:creationId xmlns:a16="http://schemas.microsoft.com/office/drawing/2014/main" id="{F3D670DB-CFE3-104D-1A40-F7CF58F08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00CB8A-2B69-50E5-6E1B-140495664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A43E2E-B76F-7ED3-127A-3DE66695C396}"/>
              </a:ext>
            </a:extLst>
          </p:cNvPr>
          <p:cNvSpPr/>
          <p:nvPr/>
        </p:nvSpPr>
        <p:spPr>
          <a:xfrm>
            <a:off x="1019175" y="1834250"/>
            <a:ext cx="10153650" cy="4049814"/>
          </a:xfrm>
          <a:prstGeom prst="rect">
            <a:avLst/>
          </a:prstGeom>
          <a:solidFill>
            <a:srgbClr val="1D448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95BACA-93D1-06DB-66D7-A0632B607B96}"/>
              </a:ext>
            </a:extLst>
          </p:cNvPr>
          <p:cNvSpPr txBox="1"/>
          <p:nvPr/>
        </p:nvSpPr>
        <p:spPr>
          <a:xfrm>
            <a:off x="1540249" y="1997721"/>
            <a:ext cx="9201150" cy="393319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lnSpc>
                <a:spcPts val="2260"/>
              </a:lnSpc>
              <a:buFont typeface="Arial"/>
              <a:buChar char="•"/>
            </a:pPr>
            <a:r>
              <a:rPr lang="en-US" sz="2400" kern="100">
                <a:solidFill>
                  <a:schemeClr val="bg1"/>
                </a:solidFill>
                <a:latin typeface="Source Sans Pro"/>
                <a:ea typeface="Source Sans Pro"/>
                <a:cs typeface="Times New Roman"/>
              </a:rPr>
              <a:t>District is working with our demographer to extend existing school boundaries further south to alleviate travel time on buses for students.  </a:t>
            </a:r>
            <a:endParaRPr lang="en-US" sz="2400" kern="100">
              <a:solidFill>
                <a:schemeClr val="bg1"/>
              </a:solidFill>
              <a:latin typeface="Source Sans Pro Light"/>
              <a:ea typeface="Source Sans Pro Light"/>
              <a:cs typeface="Times New Roman"/>
            </a:endParaRPr>
          </a:p>
          <a:p>
            <a:pPr marL="342900" indent="-342900">
              <a:lnSpc>
                <a:spcPts val="2260"/>
              </a:lnSpc>
              <a:buFont typeface="Arial"/>
              <a:buChar char="•"/>
            </a:pPr>
            <a:endParaRPr lang="en-US" sz="2400" kern="100">
              <a:solidFill>
                <a:schemeClr val="bg1"/>
              </a:solidFill>
              <a:latin typeface="Source Sans Pro"/>
              <a:ea typeface="Source Sans Pro"/>
              <a:cs typeface="Times New Roman"/>
            </a:endParaRPr>
          </a:p>
          <a:p>
            <a:pPr marL="342900" indent="-342900">
              <a:lnSpc>
                <a:spcPts val="2260"/>
              </a:lnSpc>
              <a:buFont typeface="Arial"/>
              <a:buChar char="•"/>
            </a:pPr>
            <a:endParaRPr lang="en-US" sz="2400" kern="100">
              <a:solidFill>
                <a:schemeClr val="bg1"/>
              </a:solidFill>
              <a:latin typeface="Source Sans Pro"/>
              <a:ea typeface="Source Sans Pro"/>
              <a:cs typeface="Times New Roman"/>
            </a:endParaRPr>
          </a:p>
          <a:p>
            <a:pPr marL="342900" indent="-342900">
              <a:lnSpc>
                <a:spcPts val="2260"/>
              </a:lnSpc>
              <a:buFont typeface="Arial"/>
              <a:buChar char="•"/>
            </a:pPr>
            <a:r>
              <a:rPr lang="en-US" sz="2400" kern="100">
                <a:solidFill>
                  <a:schemeClr val="bg1"/>
                </a:solidFill>
                <a:latin typeface="Source Sans Pro"/>
                <a:ea typeface="Source Sans Pro"/>
                <a:cs typeface="Times New Roman"/>
              </a:rPr>
              <a:t>District is actively searching for land in the southwest part of the county, approximately 20 acres, to designate as a future elementary build.  </a:t>
            </a:r>
            <a:endParaRPr lang="en-US" sz="2400" kern="100">
              <a:solidFill>
                <a:schemeClr val="bg1"/>
              </a:solidFill>
              <a:latin typeface="Source Sans Pro Light"/>
              <a:ea typeface="Source Sans Pro Light"/>
              <a:cs typeface="Times New Roman"/>
            </a:endParaRPr>
          </a:p>
          <a:p>
            <a:pPr marL="342900" indent="-342900">
              <a:lnSpc>
                <a:spcPts val="2260"/>
              </a:lnSpc>
              <a:buFont typeface="Arial"/>
              <a:buChar char="•"/>
            </a:pPr>
            <a:endParaRPr lang="en-US" sz="2400" kern="100">
              <a:solidFill>
                <a:schemeClr val="bg1"/>
              </a:solidFill>
              <a:latin typeface="Source Sans Pro"/>
              <a:ea typeface="Source Sans Pro"/>
              <a:cs typeface="Times New Roman"/>
            </a:endParaRPr>
          </a:p>
          <a:p>
            <a:pPr marL="342900" indent="-342900">
              <a:lnSpc>
                <a:spcPts val="2260"/>
              </a:lnSpc>
              <a:buFont typeface="Arial"/>
              <a:buChar char="•"/>
            </a:pPr>
            <a:endParaRPr lang="en-US" sz="2400" kern="100">
              <a:solidFill>
                <a:schemeClr val="bg1"/>
              </a:solidFill>
              <a:latin typeface="Source Sans Pro"/>
              <a:ea typeface="Source Sans Pro"/>
              <a:cs typeface="Times New Roman"/>
            </a:endParaRPr>
          </a:p>
          <a:p>
            <a:pPr marL="342900" indent="-342900">
              <a:lnSpc>
                <a:spcPts val="2260"/>
              </a:lnSpc>
              <a:buFont typeface="Arial"/>
              <a:buChar char="•"/>
            </a:pPr>
            <a:r>
              <a:rPr lang="en-US" sz="2400" kern="100">
                <a:solidFill>
                  <a:schemeClr val="bg1"/>
                </a:solidFill>
                <a:latin typeface="Source Sans Pro"/>
                <a:ea typeface="Source Sans Pro"/>
                <a:cs typeface="Times New Roman"/>
              </a:rPr>
              <a:t>District has identified 16 hazardous intersections south of Interstate 20 and is currently working with Midland County to improve bus stops and add street lighting.</a:t>
            </a:r>
            <a:endParaRPr lang="en-US" sz="2400" kern="100">
              <a:solidFill>
                <a:schemeClr val="bg1"/>
              </a:solidFill>
              <a:latin typeface="Source Sans Pro Light"/>
              <a:ea typeface="Source Sans Pro Light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8EF2AC-4231-4F1F-847A-EA6E6E567770}"/>
              </a:ext>
            </a:extLst>
          </p:cNvPr>
          <p:cNvSpPr txBox="1"/>
          <p:nvPr/>
        </p:nvSpPr>
        <p:spPr>
          <a:xfrm>
            <a:off x="819741" y="350822"/>
            <a:ext cx="10552516" cy="1062066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>
                <a:solidFill>
                  <a:schemeClr val="bg2">
                    <a:lumMod val="25000"/>
                  </a:schemeClr>
                </a:solidFill>
                <a:latin typeface="Bodoni MT"/>
                <a:ea typeface="+mj-ea"/>
                <a:cs typeface="Didot"/>
              </a:rPr>
              <a:t>Southern District Solutions</a:t>
            </a:r>
            <a:endParaRPr lang="en-US" sz="4000">
              <a:solidFill>
                <a:schemeClr val="bg2">
                  <a:lumMod val="25000"/>
                </a:schemeClr>
              </a:solidFill>
              <a:latin typeface="Bodoni MT"/>
              <a:ea typeface="Yu Gothic" panose="020B0400000000000000" pitchFamily="34" charset="-128"/>
              <a:cs typeface="Dido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FE4D17-CB32-F710-DFE3-2A737D75FF43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191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ctrTitle"/>
          </p:nvPr>
        </p:nvSpPr>
        <p:spPr>
          <a:xfrm>
            <a:off x="2155470" y="2496381"/>
            <a:ext cx="7881059" cy="1237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pPr>
              <a:lnSpc>
                <a:spcPct val="115000"/>
              </a:lnSpc>
              <a:buSzPts val="3200"/>
            </a:pPr>
            <a:r>
              <a:rPr lang="en-US" sz="5600" kern="1200">
                <a:solidFill>
                  <a:srgbClr val="1C356E"/>
                </a:solidFill>
                <a:latin typeface="Bodoni MT"/>
                <a:ea typeface="+mn-ea"/>
                <a:cs typeface="Didot"/>
                <a:sym typeface="Open Sans"/>
              </a:rPr>
              <a:t>Pre-K Data and Info.</a:t>
            </a:r>
          </a:p>
        </p:txBody>
      </p:sp>
    </p:spTree>
    <p:extLst>
      <p:ext uri="{BB962C8B-B14F-4D97-AF65-F5344CB8AC3E}">
        <p14:creationId xmlns:p14="http://schemas.microsoft.com/office/powerpoint/2010/main" val="349436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ax&#10;&#10;Description automatically generated">
            <a:extLst>
              <a:ext uri="{FF2B5EF4-FFF2-40B4-BE49-F238E27FC236}">
                <a16:creationId xmlns:a16="http://schemas.microsoft.com/office/drawing/2014/main" id="{4308DBE8-2FF1-525C-6B0D-0DF6ABF16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4" name="Google Shape;124;p19"/>
          <p:cNvSpPr txBox="1">
            <a:spLocks noGrp="1"/>
          </p:cNvSpPr>
          <p:nvPr>
            <p:ph type="ctrTitle"/>
          </p:nvPr>
        </p:nvSpPr>
        <p:spPr>
          <a:xfrm>
            <a:off x="526945" y="428241"/>
            <a:ext cx="10815600" cy="647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 fontScale="90000"/>
          </a:bodyPr>
          <a:lstStyle/>
          <a:p>
            <a:r>
              <a:rPr lang="en-US" sz="2667" b="1">
                <a:solidFill>
                  <a:srgbClr val="1D468E"/>
                </a:solidFill>
                <a:latin typeface="Bodoni MT" panose="02070603080606020203" pitchFamily="18" charset="77"/>
                <a:ea typeface="Open Sans"/>
                <a:cs typeface="Open Sans"/>
                <a:sym typeface="Open Sans"/>
              </a:rPr>
              <a:t>Pre-K</a:t>
            </a:r>
          </a:p>
        </p:txBody>
      </p:sp>
      <p:cxnSp>
        <p:nvCxnSpPr>
          <p:cNvPr id="125" name="Google Shape;125;p19"/>
          <p:cNvCxnSpPr/>
          <p:nvPr/>
        </p:nvCxnSpPr>
        <p:spPr>
          <a:xfrm>
            <a:off x="607867" y="1075833"/>
            <a:ext cx="10828800" cy="0"/>
          </a:xfrm>
          <a:prstGeom prst="straightConnector1">
            <a:avLst/>
          </a:prstGeom>
          <a:noFill/>
          <a:ln w="9525" cap="flat" cmpd="sng">
            <a:solidFill>
              <a:srgbClr val="6263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6618FB7-75AD-93AE-4396-165F3806EEE8}"/>
              </a:ext>
            </a:extLst>
          </p:cNvPr>
          <p:cNvSpPr txBox="1"/>
          <p:nvPr/>
        </p:nvSpPr>
        <p:spPr>
          <a:xfrm>
            <a:off x="718996" y="1688739"/>
            <a:ext cx="10967036" cy="40934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>
                <a:solidFill>
                  <a:schemeClr val="dk2"/>
                </a:solidFill>
                <a:latin typeface="Source Sans Pro" panose="020B0503030403020204" pitchFamily="34" charset="0"/>
                <a:ea typeface="Open Sans ExtraBold"/>
                <a:cs typeface="Open Sans"/>
                <a:sym typeface="Open Sans ExtraBold"/>
              </a:rPr>
              <a:t>MISD has 24 out of 26 campuses serving Pre-K students with at least one classroom.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>
              <a:solidFill>
                <a:schemeClr val="dk2"/>
              </a:solidFill>
              <a:latin typeface="Source Sans Pro" panose="020B0503030403020204" pitchFamily="34" charset="0"/>
              <a:ea typeface="Open Sans ExtraBold"/>
              <a:cs typeface="Open Sans"/>
              <a:sym typeface="Open Sans ExtraBold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>
                <a:solidFill>
                  <a:schemeClr val="dk2"/>
                </a:solidFill>
                <a:latin typeface="Source Sans Pro" panose="020B0503030403020204" pitchFamily="34" charset="0"/>
                <a:ea typeface="Open Sans ExtraBold"/>
                <a:cs typeface="Open Sans"/>
                <a:sym typeface="Open Sans ExtraBold"/>
              </a:rPr>
              <a:t>Franks and Bowie do not currently serve Pre-K due to space constraints.</a:t>
            </a: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endParaRPr lang="en-US" sz="2000">
              <a:solidFill>
                <a:schemeClr val="dk2"/>
              </a:solidFill>
              <a:latin typeface="Source Sans Pro" panose="020B0503030403020204" pitchFamily="34" charset="0"/>
              <a:ea typeface="Open Sans ExtraBold"/>
              <a:cs typeface="Open Sans"/>
              <a:sym typeface="Open Sans ExtraBold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>
                <a:solidFill>
                  <a:schemeClr val="dk2"/>
                </a:solidFill>
                <a:latin typeface="Source Sans Pro" panose="020B0503030403020204" pitchFamily="34" charset="0"/>
                <a:ea typeface="Open Sans ExtraBold"/>
                <a:cs typeface="Open Sans"/>
                <a:sym typeface="Open Sans ExtraBold"/>
              </a:rPr>
              <a:t>There are 54 monolingual classrooms and 11 bilingual classrooms across the district 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>
              <a:solidFill>
                <a:schemeClr val="dk2"/>
              </a:solidFill>
              <a:latin typeface="Source Sans Pro" panose="020B0503030403020204" pitchFamily="34" charset="0"/>
              <a:ea typeface="Open Sans ExtraBold"/>
              <a:cs typeface="Open Sans"/>
              <a:sym typeface="Open Sans ExtraBold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>
                <a:solidFill>
                  <a:schemeClr val="dk2"/>
                </a:solidFill>
                <a:latin typeface="Source Sans Pro" panose="020B0503030403020204" pitchFamily="34" charset="0"/>
                <a:ea typeface="Open Sans ExtraBold"/>
                <a:cs typeface="Open Sans"/>
                <a:sym typeface="Open Sans ExtraBold"/>
              </a:rPr>
              <a:t>With grade reconfiguration, MISD could potentially serve: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>
                <a:solidFill>
                  <a:schemeClr val="dk2"/>
                </a:solidFill>
                <a:latin typeface="Source Sans Pro" panose="020B0503030403020204" pitchFamily="34" charset="0"/>
                <a:ea typeface="Open Sans ExtraBold"/>
                <a:cs typeface="Open Sans"/>
                <a:sym typeface="Open Sans ExtraBold"/>
              </a:rPr>
              <a:t>		1,000 more Pre-K-4 Students (in addition to 1,000 already served)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>
                <a:solidFill>
                  <a:schemeClr val="dk2"/>
                </a:solidFill>
                <a:latin typeface="Source Sans Pro" panose="020B0503030403020204" pitchFamily="34" charset="0"/>
                <a:ea typeface="Open Sans ExtraBold"/>
                <a:cs typeface="Open Sans"/>
                <a:sym typeface="Open Sans ExtraBold"/>
              </a:rPr>
              <a:t>		1,000 Pre-K-3 Students</a:t>
            </a:r>
          </a:p>
          <a:p>
            <a:pPr marL="800100" marR="0" lvl="1" indent="-342900">
              <a:spcBef>
                <a:spcPts val="0"/>
              </a:spcBef>
              <a:spcAft>
                <a:spcPts val="0"/>
              </a:spcAft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endParaRPr lang="en-US" sz="2000">
              <a:solidFill>
                <a:schemeClr val="dk2"/>
              </a:solidFill>
              <a:latin typeface="Source Sans Pro" panose="020B0503030403020204" pitchFamily="34" charset="0"/>
              <a:ea typeface="Open Sans ExtraBold"/>
              <a:cs typeface="Open Sans"/>
              <a:sym typeface="Open Sans ExtraBold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>
                <a:solidFill>
                  <a:schemeClr val="dk2"/>
                </a:solidFill>
                <a:latin typeface="Source Sans Pro" panose="020B0503030403020204" pitchFamily="34" charset="0"/>
                <a:ea typeface="Open Sans ExtraBold"/>
                <a:cs typeface="Open Sans"/>
                <a:sym typeface="Open Sans ExtraBold"/>
              </a:rPr>
              <a:t>The state requires early childhood education be provided to qualifying students.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>
              <a:solidFill>
                <a:schemeClr val="dk2"/>
              </a:solidFill>
              <a:latin typeface="Source Sans Pro" panose="020B0503030403020204" pitchFamily="34" charset="0"/>
              <a:ea typeface="Open Sans ExtraBold"/>
              <a:cs typeface="Open Sans"/>
              <a:sym typeface="Open Sans ExtraBold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>
                <a:solidFill>
                  <a:schemeClr val="dk2"/>
                </a:solidFill>
                <a:latin typeface="Source Sans Pro" panose="020B0503030403020204" pitchFamily="34" charset="0"/>
                <a:ea typeface="Open Sans ExtraBold"/>
                <a:cs typeface="Open Sans"/>
                <a:sym typeface="Open Sans ExtraBold"/>
              </a:rPr>
              <a:t>Expansion of Pre-K would provide Pre-K seats for three and four-year-olds that do not qualify. </a:t>
            </a:r>
          </a:p>
        </p:txBody>
      </p:sp>
    </p:spTree>
    <p:extLst>
      <p:ext uri="{BB962C8B-B14F-4D97-AF65-F5344CB8AC3E}">
        <p14:creationId xmlns:p14="http://schemas.microsoft.com/office/powerpoint/2010/main" val="2728870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on a stage holding umbrellas&#10;&#10;Description automatically generated">
            <a:extLst>
              <a:ext uri="{FF2B5EF4-FFF2-40B4-BE49-F238E27FC236}">
                <a16:creationId xmlns:a16="http://schemas.microsoft.com/office/drawing/2014/main" id="{AE698072-05D1-0705-733B-AED205DEF4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58"/>
          <a:stretch/>
        </p:blipFill>
        <p:spPr>
          <a:xfrm>
            <a:off x="0" y="-1283"/>
            <a:ext cx="12192000" cy="6856719"/>
          </a:xfrm>
          <a:prstGeom prst="rect">
            <a:avLst/>
          </a:prstGeom>
          <a:solidFill>
            <a:srgbClr val="1E458F"/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DF2CFB-4B50-DD25-9E5C-1ECCD2C7278F}"/>
              </a:ext>
            </a:extLst>
          </p:cNvPr>
          <p:cNvSpPr txBox="1"/>
          <p:nvPr/>
        </p:nvSpPr>
        <p:spPr>
          <a:xfrm>
            <a:off x="577164" y="2828836"/>
            <a:ext cx="98679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72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/>
                <a:ea typeface="Adobe Gothic Std B"/>
                <a:cs typeface="DilleniaUPC"/>
              </a:rPr>
              <a:t>Projects Update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A7A71B-5051-68E5-C1FD-621C7EE5C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060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ax&#10;&#10;Description automatically generated">
            <a:extLst>
              <a:ext uri="{FF2B5EF4-FFF2-40B4-BE49-F238E27FC236}">
                <a16:creationId xmlns:a16="http://schemas.microsoft.com/office/drawing/2014/main" id="{0E0C5A66-36C1-88B7-0FD6-828FB8221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00CB8A-2B69-50E5-6E1B-140495664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A43E2E-B76F-7ED3-127A-3DE66695C396}"/>
              </a:ext>
            </a:extLst>
          </p:cNvPr>
          <p:cNvSpPr/>
          <p:nvPr/>
        </p:nvSpPr>
        <p:spPr>
          <a:xfrm>
            <a:off x="1019175" y="1834250"/>
            <a:ext cx="10153650" cy="4049814"/>
          </a:xfrm>
          <a:prstGeom prst="rect">
            <a:avLst/>
          </a:prstGeom>
          <a:solidFill>
            <a:srgbClr val="1D448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95BACA-93D1-06DB-66D7-A0632B607B96}"/>
              </a:ext>
            </a:extLst>
          </p:cNvPr>
          <p:cNvSpPr txBox="1"/>
          <p:nvPr/>
        </p:nvSpPr>
        <p:spPr>
          <a:xfrm>
            <a:off x="1495425" y="2160206"/>
            <a:ext cx="9201150" cy="333681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2260"/>
              </a:lnSpc>
            </a:pPr>
            <a:r>
              <a:rPr lang="en-US" sz="2400" b="1" kern="100">
                <a:solidFill>
                  <a:schemeClr val="bg1"/>
                </a:solidFill>
                <a:ea typeface="+mn-lt"/>
                <a:cs typeface="+mn-lt"/>
              </a:rPr>
              <a:t>Original Scope and Size Assumptions:  </a:t>
            </a: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Minimal CTE classes</a:t>
            </a: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No new programs or additional square footage for dining added</a:t>
            </a: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690,000 square feet</a:t>
            </a:r>
          </a:p>
          <a:p>
            <a:pPr>
              <a:lnSpc>
                <a:spcPts val="2260"/>
              </a:lnSpc>
            </a:pPr>
            <a:r>
              <a:rPr lang="en-US" sz="1800" kern="10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/>
            </a:r>
            <a:br>
              <a:rPr lang="en-US" sz="1800" kern="10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</a:br>
            <a:r>
              <a:rPr lang="en-US" sz="2400" b="1" kern="100">
                <a:solidFill>
                  <a:schemeClr val="bg1"/>
                </a:solidFill>
                <a:ea typeface="+mn-lt"/>
                <a:cs typeface="+mn-lt"/>
              </a:rPr>
              <a:t>Current Scope and Size Assumptions:</a:t>
            </a: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Expanded dining to serve all 9</a:t>
            </a:r>
            <a:r>
              <a:rPr lang="en-US" sz="2000" kern="100" baseline="300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th</a:t>
            </a: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 graders during one lunch period</a:t>
            </a: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Serves current trends in teaching and learning</a:t>
            </a: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Provides state-of-the-art spaces to support programs</a:t>
            </a: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Balance of CTE spaces to be provided at both high schools and Midland College</a:t>
            </a: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790,000 square feet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8EF2AC-4231-4F1F-847A-EA6E6E567770}"/>
              </a:ext>
            </a:extLst>
          </p:cNvPr>
          <p:cNvSpPr txBox="1"/>
          <p:nvPr/>
        </p:nvSpPr>
        <p:spPr>
          <a:xfrm>
            <a:off x="819741" y="350822"/>
            <a:ext cx="10552516" cy="1062066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>
                <a:solidFill>
                  <a:schemeClr val="bg2">
                    <a:lumMod val="25000"/>
                  </a:schemeClr>
                </a:solidFill>
                <a:latin typeface="Bodoni MT" panose="02070603080606020203" pitchFamily="18" charset="0"/>
                <a:ea typeface="+mj-ea"/>
                <a:cs typeface="Didot" panose="02000503000000020003" pitchFamily="2" charset="-79"/>
              </a:rPr>
              <a:t>High School Campus Solutions</a:t>
            </a:r>
            <a:endParaRPr lang="en-US" sz="4000">
              <a:solidFill>
                <a:schemeClr val="bg2">
                  <a:lumMod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  <a:cs typeface="Didot" panose="02000503000000020003"/>
            </a:endParaRPr>
          </a:p>
        </p:txBody>
      </p:sp>
    </p:spTree>
    <p:extLst>
      <p:ext uri="{BB962C8B-B14F-4D97-AF65-F5344CB8AC3E}">
        <p14:creationId xmlns:p14="http://schemas.microsoft.com/office/powerpoint/2010/main" val="2509090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ax&#10;&#10;Description automatically generated">
            <a:extLst>
              <a:ext uri="{FF2B5EF4-FFF2-40B4-BE49-F238E27FC236}">
                <a16:creationId xmlns:a16="http://schemas.microsoft.com/office/drawing/2014/main" id="{C58483D5-7875-7B0F-497E-7179CB823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00CB8A-2B69-50E5-6E1B-140495664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A43E2E-B76F-7ED3-127A-3DE66695C396}"/>
              </a:ext>
            </a:extLst>
          </p:cNvPr>
          <p:cNvSpPr/>
          <p:nvPr/>
        </p:nvSpPr>
        <p:spPr>
          <a:xfrm>
            <a:off x="1019175" y="1834250"/>
            <a:ext cx="10153650" cy="4049814"/>
          </a:xfrm>
          <a:prstGeom prst="rect">
            <a:avLst/>
          </a:prstGeom>
          <a:solidFill>
            <a:srgbClr val="1D448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95BACA-93D1-06DB-66D7-A0632B607B96}"/>
              </a:ext>
            </a:extLst>
          </p:cNvPr>
          <p:cNvSpPr txBox="1"/>
          <p:nvPr/>
        </p:nvSpPr>
        <p:spPr>
          <a:xfrm>
            <a:off x="1495425" y="2160206"/>
            <a:ext cx="9201150" cy="333681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2260"/>
              </a:lnSpc>
            </a:pPr>
            <a:r>
              <a:rPr lang="en-US" sz="2400" b="1" kern="100">
                <a:solidFill>
                  <a:schemeClr val="bg1"/>
                </a:solidFill>
                <a:ea typeface="+mn-lt"/>
                <a:cs typeface="+mn-lt"/>
              </a:rPr>
              <a:t>Original Assumption Costs:  </a:t>
            </a: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$900,000,000 In today’s dollars</a:t>
            </a:r>
          </a:p>
          <a:p>
            <a:pPr>
              <a:lnSpc>
                <a:spcPts val="2260"/>
              </a:lnSpc>
            </a:pPr>
            <a:r>
              <a:rPr lang="en-US" sz="1800" kern="10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/>
            </a:r>
            <a:br>
              <a:rPr lang="en-US" sz="1800" kern="10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</a:br>
            <a:r>
              <a:rPr lang="en-US" sz="2400" b="1" kern="100">
                <a:solidFill>
                  <a:schemeClr val="bg1"/>
                </a:solidFill>
                <a:ea typeface="+mn-lt"/>
                <a:cs typeface="+mn-lt"/>
              </a:rPr>
              <a:t>Updated Assumption of Costs:</a:t>
            </a: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2-years inflation at 5% each year and 5% contingency </a:t>
            </a:r>
            <a:endParaRPr lang="en-US" sz="2000" kern="100">
              <a:solidFill>
                <a:schemeClr val="bg1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Summer 2028 move-in</a:t>
            </a:r>
          </a:p>
          <a:p>
            <a:pPr marL="228600" indent="-228600">
              <a:lnSpc>
                <a:spcPts val="2260"/>
              </a:lnSpc>
              <a:buSzPct val="70000"/>
              <a:buFont typeface="Arial,Sans-Serif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Increased square footage</a:t>
            </a: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Full technology infrastructure and equipment</a:t>
            </a:r>
            <a:endParaRPr lang="en-US">
              <a:solidFill>
                <a:schemeClr val="bg1"/>
              </a:solidFill>
            </a:endParaRP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Full furnishings, fixtures, equipment</a:t>
            </a: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Assumes no off-site improvement costs</a:t>
            </a: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$1,077,200,000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8EF2AC-4231-4F1F-847A-EA6E6E567770}"/>
              </a:ext>
            </a:extLst>
          </p:cNvPr>
          <p:cNvSpPr txBox="1"/>
          <p:nvPr/>
        </p:nvSpPr>
        <p:spPr>
          <a:xfrm>
            <a:off x="581289" y="350822"/>
            <a:ext cx="11029420" cy="1062066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>
                <a:solidFill>
                  <a:schemeClr val="bg2">
                    <a:lumMod val="25000"/>
                  </a:schemeClr>
                </a:solidFill>
                <a:latin typeface="Bodoni MT" panose="02070603080606020203" pitchFamily="18" charset="0"/>
                <a:cs typeface="Didot" panose="02000503000000020003" pitchFamily="2" charset="-79"/>
              </a:rPr>
              <a:t>Update on HS Budgets/Schedules</a:t>
            </a:r>
            <a:endParaRPr lang="en-US" sz="4000">
              <a:solidFill>
                <a:schemeClr val="bg2">
                  <a:lumMod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  <a:cs typeface="Didot" panose="02000503000000020003"/>
            </a:endParaRPr>
          </a:p>
        </p:txBody>
      </p:sp>
    </p:spTree>
    <p:extLst>
      <p:ext uri="{BB962C8B-B14F-4D97-AF65-F5344CB8AC3E}">
        <p14:creationId xmlns:p14="http://schemas.microsoft.com/office/powerpoint/2010/main" val="3482726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ax&#10;&#10;Description automatically generated">
            <a:extLst>
              <a:ext uri="{FF2B5EF4-FFF2-40B4-BE49-F238E27FC236}">
                <a16:creationId xmlns:a16="http://schemas.microsoft.com/office/drawing/2014/main" id="{136A2AE4-BC6E-F08D-2BED-51AA56911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00CB8A-2B69-50E5-6E1B-140495664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10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A43E2E-B76F-7ED3-127A-3DE66695C396}"/>
              </a:ext>
            </a:extLst>
          </p:cNvPr>
          <p:cNvSpPr/>
          <p:nvPr/>
        </p:nvSpPr>
        <p:spPr>
          <a:xfrm>
            <a:off x="1019175" y="1834250"/>
            <a:ext cx="10153650" cy="4049814"/>
          </a:xfrm>
          <a:prstGeom prst="rect">
            <a:avLst/>
          </a:prstGeom>
          <a:solidFill>
            <a:srgbClr val="1D448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95BACA-93D1-06DB-66D7-A0632B607B96}"/>
              </a:ext>
            </a:extLst>
          </p:cNvPr>
          <p:cNvSpPr txBox="1"/>
          <p:nvPr/>
        </p:nvSpPr>
        <p:spPr>
          <a:xfrm>
            <a:off x="1495425" y="2160206"/>
            <a:ext cx="9201150" cy="24519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2260"/>
              </a:lnSpc>
            </a:pPr>
            <a:r>
              <a:rPr lang="en-US" sz="2400" b="1" kern="100">
                <a:solidFill>
                  <a:schemeClr val="bg1"/>
                </a:solidFill>
                <a:ea typeface="+mn-lt"/>
                <a:cs typeface="+mn-lt"/>
              </a:rPr>
              <a:t>Impact to Attendance Zones:  </a:t>
            </a: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No Changes</a:t>
            </a:r>
          </a:p>
          <a:p>
            <a:pPr>
              <a:lnSpc>
                <a:spcPts val="2260"/>
              </a:lnSpc>
            </a:pPr>
            <a:r>
              <a:rPr lang="en-US" sz="1800" kern="10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/>
            </a:r>
            <a:br>
              <a:rPr lang="en-US" sz="1800" kern="10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</a:br>
            <a:r>
              <a:rPr lang="en-US" sz="2400" b="1" kern="100">
                <a:solidFill>
                  <a:schemeClr val="bg1"/>
                </a:solidFill>
                <a:ea typeface="+mn-lt"/>
                <a:cs typeface="+mn-lt"/>
              </a:rPr>
              <a:t>Scope of Work:</a:t>
            </a: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(2) 4200 student capacity high schools.</a:t>
            </a: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Midland High School site to be located at 1600 E Wadley Avenue.</a:t>
            </a:r>
          </a:p>
          <a:p>
            <a:pPr marL="228600" indent="-228600">
              <a:lnSpc>
                <a:spcPts val="2260"/>
              </a:lnSpc>
              <a:buSzPct val="70000"/>
              <a:buFont typeface="Arial" panose="020B0604020202020204" pitchFamily="34" charset="0"/>
              <a:buChar char="•"/>
            </a:pPr>
            <a:r>
              <a:rPr lang="en-US" sz="2000" kern="100">
                <a:solidFill>
                  <a:schemeClr val="bg1"/>
                </a:solidFill>
                <a:latin typeface="Source Sans Pro Light"/>
                <a:ea typeface="Source Sans Pro Light"/>
                <a:cs typeface="Times New Roman"/>
              </a:rPr>
              <a:t>Legacy High School site to be located at Thomason Dr. and Tradewinds Blvd.  intersection.</a:t>
            </a:r>
            <a:endParaRPr lang="en-US" sz="2000" kern="100">
              <a:solidFill>
                <a:schemeClr val="bg1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E3150F-0C9A-DEE7-247D-4231761DB427}"/>
              </a:ext>
            </a:extLst>
          </p:cNvPr>
          <p:cNvSpPr/>
          <p:nvPr/>
        </p:nvSpPr>
        <p:spPr>
          <a:xfrm>
            <a:off x="1495425" y="5522908"/>
            <a:ext cx="9201150" cy="647700"/>
          </a:xfrm>
          <a:prstGeom prst="rect">
            <a:avLst/>
          </a:prstGeom>
          <a:solidFill>
            <a:srgbClr val="DA2F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D71106B-F8F4-6D27-61B8-662B2F74E4F0}"/>
              </a:ext>
            </a:extLst>
          </p:cNvPr>
          <p:cNvSpPr txBox="1">
            <a:spLocks/>
          </p:cNvSpPr>
          <p:nvPr/>
        </p:nvSpPr>
        <p:spPr>
          <a:xfrm>
            <a:off x="581289" y="5601605"/>
            <a:ext cx="11029421" cy="4928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000"/>
              </a:lnSpc>
            </a:pPr>
            <a:r>
              <a:rPr lang="en-US" sz="2000" spc="300">
                <a:solidFill>
                  <a:schemeClr val="bg1"/>
                </a:solidFill>
                <a:latin typeface="Montserrat"/>
              </a:rPr>
              <a:t>COST IMPACT:  $1.077B  |  TAX IMPACT: $27.61 per mo.</a:t>
            </a:r>
            <a:endParaRPr lang="en-US" sz="2000" b="1" spc="30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8EF2AC-4231-4F1F-847A-EA6E6E567770}"/>
              </a:ext>
            </a:extLst>
          </p:cNvPr>
          <p:cNvSpPr txBox="1"/>
          <p:nvPr/>
        </p:nvSpPr>
        <p:spPr>
          <a:xfrm>
            <a:off x="819741" y="350822"/>
            <a:ext cx="10552516" cy="1062066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>
                <a:solidFill>
                  <a:schemeClr val="bg2">
                    <a:lumMod val="25000"/>
                  </a:schemeClr>
                </a:solidFill>
                <a:latin typeface="Bodoni MT" panose="02070603080606020203" pitchFamily="18" charset="0"/>
                <a:ea typeface="+mj-ea"/>
                <a:cs typeface="Didot" panose="02000503000000020003" pitchFamily="2" charset="-79"/>
              </a:rPr>
              <a:t>New High School Campuses</a:t>
            </a:r>
            <a:endParaRPr lang="en-US" sz="4000">
              <a:solidFill>
                <a:schemeClr val="bg2">
                  <a:lumMod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  <a:cs typeface="Didot" panose="02000503000000020003"/>
            </a:endParaRPr>
          </a:p>
        </p:txBody>
      </p:sp>
    </p:spTree>
    <p:extLst>
      <p:ext uri="{BB962C8B-B14F-4D97-AF65-F5344CB8AC3E}">
        <p14:creationId xmlns:p14="http://schemas.microsoft.com/office/powerpoint/2010/main" val="2663341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ax&#10;&#10;Description automatically generated">
            <a:extLst>
              <a:ext uri="{FF2B5EF4-FFF2-40B4-BE49-F238E27FC236}">
                <a16:creationId xmlns:a16="http://schemas.microsoft.com/office/drawing/2014/main" id="{51E6B2E3-C837-F2D5-E6D6-5F73DA15E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78EFE6D8-DE02-302E-7963-AD21516E039A}"/>
              </a:ext>
            </a:extLst>
          </p:cNvPr>
          <p:cNvSpPr txBox="1">
            <a:spLocks/>
          </p:cNvSpPr>
          <p:nvPr/>
        </p:nvSpPr>
        <p:spPr>
          <a:xfrm>
            <a:off x="838200" y="87622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i="1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3AE48AE1-75B6-EBBA-A6B1-58664FC9D3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447398"/>
              </p:ext>
            </p:extLst>
          </p:nvPr>
        </p:nvGraphicFramePr>
        <p:xfrm>
          <a:off x="611281" y="1894552"/>
          <a:ext cx="10955814" cy="259676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600825">
                  <a:extLst>
                    <a:ext uri="{9D8B030D-6E8A-4147-A177-3AD203B41FA5}">
                      <a16:colId xmlns:a16="http://schemas.microsoft.com/office/drawing/2014/main" val="1743312092"/>
                    </a:ext>
                  </a:extLst>
                </a:gridCol>
                <a:gridCol w="2241738">
                  <a:extLst>
                    <a:ext uri="{9D8B030D-6E8A-4147-A177-3AD203B41FA5}">
                      <a16:colId xmlns:a16="http://schemas.microsoft.com/office/drawing/2014/main" val="2836958317"/>
                    </a:ext>
                  </a:extLst>
                </a:gridCol>
                <a:gridCol w="2113251">
                  <a:extLst>
                    <a:ext uri="{9D8B030D-6E8A-4147-A177-3AD203B41FA5}">
                      <a16:colId xmlns:a16="http://schemas.microsoft.com/office/drawing/2014/main" val="4007583341"/>
                    </a:ext>
                  </a:extLst>
                </a:gridCol>
              </a:tblGrid>
              <a:tr h="643246">
                <a:tc>
                  <a:txBody>
                    <a:bodyPr/>
                    <a:lstStyle/>
                    <a:p>
                      <a:pPr algn="ctr"/>
                      <a:r>
                        <a:rPr lang="en-US" b="1" i="0">
                          <a:latin typeface="Montserrat"/>
                          <a:ea typeface="Source Sans Pro"/>
                        </a:rPr>
                        <a:t>Scope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44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>
                          <a:latin typeface="Montserrat"/>
                          <a:ea typeface="Source Sans Pro"/>
                        </a:rPr>
                        <a:t>Original </a:t>
                      </a:r>
                      <a:endParaRPr lang="en-US"/>
                    </a:p>
                    <a:p>
                      <a:pPr lvl="0" algn="ctr">
                        <a:buNone/>
                      </a:pPr>
                      <a:r>
                        <a:rPr lang="en-US" b="1" i="0">
                          <a:latin typeface="Montserrat"/>
                          <a:ea typeface="Source Sans Pro"/>
                        </a:rPr>
                        <a:t>Projected Cost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448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 i="0">
                          <a:latin typeface="Montserrat"/>
                          <a:ea typeface="Source Sans Pro"/>
                        </a:rPr>
                        <a:t>Current Projected Cost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44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3383097"/>
                  </a:ext>
                </a:extLst>
              </a:tr>
              <a:tr h="39415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>
                          <a:effectLst/>
                          <a:latin typeface="Source Sans Pro Light"/>
                          <a:ea typeface="Source Sans Pro Light"/>
                        </a:rPr>
                        <a:t>(2) NEW HIGH SCHOOLS</a:t>
                      </a:r>
                      <a:endParaRPr lang="en-US" b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b="0" i="0">
                          <a:latin typeface="Source Sans Pro Light"/>
                          <a:ea typeface="Source Sans Pro Light"/>
                        </a:rPr>
                        <a:t>$900,000,000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$1,077,200,000</a:t>
                      </a:r>
                      <a:endParaRPr lang="en-US" b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766222"/>
                  </a:ext>
                </a:extLst>
              </a:tr>
              <a:tr h="39415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MIDDLE SCHOOL ADDITIONS AND RENOVATIONS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0" i="0">
                          <a:latin typeface="Source Sans Pro Light"/>
                          <a:ea typeface="Source Sans Pro Light"/>
                        </a:rPr>
                        <a:t>$224,400,000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$225,300,000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781643"/>
                  </a:ext>
                </a:extLst>
              </a:tr>
              <a:tr h="39415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NEW ELEMENTARY SCHOOL</a:t>
                      </a:r>
                      <a:endParaRPr lang="en-US" b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b="0" i="0">
                          <a:latin typeface="Source Sans Pro Light"/>
                          <a:ea typeface="Source Sans Pro Light"/>
                        </a:rPr>
                        <a:t>$59,700,000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$57,000,000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2652799"/>
                  </a:ext>
                </a:extLst>
              </a:tr>
              <a:tr h="394154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RENOVATIONS FOR AGING FACILITIES</a:t>
                      </a:r>
                    </a:p>
                  </a:txBody>
                  <a:tcPr>
                    <a:lnL w="0">
                      <a:noFill/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0" i="0">
                          <a:latin typeface="Source Sans Pro Light"/>
                          <a:ea typeface="Source Sans Pro Light"/>
                        </a:rPr>
                        <a:t>$260,200,000</a:t>
                      </a:r>
                    </a:p>
                  </a:txBody>
                  <a:tcPr marL="0" marR="0" marT="0" marB="0" anchor="ctr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$260,200,000</a:t>
                      </a:r>
                    </a:p>
                  </a:txBody>
                  <a:tcPr marL="0" marR="0" marT="0" marB="0" anchor="ctr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697860"/>
                  </a:ext>
                </a:extLst>
              </a:tr>
              <a:tr h="376903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SAFETY, SECURITY, AND ACCESSIBILITY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b="0" i="0">
                          <a:latin typeface="Source Sans Pro Light"/>
                          <a:ea typeface="Source Sans Pro Light"/>
                        </a:rPr>
                        <a:t>$41,800,000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$58,700,000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785030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A47D2-D49D-0988-5990-F06EAC14F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dirty="0" smtClean="0"/>
              <a:t>11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85EDBD-4A77-C728-625E-054B11D3ED74}"/>
              </a:ext>
            </a:extLst>
          </p:cNvPr>
          <p:cNvSpPr txBox="1"/>
          <p:nvPr/>
        </p:nvSpPr>
        <p:spPr>
          <a:xfrm>
            <a:off x="0" y="160858"/>
            <a:ext cx="1219200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1">
            <a:spAutoFit/>
          </a:bodyPr>
          <a:lstStyle/>
          <a:p>
            <a:pPr algn="ctr"/>
            <a:r>
              <a:rPr lang="en-US" sz="5400">
                <a:solidFill>
                  <a:srgbClr val="333030"/>
                </a:solidFill>
                <a:latin typeface="Bodoni MT"/>
                <a:cs typeface="Didot"/>
              </a:rPr>
              <a:t>Projects Update</a:t>
            </a:r>
            <a:endParaRPr lang="en-US" sz="5400">
              <a:solidFill>
                <a:srgbClr val="333030"/>
              </a:solidFill>
              <a:effectLst/>
              <a:latin typeface="Bodoni MT" panose="02070603080606020203" pitchFamily="18" charset="0"/>
              <a:cs typeface="Didot" panose="02000503000000020003" pitchFamily="2" charset="-79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089609A-1263-7347-6267-F917595F011B}"/>
              </a:ext>
            </a:extLst>
          </p:cNvPr>
          <p:cNvSpPr txBox="1">
            <a:spLocks/>
          </p:cNvSpPr>
          <p:nvPr/>
        </p:nvSpPr>
        <p:spPr>
          <a:xfrm>
            <a:off x="838200" y="1051556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800" spc="300">
                <a:solidFill>
                  <a:schemeClr val="bg2">
                    <a:lumMod val="25000"/>
                  </a:schemeClr>
                </a:solidFill>
                <a:latin typeface="Montserrat" pitchFamily="2" charset="77"/>
              </a:rPr>
              <a:t>NOVEMBER 2023 ELECTION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82762F-8FE6-3A46-013A-696195A4D7A9}"/>
              </a:ext>
            </a:extLst>
          </p:cNvPr>
          <p:cNvSpPr/>
          <p:nvPr/>
        </p:nvSpPr>
        <p:spPr>
          <a:xfrm>
            <a:off x="611281" y="1894552"/>
            <a:ext cx="10955814" cy="2609608"/>
          </a:xfrm>
          <a:prstGeom prst="rect">
            <a:avLst/>
          </a:prstGeom>
          <a:noFill/>
          <a:ln w="25400">
            <a:solidFill>
              <a:srgbClr val="1D44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86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/>
        </p:nvSpPr>
        <p:spPr>
          <a:xfrm>
            <a:off x="4032200" y="4094851"/>
            <a:ext cx="4127600" cy="8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lnSpc>
                <a:spcPct val="90000"/>
              </a:lnSpc>
              <a:buSzPts val="3200"/>
            </a:pPr>
            <a:r>
              <a:rPr lang="en-US" sz="5600">
                <a:solidFill>
                  <a:srgbClr val="1C356E"/>
                </a:solidFill>
                <a:latin typeface="Bodoni MT"/>
                <a:cs typeface="Didot"/>
                <a:sym typeface="Open Sans"/>
              </a:rPr>
              <a:t>Questions</a:t>
            </a:r>
          </a:p>
        </p:txBody>
      </p:sp>
      <p:pic>
        <p:nvPicPr>
          <p:cNvPr id="132" name="Google Shape;132;p20"/>
          <p:cNvPicPr preferRelativeResize="0"/>
          <p:nvPr/>
        </p:nvPicPr>
        <p:blipFill rotWithShape="1">
          <a:blip r:embed="rId3">
            <a:alphaModFix/>
          </a:blip>
          <a:srcRect l="15413" t="19217" r="15558" b="20689"/>
          <a:stretch/>
        </p:blipFill>
        <p:spPr>
          <a:xfrm>
            <a:off x="4661967" y="1598001"/>
            <a:ext cx="2868068" cy="24968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2281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on a stage holding umbrellas&#10;&#10;Description automatically generated">
            <a:extLst>
              <a:ext uri="{FF2B5EF4-FFF2-40B4-BE49-F238E27FC236}">
                <a16:creationId xmlns:a16="http://schemas.microsoft.com/office/drawing/2014/main" id="{AE698072-05D1-0705-733B-AED205DEF4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58"/>
          <a:stretch/>
        </p:blipFill>
        <p:spPr>
          <a:xfrm>
            <a:off x="0" y="-1283"/>
            <a:ext cx="12192000" cy="6856719"/>
          </a:xfrm>
          <a:prstGeom prst="rect">
            <a:avLst/>
          </a:prstGeom>
          <a:solidFill>
            <a:srgbClr val="1E458F"/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DF2CFB-4B50-DD25-9E5C-1ECCD2C7278F}"/>
              </a:ext>
            </a:extLst>
          </p:cNvPr>
          <p:cNvSpPr txBox="1"/>
          <p:nvPr/>
        </p:nvSpPr>
        <p:spPr>
          <a:xfrm>
            <a:off x="577164" y="2828836"/>
            <a:ext cx="9867900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72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/>
                <a:ea typeface="Adobe Gothic Std B"/>
                <a:cs typeface="DilleniaUPC"/>
              </a:rPr>
              <a:t>Early Survey Results</a:t>
            </a:r>
          </a:p>
          <a:p>
            <a:r>
              <a:rPr lang="en-US" sz="40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/>
                <a:ea typeface="+mn-lt"/>
                <a:cs typeface="+mn-lt"/>
              </a:rPr>
              <a:t>Over 1,900 people responded to the survey.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A7A71B-5051-68E5-C1FD-621C7EE5C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709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E962A-B821-8083-9039-9949551AE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14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3680C0-E57C-1753-9B0E-8103E70965A0}"/>
              </a:ext>
            </a:extLst>
          </p:cNvPr>
          <p:cNvSpPr txBox="1"/>
          <p:nvPr/>
        </p:nvSpPr>
        <p:spPr>
          <a:xfrm>
            <a:off x="2886" y="-28320"/>
            <a:ext cx="7113211" cy="1062066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>
                <a:solidFill>
                  <a:schemeClr val="bg2">
                    <a:lumMod val="25000"/>
                  </a:schemeClr>
                </a:solidFill>
                <a:latin typeface="Bodoni MT"/>
                <a:cs typeface="Didot"/>
              </a:rPr>
              <a:t>Measuring Opinions:</a:t>
            </a:r>
            <a:endParaRPr lang="en-US" sz="3600">
              <a:solidFill>
                <a:schemeClr val="bg2">
                  <a:lumMod val="25000"/>
                </a:schemeClr>
              </a:solidFill>
              <a:cs typeface="Calibri"/>
            </a:endParaRPr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E3C571AD-5CF9-AFEA-639A-5BBCB4D5C626}"/>
              </a:ext>
            </a:extLst>
          </p:cNvPr>
          <p:cNvGrpSpPr/>
          <p:nvPr/>
        </p:nvGrpSpPr>
        <p:grpSpPr>
          <a:xfrm>
            <a:off x="5261074" y="1487959"/>
            <a:ext cx="5946510" cy="4467400"/>
            <a:chOff x="5114104" y="1371244"/>
            <a:chExt cx="5946510" cy="4467400"/>
          </a:xfrm>
        </p:grpSpPr>
        <p:graphicFrame>
          <p:nvGraphicFramePr>
            <p:cNvPr id="155" name="Chart 154">
              <a:extLst>
                <a:ext uri="{FF2B5EF4-FFF2-40B4-BE49-F238E27FC236}">
                  <a16:creationId xmlns:a16="http://schemas.microsoft.com/office/drawing/2014/main" id="{DC15B2DB-F1FC-684A-8BE1-BF543840685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30461061"/>
                </p:ext>
              </p:extLst>
            </p:nvPr>
          </p:nvGraphicFramePr>
          <p:xfrm>
            <a:off x="5114104" y="1371244"/>
            <a:ext cx="5946510" cy="39010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130B790-091A-74FE-E3A4-DFE4583EFE41}"/>
                </a:ext>
              </a:extLst>
            </p:cNvPr>
            <p:cNvSpPr txBox="1"/>
            <p:nvPr/>
          </p:nvSpPr>
          <p:spPr>
            <a:xfrm>
              <a:off x="9116410" y="5387000"/>
              <a:ext cx="1848655" cy="441259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Autofit/>
            </a:bodyPr>
            <a:lstStyle/>
            <a:p>
              <a:pPr algn="r">
                <a:lnSpc>
                  <a:spcPct val="200000"/>
                </a:lnSpc>
              </a:pPr>
              <a:r>
                <a:rPr lang="en-US" sz="1200" spc="300">
                  <a:latin typeface="Montserrat"/>
                  <a:cs typeface="Calibri Light"/>
                </a:rPr>
                <a:t>Strongly Agree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E9B5CAB-BDCC-C29C-7A22-A11829D7D9CC}"/>
                </a:ext>
              </a:extLst>
            </p:cNvPr>
            <p:cNvSpPr txBox="1"/>
            <p:nvPr/>
          </p:nvSpPr>
          <p:spPr>
            <a:xfrm>
              <a:off x="7681055" y="5397385"/>
              <a:ext cx="829843" cy="441259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1200" spc="300">
                  <a:latin typeface="Montserrat"/>
                  <a:cs typeface="Calibri Light"/>
                </a:rPr>
                <a:t>Unsure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6C41B52-7895-C57F-BA16-F7A75A93710A}"/>
                </a:ext>
              </a:extLst>
            </p:cNvPr>
            <p:cNvSpPr txBox="1"/>
            <p:nvPr/>
          </p:nvSpPr>
          <p:spPr>
            <a:xfrm>
              <a:off x="5247498" y="5397385"/>
              <a:ext cx="2016382" cy="441259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200" spc="300">
                  <a:latin typeface="Montserrat"/>
                  <a:cs typeface="Calibri Light"/>
                </a:rPr>
                <a:t>Strongly Disagree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228ED6F-F5B1-C102-5BED-E8D6D95127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69943" y="5296801"/>
              <a:ext cx="0" cy="201168"/>
            </a:xfrm>
            <a:prstGeom prst="line">
              <a:avLst/>
            </a:prstGeom>
            <a:ln w="38100">
              <a:solidFill>
                <a:srgbClr val="DA2F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C1310D3-0F26-807A-4126-DA2832D11F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96948" y="5296801"/>
              <a:ext cx="0" cy="201168"/>
            </a:xfrm>
            <a:prstGeom prst="line">
              <a:avLst/>
            </a:prstGeom>
            <a:ln w="38100">
              <a:solidFill>
                <a:srgbClr val="1D44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0F8EBD4-6568-DF48-CA19-9D196E8508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93679" y="5296801"/>
              <a:ext cx="0" cy="201168"/>
            </a:xfrm>
            <a:prstGeom prst="line">
              <a:avLst/>
            </a:prstGeom>
            <a:ln w="38100">
              <a:solidFill>
                <a:srgbClr val="FFC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AE36F28-FECA-C5F0-67A9-40EF1E213F36}"/>
                </a:ext>
              </a:extLst>
            </p:cNvPr>
            <p:cNvSpPr txBox="1"/>
            <p:nvPr/>
          </p:nvSpPr>
          <p:spPr>
            <a:xfrm>
              <a:off x="5117258" y="1396094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1400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292F252-1EEC-916A-67DA-E2BE57666850}"/>
                </a:ext>
              </a:extLst>
            </p:cNvPr>
            <p:cNvSpPr txBox="1"/>
            <p:nvPr/>
          </p:nvSpPr>
          <p:spPr>
            <a:xfrm>
              <a:off x="5117258" y="1912887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1200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2067A38-D3C2-E7E1-7DF0-21D0ACF449F7}"/>
                </a:ext>
              </a:extLst>
            </p:cNvPr>
            <p:cNvSpPr txBox="1"/>
            <p:nvPr/>
          </p:nvSpPr>
          <p:spPr>
            <a:xfrm>
              <a:off x="5117258" y="2429680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1000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190F625-6DA2-1499-F718-204F19A25ED8}"/>
                </a:ext>
              </a:extLst>
            </p:cNvPr>
            <p:cNvSpPr txBox="1"/>
            <p:nvPr/>
          </p:nvSpPr>
          <p:spPr>
            <a:xfrm>
              <a:off x="5114104" y="2946473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800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BEC3163-BA22-4669-987D-8C403D475609}"/>
                </a:ext>
              </a:extLst>
            </p:cNvPr>
            <p:cNvSpPr txBox="1"/>
            <p:nvPr/>
          </p:nvSpPr>
          <p:spPr>
            <a:xfrm>
              <a:off x="5114104" y="3463266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600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D735839-9476-F39A-9F8F-308280EDBE65}"/>
                </a:ext>
              </a:extLst>
            </p:cNvPr>
            <p:cNvSpPr txBox="1"/>
            <p:nvPr/>
          </p:nvSpPr>
          <p:spPr>
            <a:xfrm>
              <a:off x="5114104" y="3980059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400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79C4546-83AD-76A9-9E65-F41DD310C2E4}"/>
                </a:ext>
              </a:extLst>
            </p:cNvPr>
            <p:cNvSpPr txBox="1"/>
            <p:nvPr/>
          </p:nvSpPr>
          <p:spPr>
            <a:xfrm>
              <a:off x="5114104" y="4496854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200</a:t>
              </a:r>
            </a:p>
          </p:txBody>
        </p: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BB7563D2-A1AC-E5F7-DBDF-F748B3B75B3F}"/>
                </a:ext>
              </a:extLst>
            </p:cNvPr>
            <p:cNvCxnSpPr>
              <a:cxnSpLocks/>
            </p:cNvCxnSpPr>
            <p:nvPr/>
          </p:nvCxnSpPr>
          <p:spPr>
            <a:xfrm>
              <a:off x="5270367" y="5407770"/>
              <a:ext cx="5626581" cy="0"/>
            </a:xfrm>
            <a:prstGeom prst="line">
              <a:avLst/>
            </a:prstGeom>
            <a:ln w="38100">
              <a:gradFill>
                <a:gsLst>
                  <a:gs pos="0">
                    <a:srgbClr val="DA2F54"/>
                  </a:gs>
                  <a:gs pos="50000">
                    <a:srgbClr val="FFC200"/>
                  </a:gs>
                  <a:gs pos="100000">
                    <a:srgbClr val="1D448D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F0385E54-C855-78F1-193A-05D5E80E4288}"/>
              </a:ext>
            </a:extLst>
          </p:cNvPr>
          <p:cNvGrpSpPr/>
          <p:nvPr/>
        </p:nvGrpSpPr>
        <p:grpSpPr>
          <a:xfrm>
            <a:off x="631120" y="6185769"/>
            <a:ext cx="7727789" cy="409813"/>
            <a:chOff x="5511807" y="6264685"/>
            <a:chExt cx="7727789" cy="409813"/>
          </a:xfrm>
        </p:grpSpPr>
        <p:sp>
          <p:nvSpPr>
            <p:cNvPr id="74" name="Title 1">
              <a:extLst>
                <a:ext uri="{FF2B5EF4-FFF2-40B4-BE49-F238E27FC236}">
                  <a16:creationId xmlns:a16="http://schemas.microsoft.com/office/drawing/2014/main" id="{4CCC3FF0-7507-BFE2-A466-58BD881C2B47}"/>
                </a:ext>
              </a:extLst>
            </p:cNvPr>
            <p:cNvSpPr txBox="1">
              <a:spLocks/>
            </p:cNvSpPr>
            <p:nvPr/>
          </p:nvSpPr>
          <p:spPr>
            <a:xfrm>
              <a:off x="6048944" y="6264685"/>
              <a:ext cx="1426202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4000" b="1" kern="100">
                  <a:solidFill>
                    <a:srgbClr val="1D448D"/>
                  </a:solidFill>
                  <a:latin typeface="Source Sans Pro"/>
                  <a:ea typeface="Source Sans Pro"/>
                  <a:cs typeface="Times New Roman"/>
                </a:rPr>
                <a:t>82%</a:t>
              </a:r>
              <a:endParaRPr lang="en-US">
                <a:solidFill>
                  <a:srgbClr val="1D448D"/>
                </a:solidFill>
              </a:endParaRPr>
            </a:p>
          </p:txBody>
        </p:sp>
        <p:sp>
          <p:nvSpPr>
            <p:cNvPr id="75" name="Title 1">
              <a:extLst>
                <a:ext uri="{FF2B5EF4-FFF2-40B4-BE49-F238E27FC236}">
                  <a16:creationId xmlns:a16="http://schemas.microsoft.com/office/drawing/2014/main" id="{E6CE04F9-87F4-7B42-8E18-DA5897F97989}"/>
                </a:ext>
              </a:extLst>
            </p:cNvPr>
            <p:cNvSpPr txBox="1">
              <a:spLocks/>
            </p:cNvSpPr>
            <p:nvPr/>
          </p:nvSpPr>
          <p:spPr>
            <a:xfrm>
              <a:off x="6444593" y="6315703"/>
              <a:ext cx="6795003" cy="30777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spc="300">
                  <a:latin typeface="Montserrat"/>
                  <a:cs typeface="Calibri Light"/>
                </a:rPr>
                <a:t>Agree to Strongly Agree on both topics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1D9BAB74-2794-2414-FAFA-9497D611C8E5}"/>
                </a:ext>
              </a:extLst>
            </p:cNvPr>
            <p:cNvSpPr txBox="1"/>
            <p:nvPr/>
          </p:nvSpPr>
          <p:spPr>
            <a:xfrm>
              <a:off x="5511807" y="6315703"/>
              <a:ext cx="7681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pc="300">
                  <a:latin typeface="Montserrat"/>
                  <a:ea typeface="+mj-ea"/>
                  <a:cs typeface="Calibri Light"/>
                </a:rPr>
                <a:t>Over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EF5CAB77-5911-9371-2D9B-D482130BCBC3}"/>
              </a:ext>
            </a:extLst>
          </p:cNvPr>
          <p:cNvGrpSpPr/>
          <p:nvPr/>
        </p:nvGrpSpPr>
        <p:grpSpPr>
          <a:xfrm>
            <a:off x="370165" y="1732283"/>
            <a:ext cx="4223002" cy="1404819"/>
            <a:chOff x="352547" y="1466930"/>
            <a:chExt cx="4223002" cy="1404819"/>
          </a:xfrm>
        </p:grpSpPr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BD0A2C02-5A5F-A566-12CA-A91C15E837CF}"/>
                </a:ext>
              </a:extLst>
            </p:cNvPr>
            <p:cNvSpPr txBox="1">
              <a:spLocks/>
            </p:cNvSpPr>
            <p:nvPr/>
          </p:nvSpPr>
          <p:spPr>
            <a:xfrm>
              <a:off x="1032267" y="2609715"/>
              <a:ext cx="2653897" cy="2620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000" spc="300">
                  <a:latin typeface="Montserrat"/>
                  <a:cs typeface="Calibri Light"/>
                </a:rPr>
                <a:t>(1,923 Total Responses)</a:t>
              </a:r>
            </a:p>
          </p:txBody>
        </p: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73683810-A860-AD4E-3A18-E04374F86E76}"/>
                </a:ext>
              </a:extLst>
            </p:cNvPr>
            <p:cNvGrpSpPr/>
            <p:nvPr/>
          </p:nvGrpSpPr>
          <p:grpSpPr>
            <a:xfrm>
              <a:off x="352547" y="1466930"/>
              <a:ext cx="4223002" cy="1230530"/>
              <a:chOff x="530232" y="1360031"/>
              <a:chExt cx="4223002" cy="1230530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A464F79-488B-A841-A04F-8D2EE4CCB387}"/>
                  </a:ext>
                </a:extLst>
              </p:cNvPr>
              <p:cNvSpPr txBox="1"/>
              <p:nvPr/>
            </p:nvSpPr>
            <p:spPr>
              <a:xfrm>
                <a:off x="1101628" y="1360031"/>
                <a:ext cx="3651606" cy="12305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3000"/>
                  </a:lnSpc>
                  <a:spcBef>
                    <a:spcPct val="0"/>
                  </a:spcBef>
                </a:pPr>
                <a:r>
                  <a:rPr lang="en-US" sz="2000" b="1" kern="100">
                    <a:latin typeface="Source Sans Pro"/>
                    <a:ea typeface="Source Sans Pro"/>
                    <a:cs typeface="Times New Roman"/>
                  </a:rPr>
                  <a:t>The district is steadily growing and needs a plan to address rising student enrollment.</a:t>
                </a:r>
              </a:p>
            </p:txBody>
          </p:sp>
          <p:sp>
            <p:nvSpPr>
              <p:cNvPr id="165" name="Title 1">
                <a:extLst>
                  <a:ext uri="{FF2B5EF4-FFF2-40B4-BE49-F238E27FC236}">
                    <a16:creationId xmlns:a16="http://schemas.microsoft.com/office/drawing/2014/main" id="{1B182F04-4D83-BADF-9AD0-C17B3C61B8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0232" y="1410350"/>
                <a:ext cx="733943" cy="409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ts val="3000"/>
                  </a:lnSpc>
                </a:pPr>
                <a:r>
                  <a:rPr lang="en-US" sz="4000" b="1" kern="100">
                    <a:solidFill>
                      <a:srgbClr val="1D448D"/>
                    </a:solidFill>
                    <a:latin typeface="Source Sans Pro"/>
                    <a:ea typeface="Source Sans Pro"/>
                    <a:cs typeface="Times New Roman"/>
                  </a:rPr>
                  <a:t>5.</a:t>
                </a:r>
                <a:endParaRPr lang="en-US">
                  <a:solidFill>
                    <a:srgbClr val="1D448D"/>
                  </a:solidFill>
                </a:endParaRPr>
              </a:p>
            </p:txBody>
          </p:sp>
        </p:grp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ACA6C7EF-0BD9-2544-D226-CE99403FBAB6}"/>
              </a:ext>
            </a:extLst>
          </p:cNvPr>
          <p:cNvGrpSpPr/>
          <p:nvPr/>
        </p:nvGrpSpPr>
        <p:grpSpPr>
          <a:xfrm>
            <a:off x="370165" y="3914252"/>
            <a:ext cx="4223002" cy="1420621"/>
            <a:chOff x="413020" y="3760006"/>
            <a:chExt cx="4223002" cy="1420621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73A992C-D60C-6D8A-CCBD-7547AD21848E}"/>
                </a:ext>
              </a:extLst>
            </p:cNvPr>
            <p:cNvGrpSpPr/>
            <p:nvPr/>
          </p:nvGrpSpPr>
          <p:grpSpPr>
            <a:xfrm>
              <a:off x="413020" y="3760006"/>
              <a:ext cx="4223002" cy="1230530"/>
              <a:chOff x="530232" y="3066626"/>
              <a:chExt cx="4223002" cy="1230530"/>
            </a:xfrm>
          </p:grpSpPr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725D87E5-EA8E-B1DD-3856-ED8FD10008D6}"/>
                  </a:ext>
                </a:extLst>
              </p:cNvPr>
              <p:cNvSpPr txBox="1"/>
              <p:nvPr/>
            </p:nvSpPr>
            <p:spPr>
              <a:xfrm>
                <a:off x="1101628" y="3066626"/>
                <a:ext cx="3651606" cy="12305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3000"/>
                  </a:lnSpc>
                  <a:spcBef>
                    <a:spcPct val="0"/>
                  </a:spcBef>
                </a:pPr>
                <a:r>
                  <a:rPr lang="en-US" sz="2000" b="1" kern="100">
                    <a:latin typeface="Source Sans Pro"/>
                    <a:ea typeface="Source Sans Pro"/>
                    <a:cs typeface="Times New Roman"/>
                  </a:rPr>
                  <a:t>Classrooms and common spaces throughout the district are overcrowded.</a:t>
                </a:r>
              </a:p>
            </p:txBody>
          </p:sp>
          <p:sp>
            <p:nvSpPr>
              <p:cNvPr id="168" name="Title 1">
                <a:extLst>
                  <a:ext uri="{FF2B5EF4-FFF2-40B4-BE49-F238E27FC236}">
                    <a16:creationId xmlns:a16="http://schemas.microsoft.com/office/drawing/2014/main" id="{AA80985F-86DE-09A6-C346-01DE530BDE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0232" y="3116859"/>
                <a:ext cx="733943" cy="409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ts val="3000"/>
                  </a:lnSpc>
                </a:pPr>
                <a:r>
                  <a:rPr lang="en-US" sz="4000" b="1" kern="100">
                    <a:pattFill prst="pct70">
                      <a:fgClr>
                        <a:srgbClr val="1D448D"/>
                      </a:fgClr>
                      <a:bgClr>
                        <a:schemeClr val="bg1"/>
                      </a:bgClr>
                    </a:pattFill>
                    <a:latin typeface="Source Sans Pro"/>
                    <a:ea typeface="Source Sans Pro"/>
                    <a:cs typeface="Times New Roman"/>
                  </a:rPr>
                  <a:t>6.</a:t>
                </a:r>
                <a:endParaRPr lang="en-US">
                  <a:pattFill prst="pct70">
                    <a:fgClr>
                      <a:srgbClr val="1D448D"/>
                    </a:fgClr>
                    <a:bgClr>
                      <a:schemeClr val="bg1"/>
                    </a:bgClr>
                  </a:pattFill>
                </a:endParaRPr>
              </a:p>
            </p:txBody>
          </p:sp>
        </p:grpSp>
        <p:sp>
          <p:nvSpPr>
            <p:cNvPr id="173" name="Title 1">
              <a:extLst>
                <a:ext uri="{FF2B5EF4-FFF2-40B4-BE49-F238E27FC236}">
                  <a16:creationId xmlns:a16="http://schemas.microsoft.com/office/drawing/2014/main" id="{780B4DA4-8249-1ECA-DE85-156961D344F8}"/>
                </a:ext>
              </a:extLst>
            </p:cNvPr>
            <p:cNvSpPr txBox="1">
              <a:spLocks/>
            </p:cNvSpPr>
            <p:nvPr/>
          </p:nvSpPr>
          <p:spPr>
            <a:xfrm>
              <a:off x="1086489" y="4918589"/>
              <a:ext cx="2660133" cy="26203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000" spc="300">
                  <a:latin typeface="Montserrat"/>
                  <a:cs typeface="Calibri Light"/>
                </a:rPr>
                <a:t>(1,927 Total Responses)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5337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4D716627-ED0F-9B41-AAF0-FB88B44D74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5891764"/>
              </p:ext>
            </p:extLst>
          </p:nvPr>
        </p:nvGraphicFramePr>
        <p:xfrm>
          <a:off x="5260787" y="1084909"/>
          <a:ext cx="5946509" cy="4419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E962A-B821-8083-9039-9949551AE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15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3680C0-E57C-1753-9B0E-8103E70965A0}"/>
              </a:ext>
            </a:extLst>
          </p:cNvPr>
          <p:cNvSpPr txBox="1"/>
          <p:nvPr/>
        </p:nvSpPr>
        <p:spPr>
          <a:xfrm>
            <a:off x="2886" y="-28320"/>
            <a:ext cx="7113211" cy="1062066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>
                <a:solidFill>
                  <a:schemeClr val="bg2">
                    <a:lumMod val="25000"/>
                  </a:schemeClr>
                </a:solidFill>
                <a:latin typeface="Bodoni MT"/>
                <a:cs typeface="Didot"/>
              </a:rPr>
              <a:t>Measuring Opinions:</a:t>
            </a:r>
            <a:endParaRPr lang="en-US" sz="3600">
              <a:solidFill>
                <a:schemeClr val="bg2">
                  <a:lumMod val="25000"/>
                </a:schemeClr>
              </a:solidFill>
              <a:cs typeface="Calibri"/>
            </a:endParaRP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F0385E54-C855-78F1-193A-05D5E80E4288}"/>
              </a:ext>
            </a:extLst>
          </p:cNvPr>
          <p:cNvGrpSpPr/>
          <p:nvPr/>
        </p:nvGrpSpPr>
        <p:grpSpPr>
          <a:xfrm>
            <a:off x="484775" y="6185769"/>
            <a:ext cx="8008776" cy="409813"/>
            <a:chOff x="6048944" y="6264685"/>
            <a:chExt cx="8008776" cy="409813"/>
          </a:xfrm>
        </p:grpSpPr>
        <p:sp>
          <p:nvSpPr>
            <p:cNvPr id="74" name="Title 1">
              <a:extLst>
                <a:ext uri="{FF2B5EF4-FFF2-40B4-BE49-F238E27FC236}">
                  <a16:creationId xmlns:a16="http://schemas.microsoft.com/office/drawing/2014/main" id="{4CCC3FF0-7507-BFE2-A466-58BD881C2B47}"/>
                </a:ext>
              </a:extLst>
            </p:cNvPr>
            <p:cNvSpPr txBox="1">
              <a:spLocks/>
            </p:cNvSpPr>
            <p:nvPr/>
          </p:nvSpPr>
          <p:spPr>
            <a:xfrm>
              <a:off x="6048944" y="6264685"/>
              <a:ext cx="1426202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4000" b="1" kern="100">
                  <a:solidFill>
                    <a:srgbClr val="1D448D"/>
                  </a:solidFill>
                  <a:latin typeface="Source Sans Pro"/>
                  <a:ea typeface="Source Sans Pro"/>
                  <a:cs typeface="Times New Roman"/>
                </a:rPr>
                <a:t>90%</a:t>
              </a:r>
              <a:endParaRPr lang="en-US">
                <a:solidFill>
                  <a:srgbClr val="1D448D"/>
                </a:solidFill>
              </a:endParaRPr>
            </a:p>
          </p:txBody>
        </p:sp>
        <p:sp>
          <p:nvSpPr>
            <p:cNvPr id="75" name="Title 1">
              <a:extLst>
                <a:ext uri="{FF2B5EF4-FFF2-40B4-BE49-F238E27FC236}">
                  <a16:creationId xmlns:a16="http://schemas.microsoft.com/office/drawing/2014/main" id="{E6CE04F9-87F4-7B42-8E18-DA5897F97989}"/>
                </a:ext>
              </a:extLst>
            </p:cNvPr>
            <p:cNvSpPr txBox="1">
              <a:spLocks/>
            </p:cNvSpPr>
            <p:nvPr/>
          </p:nvSpPr>
          <p:spPr>
            <a:xfrm>
              <a:off x="6614054" y="6308172"/>
              <a:ext cx="7443666" cy="30777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spc="300">
                  <a:latin typeface="Montserrat"/>
                  <a:cs typeface="Calibri Light"/>
                </a:rPr>
                <a:t>Agree with #7 but only               Agree with #12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EF5CAB77-5911-9371-2D9B-D482130BCBC3}"/>
              </a:ext>
            </a:extLst>
          </p:cNvPr>
          <p:cNvGrpSpPr/>
          <p:nvPr/>
        </p:nvGrpSpPr>
        <p:grpSpPr>
          <a:xfrm>
            <a:off x="370165" y="1732283"/>
            <a:ext cx="4223002" cy="1404819"/>
            <a:chOff x="352547" y="1466930"/>
            <a:chExt cx="4223002" cy="1404819"/>
          </a:xfrm>
        </p:grpSpPr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BD0A2C02-5A5F-A566-12CA-A91C15E837CF}"/>
                </a:ext>
              </a:extLst>
            </p:cNvPr>
            <p:cNvSpPr txBox="1">
              <a:spLocks/>
            </p:cNvSpPr>
            <p:nvPr/>
          </p:nvSpPr>
          <p:spPr>
            <a:xfrm>
              <a:off x="1032267" y="2609715"/>
              <a:ext cx="2653897" cy="2620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000" spc="300">
                  <a:latin typeface="Montserrat"/>
                  <a:cs typeface="Calibri Light"/>
                </a:rPr>
                <a:t>(1,936 Total Responses)</a:t>
              </a:r>
            </a:p>
          </p:txBody>
        </p: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73683810-A860-AD4E-3A18-E04374F86E76}"/>
                </a:ext>
              </a:extLst>
            </p:cNvPr>
            <p:cNvGrpSpPr/>
            <p:nvPr/>
          </p:nvGrpSpPr>
          <p:grpSpPr>
            <a:xfrm>
              <a:off x="352547" y="1466930"/>
              <a:ext cx="4223002" cy="1217128"/>
              <a:chOff x="530232" y="1360031"/>
              <a:chExt cx="4223002" cy="1217128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A464F79-488B-A841-A04F-8D2EE4CCB387}"/>
                  </a:ext>
                </a:extLst>
              </p:cNvPr>
              <p:cNvSpPr txBox="1"/>
              <p:nvPr/>
            </p:nvSpPr>
            <p:spPr>
              <a:xfrm>
                <a:off x="1101628" y="1360031"/>
                <a:ext cx="3651606" cy="12171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3000"/>
                  </a:lnSpc>
                  <a:spcBef>
                    <a:spcPct val="0"/>
                  </a:spcBef>
                </a:pPr>
                <a:r>
                  <a:rPr lang="en-US" sz="2000" b="1" kern="100">
                    <a:latin typeface="Source Sans Pro"/>
                    <a:ea typeface="Source Sans Pro"/>
                    <a:cs typeface="Times New Roman"/>
                  </a:rPr>
                  <a:t>The district needs to address maintenance and renovations for aging facilities.</a:t>
                </a:r>
              </a:p>
            </p:txBody>
          </p:sp>
          <p:sp>
            <p:nvSpPr>
              <p:cNvPr id="165" name="Title 1">
                <a:extLst>
                  <a:ext uri="{FF2B5EF4-FFF2-40B4-BE49-F238E27FC236}">
                    <a16:creationId xmlns:a16="http://schemas.microsoft.com/office/drawing/2014/main" id="{1B182F04-4D83-BADF-9AD0-C17B3C61B8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0232" y="1410350"/>
                <a:ext cx="733943" cy="409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ts val="3000"/>
                  </a:lnSpc>
                </a:pPr>
                <a:r>
                  <a:rPr lang="en-US" sz="4000" b="1" kern="100">
                    <a:solidFill>
                      <a:srgbClr val="1D448D"/>
                    </a:solidFill>
                    <a:latin typeface="Source Sans Pro"/>
                    <a:ea typeface="Source Sans Pro"/>
                    <a:cs typeface="Times New Roman"/>
                  </a:rPr>
                  <a:t>7.</a:t>
                </a:r>
                <a:endParaRPr lang="en-US">
                  <a:solidFill>
                    <a:srgbClr val="1D448D"/>
                  </a:solidFill>
                </a:endParaRP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19474D6-9120-8432-0EEA-BAC6A6FDB010}"/>
              </a:ext>
            </a:extLst>
          </p:cNvPr>
          <p:cNvGrpSpPr/>
          <p:nvPr/>
        </p:nvGrpSpPr>
        <p:grpSpPr>
          <a:xfrm>
            <a:off x="103695" y="3810278"/>
            <a:ext cx="4489472" cy="1456432"/>
            <a:chOff x="103695" y="3470913"/>
            <a:chExt cx="4489472" cy="1456432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725D87E5-EA8E-B1DD-3856-ED8FD10008D6}"/>
                </a:ext>
              </a:extLst>
            </p:cNvPr>
            <p:cNvSpPr txBox="1"/>
            <p:nvPr/>
          </p:nvSpPr>
          <p:spPr>
            <a:xfrm>
              <a:off x="941561" y="3470913"/>
              <a:ext cx="3651606" cy="12171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3000"/>
                </a:lnSpc>
                <a:spcBef>
                  <a:spcPct val="0"/>
                </a:spcBef>
              </a:pPr>
              <a:r>
                <a:rPr lang="en-US" sz="2000" b="1" kern="100">
                  <a:latin typeface="Source Sans Pro"/>
                  <a:ea typeface="Source Sans Pro"/>
                  <a:cs typeface="Times New Roman"/>
                </a:rPr>
                <a:t>Good schools in Midland contribute to a quality workforce.</a:t>
              </a:r>
            </a:p>
          </p:txBody>
        </p:sp>
        <p:sp>
          <p:nvSpPr>
            <p:cNvPr id="168" name="Title 1">
              <a:extLst>
                <a:ext uri="{FF2B5EF4-FFF2-40B4-BE49-F238E27FC236}">
                  <a16:creationId xmlns:a16="http://schemas.microsoft.com/office/drawing/2014/main" id="{AA80985F-86DE-09A6-C346-01DE530BDECC}"/>
                </a:ext>
              </a:extLst>
            </p:cNvPr>
            <p:cNvSpPr txBox="1">
              <a:spLocks/>
            </p:cNvSpPr>
            <p:nvPr/>
          </p:nvSpPr>
          <p:spPr>
            <a:xfrm>
              <a:off x="103695" y="3521146"/>
              <a:ext cx="1000413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3000"/>
                </a:lnSpc>
              </a:pPr>
              <a:r>
                <a:rPr lang="en-US" sz="4000" b="1" kern="100">
                  <a:pattFill prst="pct70">
                    <a:fgClr>
                      <a:srgbClr val="1D448D"/>
                    </a:fgClr>
                    <a:bgClr>
                      <a:schemeClr val="bg1"/>
                    </a:bgClr>
                  </a:pattFill>
                  <a:latin typeface="Source Sans Pro"/>
                  <a:ea typeface="Source Sans Pro"/>
                  <a:cs typeface="Times New Roman"/>
                </a:rPr>
                <a:t>12.</a:t>
              </a:r>
              <a:endParaRPr lang="en-US">
                <a:pattFill prst="pct70">
                  <a:fgClr>
                    <a:srgbClr val="1D448D"/>
                  </a:fgClr>
                  <a:bgClr>
                    <a:schemeClr val="bg1"/>
                  </a:bgClr>
                </a:pattFill>
              </a:endParaRPr>
            </a:p>
          </p:txBody>
        </p:sp>
        <p:sp>
          <p:nvSpPr>
            <p:cNvPr id="173" name="Title 1">
              <a:extLst>
                <a:ext uri="{FF2B5EF4-FFF2-40B4-BE49-F238E27FC236}">
                  <a16:creationId xmlns:a16="http://schemas.microsoft.com/office/drawing/2014/main" id="{780B4DA4-8249-1ECA-DE85-156961D344F8}"/>
                </a:ext>
              </a:extLst>
            </p:cNvPr>
            <p:cNvSpPr txBox="1">
              <a:spLocks/>
            </p:cNvSpPr>
            <p:nvPr/>
          </p:nvSpPr>
          <p:spPr>
            <a:xfrm>
              <a:off x="1043649" y="4665307"/>
              <a:ext cx="2660133" cy="26203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000" spc="300">
                  <a:latin typeface="Montserrat"/>
                  <a:cs typeface="Calibri Light"/>
                </a:rPr>
                <a:t>(1,932 Total Responses)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2B0D0D6-405D-6C5D-4852-2682780290D1}"/>
              </a:ext>
            </a:extLst>
          </p:cNvPr>
          <p:cNvGrpSpPr/>
          <p:nvPr/>
        </p:nvGrpSpPr>
        <p:grpSpPr>
          <a:xfrm>
            <a:off x="5261074" y="1119419"/>
            <a:ext cx="5850961" cy="4956015"/>
            <a:chOff x="5261074" y="1054767"/>
            <a:chExt cx="5850961" cy="495601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130B790-091A-74FE-E3A4-DFE4583EFE41}"/>
                </a:ext>
              </a:extLst>
            </p:cNvPr>
            <p:cNvSpPr txBox="1"/>
            <p:nvPr/>
          </p:nvSpPr>
          <p:spPr>
            <a:xfrm>
              <a:off x="9263380" y="5559138"/>
              <a:ext cx="1848655" cy="441259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Autofit/>
            </a:bodyPr>
            <a:lstStyle/>
            <a:p>
              <a:pPr algn="r">
                <a:lnSpc>
                  <a:spcPct val="200000"/>
                </a:lnSpc>
              </a:pPr>
              <a:r>
                <a:rPr lang="en-US" sz="1200" spc="300">
                  <a:latin typeface="Montserrat"/>
                  <a:cs typeface="Calibri Light"/>
                </a:rPr>
                <a:t>Strongly Agree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E9B5CAB-BDCC-C29C-7A22-A11829D7D9CC}"/>
                </a:ext>
              </a:extLst>
            </p:cNvPr>
            <p:cNvSpPr txBox="1"/>
            <p:nvPr/>
          </p:nvSpPr>
          <p:spPr>
            <a:xfrm>
              <a:off x="7828025" y="5569523"/>
              <a:ext cx="829843" cy="441259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1200" spc="300">
                  <a:latin typeface="Montserrat"/>
                  <a:cs typeface="Calibri Light"/>
                </a:rPr>
                <a:t>Unsure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6C41B52-7895-C57F-BA16-F7A75A93710A}"/>
                </a:ext>
              </a:extLst>
            </p:cNvPr>
            <p:cNvSpPr txBox="1"/>
            <p:nvPr/>
          </p:nvSpPr>
          <p:spPr>
            <a:xfrm>
              <a:off x="5394468" y="5569523"/>
              <a:ext cx="2016382" cy="441259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200" spc="300">
                  <a:latin typeface="Montserrat"/>
                  <a:cs typeface="Calibri Light"/>
                </a:rPr>
                <a:t>Strongly Disagree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228ED6F-F5B1-C102-5BED-E8D6D95127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16913" y="5468939"/>
              <a:ext cx="0" cy="201168"/>
            </a:xfrm>
            <a:prstGeom prst="line">
              <a:avLst/>
            </a:prstGeom>
            <a:ln w="38100">
              <a:solidFill>
                <a:srgbClr val="DA2F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C1310D3-0F26-807A-4126-DA2832D11F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43918" y="5468939"/>
              <a:ext cx="0" cy="201168"/>
            </a:xfrm>
            <a:prstGeom prst="line">
              <a:avLst/>
            </a:prstGeom>
            <a:ln w="38100">
              <a:solidFill>
                <a:srgbClr val="1D44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0F8EBD4-6568-DF48-CA19-9D196E8508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40649" y="5468939"/>
              <a:ext cx="0" cy="201168"/>
            </a:xfrm>
            <a:prstGeom prst="line">
              <a:avLst/>
            </a:prstGeom>
            <a:ln w="38100">
              <a:solidFill>
                <a:srgbClr val="FFC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AE36F28-FECA-C5F0-67A9-40EF1E213F36}"/>
                </a:ext>
              </a:extLst>
            </p:cNvPr>
            <p:cNvSpPr txBox="1"/>
            <p:nvPr/>
          </p:nvSpPr>
          <p:spPr>
            <a:xfrm>
              <a:off x="5264228" y="1568232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1400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292F252-1EEC-916A-67DA-E2BE57666850}"/>
                </a:ext>
              </a:extLst>
            </p:cNvPr>
            <p:cNvSpPr txBox="1"/>
            <p:nvPr/>
          </p:nvSpPr>
          <p:spPr>
            <a:xfrm>
              <a:off x="5264228" y="2085025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1200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2067A38-D3C2-E7E1-7DF0-21D0ACF449F7}"/>
                </a:ext>
              </a:extLst>
            </p:cNvPr>
            <p:cNvSpPr txBox="1"/>
            <p:nvPr/>
          </p:nvSpPr>
          <p:spPr>
            <a:xfrm>
              <a:off x="5264228" y="2601818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1000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190F625-6DA2-1499-F718-204F19A25ED8}"/>
                </a:ext>
              </a:extLst>
            </p:cNvPr>
            <p:cNvSpPr txBox="1"/>
            <p:nvPr/>
          </p:nvSpPr>
          <p:spPr>
            <a:xfrm>
              <a:off x="5261074" y="3118611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800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BEC3163-BA22-4669-987D-8C403D475609}"/>
                </a:ext>
              </a:extLst>
            </p:cNvPr>
            <p:cNvSpPr txBox="1"/>
            <p:nvPr/>
          </p:nvSpPr>
          <p:spPr>
            <a:xfrm>
              <a:off x="5261074" y="3635404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600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D735839-9476-F39A-9F8F-308280EDBE65}"/>
                </a:ext>
              </a:extLst>
            </p:cNvPr>
            <p:cNvSpPr txBox="1"/>
            <p:nvPr/>
          </p:nvSpPr>
          <p:spPr>
            <a:xfrm>
              <a:off x="5261074" y="4152197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400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79C4546-83AD-76A9-9E65-F41DD310C2E4}"/>
                </a:ext>
              </a:extLst>
            </p:cNvPr>
            <p:cNvSpPr txBox="1"/>
            <p:nvPr/>
          </p:nvSpPr>
          <p:spPr>
            <a:xfrm>
              <a:off x="5261074" y="4668992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200</a:t>
              </a:r>
            </a:p>
          </p:txBody>
        </p: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BB7563D2-A1AC-E5F7-DBDF-F748B3B75B3F}"/>
                </a:ext>
              </a:extLst>
            </p:cNvPr>
            <p:cNvCxnSpPr>
              <a:cxnSpLocks/>
            </p:cNvCxnSpPr>
            <p:nvPr/>
          </p:nvCxnSpPr>
          <p:spPr>
            <a:xfrm>
              <a:off x="5417337" y="5579908"/>
              <a:ext cx="5626581" cy="0"/>
            </a:xfrm>
            <a:prstGeom prst="line">
              <a:avLst/>
            </a:prstGeom>
            <a:ln w="38100">
              <a:gradFill>
                <a:gsLst>
                  <a:gs pos="0">
                    <a:srgbClr val="DA2F54"/>
                  </a:gs>
                  <a:gs pos="50000">
                    <a:srgbClr val="FFC200"/>
                  </a:gs>
                  <a:gs pos="100000">
                    <a:srgbClr val="1D448D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815A81F-1E11-A490-A92D-CE5504DBD516}"/>
                </a:ext>
              </a:extLst>
            </p:cNvPr>
            <p:cNvSpPr txBox="1"/>
            <p:nvPr/>
          </p:nvSpPr>
          <p:spPr>
            <a:xfrm>
              <a:off x="5261074" y="1054767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1600</a:t>
              </a: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73489598-051D-84F0-9543-315DEC188B91}"/>
              </a:ext>
            </a:extLst>
          </p:cNvPr>
          <p:cNvSpPr txBox="1">
            <a:spLocks/>
          </p:cNvSpPr>
          <p:nvPr/>
        </p:nvSpPr>
        <p:spPr>
          <a:xfrm>
            <a:off x="4547687" y="6172111"/>
            <a:ext cx="1426202" cy="40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4000" b="1" kern="100">
                <a:solidFill>
                  <a:srgbClr val="1D448D"/>
                </a:solidFill>
                <a:latin typeface="Source Sans Pro"/>
                <a:ea typeface="Source Sans Pro"/>
                <a:cs typeface="Times New Roman"/>
              </a:rPr>
              <a:t>66%</a:t>
            </a:r>
            <a:endParaRPr lang="en-US">
              <a:solidFill>
                <a:srgbClr val="1D44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377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9B7AA8E-556D-A849-A85F-D1138AFBA5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6734092"/>
              </p:ext>
            </p:extLst>
          </p:nvPr>
        </p:nvGraphicFramePr>
        <p:xfrm>
          <a:off x="5268287" y="1478815"/>
          <a:ext cx="5939291" cy="3907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E962A-B821-8083-9039-9949551AE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16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3680C0-E57C-1753-9B0E-8103E70965A0}"/>
              </a:ext>
            </a:extLst>
          </p:cNvPr>
          <p:cNvSpPr txBox="1"/>
          <p:nvPr/>
        </p:nvSpPr>
        <p:spPr>
          <a:xfrm>
            <a:off x="2886" y="-28320"/>
            <a:ext cx="7113211" cy="1062066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>
                <a:solidFill>
                  <a:schemeClr val="bg2">
                    <a:lumMod val="25000"/>
                  </a:schemeClr>
                </a:solidFill>
                <a:latin typeface="Bodoni MT"/>
                <a:cs typeface="Didot"/>
              </a:rPr>
              <a:t>Measuring Opinions:</a:t>
            </a:r>
            <a:endParaRPr lang="en-US" sz="3600">
              <a:solidFill>
                <a:schemeClr val="bg2">
                  <a:lumMod val="25000"/>
                </a:schemeClr>
              </a:solidFill>
              <a:cs typeface="Calibri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130B790-091A-74FE-E3A4-DFE4583EFE41}"/>
              </a:ext>
            </a:extLst>
          </p:cNvPr>
          <p:cNvSpPr txBox="1"/>
          <p:nvPr/>
        </p:nvSpPr>
        <p:spPr>
          <a:xfrm>
            <a:off x="9263380" y="5503715"/>
            <a:ext cx="1848655" cy="441259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lstStyle/>
          <a:p>
            <a:pPr algn="r">
              <a:lnSpc>
                <a:spcPct val="200000"/>
              </a:lnSpc>
            </a:pPr>
            <a:r>
              <a:rPr lang="en-US" sz="1200" spc="300">
                <a:latin typeface="Montserrat"/>
                <a:cs typeface="Calibri Light"/>
              </a:rPr>
              <a:t>Strongly Agree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E9B5CAB-BDCC-C29C-7A22-A11829D7D9CC}"/>
              </a:ext>
            </a:extLst>
          </p:cNvPr>
          <p:cNvSpPr txBox="1"/>
          <p:nvPr/>
        </p:nvSpPr>
        <p:spPr>
          <a:xfrm>
            <a:off x="7828025" y="5514100"/>
            <a:ext cx="829843" cy="441259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1200" spc="300">
                <a:latin typeface="Montserrat"/>
                <a:cs typeface="Calibri Light"/>
              </a:rPr>
              <a:t>Unsure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C41B52-7895-C57F-BA16-F7A75A93710A}"/>
              </a:ext>
            </a:extLst>
          </p:cNvPr>
          <p:cNvSpPr txBox="1"/>
          <p:nvPr/>
        </p:nvSpPr>
        <p:spPr>
          <a:xfrm>
            <a:off x="5394468" y="5514100"/>
            <a:ext cx="2016382" cy="441259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en-US" sz="1200" spc="300">
                <a:latin typeface="Montserrat"/>
                <a:cs typeface="Calibri Light"/>
              </a:rPr>
              <a:t>Strongly Disagree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228ED6F-F5B1-C102-5BED-E8D6D95127B1}"/>
              </a:ext>
            </a:extLst>
          </p:cNvPr>
          <p:cNvCxnSpPr>
            <a:cxnSpLocks/>
          </p:cNvCxnSpPr>
          <p:nvPr/>
        </p:nvCxnSpPr>
        <p:spPr>
          <a:xfrm flipV="1">
            <a:off x="5416913" y="5413516"/>
            <a:ext cx="0" cy="201168"/>
          </a:xfrm>
          <a:prstGeom prst="line">
            <a:avLst/>
          </a:prstGeom>
          <a:ln w="38100">
            <a:solidFill>
              <a:srgbClr val="DA2F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C1310D3-0F26-807A-4126-DA2832D11FF5}"/>
              </a:ext>
            </a:extLst>
          </p:cNvPr>
          <p:cNvCxnSpPr>
            <a:cxnSpLocks/>
          </p:cNvCxnSpPr>
          <p:nvPr/>
        </p:nvCxnSpPr>
        <p:spPr>
          <a:xfrm flipV="1">
            <a:off x="11043918" y="5413516"/>
            <a:ext cx="0" cy="201168"/>
          </a:xfrm>
          <a:prstGeom prst="line">
            <a:avLst/>
          </a:prstGeom>
          <a:ln w="38100">
            <a:solidFill>
              <a:srgbClr val="1D44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0F8EBD4-6568-DF48-CA19-9D196E850839}"/>
              </a:ext>
            </a:extLst>
          </p:cNvPr>
          <p:cNvCxnSpPr>
            <a:cxnSpLocks/>
          </p:cNvCxnSpPr>
          <p:nvPr/>
        </p:nvCxnSpPr>
        <p:spPr>
          <a:xfrm flipV="1">
            <a:off x="8240649" y="5413516"/>
            <a:ext cx="0" cy="201168"/>
          </a:xfrm>
          <a:prstGeom prst="line">
            <a:avLst/>
          </a:prstGeom>
          <a:ln w="38100">
            <a:solidFill>
              <a:srgbClr val="FFC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AE36F28-FECA-C5F0-67A9-40EF1E213F36}"/>
              </a:ext>
            </a:extLst>
          </p:cNvPr>
          <p:cNvSpPr txBox="1"/>
          <p:nvPr/>
        </p:nvSpPr>
        <p:spPr>
          <a:xfrm>
            <a:off x="5264228" y="1512809"/>
            <a:ext cx="494679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Montserrat"/>
                <a:cs typeface="Calibri Light"/>
              </a:rPr>
              <a:t>1400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292F252-1EEC-916A-67DA-E2BE57666850}"/>
              </a:ext>
            </a:extLst>
          </p:cNvPr>
          <p:cNvSpPr txBox="1"/>
          <p:nvPr/>
        </p:nvSpPr>
        <p:spPr>
          <a:xfrm>
            <a:off x="5264228" y="2029602"/>
            <a:ext cx="494679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Montserrat"/>
                <a:cs typeface="Calibri Light"/>
              </a:rPr>
              <a:t>1200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2067A38-D3C2-E7E1-7DF0-21D0ACF449F7}"/>
              </a:ext>
            </a:extLst>
          </p:cNvPr>
          <p:cNvSpPr txBox="1"/>
          <p:nvPr/>
        </p:nvSpPr>
        <p:spPr>
          <a:xfrm>
            <a:off x="5264228" y="2546395"/>
            <a:ext cx="494679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Montserrat"/>
                <a:cs typeface="Calibri Light"/>
              </a:rPr>
              <a:t>1000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190F625-6DA2-1499-F718-204F19A25ED8}"/>
              </a:ext>
            </a:extLst>
          </p:cNvPr>
          <p:cNvSpPr txBox="1"/>
          <p:nvPr/>
        </p:nvSpPr>
        <p:spPr>
          <a:xfrm>
            <a:off x="5261074" y="3063188"/>
            <a:ext cx="494679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Montserrat"/>
                <a:cs typeface="Calibri Light"/>
              </a:rPr>
              <a:t>800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BEC3163-BA22-4669-987D-8C403D475609}"/>
              </a:ext>
            </a:extLst>
          </p:cNvPr>
          <p:cNvSpPr txBox="1"/>
          <p:nvPr/>
        </p:nvSpPr>
        <p:spPr>
          <a:xfrm>
            <a:off x="5268287" y="3590005"/>
            <a:ext cx="494679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Montserrat"/>
                <a:cs typeface="Calibri Light"/>
              </a:rPr>
              <a:t>600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D735839-9476-F39A-9F8F-308280EDBE65}"/>
              </a:ext>
            </a:extLst>
          </p:cNvPr>
          <p:cNvSpPr txBox="1"/>
          <p:nvPr/>
        </p:nvSpPr>
        <p:spPr>
          <a:xfrm>
            <a:off x="5261074" y="4096774"/>
            <a:ext cx="494679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Montserrat"/>
                <a:cs typeface="Calibri Light"/>
              </a:rPr>
              <a:t>400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79C4546-83AD-76A9-9E65-F41DD310C2E4}"/>
              </a:ext>
            </a:extLst>
          </p:cNvPr>
          <p:cNvSpPr txBox="1"/>
          <p:nvPr/>
        </p:nvSpPr>
        <p:spPr>
          <a:xfrm>
            <a:off x="5261074" y="4550749"/>
            <a:ext cx="494679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endParaRPr lang="en-US" sz="1000">
              <a:solidFill>
                <a:schemeClr val="bg1">
                  <a:lumMod val="85000"/>
                </a:schemeClr>
              </a:solidFill>
              <a:latin typeface="Montserrat"/>
              <a:cs typeface="Calibri Light"/>
            </a:endParaRPr>
          </a:p>
        </p:txBody>
      </p: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BB7563D2-A1AC-E5F7-DBDF-F748B3B75B3F}"/>
              </a:ext>
            </a:extLst>
          </p:cNvPr>
          <p:cNvCxnSpPr>
            <a:cxnSpLocks/>
          </p:cNvCxnSpPr>
          <p:nvPr/>
        </p:nvCxnSpPr>
        <p:spPr>
          <a:xfrm>
            <a:off x="5417337" y="5524485"/>
            <a:ext cx="5626581" cy="0"/>
          </a:xfrm>
          <a:prstGeom prst="line">
            <a:avLst/>
          </a:prstGeom>
          <a:ln w="38100">
            <a:gradFill>
              <a:gsLst>
                <a:gs pos="0">
                  <a:srgbClr val="DA2F54"/>
                </a:gs>
                <a:gs pos="50000">
                  <a:srgbClr val="FFC200"/>
                </a:gs>
                <a:gs pos="100000">
                  <a:srgbClr val="1D448D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EF5CAB77-5911-9371-2D9B-D482130BCBC3}"/>
              </a:ext>
            </a:extLst>
          </p:cNvPr>
          <p:cNvGrpSpPr/>
          <p:nvPr/>
        </p:nvGrpSpPr>
        <p:grpSpPr>
          <a:xfrm>
            <a:off x="370165" y="1732283"/>
            <a:ext cx="4223002" cy="1404819"/>
            <a:chOff x="352547" y="1466930"/>
            <a:chExt cx="4223002" cy="1404819"/>
          </a:xfrm>
        </p:grpSpPr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BD0A2C02-5A5F-A566-12CA-A91C15E837CF}"/>
                </a:ext>
              </a:extLst>
            </p:cNvPr>
            <p:cNvSpPr txBox="1">
              <a:spLocks/>
            </p:cNvSpPr>
            <p:nvPr/>
          </p:nvSpPr>
          <p:spPr>
            <a:xfrm>
              <a:off x="1032267" y="2609715"/>
              <a:ext cx="2653897" cy="2620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000" spc="300">
                  <a:latin typeface="Montserrat"/>
                  <a:cs typeface="Calibri Light"/>
                </a:rPr>
                <a:t>(1,927 Total Responses)</a:t>
              </a:r>
            </a:p>
          </p:txBody>
        </p: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73683810-A860-AD4E-3A18-E04374F86E76}"/>
                </a:ext>
              </a:extLst>
            </p:cNvPr>
            <p:cNvGrpSpPr/>
            <p:nvPr/>
          </p:nvGrpSpPr>
          <p:grpSpPr>
            <a:xfrm>
              <a:off x="352547" y="1466930"/>
              <a:ext cx="4223002" cy="1217128"/>
              <a:chOff x="530232" y="1360031"/>
              <a:chExt cx="4223002" cy="1217128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A464F79-488B-A841-A04F-8D2EE4CCB387}"/>
                  </a:ext>
                </a:extLst>
              </p:cNvPr>
              <p:cNvSpPr txBox="1"/>
              <p:nvPr/>
            </p:nvSpPr>
            <p:spPr>
              <a:xfrm>
                <a:off x="1101628" y="1360031"/>
                <a:ext cx="3651606" cy="12171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3000"/>
                  </a:lnSpc>
                  <a:spcBef>
                    <a:spcPct val="0"/>
                  </a:spcBef>
                </a:pPr>
                <a:r>
                  <a:rPr lang="en-US" sz="2000" b="1" kern="100">
                    <a:latin typeface="Source Sans Pro"/>
                    <a:ea typeface="Source Sans Pro"/>
                    <a:cs typeface="Times New Roman"/>
                  </a:rPr>
                  <a:t>The district should consider building a new elementary school.</a:t>
                </a:r>
              </a:p>
            </p:txBody>
          </p:sp>
          <p:sp>
            <p:nvSpPr>
              <p:cNvPr id="165" name="Title 1">
                <a:extLst>
                  <a:ext uri="{FF2B5EF4-FFF2-40B4-BE49-F238E27FC236}">
                    <a16:creationId xmlns:a16="http://schemas.microsoft.com/office/drawing/2014/main" id="{1B182F04-4D83-BADF-9AD0-C17B3C61B8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0232" y="1410350"/>
                <a:ext cx="733943" cy="409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ts val="3000"/>
                  </a:lnSpc>
                </a:pPr>
                <a:r>
                  <a:rPr lang="en-US" sz="4000" b="1" kern="100">
                    <a:solidFill>
                      <a:srgbClr val="1D448D"/>
                    </a:solidFill>
                    <a:latin typeface="Source Sans Pro"/>
                    <a:ea typeface="Source Sans Pro"/>
                    <a:cs typeface="Times New Roman"/>
                  </a:rPr>
                  <a:t>8.</a:t>
                </a:r>
                <a:endParaRPr lang="en-US">
                  <a:solidFill>
                    <a:srgbClr val="1D448D"/>
                  </a:solidFill>
                </a:endParaRPr>
              </a:p>
            </p:txBody>
          </p:sp>
        </p:grp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ACA6C7EF-0BD9-2544-D226-CE99403FBAB6}"/>
              </a:ext>
            </a:extLst>
          </p:cNvPr>
          <p:cNvGrpSpPr/>
          <p:nvPr/>
        </p:nvGrpSpPr>
        <p:grpSpPr>
          <a:xfrm>
            <a:off x="370165" y="3429620"/>
            <a:ext cx="4223002" cy="2199201"/>
            <a:chOff x="413020" y="3760006"/>
            <a:chExt cx="4223002" cy="2199201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73A992C-D60C-6D8A-CCBD-7547AD21848E}"/>
                </a:ext>
              </a:extLst>
            </p:cNvPr>
            <p:cNvGrpSpPr/>
            <p:nvPr/>
          </p:nvGrpSpPr>
          <p:grpSpPr>
            <a:xfrm>
              <a:off x="413020" y="3760006"/>
              <a:ext cx="4223002" cy="1986569"/>
              <a:chOff x="530232" y="3066626"/>
              <a:chExt cx="4223002" cy="1986569"/>
            </a:xfrm>
          </p:grpSpPr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725D87E5-EA8E-B1DD-3856-ED8FD10008D6}"/>
                  </a:ext>
                </a:extLst>
              </p:cNvPr>
              <p:cNvSpPr txBox="1"/>
              <p:nvPr/>
            </p:nvSpPr>
            <p:spPr>
              <a:xfrm>
                <a:off x="1101628" y="3066626"/>
                <a:ext cx="3651606" cy="19865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3000"/>
                  </a:lnSpc>
                  <a:spcBef>
                    <a:spcPct val="0"/>
                  </a:spcBef>
                </a:pPr>
                <a:r>
                  <a:rPr lang="en-US" sz="2000" b="1" kern="100">
                    <a:latin typeface="Source Sans Pro"/>
                    <a:ea typeface="Source Sans Pro"/>
                    <a:cs typeface="Times New Roman"/>
                  </a:rPr>
                  <a:t>New high schools should be built to replace aging Legacy and Midland High Schools and handle growth due to adding 9</a:t>
                </a:r>
                <a:r>
                  <a:rPr lang="en-US" sz="2000" b="1" kern="100" baseline="30000">
                    <a:latin typeface="Source Sans Pro"/>
                    <a:ea typeface="Source Sans Pro"/>
                    <a:cs typeface="Times New Roman"/>
                  </a:rPr>
                  <a:t>th</a:t>
                </a:r>
                <a:r>
                  <a:rPr lang="en-US" sz="2000" b="1" kern="100">
                    <a:latin typeface="Source Sans Pro"/>
                    <a:ea typeface="Source Sans Pro"/>
                    <a:cs typeface="Times New Roman"/>
                  </a:rPr>
                  <a:t> graders.</a:t>
                </a:r>
              </a:p>
            </p:txBody>
          </p:sp>
          <p:sp>
            <p:nvSpPr>
              <p:cNvPr id="168" name="Title 1">
                <a:extLst>
                  <a:ext uri="{FF2B5EF4-FFF2-40B4-BE49-F238E27FC236}">
                    <a16:creationId xmlns:a16="http://schemas.microsoft.com/office/drawing/2014/main" id="{AA80985F-86DE-09A6-C346-01DE530BDE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0232" y="3116859"/>
                <a:ext cx="733943" cy="409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ts val="3000"/>
                  </a:lnSpc>
                </a:pPr>
                <a:r>
                  <a:rPr lang="en-US" sz="4000" b="1" kern="100">
                    <a:pattFill prst="pct70">
                      <a:fgClr>
                        <a:srgbClr val="1D448D"/>
                      </a:fgClr>
                      <a:bgClr>
                        <a:schemeClr val="bg1"/>
                      </a:bgClr>
                    </a:pattFill>
                    <a:latin typeface="Source Sans Pro"/>
                    <a:ea typeface="Source Sans Pro"/>
                    <a:cs typeface="Times New Roman"/>
                  </a:rPr>
                  <a:t>9.</a:t>
                </a:r>
                <a:endParaRPr lang="en-US">
                  <a:pattFill prst="pct70">
                    <a:fgClr>
                      <a:srgbClr val="1D448D"/>
                    </a:fgClr>
                    <a:bgClr>
                      <a:schemeClr val="bg1"/>
                    </a:bgClr>
                  </a:pattFill>
                </a:endParaRPr>
              </a:p>
            </p:txBody>
          </p:sp>
        </p:grpSp>
        <p:sp>
          <p:nvSpPr>
            <p:cNvPr id="173" name="Title 1">
              <a:extLst>
                <a:ext uri="{FF2B5EF4-FFF2-40B4-BE49-F238E27FC236}">
                  <a16:creationId xmlns:a16="http://schemas.microsoft.com/office/drawing/2014/main" id="{780B4DA4-8249-1ECA-DE85-156961D344F8}"/>
                </a:ext>
              </a:extLst>
            </p:cNvPr>
            <p:cNvSpPr txBox="1">
              <a:spLocks/>
            </p:cNvSpPr>
            <p:nvPr/>
          </p:nvSpPr>
          <p:spPr>
            <a:xfrm>
              <a:off x="1086504" y="5697169"/>
              <a:ext cx="2660133" cy="26203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000" spc="300">
                  <a:latin typeface="Montserrat"/>
                  <a:cs typeface="Calibri Light"/>
                </a:rPr>
                <a:t>(1,931 Total Responses)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E73889D-5128-A363-36FE-ED072330A19F}"/>
              </a:ext>
            </a:extLst>
          </p:cNvPr>
          <p:cNvSpPr txBox="1"/>
          <p:nvPr/>
        </p:nvSpPr>
        <p:spPr>
          <a:xfrm>
            <a:off x="5268287" y="4613567"/>
            <a:ext cx="49467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Montserrat"/>
                <a:cs typeface="Calibri Light"/>
              </a:rPr>
              <a:t>200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978CDEC-7964-DA13-3E8A-E7A431EB0A26}"/>
              </a:ext>
            </a:extLst>
          </p:cNvPr>
          <p:cNvGrpSpPr/>
          <p:nvPr/>
        </p:nvGrpSpPr>
        <p:grpSpPr>
          <a:xfrm>
            <a:off x="1112842" y="6173970"/>
            <a:ext cx="7319958" cy="421612"/>
            <a:chOff x="484775" y="6173970"/>
            <a:chExt cx="7319958" cy="421612"/>
          </a:xfrm>
        </p:grpSpPr>
        <p:sp>
          <p:nvSpPr>
            <p:cNvPr id="6" name="Title 1">
              <a:extLst>
                <a:ext uri="{FF2B5EF4-FFF2-40B4-BE49-F238E27FC236}">
                  <a16:creationId xmlns:a16="http://schemas.microsoft.com/office/drawing/2014/main" id="{69382220-FB0C-A638-2C15-DB6D3FBA9F2A}"/>
                </a:ext>
              </a:extLst>
            </p:cNvPr>
            <p:cNvSpPr txBox="1">
              <a:spLocks/>
            </p:cNvSpPr>
            <p:nvPr/>
          </p:nvSpPr>
          <p:spPr>
            <a:xfrm>
              <a:off x="484775" y="6185769"/>
              <a:ext cx="1426202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4000" b="1" kern="100">
                  <a:solidFill>
                    <a:srgbClr val="1D448D"/>
                  </a:solidFill>
                  <a:latin typeface="Source Sans Pro"/>
                  <a:ea typeface="Source Sans Pro"/>
                  <a:cs typeface="Times New Roman"/>
                </a:rPr>
                <a:t>55%</a:t>
              </a:r>
              <a:endParaRPr lang="en-US">
                <a:solidFill>
                  <a:srgbClr val="1D448D"/>
                </a:solidFill>
              </a:endParaRPr>
            </a:p>
          </p:txBody>
        </p:sp>
        <p:sp>
          <p:nvSpPr>
            <p:cNvPr id="7" name="Title 1">
              <a:extLst>
                <a:ext uri="{FF2B5EF4-FFF2-40B4-BE49-F238E27FC236}">
                  <a16:creationId xmlns:a16="http://schemas.microsoft.com/office/drawing/2014/main" id="{981B741D-48D0-51F3-160C-F0BB95972AEC}"/>
                </a:ext>
              </a:extLst>
            </p:cNvPr>
            <p:cNvSpPr txBox="1">
              <a:spLocks/>
            </p:cNvSpPr>
            <p:nvPr/>
          </p:nvSpPr>
          <p:spPr>
            <a:xfrm>
              <a:off x="1049885" y="6229256"/>
              <a:ext cx="6754848" cy="30777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spc="300">
                  <a:latin typeface="Montserrat"/>
                  <a:cs typeface="Calibri Light"/>
                </a:rPr>
                <a:t>Agree with #8 but              Agree with #9</a:t>
              </a:r>
            </a:p>
          </p:txBody>
        </p:sp>
        <p:sp>
          <p:nvSpPr>
            <p:cNvPr id="8" name="Title 1">
              <a:extLst>
                <a:ext uri="{FF2B5EF4-FFF2-40B4-BE49-F238E27FC236}">
                  <a16:creationId xmlns:a16="http://schemas.microsoft.com/office/drawing/2014/main" id="{40E19278-6AE7-2B65-955A-C6D35B577961}"/>
                </a:ext>
              </a:extLst>
            </p:cNvPr>
            <p:cNvSpPr txBox="1">
              <a:spLocks/>
            </p:cNvSpPr>
            <p:nvPr/>
          </p:nvSpPr>
          <p:spPr>
            <a:xfrm>
              <a:off x="3919906" y="6173970"/>
              <a:ext cx="1426202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4000" b="1" kern="100">
                  <a:solidFill>
                    <a:srgbClr val="1D448D"/>
                  </a:solidFill>
                  <a:latin typeface="Source Sans Pro"/>
                  <a:ea typeface="Source Sans Pro"/>
                  <a:cs typeface="Times New Roman"/>
                </a:rPr>
                <a:t>76%</a:t>
              </a:r>
              <a:endParaRPr lang="en-US">
                <a:solidFill>
                  <a:srgbClr val="1D448D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95DBEFE-F2BC-5493-7C39-4A32C2214259}"/>
              </a:ext>
            </a:extLst>
          </p:cNvPr>
          <p:cNvSpPr txBox="1"/>
          <p:nvPr/>
        </p:nvSpPr>
        <p:spPr>
          <a:xfrm>
            <a:off x="631120" y="6236787"/>
            <a:ext cx="756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300">
                <a:latin typeface="Montserrat"/>
                <a:ea typeface="+mj-ea"/>
                <a:cs typeface="Calibri Light"/>
              </a:rPr>
              <a:t>Only</a:t>
            </a:r>
          </a:p>
        </p:txBody>
      </p:sp>
    </p:spTree>
    <p:extLst>
      <p:ext uri="{BB962C8B-B14F-4D97-AF65-F5344CB8AC3E}">
        <p14:creationId xmlns:p14="http://schemas.microsoft.com/office/powerpoint/2010/main" val="3688072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ax&#10;&#10;Description automatically generated">
            <a:extLst>
              <a:ext uri="{FF2B5EF4-FFF2-40B4-BE49-F238E27FC236}">
                <a16:creationId xmlns:a16="http://schemas.microsoft.com/office/drawing/2014/main" id="{4D54260E-1FAA-C4F1-37E9-70420D83CE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4F1DDC-53CA-AF55-B6EC-0EBC4DF04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>
                <a:latin typeface="Source Sans Pro"/>
                <a:ea typeface="Source Sans Pro"/>
                <a:cs typeface="Calibri Light"/>
              </a:rPr>
              <a:t>Should the district construct two new high schools to replace Midland HS and Legacy HS and repurpose the old ones?  Explain.</a:t>
            </a:r>
            <a:endParaRPr lang="en-US" sz="3200" b="1">
              <a:latin typeface="Source Sans Pro"/>
              <a:ea typeface="Source Sans Pro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8AD384-2C09-FD69-B250-ED6C254F3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17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17AFD9-0ACA-FE54-2BAC-BC458BF12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b="1">
                <a:ea typeface="+mn-lt"/>
                <a:cs typeface="+mn-lt"/>
              </a:rPr>
              <a:t/>
            </a:r>
            <a:br>
              <a:rPr lang="en-US" sz="2000" b="1">
                <a:ea typeface="+mn-lt"/>
                <a:cs typeface="+mn-lt"/>
              </a:rPr>
            </a:br>
            <a:r>
              <a:rPr lang="en-US" sz="2400" b="1">
                <a:latin typeface="Source Sans Pro Light"/>
                <a:ea typeface="+mn-lt"/>
                <a:cs typeface="+mn-lt"/>
              </a:rPr>
              <a:t>"In their current locations both schools cannot grow or expand. Even the freshman campuses are struggling. Not to speak of the Jr Highs."</a:t>
            </a:r>
            <a:endParaRPr lang="en-US" sz="2400" b="1">
              <a:latin typeface="Source Sans Pro Light"/>
              <a:ea typeface="Source Sans Pro Light"/>
              <a:cs typeface="+mn-lt"/>
            </a:endParaRPr>
          </a:p>
          <a:p>
            <a:pPr marL="0" indent="0">
              <a:buNone/>
            </a:pPr>
            <a:r>
              <a:rPr lang="en-US" sz="2400" b="1">
                <a:latin typeface="Source Sans Pro Light"/>
                <a:ea typeface="+mn-lt"/>
                <a:cs typeface="+mn-lt"/>
              </a:rPr>
              <a:t/>
            </a:r>
            <a:br>
              <a:rPr lang="en-US" sz="2400" b="1">
                <a:latin typeface="Source Sans Pro Light"/>
                <a:ea typeface="+mn-lt"/>
                <a:cs typeface="+mn-lt"/>
              </a:rPr>
            </a:br>
            <a:r>
              <a:rPr lang="en-US" sz="2400" b="1">
                <a:latin typeface="Source Sans Pro Light"/>
                <a:ea typeface="+mn-lt"/>
                <a:cs typeface="+mn-lt"/>
              </a:rPr>
              <a:t>"Both facilities are outdated, even with upgrades in maintenance and other facilities needs they are still inadequate, hazardous and ill-equipped."</a:t>
            </a:r>
            <a:endParaRPr lang="en-US" sz="2400" b="1">
              <a:latin typeface="Source Sans Pro Light"/>
              <a:ea typeface="Source Sans Pro Light"/>
            </a:endParaRPr>
          </a:p>
          <a:p>
            <a:pPr marL="0" indent="0">
              <a:buNone/>
            </a:pPr>
            <a:endParaRPr lang="en-US" sz="2400" b="1">
              <a:latin typeface="Source Sans Pro Light"/>
              <a:ea typeface="Source Sans Pro Light"/>
              <a:cs typeface="Calibri"/>
            </a:endParaRPr>
          </a:p>
          <a:p>
            <a:pPr marL="0" indent="0">
              <a:buNone/>
            </a:pPr>
            <a:r>
              <a:rPr lang="en-US" sz="2400" b="1">
                <a:latin typeface="Source Sans Pro Light"/>
                <a:ea typeface="+mn-lt"/>
                <a:cs typeface="+mn-lt"/>
              </a:rPr>
              <a:t>"We are in desperate need of campus that can house our students. The rapid growth continues to overcrowd classes."</a:t>
            </a:r>
            <a:endParaRPr lang="en-US" b="1">
              <a:latin typeface="Source Sans Pro Light"/>
              <a:ea typeface="Source Sans Pro Light"/>
            </a:endParaRPr>
          </a:p>
          <a:p>
            <a:pPr marL="0" indent="0">
              <a:buNone/>
            </a:pPr>
            <a:endParaRPr lang="en-US" sz="2400" b="1">
              <a:latin typeface="Source Sans Pro Light"/>
              <a:ea typeface="Source Sans Pro Light"/>
              <a:cs typeface="Calibri"/>
            </a:endParaRPr>
          </a:p>
          <a:p>
            <a:pPr marL="0" indent="0">
              <a:buNone/>
            </a:pPr>
            <a:r>
              <a:rPr lang="en-US" sz="2400" b="1">
                <a:latin typeface="Source Sans Pro Light"/>
                <a:ea typeface="+mn-lt"/>
                <a:cs typeface="+mn-lt"/>
              </a:rPr>
              <a:t>"Yes.  New facilities needed to house 9-12."</a:t>
            </a:r>
            <a:endParaRPr lang="en-US">
              <a:latin typeface="Source Sans Pro Light"/>
              <a:ea typeface="Source Sans Pro Light"/>
            </a:endParaRPr>
          </a:p>
          <a:p>
            <a:pPr marL="0" indent="0">
              <a:buNone/>
            </a:pPr>
            <a:endParaRPr lang="en-US" sz="2400">
              <a:cs typeface="Calibri"/>
            </a:endParaRP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6968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672E4E81-C66C-A34C-9AFA-02813B0DDF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1800504"/>
              </p:ext>
            </p:extLst>
          </p:nvPr>
        </p:nvGraphicFramePr>
        <p:xfrm>
          <a:off x="5266488" y="1623648"/>
          <a:ext cx="5941087" cy="3876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E962A-B821-8083-9039-9949551AE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18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3680C0-E57C-1753-9B0E-8103E70965A0}"/>
              </a:ext>
            </a:extLst>
          </p:cNvPr>
          <p:cNvSpPr txBox="1"/>
          <p:nvPr/>
        </p:nvSpPr>
        <p:spPr>
          <a:xfrm>
            <a:off x="2886" y="-28320"/>
            <a:ext cx="7113211" cy="1062066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>
                <a:solidFill>
                  <a:schemeClr val="bg2">
                    <a:lumMod val="25000"/>
                  </a:schemeClr>
                </a:solidFill>
                <a:latin typeface="Bodoni MT"/>
                <a:cs typeface="Didot"/>
              </a:rPr>
              <a:t>Measuring Opinions:</a:t>
            </a:r>
            <a:endParaRPr lang="en-US" sz="3600">
              <a:solidFill>
                <a:schemeClr val="bg2">
                  <a:lumMod val="25000"/>
                </a:schemeClr>
              </a:solidFill>
              <a:cs typeface="Calibri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CB08AEA-DBC0-CA59-7BD2-FBAF5BEDB6F1}"/>
              </a:ext>
            </a:extLst>
          </p:cNvPr>
          <p:cNvGrpSpPr/>
          <p:nvPr/>
        </p:nvGrpSpPr>
        <p:grpSpPr>
          <a:xfrm>
            <a:off x="141402" y="1598213"/>
            <a:ext cx="5030365" cy="3135431"/>
            <a:chOff x="141402" y="1598213"/>
            <a:chExt cx="5030365" cy="3135431"/>
          </a:xfrm>
        </p:grpSpPr>
        <p:sp>
          <p:nvSpPr>
            <p:cNvPr id="20" name="Title 1">
              <a:extLst>
                <a:ext uri="{FF2B5EF4-FFF2-40B4-BE49-F238E27FC236}">
                  <a16:creationId xmlns:a16="http://schemas.microsoft.com/office/drawing/2014/main" id="{BD0A2C02-5A5F-A566-12CA-A91C15E837CF}"/>
                </a:ext>
              </a:extLst>
            </p:cNvPr>
            <p:cNvSpPr txBox="1">
              <a:spLocks/>
            </p:cNvSpPr>
            <p:nvPr/>
          </p:nvSpPr>
          <p:spPr>
            <a:xfrm>
              <a:off x="1155456" y="4471610"/>
              <a:ext cx="2795452" cy="2620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000" spc="300">
                  <a:latin typeface="Montserrat"/>
                  <a:cs typeface="Calibri Light"/>
                </a:rPr>
                <a:t>(1,930 Total Responses)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A464F79-488B-A841-A04F-8D2EE4CCB387}"/>
                </a:ext>
              </a:extLst>
            </p:cNvPr>
            <p:cNvSpPr txBox="1"/>
            <p:nvPr/>
          </p:nvSpPr>
          <p:spPr>
            <a:xfrm>
              <a:off x="1049885" y="1598213"/>
              <a:ext cx="4121882" cy="28648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3600" b="1" kern="100">
                  <a:latin typeface="Source Sans Pro"/>
                  <a:ea typeface="Source Sans Pro"/>
                  <a:cs typeface="Times New Roman"/>
                </a:rPr>
                <a:t>Students in MISD schools are being educated in safe and modern learning spaces.</a:t>
              </a:r>
            </a:p>
          </p:txBody>
        </p:sp>
        <p:sp>
          <p:nvSpPr>
            <p:cNvPr id="165" name="Title 1">
              <a:extLst>
                <a:ext uri="{FF2B5EF4-FFF2-40B4-BE49-F238E27FC236}">
                  <a16:creationId xmlns:a16="http://schemas.microsoft.com/office/drawing/2014/main" id="{1B182F04-4D83-BADF-9AD0-C17B3C61B8AD}"/>
                </a:ext>
              </a:extLst>
            </p:cNvPr>
            <p:cNvSpPr txBox="1">
              <a:spLocks/>
            </p:cNvSpPr>
            <p:nvPr/>
          </p:nvSpPr>
          <p:spPr>
            <a:xfrm>
              <a:off x="141402" y="1782602"/>
              <a:ext cx="1014054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3000"/>
                </a:lnSpc>
              </a:pPr>
              <a:r>
                <a:rPr lang="en-US" sz="4000" b="1" kern="100">
                  <a:latin typeface="Source Sans Pro"/>
                  <a:ea typeface="Source Sans Pro"/>
                  <a:cs typeface="Times New Roman"/>
                </a:rPr>
                <a:t>10.</a:t>
              </a:r>
              <a:endParaRPr lang="en-US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4130B790-091A-74FE-E3A4-DFE4583EFE41}"/>
              </a:ext>
            </a:extLst>
          </p:cNvPr>
          <p:cNvSpPr txBox="1"/>
          <p:nvPr/>
        </p:nvSpPr>
        <p:spPr>
          <a:xfrm>
            <a:off x="9263380" y="5623790"/>
            <a:ext cx="1848655" cy="441259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lstStyle/>
          <a:p>
            <a:pPr algn="r">
              <a:lnSpc>
                <a:spcPct val="200000"/>
              </a:lnSpc>
            </a:pPr>
            <a:r>
              <a:rPr lang="en-US" sz="1200" spc="300">
                <a:latin typeface="Montserrat"/>
                <a:cs typeface="Calibri Light"/>
              </a:rPr>
              <a:t>Strongly Agree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E9B5CAB-BDCC-C29C-7A22-A11829D7D9CC}"/>
              </a:ext>
            </a:extLst>
          </p:cNvPr>
          <p:cNvSpPr txBox="1"/>
          <p:nvPr/>
        </p:nvSpPr>
        <p:spPr>
          <a:xfrm>
            <a:off x="7828025" y="5634175"/>
            <a:ext cx="829843" cy="441259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1200" spc="300">
                <a:latin typeface="Montserrat"/>
                <a:cs typeface="Calibri Light"/>
              </a:rPr>
              <a:t>Unsure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C41B52-7895-C57F-BA16-F7A75A93710A}"/>
              </a:ext>
            </a:extLst>
          </p:cNvPr>
          <p:cNvSpPr txBox="1"/>
          <p:nvPr/>
        </p:nvSpPr>
        <p:spPr>
          <a:xfrm>
            <a:off x="5394468" y="5634175"/>
            <a:ext cx="2016382" cy="441259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en-US" sz="1200" spc="300">
                <a:latin typeface="Montserrat"/>
                <a:cs typeface="Calibri Light"/>
              </a:rPr>
              <a:t>Strongly Disagree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228ED6F-F5B1-C102-5BED-E8D6D95127B1}"/>
              </a:ext>
            </a:extLst>
          </p:cNvPr>
          <p:cNvCxnSpPr>
            <a:cxnSpLocks/>
          </p:cNvCxnSpPr>
          <p:nvPr/>
        </p:nvCxnSpPr>
        <p:spPr>
          <a:xfrm flipV="1">
            <a:off x="5416913" y="5533591"/>
            <a:ext cx="0" cy="201168"/>
          </a:xfrm>
          <a:prstGeom prst="line">
            <a:avLst/>
          </a:prstGeom>
          <a:ln w="38100">
            <a:solidFill>
              <a:srgbClr val="DA2F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C1310D3-0F26-807A-4126-DA2832D11FF5}"/>
              </a:ext>
            </a:extLst>
          </p:cNvPr>
          <p:cNvCxnSpPr>
            <a:cxnSpLocks/>
          </p:cNvCxnSpPr>
          <p:nvPr/>
        </p:nvCxnSpPr>
        <p:spPr>
          <a:xfrm flipV="1">
            <a:off x="11043918" y="5533591"/>
            <a:ext cx="0" cy="201168"/>
          </a:xfrm>
          <a:prstGeom prst="line">
            <a:avLst/>
          </a:prstGeom>
          <a:ln w="38100">
            <a:solidFill>
              <a:srgbClr val="1D44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0F8EBD4-6568-DF48-CA19-9D196E850839}"/>
              </a:ext>
            </a:extLst>
          </p:cNvPr>
          <p:cNvCxnSpPr>
            <a:cxnSpLocks/>
          </p:cNvCxnSpPr>
          <p:nvPr/>
        </p:nvCxnSpPr>
        <p:spPr>
          <a:xfrm flipV="1">
            <a:off x="8240649" y="5533591"/>
            <a:ext cx="0" cy="201168"/>
          </a:xfrm>
          <a:prstGeom prst="line">
            <a:avLst/>
          </a:prstGeom>
          <a:ln w="38100">
            <a:solidFill>
              <a:srgbClr val="FFC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61948A48-2E75-3059-B3AF-CB2A258C6428}"/>
              </a:ext>
            </a:extLst>
          </p:cNvPr>
          <p:cNvGrpSpPr/>
          <p:nvPr/>
        </p:nvGrpSpPr>
        <p:grpSpPr>
          <a:xfrm>
            <a:off x="10618175" y="1632884"/>
            <a:ext cx="497833" cy="3346981"/>
            <a:chOff x="5261074" y="1632884"/>
            <a:chExt cx="497833" cy="334698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AE36F28-FECA-C5F0-67A9-40EF1E213F36}"/>
                </a:ext>
              </a:extLst>
            </p:cNvPr>
            <p:cNvSpPr txBox="1"/>
            <p:nvPr/>
          </p:nvSpPr>
          <p:spPr>
            <a:xfrm>
              <a:off x="5264228" y="1632884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1400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292F252-1EEC-916A-67DA-E2BE57666850}"/>
                </a:ext>
              </a:extLst>
            </p:cNvPr>
            <p:cNvSpPr txBox="1"/>
            <p:nvPr/>
          </p:nvSpPr>
          <p:spPr>
            <a:xfrm>
              <a:off x="5264228" y="2149677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1200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2067A38-D3C2-E7E1-7DF0-21D0ACF449F7}"/>
                </a:ext>
              </a:extLst>
            </p:cNvPr>
            <p:cNvSpPr txBox="1"/>
            <p:nvPr/>
          </p:nvSpPr>
          <p:spPr>
            <a:xfrm>
              <a:off x="5264228" y="2666470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1000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190F625-6DA2-1499-F718-204F19A25ED8}"/>
                </a:ext>
              </a:extLst>
            </p:cNvPr>
            <p:cNvSpPr txBox="1"/>
            <p:nvPr/>
          </p:nvSpPr>
          <p:spPr>
            <a:xfrm>
              <a:off x="5261074" y="3183263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800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BEC3163-BA22-4669-987D-8C403D475609}"/>
                </a:ext>
              </a:extLst>
            </p:cNvPr>
            <p:cNvSpPr txBox="1"/>
            <p:nvPr/>
          </p:nvSpPr>
          <p:spPr>
            <a:xfrm>
              <a:off x="5261074" y="3700056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600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D735839-9476-F39A-9F8F-308280EDBE65}"/>
                </a:ext>
              </a:extLst>
            </p:cNvPr>
            <p:cNvSpPr txBox="1"/>
            <p:nvPr/>
          </p:nvSpPr>
          <p:spPr>
            <a:xfrm>
              <a:off x="5261074" y="4216849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400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79C4546-83AD-76A9-9E65-F41DD310C2E4}"/>
                </a:ext>
              </a:extLst>
            </p:cNvPr>
            <p:cNvSpPr txBox="1"/>
            <p:nvPr/>
          </p:nvSpPr>
          <p:spPr>
            <a:xfrm>
              <a:off x="5261074" y="4733644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200</a:t>
              </a:r>
            </a:p>
          </p:txBody>
        </p:sp>
      </p:grp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BB7563D2-A1AC-E5F7-DBDF-F748B3B75B3F}"/>
              </a:ext>
            </a:extLst>
          </p:cNvPr>
          <p:cNvCxnSpPr>
            <a:cxnSpLocks/>
          </p:cNvCxnSpPr>
          <p:nvPr/>
        </p:nvCxnSpPr>
        <p:spPr>
          <a:xfrm>
            <a:off x="5417337" y="5644560"/>
            <a:ext cx="5626581" cy="0"/>
          </a:xfrm>
          <a:prstGeom prst="line">
            <a:avLst/>
          </a:prstGeom>
          <a:ln w="38100">
            <a:gradFill>
              <a:gsLst>
                <a:gs pos="0">
                  <a:srgbClr val="DA2F54"/>
                </a:gs>
                <a:gs pos="50000">
                  <a:srgbClr val="FFC200"/>
                </a:gs>
                <a:gs pos="100000">
                  <a:srgbClr val="1D448D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D6DFEC0-8ECD-571C-B181-C81703D63FE0}"/>
              </a:ext>
            </a:extLst>
          </p:cNvPr>
          <p:cNvGrpSpPr/>
          <p:nvPr/>
        </p:nvGrpSpPr>
        <p:grpSpPr>
          <a:xfrm>
            <a:off x="1233974" y="5169187"/>
            <a:ext cx="2644660" cy="895862"/>
            <a:chOff x="1233974" y="5169187"/>
            <a:chExt cx="2644660" cy="895862"/>
          </a:xfrm>
        </p:grpSpPr>
        <p:sp>
          <p:nvSpPr>
            <p:cNvPr id="74" name="Title 1">
              <a:extLst>
                <a:ext uri="{FF2B5EF4-FFF2-40B4-BE49-F238E27FC236}">
                  <a16:creationId xmlns:a16="http://schemas.microsoft.com/office/drawing/2014/main" id="{4CCC3FF0-7507-BFE2-A466-58BD881C2B47}"/>
                </a:ext>
              </a:extLst>
            </p:cNvPr>
            <p:cNvSpPr txBox="1">
              <a:spLocks/>
            </p:cNvSpPr>
            <p:nvPr/>
          </p:nvSpPr>
          <p:spPr>
            <a:xfrm>
              <a:off x="1840081" y="5169187"/>
              <a:ext cx="1426202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4000" b="1" kern="100">
                  <a:solidFill>
                    <a:srgbClr val="DA2F54"/>
                  </a:solidFill>
                  <a:latin typeface="Source Sans Pro"/>
                  <a:ea typeface="Source Sans Pro"/>
                  <a:cs typeface="Times New Roman"/>
                </a:rPr>
                <a:t>40%</a:t>
              </a:r>
              <a:endParaRPr lang="en-US">
                <a:solidFill>
                  <a:srgbClr val="DA2F54"/>
                </a:solidFill>
              </a:endParaRPr>
            </a:p>
          </p:txBody>
        </p:sp>
        <p:sp>
          <p:nvSpPr>
            <p:cNvPr id="75" name="Title 1">
              <a:extLst>
                <a:ext uri="{FF2B5EF4-FFF2-40B4-BE49-F238E27FC236}">
                  <a16:creationId xmlns:a16="http://schemas.microsoft.com/office/drawing/2014/main" id="{E6CE04F9-87F4-7B42-8E18-DA5897F97989}"/>
                </a:ext>
              </a:extLst>
            </p:cNvPr>
            <p:cNvSpPr txBox="1">
              <a:spLocks/>
            </p:cNvSpPr>
            <p:nvPr/>
          </p:nvSpPr>
          <p:spPr>
            <a:xfrm>
              <a:off x="1233974" y="5757272"/>
              <a:ext cx="2644660" cy="30777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spc="300">
                  <a:latin typeface="Montserrat"/>
                  <a:cs typeface="Calibri Light"/>
                </a:rPr>
                <a:t>Disagree or Strongly Disagree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3633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B5D01E8-6E31-224C-880A-120EE0EAE4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5117692"/>
              </p:ext>
            </p:extLst>
          </p:nvPr>
        </p:nvGraphicFramePr>
        <p:xfrm>
          <a:off x="5261071" y="1591620"/>
          <a:ext cx="5946503" cy="3937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E962A-B821-8083-9039-9949551AE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19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3680C0-E57C-1753-9B0E-8103E70965A0}"/>
              </a:ext>
            </a:extLst>
          </p:cNvPr>
          <p:cNvSpPr txBox="1"/>
          <p:nvPr/>
        </p:nvSpPr>
        <p:spPr>
          <a:xfrm>
            <a:off x="2886" y="-28320"/>
            <a:ext cx="7113211" cy="1062066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>
                <a:solidFill>
                  <a:schemeClr val="bg2">
                    <a:lumMod val="25000"/>
                  </a:schemeClr>
                </a:solidFill>
                <a:latin typeface="Bodoni MT"/>
                <a:cs typeface="Didot"/>
              </a:rPr>
              <a:t>Measuring Opinions:</a:t>
            </a:r>
            <a:endParaRPr lang="en-US" sz="3600">
              <a:solidFill>
                <a:schemeClr val="bg2">
                  <a:lumMod val="25000"/>
                </a:schemeClr>
              </a:solidFill>
              <a:cs typeface="Calibri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130B790-091A-74FE-E3A4-DFE4583EFE41}"/>
              </a:ext>
            </a:extLst>
          </p:cNvPr>
          <p:cNvSpPr txBox="1"/>
          <p:nvPr/>
        </p:nvSpPr>
        <p:spPr>
          <a:xfrm>
            <a:off x="9263380" y="5623790"/>
            <a:ext cx="1848655" cy="441259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lstStyle/>
          <a:p>
            <a:pPr algn="r">
              <a:lnSpc>
                <a:spcPct val="200000"/>
              </a:lnSpc>
            </a:pPr>
            <a:r>
              <a:rPr lang="en-US" sz="1200" spc="300">
                <a:latin typeface="Montserrat"/>
                <a:cs typeface="Calibri Light"/>
              </a:rPr>
              <a:t>Excellent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E9B5CAB-BDCC-C29C-7A22-A11829D7D9CC}"/>
              </a:ext>
            </a:extLst>
          </p:cNvPr>
          <p:cNvSpPr txBox="1"/>
          <p:nvPr/>
        </p:nvSpPr>
        <p:spPr>
          <a:xfrm>
            <a:off x="7828025" y="5634175"/>
            <a:ext cx="829843" cy="441259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1200" spc="300">
                <a:latin typeface="Montserrat"/>
                <a:cs typeface="Calibri Light"/>
              </a:rPr>
              <a:t>Unsure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C41B52-7895-C57F-BA16-F7A75A93710A}"/>
              </a:ext>
            </a:extLst>
          </p:cNvPr>
          <p:cNvSpPr txBox="1"/>
          <p:nvPr/>
        </p:nvSpPr>
        <p:spPr>
          <a:xfrm>
            <a:off x="5394468" y="5634175"/>
            <a:ext cx="2016382" cy="441259"/>
          </a:xfrm>
          <a:prstGeom prst="rect">
            <a:avLst/>
          </a:prstGeom>
          <a:noFill/>
        </p:spPr>
        <p:txBody>
          <a:bodyPr wrap="none" lIns="0" tIns="0" rIns="0" bIns="0" anchor="t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en-US" sz="1200" spc="300">
                <a:latin typeface="Montserrat"/>
                <a:cs typeface="Calibri Light"/>
              </a:rPr>
              <a:t>Poor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228ED6F-F5B1-C102-5BED-E8D6D95127B1}"/>
              </a:ext>
            </a:extLst>
          </p:cNvPr>
          <p:cNvCxnSpPr>
            <a:cxnSpLocks/>
          </p:cNvCxnSpPr>
          <p:nvPr/>
        </p:nvCxnSpPr>
        <p:spPr>
          <a:xfrm flipV="1">
            <a:off x="5416913" y="5533591"/>
            <a:ext cx="0" cy="201168"/>
          </a:xfrm>
          <a:prstGeom prst="line">
            <a:avLst/>
          </a:prstGeom>
          <a:ln w="38100">
            <a:solidFill>
              <a:srgbClr val="DA2F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C1310D3-0F26-807A-4126-DA2832D11FF5}"/>
              </a:ext>
            </a:extLst>
          </p:cNvPr>
          <p:cNvCxnSpPr>
            <a:cxnSpLocks/>
          </p:cNvCxnSpPr>
          <p:nvPr/>
        </p:nvCxnSpPr>
        <p:spPr>
          <a:xfrm flipV="1">
            <a:off x="11043918" y="5533591"/>
            <a:ext cx="0" cy="201168"/>
          </a:xfrm>
          <a:prstGeom prst="line">
            <a:avLst/>
          </a:prstGeom>
          <a:ln w="38100">
            <a:solidFill>
              <a:srgbClr val="1D44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0F8EBD4-6568-DF48-CA19-9D196E850839}"/>
              </a:ext>
            </a:extLst>
          </p:cNvPr>
          <p:cNvCxnSpPr>
            <a:cxnSpLocks/>
          </p:cNvCxnSpPr>
          <p:nvPr/>
        </p:nvCxnSpPr>
        <p:spPr>
          <a:xfrm flipV="1">
            <a:off x="8240649" y="5533591"/>
            <a:ext cx="0" cy="201168"/>
          </a:xfrm>
          <a:prstGeom prst="line">
            <a:avLst/>
          </a:prstGeom>
          <a:ln w="38100">
            <a:solidFill>
              <a:srgbClr val="FFC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0F69C16A-A483-80A5-5E05-2C8CA0D3A25A}"/>
              </a:ext>
            </a:extLst>
          </p:cNvPr>
          <p:cNvGrpSpPr/>
          <p:nvPr/>
        </p:nvGrpSpPr>
        <p:grpSpPr>
          <a:xfrm>
            <a:off x="10618167" y="1632884"/>
            <a:ext cx="497833" cy="3346981"/>
            <a:chOff x="5261074" y="1632884"/>
            <a:chExt cx="497833" cy="334698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AE36F28-FECA-C5F0-67A9-40EF1E213F36}"/>
                </a:ext>
              </a:extLst>
            </p:cNvPr>
            <p:cNvSpPr txBox="1"/>
            <p:nvPr/>
          </p:nvSpPr>
          <p:spPr>
            <a:xfrm>
              <a:off x="5264228" y="1632884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1400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292F252-1EEC-916A-67DA-E2BE57666850}"/>
                </a:ext>
              </a:extLst>
            </p:cNvPr>
            <p:cNvSpPr txBox="1"/>
            <p:nvPr/>
          </p:nvSpPr>
          <p:spPr>
            <a:xfrm>
              <a:off x="5264228" y="2149677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1200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2067A38-D3C2-E7E1-7DF0-21D0ACF449F7}"/>
                </a:ext>
              </a:extLst>
            </p:cNvPr>
            <p:cNvSpPr txBox="1"/>
            <p:nvPr/>
          </p:nvSpPr>
          <p:spPr>
            <a:xfrm>
              <a:off x="5264228" y="2666470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1000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190F625-6DA2-1499-F718-204F19A25ED8}"/>
                </a:ext>
              </a:extLst>
            </p:cNvPr>
            <p:cNvSpPr txBox="1"/>
            <p:nvPr/>
          </p:nvSpPr>
          <p:spPr>
            <a:xfrm>
              <a:off x="5261074" y="3183263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800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BEC3163-BA22-4669-987D-8C403D475609}"/>
                </a:ext>
              </a:extLst>
            </p:cNvPr>
            <p:cNvSpPr txBox="1"/>
            <p:nvPr/>
          </p:nvSpPr>
          <p:spPr>
            <a:xfrm>
              <a:off x="5261074" y="3700056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600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D735839-9476-F39A-9F8F-308280EDBE65}"/>
                </a:ext>
              </a:extLst>
            </p:cNvPr>
            <p:cNvSpPr txBox="1"/>
            <p:nvPr/>
          </p:nvSpPr>
          <p:spPr>
            <a:xfrm>
              <a:off x="5261074" y="4216849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400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79C4546-83AD-76A9-9E65-F41DD310C2E4}"/>
                </a:ext>
              </a:extLst>
            </p:cNvPr>
            <p:cNvSpPr txBox="1"/>
            <p:nvPr/>
          </p:nvSpPr>
          <p:spPr>
            <a:xfrm>
              <a:off x="5261074" y="4733644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200</a:t>
              </a:r>
            </a:p>
          </p:txBody>
        </p:sp>
      </p:grp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BB7563D2-A1AC-E5F7-DBDF-F748B3B75B3F}"/>
              </a:ext>
            </a:extLst>
          </p:cNvPr>
          <p:cNvCxnSpPr>
            <a:cxnSpLocks/>
          </p:cNvCxnSpPr>
          <p:nvPr/>
        </p:nvCxnSpPr>
        <p:spPr>
          <a:xfrm>
            <a:off x="5417337" y="5644560"/>
            <a:ext cx="5626581" cy="0"/>
          </a:xfrm>
          <a:prstGeom prst="line">
            <a:avLst/>
          </a:prstGeom>
          <a:ln w="38100">
            <a:gradFill>
              <a:gsLst>
                <a:gs pos="0">
                  <a:srgbClr val="DA2F54"/>
                </a:gs>
                <a:gs pos="50000">
                  <a:srgbClr val="FFC200"/>
                </a:gs>
                <a:gs pos="100000">
                  <a:srgbClr val="1D448D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itle 1">
            <a:extLst>
              <a:ext uri="{FF2B5EF4-FFF2-40B4-BE49-F238E27FC236}">
                <a16:creationId xmlns:a16="http://schemas.microsoft.com/office/drawing/2014/main" id="{E6CE04F9-87F4-7B42-8E18-DA5897F97989}"/>
              </a:ext>
            </a:extLst>
          </p:cNvPr>
          <p:cNvSpPr txBox="1">
            <a:spLocks/>
          </p:cNvSpPr>
          <p:nvPr/>
        </p:nvSpPr>
        <p:spPr>
          <a:xfrm>
            <a:off x="1049886" y="6229256"/>
            <a:ext cx="6778140" cy="307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endParaRPr lang="en-US" sz="1400" spc="300">
              <a:latin typeface="Montserrat"/>
              <a:cs typeface="Calibri Ligh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F81E08-266B-10D7-3B58-6591A38FEB16}"/>
              </a:ext>
            </a:extLst>
          </p:cNvPr>
          <p:cNvGrpSpPr/>
          <p:nvPr/>
        </p:nvGrpSpPr>
        <p:grpSpPr>
          <a:xfrm>
            <a:off x="141402" y="1598213"/>
            <a:ext cx="5119669" cy="3264737"/>
            <a:chOff x="141402" y="1598213"/>
            <a:chExt cx="5119669" cy="3264737"/>
          </a:xfrm>
        </p:grpSpPr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2E5A4052-CDFF-DF29-EA22-103F98C13913}"/>
                </a:ext>
              </a:extLst>
            </p:cNvPr>
            <p:cNvSpPr txBox="1">
              <a:spLocks/>
            </p:cNvSpPr>
            <p:nvPr/>
          </p:nvSpPr>
          <p:spPr>
            <a:xfrm>
              <a:off x="1155456" y="4600916"/>
              <a:ext cx="2795452" cy="26203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000" spc="300">
                  <a:latin typeface="Montserrat"/>
                  <a:cs typeface="Calibri Light"/>
                </a:rPr>
                <a:t>(1,932 Total Responses)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EA4E26D-1FCA-C975-3710-4818CDD10089}"/>
                </a:ext>
              </a:extLst>
            </p:cNvPr>
            <p:cNvSpPr txBox="1"/>
            <p:nvPr/>
          </p:nvSpPr>
          <p:spPr>
            <a:xfrm>
              <a:off x="1049884" y="1598213"/>
              <a:ext cx="4211187" cy="30469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3200" b="1" kern="100">
                  <a:latin typeface="Source Sans Pro"/>
                  <a:ea typeface="Source Sans Pro"/>
                  <a:cs typeface="Times New Roman"/>
                </a:rPr>
                <a:t>Overall, how would you rate the condition of the existing school buildings, facilities, properties and grounds of MISD.</a:t>
              </a:r>
            </a:p>
          </p:txBody>
        </p:sp>
        <p:sp>
          <p:nvSpPr>
            <p:cNvPr id="14" name="Title 1">
              <a:extLst>
                <a:ext uri="{FF2B5EF4-FFF2-40B4-BE49-F238E27FC236}">
                  <a16:creationId xmlns:a16="http://schemas.microsoft.com/office/drawing/2014/main" id="{BA0FEFF4-6A2A-B301-6EC2-8B2BFBC65E30}"/>
                </a:ext>
              </a:extLst>
            </p:cNvPr>
            <p:cNvSpPr txBox="1">
              <a:spLocks/>
            </p:cNvSpPr>
            <p:nvPr/>
          </p:nvSpPr>
          <p:spPr>
            <a:xfrm>
              <a:off x="141402" y="1782602"/>
              <a:ext cx="1014054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3000"/>
                </a:lnSpc>
              </a:pPr>
              <a:r>
                <a:rPr lang="en-US" sz="4000" b="1" kern="100">
                  <a:latin typeface="Source Sans Pro"/>
                  <a:ea typeface="Source Sans Pro"/>
                  <a:cs typeface="Times New Roman"/>
                </a:rPr>
                <a:t>13.</a:t>
              </a:r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BEFF02A-3F2A-D36D-D2AD-AF9BF22D23DE}"/>
              </a:ext>
            </a:extLst>
          </p:cNvPr>
          <p:cNvGrpSpPr/>
          <p:nvPr/>
        </p:nvGrpSpPr>
        <p:grpSpPr>
          <a:xfrm>
            <a:off x="1101223" y="5169187"/>
            <a:ext cx="2903917" cy="906247"/>
            <a:chOff x="1101223" y="5169187"/>
            <a:chExt cx="2903917" cy="906247"/>
          </a:xfrm>
        </p:grpSpPr>
        <p:sp>
          <p:nvSpPr>
            <p:cNvPr id="17" name="Title 1">
              <a:extLst>
                <a:ext uri="{FF2B5EF4-FFF2-40B4-BE49-F238E27FC236}">
                  <a16:creationId xmlns:a16="http://schemas.microsoft.com/office/drawing/2014/main" id="{566D0645-1733-4AE0-2BFA-49BD0AE94319}"/>
                </a:ext>
              </a:extLst>
            </p:cNvPr>
            <p:cNvSpPr txBox="1">
              <a:spLocks/>
            </p:cNvSpPr>
            <p:nvPr/>
          </p:nvSpPr>
          <p:spPr>
            <a:xfrm>
              <a:off x="1840081" y="5169187"/>
              <a:ext cx="1426202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4000" b="1" kern="100">
                  <a:solidFill>
                    <a:srgbClr val="DA2F54"/>
                  </a:solidFill>
                  <a:latin typeface="Source Sans Pro"/>
                  <a:ea typeface="Source Sans Pro"/>
                  <a:cs typeface="Times New Roman"/>
                </a:rPr>
                <a:t>45%</a:t>
              </a:r>
              <a:endParaRPr lang="en-US">
                <a:solidFill>
                  <a:srgbClr val="DA2F54"/>
                </a:solidFill>
              </a:endParaRPr>
            </a:p>
          </p:txBody>
        </p:sp>
        <p:sp>
          <p:nvSpPr>
            <p:cNvPr id="19" name="Title 1">
              <a:extLst>
                <a:ext uri="{FF2B5EF4-FFF2-40B4-BE49-F238E27FC236}">
                  <a16:creationId xmlns:a16="http://schemas.microsoft.com/office/drawing/2014/main" id="{20510322-9C6F-C232-FE31-95F9AFE17CDA}"/>
                </a:ext>
              </a:extLst>
            </p:cNvPr>
            <p:cNvSpPr txBox="1">
              <a:spLocks/>
            </p:cNvSpPr>
            <p:nvPr/>
          </p:nvSpPr>
          <p:spPr>
            <a:xfrm>
              <a:off x="1101223" y="5767657"/>
              <a:ext cx="2903917" cy="30777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spc="300">
                  <a:latin typeface="Montserrat"/>
                  <a:cs typeface="Calibri Light"/>
                </a:rPr>
                <a:t>Rated conditions of MISD schools as Poor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084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E962A-B821-8083-9039-9949551AE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20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3680C0-E57C-1753-9B0E-8103E70965A0}"/>
              </a:ext>
            </a:extLst>
          </p:cNvPr>
          <p:cNvSpPr txBox="1"/>
          <p:nvPr/>
        </p:nvSpPr>
        <p:spPr>
          <a:xfrm>
            <a:off x="2886" y="-28320"/>
            <a:ext cx="10815678" cy="1062066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>
                <a:solidFill>
                  <a:schemeClr val="bg2">
                    <a:lumMod val="25000"/>
                  </a:schemeClr>
                </a:solidFill>
                <a:latin typeface="Bodoni MT"/>
                <a:cs typeface="Didot"/>
              </a:rPr>
              <a:t>Voting Demographics at a Glance</a:t>
            </a:r>
            <a:endParaRPr lang="en-US" sz="5600">
              <a:solidFill>
                <a:schemeClr val="bg2">
                  <a:lumMod val="25000"/>
                </a:schemeClr>
              </a:solidFill>
              <a:cs typeface="Calibri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D0A2C02-5A5F-A566-12CA-A91C15E837CF}"/>
              </a:ext>
            </a:extLst>
          </p:cNvPr>
          <p:cNvSpPr txBox="1">
            <a:spLocks/>
          </p:cNvSpPr>
          <p:nvPr/>
        </p:nvSpPr>
        <p:spPr>
          <a:xfrm>
            <a:off x="604458" y="6078606"/>
            <a:ext cx="6128496" cy="2620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00"/>
              </a:lnSpc>
            </a:pPr>
            <a:r>
              <a:rPr lang="en-US" sz="1400" spc="300">
                <a:latin typeface="Montserrat"/>
                <a:cs typeface="Calibri Light"/>
              </a:rPr>
              <a:t>(1,934 Total Responses)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71E6616-B214-E5FD-A2FE-13AB0B1A0A24}"/>
              </a:ext>
            </a:extLst>
          </p:cNvPr>
          <p:cNvGrpSpPr/>
          <p:nvPr/>
        </p:nvGrpSpPr>
        <p:grpSpPr>
          <a:xfrm>
            <a:off x="719902" y="2658849"/>
            <a:ext cx="2459174" cy="471263"/>
            <a:chOff x="483496" y="2052916"/>
            <a:chExt cx="2459174" cy="47126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C71A61D-E8E9-EC0E-BC1A-72ACD1872E17}"/>
                </a:ext>
              </a:extLst>
            </p:cNvPr>
            <p:cNvSpPr/>
            <p:nvPr/>
          </p:nvSpPr>
          <p:spPr>
            <a:xfrm>
              <a:off x="483496" y="2066979"/>
              <a:ext cx="457200" cy="457200"/>
            </a:xfrm>
            <a:prstGeom prst="rect">
              <a:avLst/>
            </a:prstGeom>
            <a:solidFill>
              <a:srgbClr val="1D44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6C41B52-7895-C57F-BA16-F7A75A93710A}"/>
                </a:ext>
              </a:extLst>
            </p:cNvPr>
            <p:cNvSpPr txBox="1"/>
            <p:nvPr/>
          </p:nvSpPr>
          <p:spPr>
            <a:xfrm>
              <a:off x="1067754" y="2052916"/>
              <a:ext cx="1874916" cy="441259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400" spc="300">
                  <a:latin typeface="Montserrat"/>
                  <a:cs typeface="Calibri Light"/>
                </a:rPr>
                <a:t>All the time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275EC22-6FEE-289A-E6D9-3F836F3FC7D2}"/>
              </a:ext>
            </a:extLst>
          </p:cNvPr>
          <p:cNvGrpSpPr/>
          <p:nvPr/>
        </p:nvGrpSpPr>
        <p:grpSpPr>
          <a:xfrm>
            <a:off x="3844102" y="1530705"/>
            <a:ext cx="4869493" cy="4949928"/>
            <a:chOff x="2333879" y="1530705"/>
            <a:chExt cx="4869493" cy="4949928"/>
          </a:xfrm>
        </p:grpSpPr>
        <p:pic>
          <p:nvPicPr>
            <p:cNvPr id="5" name="Picture 5" descr="Chart, pie chart&#10;&#10;Description automatically generated">
              <a:extLst>
                <a:ext uri="{FF2B5EF4-FFF2-40B4-BE49-F238E27FC236}">
                  <a16:creationId xmlns:a16="http://schemas.microsoft.com/office/drawing/2014/main" id="{8A58B424-A481-98CB-6254-1DA2EA2D80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987" t="14790" r="31174" b="14696"/>
            <a:stretch/>
          </p:blipFill>
          <p:spPr>
            <a:xfrm flipH="1">
              <a:off x="2333879" y="1830710"/>
              <a:ext cx="4704391" cy="4649923"/>
            </a:xfrm>
            <a:prstGeom prst="rect">
              <a:avLst/>
            </a:prstGeom>
            <a:noFill/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752274-18F1-6640-84E4-0DC27F194A74}"/>
                </a:ext>
              </a:extLst>
            </p:cNvPr>
            <p:cNvSpPr txBox="1"/>
            <p:nvPr/>
          </p:nvSpPr>
          <p:spPr>
            <a:xfrm>
              <a:off x="5145406" y="3899358"/>
              <a:ext cx="708434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spc="300">
                  <a:solidFill>
                    <a:schemeClr val="bg1"/>
                  </a:solidFill>
                  <a:latin typeface="Montserrat"/>
                  <a:cs typeface="Calibri Light"/>
                </a:rPr>
                <a:t>19%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B1D27A5-4115-A8F1-77EE-000C70BB71D8}"/>
                </a:ext>
              </a:extLst>
            </p:cNvPr>
            <p:cNvSpPr txBox="1"/>
            <p:nvPr/>
          </p:nvSpPr>
          <p:spPr>
            <a:xfrm>
              <a:off x="3593311" y="3943048"/>
              <a:ext cx="708434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spc="300">
                  <a:solidFill>
                    <a:schemeClr val="bg1"/>
                  </a:solidFill>
                  <a:latin typeface="Montserrat"/>
                  <a:cs typeface="Calibri Light"/>
                </a:rPr>
                <a:t>65%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8D50FB4-96F2-05E3-D3FC-1BB6393B6910}"/>
                </a:ext>
              </a:extLst>
            </p:cNvPr>
            <p:cNvSpPr txBox="1"/>
            <p:nvPr/>
          </p:nvSpPr>
          <p:spPr>
            <a:xfrm>
              <a:off x="4601229" y="2979543"/>
              <a:ext cx="659017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spc="300">
                  <a:solidFill>
                    <a:schemeClr val="bg1"/>
                  </a:solidFill>
                  <a:latin typeface="Montserrat"/>
                  <a:cs typeface="Calibri Light"/>
                </a:rPr>
                <a:t>8%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7D52EB1-E30A-D514-783B-797AEFB6B1F4}"/>
                </a:ext>
              </a:extLst>
            </p:cNvPr>
            <p:cNvSpPr txBox="1"/>
            <p:nvPr/>
          </p:nvSpPr>
          <p:spPr>
            <a:xfrm>
              <a:off x="4956751" y="3201242"/>
              <a:ext cx="708434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spc="300">
                  <a:solidFill>
                    <a:schemeClr val="bg1"/>
                  </a:solidFill>
                  <a:latin typeface="Montserrat"/>
                  <a:cs typeface="Calibri Light"/>
                </a:rPr>
                <a:t>8%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479DE7E-E885-206E-DF4B-53F11719D17A}"/>
                </a:ext>
              </a:extLst>
            </p:cNvPr>
            <p:cNvSpPr txBox="1"/>
            <p:nvPr/>
          </p:nvSpPr>
          <p:spPr>
            <a:xfrm>
              <a:off x="2491064" y="3943048"/>
              <a:ext cx="708434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b="1" spc="300">
                  <a:solidFill>
                    <a:schemeClr val="bg1"/>
                  </a:solidFill>
                  <a:latin typeface="Montserrat"/>
                  <a:cs typeface="Calibri Light"/>
                </a:rPr>
                <a:t>46%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EE6EEC-2B97-102E-8EE8-EA26680BB8AA}"/>
                </a:ext>
              </a:extLst>
            </p:cNvPr>
            <p:cNvSpPr txBox="1"/>
            <p:nvPr/>
          </p:nvSpPr>
          <p:spPr>
            <a:xfrm>
              <a:off x="6247653" y="3899358"/>
              <a:ext cx="708434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b="1" spc="300">
                  <a:solidFill>
                    <a:schemeClr val="bg1"/>
                  </a:solidFill>
                  <a:latin typeface="Montserrat"/>
                  <a:cs typeface="Calibri Light"/>
                </a:rPr>
                <a:t>16%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8A75FA7-4123-F4D9-6FBE-70B35F2B1009}"/>
                </a:ext>
              </a:extLst>
            </p:cNvPr>
            <p:cNvSpPr txBox="1"/>
            <p:nvPr/>
          </p:nvSpPr>
          <p:spPr>
            <a:xfrm>
              <a:off x="5665185" y="2439789"/>
              <a:ext cx="708434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b="1" spc="300">
                  <a:solidFill>
                    <a:schemeClr val="bg1"/>
                  </a:solidFill>
                  <a:latin typeface="Montserrat"/>
                  <a:cs typeface="Calibri Light"/>
                </a:rPr>
                <a:t>7%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4F02862-6D6E-B26C-D63D-5B403268CCF2}"/>
                </a:ext>
              </a:extLst>
            </p:cNvPr>
            <p:cNvSpPr txBox="1"/>
            <p:nvPr/>
          </p:nvSpPr>
          <p:spPr>
            <a:xfrm>
              <a:off x="4919736" y="1995743"/>
              <a:ext cx="659017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b="1" spc="300">
                  <a:solidFill>
                    <a:schemeClr val="bg1"/>
                  </a:solidFill>
                  <a:latin typeface="Montserrat"/>
                  <a:cs typeface="Calibri Light"/>
                </a:rPr>
                <a:t>6%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7E1CBBA-9D8E-3940-B542-F7E85BC36AD3}"/>
                </a:ext>
              </a:extLst>
            </p:cNvPr>
            <p:cNvSpPr txBox="1"/>
            <p:nvPr/>
          </p:nvSpPr>
          <p:spPr>
            <a:xfrm>
              <a:off x="6494938" y="2726286"/>
              <a:ext cx="708434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b="1" spc="300">
                  <a:latin typeface="Montserrat"/>
                  <a:cs typeface="Calibri Light"/>
                </a:rPr>
                <a:t>3%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1BE686-71C6-AF70-EF18-E5D935D5E729}"/>
                </a:ext>
              </a:extLst>
            </p:cNvPr>
            <p:cNvSpPr txBox="1"/>
            <p:nvPr/>
          </p:nvSpPr>
          <p:spPr>
            <a:xfrm>
              <a:off x="5578753" y="1820289"/>
              <a:ext cx="708434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b="1" spc="300">
                  <a:latin typeface="Montserrat"/>
                  <a:cs typeface="Calibri Light"/>
                </a:rPr>
                <a:t>1%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89921C9-F3F7-D324-50B7-C5153F64EF72}"/>
                </a:ext>
              </a:extLst>
            </p:cNvPr>
            <p:cNvSpPr txBox="1"/>
            <p:nvPr/>
          </p:nvSpPr>
          <p:spPr>
            <a:xfrm>
              <a:off x="4444880" y="1530705"/>
              <a:ext cx="708434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b="1" spc="300">
                  <a:latin typeface="Montserrat"/>
                  <a:cs typeface="Calibri Light"/>
                </a:rPr>
                <a:t>2%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CE97587-3B81-7E85-0948-1231CFEA1B81}"/>
                </a:ext>
              </a:extLst>
            </p:cNvPr>
            <p:cNvSpPr txBox="1"/>
            <p:nvPr/>
          </p:nvSpPr>
          <p:spPr>
            <a:xfrm>
              <a:off x="5524817" y="5989286"/>
              <a:ext cx="708434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b="1" spc="300">
                  <a:latin typeface="Montserrat"/>
                  <a:cs typeface="Calibri Light"/>
                </a:rPr>
                <a:t>19%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82ECE25-1BD3-6884-BAE1-A2B8AD6D32E2}"/>
              </a:ext>
            </a:extLst>
          </p:cNvPr>
          <p:cNvGrpSpPr/>
          <p:nvPr/>
        </p:nvGrpSpPr>
        <p:grpSpPr>
          <a:xfrm>
            <a:off x="9341634" y="2229536"/>
            <a:ext cx="2277739" cy="3805650"/>
            <a:chOff x="9341634" y="2175152"/>
            <a:chExt cx="2277739" cy="3805650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1B81D4B-1141-1F1D-6025-015FBA1789B8}"/>
                </a:ext>
              </a:extLst>
            </p:cNvPr>
            <p:cNvGrpSpPr/>
            <p:nvPr/>
          </p:nvGrpSpPr>
          <p:grpSpPr>
            <a:xfrm>
              <a:off x="9341634" y="2175152"/>
              <a:ext cx="2277739" cy="1641418"/>
              <a:chOff x="8113153" y="2283102"/>
              <a:chExt cx="2277739" cy="1641418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9F83BAF2-7B44-ABCB-6628-70AD2F7983CA}"/>
                  </a:ext>
                </a:extLst>
              </p:cNvPr>
              <p:cNvSpPr/>
              <p:nvPr/>
            </p:nvSpPr>
            <p:spPr>
              <a:xfrm>
                <a:off x="8343641" y="2283102"/>
                <a:ext cx="457200" cy="457200"/>
              </a:xfrm>
              <a:prstGeom prst="rect">
                <a:avLst/>
              </a:prstGeom>
              <a:pattFill prst="pct90">
                <a:fgClr>
                  <a:srgbClr val="1D448D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4FE7A7F-CE44-B563-7E16-BBCF3B493F70}"/>
                  </a:ext>
                </a:extLst>
              </p:cNvPr>
              <p:cNvSpPr/>
              <p:nvPr/>
            </p:nvSpPr>
            <p:spPr>
              <a:xfrm>
                <a:off x="8795487" y="2283102"/>
                <a:ext cx="457200" cy="457200"/>
              </a:xfrm>
              <a:prstGeom prst="rect">
                <a:avLst/>
              </a:prstGeom>
              <a:pattFill prst="pct90">
                <a:fgClr>
                  <a:srgbClr val="DA2F54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1AEBA5E-286A-613B-5E6A-06181017985F}"/>
                  </a:ext>
                </a:extLst>
              </p:cNvPr>
              <p:cNvSpPr/>
              <p:nvPr/>
            </p:nvSpPr>
            <p:spPr>
              <a:xfrm>
                <a:off x="9241357" y="2283102"/>
                <a:ext cx="457200" cy="457200"/>
              </a:xfrm>
              <a:prstGeom prst="rect">
                <a:avLst/>
              </a:prstGeom>
              <a:pattFill prst="pct90">
                <a:fgClr>
                  <a:srgbClr val="FFC200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9C7BAD0-8D6D-08CD-A731-FD62BCA178F1}"/>
                  </a:ext>
                </a:extLst>
              </p:cNvPr>
              <p:cNvSpPr/>
              <p:nvPr/>
            </p:nvSpPr>
            <p:spPr>
              <a:xfrm>
                <a:off x="9693202" y="2283102"/>
                <a:ext cx="457200" cy="457200"/>
              </a:xfrm>
              <a:prstGeom prst="rect">
                <a:avLst/>
              </a:prstGeom>
              <a:pattFill prst="pct90">
                <a:fgClr>
                  <a:srgbClr val="93D14F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055C851-5A25-D6E5-4F88-8196B96B6584}"/>
                  </a:ext>
                </a:extLst>
              </p:cNvPr>
              <p:cNvGrpSpPr/>
              <p:nvPr/>
            </p:nvGrpSpPr>
            <p:grpSpPr>
              <a:xfrm>
                <a:off x="8113153" y="2399914"/>
                <a:ext cx="2277739" cy="1524606"/>
                <a:chOff x="1119269" y="2805610"/>
                <a:chExt cx="2277739" cy="1524606"/>
              </a:xfrm>
            </p:grpSpPr>
            <p:sp>
              <p:nvSpPr>
                <p:cNvPr id="2" name="Title 1">
                  <a:extLst>
                    <a:ext uri="{FF2B5EF4-FFF2-40B4-BE49-F238E27FC236}">
                      <a16:creationId xmlns:a16="http://schemas.microsoft.com/office/drawing/2014/main" id="{A83009A1-7997-2E59-8FA2-24C1DF939EA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70091" y="2805610"/>
                  <a:ext cx="1576096" cy="409813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lnSpc>
                      <a:spcPts val="3000"/>
                    </a:lnSpc>
                  </a:pPr>
                  <a:r>
                    <a:rPr lang="en-US" sz="4000" b="1" kern="100">
                      <a:solidFill>
                        <a:schemeClr val="bg1"/>
                      </a:solidFill>
                      <a:latin typeface="Source Sans Pro"/>
                      <a:ea typeface="Source Sans Pro"/>
                      <a:cs typeface="Times New Roman"/>
                    </a:rPr>
                    <a:t>75%</a:t>
                  </a:r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" name="Title 1">
                  <a:extLst>
                    <a:ext uri="{FF2B5EF4-FFF2-40B4-BE49-F238E27FC236}">
                      <a16:creationId xmlns:a16="http://schemas.microsoft.com/office/drawing/2014/main" id="{DAB3C61B-212A-5158-3312-6DBA0B2C885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119269" y="3143315"/>
                  <a:ext cx="2277739" cy="1186901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lnSpc>
                      <a:spcPts val="3000"/>
                    </a:lnSpc>
                  </a:pPr>
                  <a:r>
                    <a:rPr lang="en-US" sz="1400" spc="300">
                      <a:latin typeface="Montserrat"/>
                      <a:cs typeface="Calibri Light"/>
                    </a:rPr>
                    <a:t>Currently have kids enrolled in the district</a:t>
                  </a: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41A151BA-140E-EFA9-2171-3D5EA1F380D7}"/>
                </a:ext>
              </a:extLst>
            </p:cNvPr>
            <p:cNvGrpSpPr/>
            <p:nvPr/>
          </p:nvGrpSpPr>
          <p:grpSpPr>
            <a:xfrm>
              <a:off x="9341634" y="4345983"/>
              <a:ext cx="2277739" cy="1634819"/>
              <a:chOff x="8113153" y="4149133"/>
              <a:chExt cx="2277739" cy="1634819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8A04CDB-35AD-5231-8059-644B207D3BDF}"/>
                  </a:ext>
                </a:extLst>
              </p:cNvPr>
              <p:cNvSpPr/>
              <p:nvPr/>
            </p:nvSpPr>
            <p:spPr>
              <a:xfrm>
                <a:off x="8343641" y="4149133"/>
                <a:ext cx="457200" cy="457200"/>
              </a:xfrm>
              <a:prstGeom prst="rect">
                <a:avLst/>
              </a:prstGeom>
              <a:pattFill prst="lgCheck">
                <a:fgClr>
                  <a:srgbClr val="1D448D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AF5EFBB-C03E-6680-B9AF-D790C75E226F}"/>
                  </a:ext>
                </a:extLst>
              </p:cNvPr>
              <p:cNvSpPr/>
              <p:nvPr/>
            </p:nvSpPr>
            <p:spPr>
              <a:xfrm>
                <a:off x="8795487" y="4149133"/>
                <a:ext cx="457200" cy="457200"/>
              </a:xfrm>
              <a:prstGeom prst="rect">
                <a:avLst/>
              </a:prstGeom>
              <a:pattFill prst="lgCheck">
                <a:fgClr>
                  <a:srgbClr val="DA2F54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D8494F7-FF4A-FB92-1DD7-28B4302E3EC4}"/>
                  </a:ext>
                </a:extLst>
              </p:cNvPr>
              <p:cNvSpPr/>
              <p:nvPr/>
            </p:nvSpPr>
            <p:spPr>
              <a:xfrm>
                <a:off x="9241357" y="4149133"/>
                <a:ext cx="457200" cy="457200"/>
              </a:xfrm>
              <a:prstGeom prst="rect">
                <a:avLst/>
              </a:prstGeom>
              <a:pattFill prst="lgCheck">
                <a:fgClr>
                  <a:srgbClr val="FFC200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2C91A2D2-E5CC-6BC4-A009-B4E6B8007E61}"/>
                  </a:ext>
                </a:extLst>
              </p:cNvPr>
              <p:cNvSpPr/>
              <p:nvPr/>
            </p:nvSpPr>
            <p:spPr>
              <a:xfrm>
                <a:off x="9699926" y="4149133"/>
                <a:ext cx="457200" cy="457200"/>
              </a:xfrm>
              <a:prstGeom prst="rect">
                <a:avLst/>
              </a:prstGeom>
              <a:pattFill prst="lgCheck">
                <a:fgClr>
                  <a:srgbClr val="93D14F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itle 1">
                <a:extLst>
                  <a:ext uri="{FF2B5EF4-FFF2-40B4-BE49-F238E27FC236}">
                    <a16:creationId xmlns:a16="http://schemas.microsoft.com/office/drawing/2014/main" id="{88A35906-F5EF-3C4D-30F6-3B26F15A85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63975" y="4259346"/>
                <a:ext cx="1576096" cy="409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ts val="3000"/>
                  </a:lnSpc>
                </a:pPr>
                <a:r>
                  <a:rPr lang="en-US" sz="4000" b="1" kern="100">
                    <a:latin typeface="Source Sans Pro"/>
                    <a:ea typeface="Source Sans Pro"/>
                    <a:cs typeface="Times New Roman"/>
                  </a:rPr>
                  <a:t>25%</a:t>
                </a:r>
                <a:endParaRPr lang="en-US"/>
              </a:p>
            </p:txBody>
          </p:sp>
          <p:sp>
            <p:nvSpPr>
              <p:cNvPr id="13" name="Title 1">
                <a:extLst>
                  <a:ext uri="{FF2B5EF4-FFF2-40B4-BE49-F238E27FC236}">
                    <a16:creationId xmlns:a16="http://schemas.microsoft.com/office/drawing/2014/main" id="{A3136CEA-26EA-38F5-CEC3-3F5B5264B4F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3153" y="4597051"/>
                <a:ext cx="2277739" cy="118690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ts val="3000"/>
                  </a:lnSpc>
                </a:pPr>
                <a:r>
                  <a:rPr lang="en-US" sz="1400" spc="300">
                    <a:latin typeface="Montserrat"/>
                    <a:cs typeface="Calibri Light"/>
                  </a:rPr>
                  <a:t>Have no kids enrolled in the district</a:t>
                </a:r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52751C4-567D-6271-ADFE-431B3A30A5FB}"/>
              </a:ext>
            </a:extLst>
          </p:cNvPr>
          <p:cNvGrpSpPr/>
          <p:nvPr/>
        </p:nvGrpSpPr>
        <p:grpSpPr>
          <a:xfrm>
            <a:off x="719902" y="3225168"/>
            <a:ext cx="2753632" cy="471263"/>
            <a:chOff x="483496" y="2495634"/>
            <a:chExt cx="2753632" cy="47126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9854FCF-DB97-F696-3F48-B71E80F2D0C8}"/>
                </a:ext>
              </a:extLst>
            </p:cNvPr>
            <p:cNvSpPr/>
            <p:nvPr/>
          </p:nvSpPr>
          <p:spPr>
            <a:xfrm>
              <a:off x="483496" y="2509697"/>
              <a:ext cx="457200" cy="457200"/>
            </a:xfrm>
            <a:prstGeom prst="rect">
              <a:avLst/>
            </a:prstGeom>
            <a:solidFill>
              <a:srgbClr val="DA2F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130B790-091A-74FE-E3A4-DFE4583EFE41}"/>
                </a:ext>
              </a:extLst>
            </p:cNvPr>
            <p:cNvSpPr txBox="1"/>
            <p:nvPr/>
          </p:nvSpPr>
          <p:spPr>
            <a:xfrm>
              <a:off x="1067754" y="2495634"/>
              <a:ext cx="2169374" cy="441259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400" spc="300">
                  <a:latin typeface="Montserrat"/>
                  <a:cs typeface="Calibri Light"/>
                </a:rPr>
                <a:t>Some of the time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E0CE076-3433-1E35-C346-84B11C6C6320}"/>
              </a:ext>
            </a:extLst>
          </p:cNvPr>
          <p:cNvGrpSpPr/>
          <p:nvPr/>
        </p:nvGrpSpPr>
        <p:grpSpPr>
          <a:xfrm>
            <a:off x="719902" y="3791487"/>
            <a:ext cx="2753632" cy="471263"/>
            <a:chOff x="483496" y="2965841"/>
            <a:chExt cx="2753632" cy="47126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D8C9CE5-1210-A1E4-50F0-061ABD31EA46}"/>
                </a:ext>
              </a:extLst>
            </p:cNvPr>
            <p:cNvSpPr/>
            <p:nvPr/>
          </p:nvSpPr>
          <p:spPr>
            <a:xfrm>
              <a:off x="483496" y="2979904"/>
              <a:ext cx="457200" cy="457200"/>
            </a:xfrm>
            <a:prstGeom prst="rect">
              <a:avLst/>
            </a:prstGeom>
            <a:solidFill>
              <a:srgbClr val="FFC2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E9B5CAB-BDCC-C29C-7A22-A11829D7D9CC}"/>
                </a:ext>
              </a:extLst>
            </p:cNvPr>
            <p:cNvSpPr txBox="1"/>
            <p:nvPr/>
          </p:nvSpPr>
          <p:spPr>
            <a:xfrm>
              <a:off x="1067754" y="2965841"/>
              <a:ext cx="2169374" cy="441259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400" spc="300">
                  <a:latin typeface="Montserrat"/>
                  <a:cs typeface="Calibri Light"/>
                </a:rPr>
                <a:t>Rarely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04B1BF6-2D7F-210F-F893-D09EC5E2A7F5}"/>
              </a:ext>
            </a:extLst>
          </p:cNvPr>
          <p:cNvGrpSpPr/>
          <p:nvPr/>
        </p:nvGrpSpPr>
        <p:grpSpPr>
          <a:xfrm>
            <a:off x="719902" y="4357806"/>
            <a:ext cx="2753632" cy="471263"/>
            <a:chOff x="483496" y="3443397"/>
            <a:chExt cx="2753632" cy="47126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93A22B5-FD82-0BED-D942-7D5A4C17C29A}"/>
                </a:ext>
              </a:extLst>
            </p:cNvPr>
            <p:cNvSpPr/>
            <p:nvPr/>
          </p:nvSpPr>
          <p:spPr>
            <a:xfrm>
              <a:off x="483496" y="3457460"/>
              <a:ext cx="457200" cy="457200"/>
            </a:xfrm>
            <a:prstGeom prst="rect">
              <a:avLst/>
            </a:prstGeom>
            <a:solidFill>
              <a:srgbClr val="93D14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E556115-1125-B83B-8289-BB1A4F5CEFD2}"/>
                </a:ext>
              </a:extLst>
            </p:cNvPr>
            <p:cNvSpPr txBox="1"/>
            <p:nvPr/>
          </p:nvSpPr>
          <p:spPr>
            <a:xfrm>
              <a:off x="1067754" y="3443397"/>
              <a:ext cx="2169374" cy="441259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400" spc="300">
                  <a:latin typeface="Montserrat"/>
                  <a:cs typeface="Calibri Light"/>
                </a:rPr>
                <a:t>Never</a:t>
              </a:r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8F23F529-1B38-DB9A-EA0A-6EB3F790CD70}"/>
              </a:ext>
            </a:extLst>
          </p:cNvPr>
          <p:cNvSpPr txBox="1">
            <a:spLocks/>
          </p:cNvSpPr>
          <p:nvPr/>
        </p:nvSpPr>
        <p:spPr>
          <a:xfrm>
            <a:off x="605421" y="1595752"/>
            <a:ext cx="4044607" cy="8662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00"/>
              </a:lnSpc>
            </a:pPr>
            <a:r>
              <a:rPr lang="en-US" sz="2400" b="1" kern="100">
                <a:latin typeface="Source Sans Pro"/>
                <a:ea typeface="Source Sans Pro"/>
                <a:cs typeface="Times New Roman"/>
              </a:rPr>
              <a:t>How often do you vote in school bond elections?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62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/>
        </p:nvSpPr>
        <p:spPr>
          <a:xfrm>
            <a:off x="4032200" y="4094851"/>
            <a:ext cx="4127600" cy="8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lnSpc>
                <a:spcPct val="90000"/>
              </a:lnSpc>
              <a:buSzPts val="3200"/>
            </a:pPr>
            <a:r>
              <a:rPr lang="en-US" sz="5600">
                <a:solidFill>
                  <a:srgbClr val="1C356E"/>
                </a:solidFill>
                <a:latin typeface="Bodoni MT"/>
                <a:cs typeface="Didot"/>
                <a:sym typeface="Open Sans"/>
              </a:rPr>
              <a:t>Questions</a:t>
            </a:r>
          </a:p>
        </p:txBody>
      </p:sp>
      <p:pic>
        <p:nvPicPr>
          <p:cNvPr id="132" name="Google Shape;132;p20"/>
          <p:cNvPicPr preferRelativeResize="0"/>
          <p:nvPr/>
        </p:nvPicPr>
        <p:blipFill rotWithShape="1">
          <a:blip r:embed="rId3">
            <a:alphaModFix/>
          </a:blip>
          <a:srcRect l="15413" t="19217" r="15558" b="20689"/>
          <a:stretch/>
        </p:blipFill>
        <p:spPr>
          <a:xfrm>
            <a:off x="4661967" y="1598001"/>
            <a:ext cx="2868068" cy="24968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4005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3C3680C0-E57C-1753-9B0E-8103E70965A0}"/>
              </a:ext>
            </a:extLst>
          </p:cNvPr>
          <p:cNvSpPr txBox="1"/>
          <p:nvPr/>
        </p:nvSpPr>
        <p:spPr>
          <a:xfrm>
            <a:off x="2886" y="-28320"/>
            <a:ext cx="6593857" cy="1062066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>
                <a:solidFill>
                  <a:schemeClr val="bg2">
                    <a:lumMod val="25000"/>
                  </a:schemeClr>
                </a:solidFill>
                <a:latin typeface="Bodoni MT"/>
                <a:cs typeface="Didot"/>
              </a:rPr>
              <a:t>Voting Preferences:</a:t>
            </a:r>
            <a:endParaRPr lang="en-US" sz="5600">
              <a:solidFill>
                <a:schemeClr val="bg2">
                  <a:lumMod val="25000"/>
                </a:schemeClr>
              </a:solidFill>
              <a:cs typeface="Calibri"/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F80DEE3-D013-382D-5867-B81AC210230F}"/>
              </a:ext>
            </a:extLst>
          </p:cNvPr>
          <p:cNvGrpSpPr/>
          <p:nvPr/>
        </p:nvGrpSpPr>
        <p:grpSpPr>
          <a:xfrm>
            <a:off x="9582201" y="1477260"/>
            <a:ext cx="2167153" cy="387480"/>
            <a:chOff x="1836491" y="5655547"/>
            <a:chExt cx="2167153" cy="38748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C71A61D-E8E9-EC0E-BC1A-72ACD1872E17}"/>
                </a:ext>
              </a:extLst>
            </p:cNvPr>
            <p:cNvSpPr/>
            <p:nvPr/>
          </p:nvSpPr>
          <p:spPr>
            <a:xfrm>
              <a:off x="1836491" y="5711394"/>
              <a:ext cx="316135" cy="316135"/>
            </a:xfrm>
            <a:prstGeom prst="rect">
              <a:avLst/>
            </a:prstGeom>
            <a:solidFill>
              <a:srgbClr val="1D44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6C41B52-7895-C57F-BA16-F7A75A93710A}"/>
                </a:ext>
              </a:extLst>
            </p:cNvPr>
            <p:cNvSpPr txBox="1"/>
            <p:nvPr/>
          </p:nvSpPr>
          <p:spPr>
            <a:xfrm>
              <a:off x="2346360" y="5655547"/>
              <a:ext cx="1657284" cy="387480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Autofit/>
            </a:bodyPr>
            <a:lstStyle/>
            <a:p>
              <a:r>
                <a:rPr lang="en-US" sz="1400" spc="300">
                  <a:latin typeface="Montserrat"/>
                  <a:cs typeface="Calibri Light"/>
                </a:rPr>
                <a:t>Multiple </a:t>
              </a:r>
            </a:p>
            <a:p>
              <a:r>
                <a:rPr lang="en-US" sz="1400" spc="300">
                  <a:latin typeface="Montserrat"/>
                  <a:cs typeface="Calibri Light"/>
                </a:rPr>
                <a:t>propositions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485FBFF-EDA5-2D51-B14C-F25AD9271FDF}"/>
              </a:ext>
            </a:extLst>
          </p:cNvPr>
          <p:cNvGrpSpPr/>
          <p:nvPr/>
        </p:nvGrpSpPr>
        <p:grpSpPr>
          <a:xfrm>
            <a:off x="5522022" y="660919"/>
            <a:ext cx="4572000" cy="2743200"/>
            <a:chOff x="1328391" y="2064699"/>
            <a:chExt cx="4572000" cy="2743200"/>
          </a:xfrm>
        </p:grpSpPr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D40726BF-1CB0-3727-3C64-34709EAB065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88790837"/>
                </p:ext>
              </p:extLst>
            </p:nvPr>
          </p:nvGraphicFramePr>
          <p:xfrm>
            <a:off x="1328391" y="2064699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EE6EEC-2B97-102E-8EE8-EA26680BB8AA}"/>
                </a:ext>
              </a:extLst>
            </p:cNvPr>
            <p:cNvSpPr txBox="1"/>
            <p:nvPr/>
          </p:nvSpPr>
          <p:spPr>
            <a:xfrm>
              <a:off x="3952526" y="3802285"/>
              <a:ext cx="708434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b="1" spc="300">
                  <a:solidFill>
                    <a:schemeClr val="bg1"/>
                  </a:solidFill>
                  <a:latin typeface="Montserrat"/>
                  <a:cs typeface="Calibri Light"/>
                </a:rPr>
                <a:t>73%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7E1CBBA-9D8E-3940-B542-F7E85BC36AD3}"/>
                </a:ext>
              </a:extLst>
            </p:cNvPr>
            <p:cNvSpPr txBox="1"/>
            <p:nvPr/>
          </p:nvSpPr>
          <p:spPr>
            <a:xfrm>
              <a:off x="2627702" y="2521982"/>
              <a:ext cx="708434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b="1" spc="300">
                  <a:solidFill>
                    <a:schemeClr val="bg1"/>
                  </a:solidFill>
                  <a:latin typeface="Montserrat"/>
                  <a:cs typeface="Calibri Light"/>
                </a:rPr>
                <a:t>27%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93292D2-0A64-32AD-4264-5A83668303B4}"/>
              </a:ext>
            </a:extLst>
          </p:cNvPr>
          <p:cNvGrpSpPr/>
          <p:nvPr/>
        </p:nvGrpSpPr>
        <p:grpSpPr>
          <a:xfrm>
            <a:off x="5522022" y="3833829"/>
            <a:ext cx="4572000" cy="2743200"/>
            <a:chOff x="6720253" y="3429872"/>
            <a:chExt cx="4572000" cy="2743200"/>
          </a:xfrm>
        </p:grpSpPr>
        <p:graphicFrame>
          <p:nvGraphicFramePr>
            <p:cNvPr id="15" name="Chart 14">
              <a:extLst>
                <a:ext uri="{FF2B5EF4-FFF2-40B4-BE49-F238E27FC236}">
                  <a16:creationId xmlns:a16="http://schemas.microsoft.com/office/drawing/2014/main" id="{71048E45-C462-8BD3-A126-42ECBB5932B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533273"/>
                </p:ext>
              </p:extLst>
            </p:nvPr>
          </p:nvGraphicFramePr>
          <p:xfrm>
            <a:off x="6720253" y="3429872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479DE7E-E885-206E-DF4B-53F11719D17A}"/>
                </a:ext>
              </a:extLst>
            </p:cNvPr>
            <p:cNvSpPr txBox="1"/>
            <p:nvPr/>
          </p:nvSpPr>
          <p:spPr>
            <a:xfrm>
              <a:off x="9565895" y="4565263"/>
              <a:ext cx="708434" cy="425245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b="1" spc="300">
                  <a:solidFill>
                    <a:schemeClr val="bg1"/>
                  </a:solidFill>
                  <a:latin typeface="Montserrat"/>
                  <a:cs typeface="Calibri Light"/>
                </a:rPr>
                <a:t>52%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8A75FA7-4123-F4D9-6FBE-70B35F2B1009}"/>
                </a:ext>
              </a:extLst>
            </p:cNvPr>
            <p:cNvSpPr txBox="1"/>
            <p:nvPr/>
          </p:nvSpPr>
          <p:spPr>
            <a:xfrm>
              <a:off x="8484236" y="3518569"/>
              <a:ext cx="708434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b="1" spc="300">
                  <a:solidFill>
                    <a:schemeClr val="bg1"/>
                  </a:solidFill>
                  <a:latin typeface="Montserrat"/>
                  <a:cs typeface="Calibri Light"/>
                </a:rPr>
                <a:t>8%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4F02862-6D6E-B26C-D63D-5B403268CCF2}"/>
                </a:ext>
              </a:extLst>
            </p:cNvPr>
            <p:cNvSpPr txBox="1"/>
            <p:nvPr/>
          </p:nvSpPr>
          <p:spPr>
            <a:xfrm>
              <a:off x="8281091" y="5433736"/>
              <a:ext cx="659017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b="1" spc="300">
                  <a:solidFill>
                    <a:schemeClr val="bg1"/>
                  </a:solidFill>
                  <a:latin typeface="Montserrat"/>
                  <a:cs typeface="Calibri Light"/>
                </a:rPr>
                <a:t>12%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89921C9-F3F7-D324-50B7-C5153F64EF72}"/>
                </a:ext>
              </a:extLst>
            </p:cNvPr>
            <p:cNvSpPr txBox="1"/>
            <p:nvPr/>
          </p:nvSpPr>
          <p:spPr>
            <a:xfrm>
              <a:off x="8069852" y="3696790"/>
              <a:ext cx="708434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b="1" spc="300">
                  <a:solidFill>
                    <a:schemeClr val="bg1"/>
                  </a:solidFill>
                  <a:latin typeface="Montserrat"/>
                  <a:cs typeface="Calibri Light"/>
                </a:rPr>
                <a:t>4%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CE97587-3B81-7E85-0948-1231CFEA1B81}"/>
                </a:ext>
              </a:extLst>
            </p:cNvPr>
            <p:cNvSpPr txBox="1"/>
            <p:nvPr/>
          </p:nvSpPr>
          <p:spPr>
            <a:xfrm>
              <a:off x="7801661" y="4565263"/>
              <a:ext cx="708434" cy="4252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1400" b="1" spc="300">
                  <a:solidFill>
                    <a:schemeClr val="bg1"/>
                  </a:solidFill>
                  <a:latin typeface="Montserrat"/>
                  <a:cs typeface="Calibri Light"/>
                </a:rPr>
                <a:t>24%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D34A701-8A6D-040E-89D5-DC29F7EF0443}"/>
              </a:ext>
            </a:extLst>
          </p:cNvPr>
          <p:cNvGrpSpPr/>
          <p:nvPr/>
        </p:nvGrpSpPr>
        <p:grpSpPr>
          <a:xfrm>
            <a:off x="9584532" y="2047414"/>
            <a:ext cx="2149324" cy="387479"/>
            <a:chOff x="638400" y="6132254"/>
            <a:chExt cx="2149324" cy="38747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D8C9CE5-1210-A1E4-50F0-061ABD31EA46}"/>
                </a:ext>
              </a:extLst>
            </p:cNvPr>
            <p:cNvSpPr/>
            <p:nvPr/>
          </p:nvSpPr>
          <p:spPr>
            <a:xfrm>
              <a:off x="638400" y="6176244"/>
              <a:ext cx="316136" cy="316136"/>
            </a:xfrm>
            <a:prstGeom prst="rect">
              <a:avLst/>
            </a:prstGeom>
            <a:solidFill>
              <a:srgbClr val="FFC2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E9B5CAB-BDCC-C29C-7A22-A11829D7D9CC}"/>
                </a:ext>
              </a:extLst>
            </p:cNvPr>
            <p:cNvSpPr txBox="1"/>
            <p:nvPr/>
          </p:nvSpPr>
          <p:spPr>
            <a:xfrm>
              <a:off x="1130440" y="6132254"/>
              <a:ext cx="1657284" cy="387479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Autofit/>
            </a:bodyPr>
            <a:lstStyle/>
            <a:p>
              <a:r>
                <a:rPr lang="en-US" sz="1400" spc="300">
                  <a:latin typeface="Montserrat"/>
                  <a:cs typeface="Calibri Light"/>
                </a:rPr>
                <a:t>Single </a:t>
              </a:r>
            </a:p>
            <a:p>
              <a:r>
                <a:rPr lang="en-US" sz="1400" spc="300">
                  <a:latin typeface="Montserrat"/>
                  <a:cs typeface="Calibri Light"/>
                </a:rPr>
                <a:t>proposition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85E08F0-14A0-D9FB-5F07-E94F9E3F6E98}"/>
              </a:ext>
            </a:extLst>
          </p:cNvPr>
          <p:cNvGrpSpPr/>
          <p:nvPr/>
        </p:nvGrpSpPr>
        <p:grpSpPr>
          <a:xfrm>
            <a:off x="593016" y="1808874"/>
            <a:ext cx="5020984" cy="1486412"/>
            <a:chOff x="282777" y="1284920"/>
            <a:chExt cx="5020984" cy="1486412"/>
          </a:xfrm>
        </p:grpSpPr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A22E0D03-9379-DDC1-EA8E-8AB617DDAFD0}"/>
                </a:ext>
              </a:extLst>
            </p:cNvPr>
            <p:cNvSpPr txBox="1">
              <a:spLocks/>
            </p:cNvSpPr>
            <p:nvPr/>
          </p:nvSpPr>
          <p:spPr>
            <a:xfrm>
              <a:off x="1148269" y="1820488"/>
              <a:ext cx="2653897" cy="95084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000" spc="300">
                  <a:latin typeface="Montserrat"/>
                  <a:cs typeface="Calibri Light"/>
                </a:rPr>
                <a:t>(1,919 Total Responses)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4C61904-CBBF-CBB5-1998-A697B0C1D56E}"/>
                </a:ext>
              </a:extLst>
            </p:cNvPr>
            <p:cNvGrpSpPr/>
            <p:nvPr/>
          </p:nvGrpSpPr>
          <p:grpSpPr>
            <a:xfrm>
              <a:off x="282777" y="1284920"/>
              <a:ext cx="5020984" cy="832407"/>
              <a:chOff x="314894" y="1310002"/>
              <a:chExt cx="5020984" cy="832407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D4DBC0E-DD27-CB13-6310-8DEB67EAF15E}"/>
                  </a:ext>
                </a:extLst>
              </p:cNvPr>
              <p:cNvSpPr txBox="1"/>
              <p:nvPr/>
            </p:nvSpPr>
            <p:spPr>
              <a:xfrm>
                <a:off x="1180386" y="1310002"/>
                <a:ext cx="4155492" cy="8324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3000"/>
                  </a:lnSpc>
                  <a:spcBef>
                    <a:spcPct val="0"/>
                  </a:spcBef>
                </a:pPr>
                <a:r>
                  <a:rPr lang="en-US" sz="2000" b="1" kern="100">
                    <a:latin typeface="Source Sans Pro"/>
                    <a:ea typeface="Source Sans Pro"/>
                    <a:cs typeface="Times New Roman"/>
                  </a:rPr>
                  <a:t>Do you prefer a bond with one or multiple propositions and choices?</a:t>
                </a:r>
              </a:p>
            </p:txBody>
          </p:sp>
          <p:sp>
            <p:nvSpPr>
              <p:cNvPr id="29" name="Title 1">
                <a:extLst>
                  <a:ext uri="{FF2B5EF4-FFF2-40B4-BE49-F238E27FC236}">
                    <a16:creationId xmlns:a16="http://schemas.microsoft.com/office/drawing/2014/main" id="{16204BBE-B824-1EB8-6FB0-72C94190A0A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4894" y="1363856"/>
                <a:ext cx="918285" cy="409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ts val="3000"/>
                  </a:lnSpc>
                </a:pPr>
                <a:r>
                  <a:rPr lang="en-US" sz="4000" b="1" kern="100">
                    <a:latin typeface="Source Sans Pro"/>
                    <a:ea typeface="Source Sans Pro"/>
                    <a:cs typeface="Times New Roman"/>
                  </a:rPr>
                  <a:t>20.</a:t>
                </a:r>
                <a:endParaRPr lang="en-US"/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F157A34-C954-ED19-8D0F-349392BFA01A}"/>
              </a:ext>
            </a:extLst>
          </p:cNvPr>
          <p:cNvGrpSpPr/>
          <p:nvPr/>
        </p:nvGrpSpPr>
        <p:grpSpPr>
          <a:xfrm>
            <a:off x="590573" y="4226472"/>
            <a:ext cx="5225702" cy="2254481"/>
            <a:chOff x="168204" y="915798"/>
            <a:chExt cx="5225702" cy="2254481"/>
          </a:xfrm>
        </p:grpSpPr>
        <p:sp>
          <p:nvSpPr>
            <p:cNvPr id="31" name="Title 1">
              <a:extLst>
                <a:ext uri="{FF2B5EF4-FFF2-40B4-BE49-F238E27FC236}">
                  <a16:creationId xmlns:a16="http://schemas.microsoft.com/office/drawing/2014/main" id="{F51365AA-720B-C399-8A5C-AD2B08CE0268}"/>
                </a:ext>
              </a:extLst>
            </p:cNvPr>
            <p:cNvSpPr txBox="1">
              <a:spLocks/>
            </p:cNvSpPr>
            <p:nvPr/>
          </p:nvSpPr>
          <p:spPr>
            <a:xfrm>
              <a:off x="1097545" y="2187741"/>
              <a:ext cx="2653897" cy="98253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000" spc="300">
                  <a:latin typeface="Montserrat"/>
                  <a:cs typeface="Calibri Light"/>
                </a:rPr>
                <a:t>(1,913 Total Responses)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58CFD000-C6FE-D058-449A-447ECA01AD79}"/>
                </a:ext>
              </a:extLst>
            </p:cNvPr>
            <p:cNvGrpSpPr/>
            <p:nvPr/>
          </p:nvGrpSpPr>
          <p:grpSpPr>
            <a:xfrm>
              <a:off x="168204" y="915798"/>
              <a:ext cx="5225702" cy="1601849"/>
              <a:chOff x="345889" y="808899"/>
              <a:chExt cx="5225702" cy="160184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505BE84-BE1C-8EB9-A52B-B6850F4A7761}"/>
                  </a:ext>
                </a:extLst>
              </p:cNvPr>
              <p:cNvSpPr txBox="1"/>
              <p:nvPr/>
            </p:nvSpPr>
            <p:spPr>
              <a:xfrm>
                <a:off x="1264174" y="808899"/>
                <a:ext cx="4307417" cy="16018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3000"/>
                  </a:lnSpc>
                  <a:spcBef>
                    <a:spcPct val="0"/>
                  </a:spcBef>
                </a:pPr>
                <a:r>
                  <a:rPr lang="en-US" sz="2000" b="1" kern="100">
                    <a:latin typeface="Source Sans Pro"/>
                    <a:ea typeface="Source Sans Pro"/>
                    <a:cs typeface="Times New Roman"/>
                  </a:rPr>
                  <a:t>Knowing that construction costs will likely continue to increase over time, when should MISD consider calling its next bond election?</a:t>
                </a:r>
              </a:p>
            </p:txBody>
          </p:sp>
          <p:sp>
            <p:nvSpPr>
              <p:cNvPr id="52" name="Title 1">
                <a:extLst>
                  <a:ext uri="{FF2B5EF4-FFF2-40B4-BE49-F238E27FC236}">
                    <a16:creationId xmlns:a16="http://schemas.microsoft.com/office/drawing/2014/main" id="{41E860A5-515A-B949-067E-327F5C437C0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5889" y="870927"/>
                <a:ext cx="918285" cy="409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ts val="3000"/>
                  </a:lnSpc>
                </a:pPr>
                <a:r>
                  <a:rPr lang="en-US" sz="4000" b="1" kern="100">
                    <a:latin typeface="Source Sans Pro"/>
                    <a:ea typeface="Source Sans Pro"/>
                    <a:cs typeface="Times New Roman"/>
                  </a:rPr>
                  <a:t>21.</a:t>
                </a:r>
                <a:endParaRPr lang="en-US"/>
              </a:p>
            </p:txBody>
          </p: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02A51F2-3146-CDDF-01CF-DA13A7DF9C08}"/>
              </a:ext>
            </a:extLst>
          </p:cNvPr>
          <p:cNvGrpSpPr/>
          <p:nvPr/>
        </p:nvGrpSpPr>
        <p:grpSpPr>
          <a:xfrm>
            <a:off x="9582201" y="4100747"/>
            <a:ext cx="3171885" cy="2238887"/>
            <a:chOff x="9579375" y="4005999"/>
            <a:chExt cx="3171885" cy="2238887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4B0D034D-0624-40C2-0C7F-996298B912CB}"/>
                </a:ext>
              </a:extLst>
            </p:cNvPr>
            <p:cNvGrpSpPr/>
            <p:nvPr/>
          </p:nvGrpSpPr>
          <p:grpSpPr>
            <a:xfrm>
              <a:off x="9579375" y="5843740"/>
              <a:ext cx="2629403" cy="401146"/>
              <a:chOff x="9598078" y="3718719"/>
              <a:chExt cx="2629403" cy="401146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9854FCF-DB97-F696-3F48-B71E80F2D0C8}"/>
                  </a:ext>
                </a:extLst>
              </p:cNvPr>
              <p:cNvSpPr/>
              <p:nvPr/>
            </p:nvSpPr>
            <p:spPr>
              <a:xfrm>
                <a:off x="9598078" y="3760282"/>
                <a:ext cx="320040" cy="290945"/>
              </a:xfrm>
              <a:prstGeom prst="rect">
                <a:avLst/>
              </a:prstGeom>
              <a:solidFill>
                <a:srgbClr val="DA2F5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130B790-091A-74FE-E3A4-DFE4583EFE41}"/>
                  </a:ext>
                </a:extLst>
              </p:cNvPr>
              <p:cNvSpPr txBox="1"/>
              <p:nvPr/>
            </p:nvSpPr>
            <p:spPr>
              <a:xfrm>
                <a:off x="10058107" y="3718719"/>
                <a:ext cx="2169374" cy="401146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Autofit/>
              </a:bodyPr>
              <a:lstStyle/>
              <a:p>
                <a:r>
                  <a:rPr lang="en-US" sz="1400" spc="300">
                    <a:latin typeface="Montserrat"/>
                    <a:cs typeface="Calibri Light"/>
                  </a:rPr>
                  <a:t>MISD does not</a:t>
                </a:r>
              </a:p>
              <a:p>
                <a:r>
                  <a:rPr lang="en-US" sz="1400" spc="300">
                    <a:latin typeface="Montserrat"/>
                    <a:cs typeface="Calibri Light"/>
                  </a:rPr>
                  <a:t>need a bond</a:t>
                </a:r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E0D4E8D2-7556-EEC7-33D6-41796CA7656F}"/>
                </a:ext>
              </a:extLst>
            </p:cNvPr>
            <p:cNvGrpSpPr/>
            <p:nvPr/>
          </p:nvGrpSpPr>
          <p:grpSpPr>
            <a:xfrm>
              <a:off x="9579375" y="4907785"/>
              <a:ext cx="3140894" cy="759163"/>
              <a:chOff x="9586105" y="5140024"/>
              <a:chExt cx="3140894" cy="759163"/>
            </a:xfrm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4970B1D8-04AF-ECC8-B7D2-EC9F4D0985C5}"/>
                  </a:ext>
                </a:extLst>
              </p:cNvPr>
              <p:cNvSpPr/>
              <p:nvPr/>
            </p:nvSpPr>
            <p:spPr>
              <a:xfrm>
                <a:off x="9586105" y="5140024"/>
                <a:ext cx="316136" cy="316136"/>
              </a:xfrm>
              <a:prstGeom prst="rect">
                <a:avLst/>
              </a:prstGeom>
              <a:solidFill>
                <a:srgbClr val="FFC2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2ABBEBF1-BA35-F6D8-8C7D-7AA6B41B3499}"/>
                  </a:ext>
                </a:extLst>
              </p:cNvPr>
              <p:cNvSpPr txBox="1"/>
              <p:nvPr/>
            </p:nvSpPr>
            <p:spPr>
              <a:xfrm>
                <a:off x="10064837" y="5176192"/>
                <a:ext cx="2662162" cy="182196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Autofit/>
              </a:bodyPr>
              <a:lstStyle/>
              <a:p>
                <a:r>
                  <a:rPr lang="en-US" sz="1400" spc="300">
                    <a:latin typeface="Montserrat"/>
                    <a:cs typeface="Calibri Light"/>
                  </a:rPr>
                  <a:t>November 2023</a:t>
                </a: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242C1C9-2277-52B0-EFA9-24484323D2BE}"/>
                  </a:ext>
                </a:extLst>
              </p:cNvPr>
              <p:cNvSpPr/>
              <p:nvPr/>
            </p:nvSpPr>
            <p:spPr>
              <a:xfrm>
                <a:off x="9586105" y="5583051"/>
                <a:ext cx="316136" cy="316136"/>
              </a:xfrm>
              <a:prstGeom prst="rect">
                <a:avLst/>
              </a:prstGeom>
              <a:pattFill prst="pct70">
                <a:fgClr>
                  <a:srgbClr val="FFC200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A576D652-AAB0-D0C0-6E10-4D231212A6B7}"/>
                  </a:ext>
                </a:extLst>
              </p:cNvPr>
              <p:cNvSpPr txBox="1"/>
              <p:nvPr/>
            </p:nvSpPr>
            <p:spPr>
              <a:xfrm>
                <a:off x="10064837" y="5609588"/>
                <a:ext cx="2662162" cy="182196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Autofit/>
              </a:bodyPr>
              <a:lstStyle/>
              <a:p>
                <a:r>
                  <a:rPr lang="en-US" sz="1400" spc="300">
                    <a:latin typeface="Montserrat"/>
                    <a:cs typeface="Calibri Light"/>
                  </a:rPr>
                  <a:t>May 2024</a:t>
                </a:r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C701BB72-3E80-32C3-10BD-4BF768EF90F2}"/>
                </a:ext>
              </a:extLst>
            </p:cNvPr>
            <p:cNvGrpSpPr/>
            <p:nvPr/>
          </p:nvGrpSpPr>
          <p:grpSpPr>
            <a:xfrm>
              <a:off x="9586106" y="4005999"/>
              <a:ext cx="3165154" cy="759161"/>
              <a:chOff x="9586106" y="3789032"/>
              <a:chExt cx="3165154" cy="759161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EF14A07B-8989-3BA3-8188-810F63B1AEEC}"/>
                  </a:ext>
                </a:extLst>
              </p:cNvPr>
              <p:cNvSpPr/>
              <p:nvPr/>
            </p:nvSpPr>
            <p:spPr>
              <a:xfrm>
                <a:off x="9586106" y="3789032"/>
                <a:ext cx="316135" cy="316135"/>
              </a:xfrm>
              <a:prstGeom prst="rect">
                <a:avLst/>
              </a:prstGeom>
              <a:solidFill>
                <a:srgbClr val="1D44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8148CE44-B840-2400-E6FE-FD2CDCCB864A}"/>
                  </a:ext>
                </a:extLst>
              </p:cNvPr>
              <p:cNvSpPr txBox="1"/>
              <p:nvPr/>
            </p:nvSpPr>
            <p:spPr>
              <a:xfrm>
                <a:off x="10089097" y="3806916"/>
                <a:ext cx="2662163" cy="182196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Autofit/>
              </a:bodyPr>
              <a:lstStyle/>
              <a:p>
                <a:r>
                  <a:rPr lang="en-US" sz="1400" spc="300">
                    <a:latin typeface="Montserrat"/>
                    <a:cs typeface="Calibri Light"/>
                  </a:rPr>
                  <a:t>November 2023</a:t>
                </a: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11B6B79A-BA2B-449D-512B-F35FE26F0C2A}"/>
                  </a:ext>
                </a:extLst>
              </p:cNvPr>
              <p:cNvSpPr/>
              <p:nvPr/>
            </p:nvSpPr>
            <p:spPr>
              <a:xfrm>
                <a:off x="9586106" y="4232058"/>
                <a:ext cx="316135" cy="316135"/>
              </a:xfrm>
              <a:prstGeom prst="rect">
                <a:avLst/>
              </a:prstGeom>
              <a:pattFill prst="pct70">
                <a:fgClr>
                  <a:srgbClr val="1D448D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11D2414-7491-CE3F-F246-4A0F6E8863AB}"/>
                  </a:ext>
                </a:extLst>
              </p:cNvPr>
              <p:cNvSpPr txBox="1"/>
              <p:nvPr/>
            </p:nvSpPr>
            <p:spPr>
              <a:xfrm>
                <a:off x="10089096" y="4254834"/>
                <a:ext cx="2662163" cy="182196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Autofit/>
              </a:bodyPr>
              <a:lstStyle/>
              <a:p>
                <a:r>
                  <a:rPr lang="en-US" sz="1400" spc="300">
                    <a:latin typeface="Montserrat"/>
                    <a:cs typeface="Calibri Light"/>
                  </a:rPr>
                  <a:t>May 2024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16632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human face, person, clothing, indoor&#10;&#10;Description automatically generated">
            <a:extLst>
              <a:ext uri="{FF2B5EF4-FFF2-40B4-BE49-F238E27FC236}">
                <a16:creationId xmlns:a16="http://schemas.microsoft.com/office/drawing/2014/main" id="{198A5BDF-033C-0220-D4F6-ED0D168521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95" r="12589" b="389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1C458E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17DBDE-0750-C0AE-6712-64AFBB23A80D}"/>
              </a:ext>
            </a:extLst>
          </p:cNvPr>
          <p:cNvSpPr txBox="1"/>
          <p:nvPr/>
        </p:nvSpPr>
        <p:spPr>
          <a:xfrm>
            <a:off x="4902644" y="-941337"/>
            <a:ext cx="9795637" cy="222077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200">
              <a:latin typeface="Didot" panose="02000503000000020003" pitchFamily="2" charset="-79"/>
              <a:ea typeface="+mj-ea"/>
              <a:cs typeface="Didot" panose="02000503000000020003" pitchFamily="2" charset="-79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114056-FC82-7487-5AAB-9411D84E8FDA}"/>
              </a:ext>
            </a:extLst>
          </p:cNvPr>
          <p:cNvSpPr txBox="1"/>
          <p:nvPr/>
        </p:nvSpPr>
        <p:spPr>
          <a:xfrm>
            <a:off x="994107" y="3274534"/>
            <a:ext cx="10428616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/>
                <a:ea typeface="+mn-lt"/>
                <a:cs typeface="+mn-lt"/>
              </a:rPr>
              <a:t>SINGLE PROPOSITION?</a:t>
            </a:r>
          </a:p>
          <a:p>
            <a:endParaRPr lang="en-US" sz="400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Bodoni MT"/>
              <a:ea typeface="+mn-lt"/>
              <a:cs typeface="+mn-lt"/>
            </a:endParaRPr>
          </a:p>
          <a:p>
            <a:r>
              <a:rPr lang="en-US" sz="40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/>
                <a:ea typeface="+mn-lt"/>
                <a:cs typeface="+mn-lt"/>
              </a:rPr>
              <a:t>MULTIPLE PROPOSITIONS?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8372E3-69AF-29A3-3403-1C74207A1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23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ACE7FE-118D-F302-3630-ECFA93D53B32}"/>
              </a:ext>
            </a:extLst>
          </p:cNvPr>
          <p:cNvSpPr txBox="1"/>
          <p:nvPr/>
        </p:nvSpPr>
        <p:spPr>
          <a:xfrm>
            <a:off x="907843" y="1470176"/>
            <a:ext cx="98679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72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 panose="02070603080606020203" pitchFamily="18" charset="77"/>
                <a:ea typeface="Adobe Gothic Std B" panose="020B0800000000000000" pitchFamily="34" charset="-128"/>
                <a:cs typeface="DilleniaUPC" panose="020B0502040204020203" pitchFamily="18" charset="-34"/>
              </a:rPr>
              <a:t>Decision Point</a:t>
            </a:r>
          </a:p>
        </p:txBody>
      </p:sp>
    </p:spTree>
    <p:extLst>
      <p:ext uri="{BB962C8B-B14F-4D97-AF65-F5344CB8AC3E}">
        <p14:creationId xmlns:p14="http://schemas.microsoft.com/office/powerpoint/2010/main" val="2112024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human face, person, clothing, indoor&#10;&#10;Description automatically generated">
            <a:extLst>
              <a:ext uri="{FF2B5EF4-FFF2-40B4-BE49-F238E27FC236}">
                <a16:creationId xmlns:a16="http://schemas.microsoft.com/office/drawing/2014/main" id="{198A5BDF-033C-0220-D4F6-ED0D168521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95" r="12589" b="389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1C458E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17DBDE-0750-C0AE-6712-64AFBB23A80D}"/>
              </a:ext>
            </a:extLst>
          </p:cNvPr>
          <p:cNvSpPr txBox="1"/>
          <p:nvPr/>
        </p:nvSpPr>
        <p:spPr>
          <a:xfrm>
            <a:off x="4902644" y="-941337"/>
            <a:ext cx="9795637" cy="222077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200">
              <a:latin typeface="Didot" panose="02000503000000020003" pitchFamily="2" charset="-79"/>
              <a:ea typeface="+mj-ea"/>
              <a:cs typeface="Didot" panose="02000503000000020003" pitchFamily="2" charset="-79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114056-FC82-7487-5AAB-9411D84E8FDA}"/>
              </a:ext>
            </a:extLst>
          </p:cNvPr>
          <p:cNvSpPr txBox="1"/>
          <p:nvPr/>
        </p:nvSpPr>
        <p:spPr>
          <a:xfrm>
            <a:off x="994107" y="3274534"/>
            <a:ext cx="10428616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/>
                <a:ea typeface="+mn-lt"/>
                <a:cs typeface="+mn-lt"/>
              </a:rPr>
              <a:t>NOVEMBER 2023 BOND ELECTION?</a:t>
            </a:r>
          </a:p>
          <a:p>
            <a:endParaRPr lang="en-US" sz="400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Bodoni MT"/>
              <a:ea typeface="+mn-lt"/>
              <a:cs typeface="+mn-lt"/>
            </a:endParaRPr>
          </a:p>
          <a:p>
            <a:r>
              <a:rPr lang="en-US" sz="40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/>
                <a:ea typeface="+mn-lt"/>
                <a:cs typeface="+mn-lt"/>
              </a:rPr>
              <a:t>MAY 2024 BOND ELECTION?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8372E3-69AF-29A3-3403-1C74207A1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smtClean="0"/>
              <a:t>24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ACE7FE-118D-F302-3630-ECFA93D53B32}"/>
              </a:ext>
            </a:extLst>
          </p:cNvPr>
          <p:cNvSpPr txBox="1"/>
          <p:nvPr/>
        </p:nvSpPr>
        <p:spPr>
          <a:xfrm>
            <a:off x="907843" y="1470176"/>
            <a:ext cx="98679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72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 panose="02070603080606020203" pitchFamily="18" charset="77"/>
                <a:ea typeface="Adobe Gothic Std B" panose="020B0800000000000000" pitchFamily="34" charset="-128"/>
                <a:cs typeface="DilleniaUPC" panose="020B0502040204020203" pitchFamily="18" charset="-34"/>
              </a:rPr>
              <a:t>Decision Point</a:t>
            </a:r>
          </a:p>
        </p:txBody>
      </p:sp>
    </p:spTree>
    <p:extLst>
      <p:ext uri="{BB962C8B-B14F-4D97-AF65-F5344CB8AC3E}">
        <p14:creationId xmlns:p14="http://schemas.microsoft.com/office/powerpoint/2010/main" val="18678743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3C3680C0-E57C-1753-9B0E-8103E70965A0}"/>
              </a:ext>
            </a:extLst>
          </p:cNvPr>
          <p:cNvSpPr txBox="1"/>
          <p:nvPr/>
        </p:nvSpPr>
        <p:spPr>
          <a:xfrm>
            <a:off x="2886" y="-28320"/>
            <a:ext cx="6787277" cy="1062066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>
                <a:solidFill>
                  <a:schemeClr val="bg2">
                    <a:lumMod val="25000"/>
                  </a:schemeClr>
                </a:solidFill>
                <a:latin typeface="Bodoni MT"/>
                <a:cs typeface="Didot"/>
              </a:rPr>
              <a:t>Opinion of Projects:</a:t>
            </a:r>
            <a:endParaRPr lang="en-US" sz="5600">
              <a:solidFill>
                <a:schemeClr val="bg2">
                  <a:lumMod val="25000"/>
                </a:schemeClr>
              </a:solidFill>
              <a:cs typeface="Calibri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577CB85-AD75-CA26-AD95-64D3C215A1E6}"/>
              </a:ext>
            </a:extLst>
          </p:cNvPr>
          <p:cNvSpPr txBox="1"/>
          <p:nvPr/>
        </p:nvSpPr>
        <p:spPr>
          <a:xfrm>
            <a:off x="0" y="1089082"/>
            <a:ext cx="121919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kern="100">
                <a:latin typeface="Source Sans Pro"/>
                <a:ea typeface="Source Sans Pro"/>
                <a:cs typeface="Times New Roman"/>
              </a:rPr>
              <a:t>Please tell us how strongly you support or oppose the projects listed below: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559BBF7-D595-EC89-47EF-B3ECE6197E5C}"/>
              </a:ext>
            </a:extLst>
          </p:cNvPr>
          <p:cNvGrpSpPr/>
          <p:nvPr/>
        </p:nvGrpSpPr>
        <p:grpSpPr>
          <a:xfrm>
            <a:off x="-163435" y="2854925"/>
            <a:ext cx="12518869" cy="1072340"/>
            <a:chOff x="-87013" y="4071700"/>
            <a:chExt cx="12518869" cy="107234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D01FEA7-DA8B-D884-A977-CC09CC3DC8CF}"/>
                </a:ext>
              </a:extLst>
            </p:cNvPr>
            <p:cNvGrpSpPr/>
            <p:nvPr/>
          </p:nvGrpSpPr>
          <p:grpSpPr>
            <a:xfrm>
              <a:off x="4734851" y="4071700"/>
              <a:ext cx="2903099" cy="1072331"/>
              <a:chOff x="862859" y="4181923"/>
              <a:chExt cx="2903099" cy="1072331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FCB9AF1-8CE2-6935-EECF-2DAE76C978AE}"/>
                  </a:ext>
                </a:extLst>
              </p:cNvPr>
              <p:cNvSpPr txBox="1"/>
              <p:nvPr/>
            </p:nvSpPr>
            <p:spPr>
              <a:xfrm>
                <a:off x="1508857" y="4226472"/>
                <a:ext cx="2257101" cy="10277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1400" kern="100">
                    <a:latin typeface="Source Sans Pro"/>
                    <a:ea typeface="Source Sans Pro"/>
                    <a:cs typeface="Times New Roman"/>
                  </a:rPr>
                  <a:t>A new ES to meet elementary enrollment growth.</a:t>
                </a:r>
              </a:p>
            </p:txBody>
          </p:sp>
          <p:sp>
            <p:nvSpPr>
              <p:cNvPr id="25" name="Title 1">
                <a:extLst>
                  <a:ext uri="{FF2B5EF4-FFF2-40B4-BE49-F238E27FC236}">
                    <a16:creationId xmlns:a16="http://schemas.microsoft.com/office/drawing/2014/main" id="{B209756C-0171-2670-8C45-9D3805BA7F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62859" y="4181923"/>
                <a:ext cx="918285" cy="409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ts val="3000"/>
                  </a:lnSpc>
                </a:pPr>
                <a:r>
                  <a:rPr lang="en-US" sz="2000" b="1" kern="100">
                    <a:latin typeface="Source Sans Pro"/>
                    <a:ea typeface="Source Sans Pro"/>
                    <a:cs typeface="Times New Roman"/>
                  </a:rPr>
                  <a:t>17.</a:t>
                </a:r>
                <a:endParaRPr lang="en-US" sz="2000"/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9BD1B4A-545E-67F8-B176-826BC71B38F3}"/>
                </a:ext>
              </a:extLst>
            </p:cNvPr>
            <p:cNvGrpSpPr/>
            <p:nvPr/>
          </p:nvGrpSpPr>
          <p:grpSpPr>
            <a:xfrm>
              <a:off x="7131804" y="4071700"/>
              <a:ext cx="2903100" cy="1072331"/>
              <a:chOff x="862859" y="4181923"/>
              <a:chExt cx="2903100" cy="1072331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B5526E3-4040-BA54-28BD-AFEBEFD92513}"/>
                  </a:ext>
                </a:extLst>
              </p:cNvPr>
              <p:cNvSpPr txBox="1"/>
              <p:nvPr/>
            </p:nvSpPr>
            <p:spPr>
              <a:xfrm>
                <a:off x="1508858" y="4226472"/>
                <a:ext cx="2257101" cy="10277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1400" kern="100">
                    <a:latin typeface="Source Sans Pro"/>
                    <a:ea typeface="Source Sans Pro"/>
                    <a:cs typeface="Times New Roman"/>
                  </a:rPr>
                  <a:t>Maintenance and renovations of all aging facilities.</a:t>
                </a:r>
              </a:p>
            </p:txBody>
          </p:sp>
          <p:sp>
            <p:nvSpPr>
              <p:cNvPr id="5" name="Title 1">
                <a:extLst>
                  <a:ext uri="{FF2B5EF4-FFF2-40B4-BE49-F238E27FC236}">
                    <a16:creationId xmlns:a16="http://schemas.microsoft.com/office/drawing/2014/main" id="{E5360FD5-6F62-D455-8D0F-EAF5F56116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62859" y="4181923"/>
                <a:ext cx="918285" cy="409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ts val="3000"/>
                  </a:lnSpc>
                </a:pPr>
                <a:r>
                  <a:rPr lang="en-US" sz="2000" b="1" kern="100">
                    <a:latin typeface="Source Sans Pro"/>
                    <a:ea typeface="Source Sans Pro"/>
                    <a:cs typeface="Times New Roman"/>
                  </a:rPr>
                  <a:t>18.</a:t>
                </a:r>
                <a:endParaRPr lang="en-US" sz="200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8078655-3960-251C-922A-0F452C2FE51A}"/>
                </a:ext>
              </a:extLst>
            </p:cNvPr>
            <p:cNvGrpSpPr/>
            <p:nvPr/>
          </p:nvGrpSpPr>
          <p:grpSpPr>
            <a:xfrm>
              <a:off x="2340785" y="4071700"/>
              <a:ext cx="2900212" cy="1072331"/>
              <a:chOff x="862859" y="4181923"/>
              <a:chExt cx="2900212" cy="1072331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A5A551-4E2C-78DF-378D-690566199842}"/>
                  </a:ext>
                </a:extLst>
              </p:cNvPr>
              <p:cNvSpPr txBox="1"/>
              <p:nvPr/>
            </p:nvSpPr>
            <p:spPr>
              <a:xfrm>
                <a:off x="1508859" y="4226472"/>
                <a:ext cx="2254212" cy="10277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1400" kern="100">
                    <a:latin typeface="Source Sans Pro"/>
                    <a:ea typeface="Source Sans Pro"/>
                    <a:cs typeface="Times New Roman"/>
                  </a:rPr>
                  <a:t>Renovations &amp; additions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1400" kern="100">
                    <a:latin typeface="Source Sans Pro"/>
                    <a:ea typeface="Source Sans Pro"/>
                    <a:cs typeface="Times New Roman"/>
                  </a:rPr>
                  <a:t> at middle schools to accommodate growth.</a:t>
                </a:r>
              </a:p>
            </p:txBody>
          </p:sp>
          <p:sp>
            <p:nvSpPr>
              <p:cNvPr id="11" name="Title 1">
                <a:extLst>
                  <a:ext uri="{FF2B5EF4-FFF2-40B4-BE49-F238E27FC236}">
                    <a16:creationId xmlns:a16="http://schemas.microsoft.com/office/drawing/2014/main" id="{6B9C6FDC-D167-155C-7E35-AFD515C2736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62859" y="4181923"/>
                <a:ext cx="918285" cy="409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ts val="3000"/>
                  </a:lnSpc>
                </a:pPr>
                <a:r>
                  <a:rPr lang="en-US" sz="2000" b="1" kern="100">
                    <a:latin typeface="Source Sans Pro"/>
                    <a:ea typeface="Source Sans Pro"/>
                    <a:cs typeface="Times New Roman"/>
                  </a:rPr>
                  <a:t>16.</a:t>
                </a:r>
                <a:endParaRPr lang="en-US" sz="200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ABBDD9E-B35C-BA64-B56C-9C8E26CB1660}"/>
                </a:ext>
              </a:extLst>
            </p:cNvPr>
            <p:cNvGrpSpPr/>
            <p:nvPr/>
          </p:nvGrpSpPr>
          <p:grpSpPr>
            <a:xfrm>
              <a:off x="-87013" y="4071700"/>
              <a:ext cx="2933944" cy="1072340"/>
              <a:chOff x="862859" y="4181923"/>
              <a:chExt cx="2673371" cy="1072340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61CD8D7-731B-791D-7AFE-0FCFCB637945}"/>
                  </a:ext>
                </a:extLst>
              </p:cNvPr>
              <p:cNvSpPr txBox="1"/>
              <p:nvPr/>
            </p:nvSpPr>
            <p:spPr>
              <a:xfrm>
                <a:off x="1479589" y="4226481"/>
                <a:ext cx="2056641" cy="10277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1400" kern="100">
                    <a:latin typeface="Source Sans Pro"/>
                    <a:ea typeface="Source Sans Pro"/>
                    <a:cs typeface="Times New Roman"/>
                  </a:rPr>
                  <a:t>2 new high schools to replace overcrowded &amp; aging Midland &amp; Legacy.</a:t>
                </a:r>
              </a:p>
            </p:txBody>
          </p:sp>
          <p:sp>
            <p:nvSpPr>
              <p:cNvPr id="19" name="Title 1">
                <a:extLst>
                  <a:ext uri="{FF2B5EF4-FFF2-40B4-BE49-F238E27FC236}">
                    <a16:creationId xmlns:a16="http://schemas.microsoft.com/office/drawing/2014/main" id="{A999EC4E-6694-E6B2-6AA5-3230015160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62859" y="4181923"/>
                <a:ext cx="918285" cy="409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ts val="3000"/>
                  </a:lnSpc>
                </a:pPr>
                <a:r>
                  <a:rPr lang="en-US" sz="2000" b="1" kern="100">
                    <a:latin typeface="Source Sans Pro"/>
                    <a:ea typeface="Source Sans Pro"/>
                    <a:cs typeface="Times New Roman"/>
                  </a:rPr>
                  <a:t>15.</a:t>
                </a:r>
                <a:endParaRPr lang="en-US" sz="2000"/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379B3BD-8D59-A7E9-B612-AE7AA267B215}"/>
                </a:ext>
              </a:extLst>
            </p:cNvPr>
            <p:cNvGrpSpPr/>
            <p:nvPr/>
          </p:nvGrpSpPr>
          <p:grpSpPr>
            <a:xfrm>
              <a:off x="9528756" y="4071700"/>
              <a:ext cx="2903100" cy="1072331"/>
              <a:chOff x="862859" y="4181923"/>
              <a:chExt cx="2903100" cy="107233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80162E-DA28-5B0B-040F-3EF221E2A89D}"/>
                  </a:ext>
                </a:extLst>
              </p:cNvPr>
              <p:cNvSpPr txBox="1"/>
              <p:nvPr/>
            </p:nvSpPr>
            <p:spPr>
              <a:xfrm>
                <a:off x="1508858" y="4226472"/>
                <a:ext cx="2257101" cy="10277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1400" kern="100">
                    <a:latin typeface="Source Sans Pro"/>
                    <a:ea typeface="Source Sans Pro"/>
                    <a:cs typeface="Times New Roman"/>
                  </a:rPr>
                  <a:t>Safety, security, &amp; ADA accessibility projects at every campus.</a:t>
                </a:r>
              </a:p>
            </p:txBody>
          </p:sp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59B98F2D-2CE1-BFA0-F16E-96B1BF6EADD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62859" y="4181923"/>
                <a:ext cx="918285" cy="4098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ts val="3000"/>
                  </a:lnSpc>
                </a:pPr>
                <a:r>
                  <a:rPr lang="en-US" sz="2000" b="1" kern="100">
                    <a:latin typeface="Source Sans Pro"/>
                    <a:ea typeface="Source Sans Pro"/>
                    <a:cs typeface="Times New Roman"/>
                  </a:rPr>
                  <a:t>19.</a:t>
                </a:r>
                <a:endParaRPr lang="en-US" sz="2000"/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21764D2-C22E-DD3F-37B4-AC8A58AAA4DC}"/>
              </a:ext>
            </a:extLst>
          </p:cNvPr>
          <p:cNvGrpSpPr/>
          <p:nvPr/>
        </p:nvGrpSpPr>
        <p:grpSpPr>
          <a:xfrm>
            <a:off x="90669" y="3860729"/>
            <a:ext cx="11837663" cy="2155061"/>
            <a:chOff x="23010" y="1651748"/>
            <a:chExt cx="11837663" cy="2286000"/>
          </a:xfrm>
        </p:grpSpPr>
        <p:graphicFrame>
          <p:nvGraphicFramePr>
            <p:cNvPr id="29" name="Chart 28">
              <a:extLst>
                <a:ext uri="{FF2B5EF4-FFF2-40B4-BE49-F238E27FC236}">
                  <a16:creationId xmlns:a16="http://schemas.microsoft.com/office/drawing/2014/main" id="{B418ADA1-5845-D54E-8E3C-975E50EA0FD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1157517"/>
                </p:ext>
              </p:extLst>
            </p:nvPr>
          </p:nvGraphicFramePr>
          <p:xfrm>
            <a:off x="23010" y="1651748"/>
            <a:ext cx="2286000" cy="228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30" name="Chart 29">
              <a:extLst>
                <a:ext uri="{FF2B5EF4-FFF2-40B4-BE49-F238E27FC236}">
                  <a16:creationId xmlns:a16="http://schemas.microsoft.com/office/drawing/2014/main" id="{79CEC7E8-B191-D24A-AAA7-121B4090602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09001513"/>
                </p:ext>
              </p:extLst>
            </p:nvPr>
          </p:nvGraphicFramePr>
          <p:xfrm>
            <a:off x="2401658" y="1651748"/>
            <a:ext cx="2286000" cy="228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31" name="Chart 30">
              <a:extLst>
                <a:ext uri="{FF2B5EF4-FFF2-40B4-BE49-F238E27FC236}">
                  <a16:creationId xmlns:a16="http://schemas.microsoft.com/office/drawing/2014/main" id="{66CACB84-A873-EC46-8855-3016970DB7C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86628211"/>
                </p:ext>
              </p:extLst>
            </p:nvPr>
          </p:nvGraphicFramePr>
          <p:xfrm>
            <a:off x="4792663" y="1651748"/>
            <a:ext cx="2286000" cy="228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33" name="Chart 32">
              <a:extLst>
                <a:ext uri="{FF2B5EF4-FFF2-40B4-BE49-F238E27FC236}">
                  <a16:creationId xmlns:a16="http://schemas.microsoft.com/office/drawing/2014/main" id="{65F8D7B3-0DB2-4047-92B7-750CDF63C61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09898122"/>
                </p:ext>
              </p:extLst>
            </p:nvPr>
          </p:nvGraphicFramePr>
          <p:xfrm>
            <a:off x="7183668" y="1651748"/>
            <a:ext cx="2286000" cy="228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34" name="Chart 33">
              <a:extLst>
                <a:ext uri="{FF2B5EF4-FFF2-40B4-BE49-F238E27FC236}">
                  <a16:creationId xmlns:a16="http://schemas.microsoft.com/office/drawing/2014/main" id="{4913A8CB-09C0-8245-AECD-74F8C6F8C7A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71760073"/>
                </p:ext>
              </p:extLst>
            </p:nvPr>
          </p:nvGraphicFramePr>
          <p:xfrm>
            <a:off x="9574673" y="1651748"/>
            <a:ext cx="2286000" cy="228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D65A910-FFFC-96D7-696C-77BEFB8792A2}"/>
              </a:ext>
            </a:extLst>
          </p:cNvPr>
          <p:cNvGrpSpPr/>
          <p:nvPr/>
        </p:nvGrpSpPr>
        <p:grpSpPr>
          <a:xfrm>
            <a:off x="2723505" y="1677637"/>
            <a:ext cx="6773288" cy="1074374"/>
            <a:chOff x="2869044" y="5662979"/>
            <a:chExt cx="6773288" cy="107437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E4C22A7-7ACB-3358-19D9-841D754498E0}"/>
                </a:ext>
              </a:extLst>
            </p:cNvPr>
            <p:cNvGrpSpPr/>
            <p:nvPr/>
          </p:nvGrpSpPr>
          <p:grpSpPr>
            <a:xfrm>
              <a:off x="2869044" y="6195510"/>
              <a:ext cx="6773288" cy="541843"/>
              <a:chOff x="5221099" y="5127931"/>
              <a:chExt cx="6773288" cy="541843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C72A809-99AE-BB2A-AF53-FF8B07DD7F41}"/>
                  </a:ext>
                </a:extLst>
              </p:cNvPr>
              <p:cNvSpPr txBox="1"/>
              <p:nvPr/>
            </p:nvSpPr>
            <p:spPr>
              <a:xfrm>
                <a:off x="10145732" y="5218130"/>
                <a:ext cx="1848655" cy="441259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Autofit/>
              </a:bodyPr>
              <a:lstStyle/>
              <a:p>
                <a:pPr algn="r">
                  <a:lnSpc>
                    <a:spcPct val="200000"/>
                  </a:lnSpc>
                </a:pPr>
                <a:r>
                  <a:rPr lang="en-US" sz="1200" spc="300">
                    <a:latin typeface="Montserrat"/>
                    <a:cs typeface="Calibri Light"/>
                  </a:rPr>
                  <a:t>Strongly Support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6C88E8B-ACFF-1596-2A79-A7B44F9C7164}"/>
                  </a:ext>
                </a:extLst>
              </p:cNvPr>
              <p:cNvSpPr txBox="1"/>
              <p:nvPr/>
            </p:nvSpPr>
            <p:spPr>
              <a:xfrm>
                <a:off x="8178359" y="5228515"/>
                <a:ext cx="829843" cy="441259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en-US" sz="1200" spc="300">
                    <a:latin typeface="Montserrat"/>
                    <a:cs typeface="Calibri Light"/>
                  </a:rPr>
                  <a:t>Not Sure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BDF21C2-3DF3-7EB6-8E23-6C7C2D47795E}"/>
                  </a:ext>
                </a:extLst>
              </p:cNvPr>
              <p:cNvSpPr txBox="1"/>
              <p:nvPr/>
            </p:nvSpPr>
            <p:spPr>
              <a:xfrm>
                <a:off x="5221099" y="5228515"/>
                <a:ext cx="2016382" cy="441259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200" spc="300">
                    <a:latin typeface="Montserrat"/>
                    <a:cs typeface="Calibri Light"/>
                  </a:rPr>
                  <a:t>Do Not Support</a:t>
                </a: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26EEDCFC-7876-6EE1-4F37-69C07612C56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939932" y="5127931"/>
                <a:ext cx="0" cy="201168"/>
              </a:xfrm>
              <a:prstGeom prst="line">
                <a:avLst/>
              </a:prstGeom>
              <a:ln w="38100">
                <a:solidFill>
                  <a:srgbClr val="1D448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9749BEE7-F6F0-10C9-A65F-CD3AC0ABF7F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91950" y="5138316"/>
                <a:ext cx="0" cy="201168"/>
              </a:xfrm>
              <a:prstGeom prst="line">
                <a:avLst/>
              </a:prstGeom>
              <a:ln w="38100">
                <a:solidFill>
                  <a:srgbClr val="FFC2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5D9C7391-02DF-0B30-D534-63CFB9567F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43968" y="5238900"/>
                <a:ext cx="6695964" cy="0"/>
              </a:xfrm>
              <a:prstGeom prst="line">
                <a:avLst/>
              </a:prstGeom>
              <a:ln w="38100">
                <a:gradFill>
                  <a:gsLst>
                    <a:gs pos="0">
                      <a:srgbClr val="DA2F54"/>
                    </a:gs>
                    <a:gs pos="50000">
                      <a:srgbClr val="FFC200"/>
                    </a:gs>
                    <a:gs pos="100000">
                      <a:srgbClr val="1D448D"/>
                    </a:gs>
                  </a:gsLst>
                  <a:lin ang="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F8D6E1C3-720F-7344-EC11-094E921215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43544" y="5127931"/>
                <a:ext cx="0" cy="201168"/>
              </a:xfrm>
              <a:prstGeom prst="line">
                <a:avLst/>
              </a:prstGeom>
              <a:ln w="38100">
                <a:solidFill>
                  <a:srgbClr val="DA2F5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12E7E019-C5AA-1DB1-B1D9-F637D9171F56}"/>
                </a:ext>
              </a:extLst>
            </p:cNvPr>
            <p:cNvSpPr/>
            <p:nvPr/>
          </p:nvSpPr>
          <p:spPr>
            <a:xfrm>
              <a:off x="2891489" y="5662979"/>
              <a:ext cx="1051560" cy="4389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2"/>
                  </a:solidFill>
                </a:rPr>
                <a:t>0</a:t>
              </a: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11FDCD32-1828-DD65-27E1-E2DD409FBB27}"/>
                </a:ext>
              </a:extLst>
            </p:cNvPr>
            <p:cNvSpPr/>
            <p:nvPr/>
          </p:nvSpPr>
          <p:spPr>
            <a:xfrm>
              <a:off x="8548089" y="5662979"/>
              <a:ext cx="1051560" cy="4389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2"/>
                  </a:solidFill>
                </a:rPr>
                <a:t>5</a:t>
              </a:r>
            </a:p>
          </p:txBody>
        </p: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F4D5D1DD-BE21-CA3B-28B6-389C4F268CBF}"/>
                </a:ext>
              </a:extLst>
            </p:cNvPr>
            <p:cNvSpPr/>
            <p:nvPr/>
          </p:nvSpPr>
          <p:spPr>
            <a:xfrm>
              <a:off x="4022809" y="5662979"/>
              <a:ext cx="1051560" cy="4389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2"/>
                  </a:solidFill>
                </a:rPr>
                <a:t>1</a:t>
              </a:r>
            </a:p>
          </p:txBody>
        </p: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2C450B6C-06DF-EFBB-9072-F47FB6146D2F}"/>
                </a:ext>
              </a:extLst>
            </p:cNvPr>
            <p:cNvSpPr/>
            <p:nvPr/>
          </p:nvSpPr>
          <p:spPr>
            <a:xfrm>
              <a:off x="5154129" y="5662979"/>
              <a:ext cx="1051560" cy="4389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2"/>
                  </a:solidFill>
                </a:rPr>
                <a:t>2</a:t>
              </a: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2387371C-1CB6-98D3-5FCF-56955E9A7E02}"/>
                </a:ext>
              </a:extLst>
            </p:cNvPr>
            <p:cNvSpPr/>
            <p:nvPr/>
          </p:nvSpPr>
          <p:spPr>
            <a:xfrm>
              <a:off x="6285449" y="5662979"/>
              <a:ext cx="1051560" cy="4389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2"/>
                  </a:solidFill>
                </a:rPr>
                <a:t>3</a:t>
              </a:r>
            </a:p>
          </p:txBody>
        </p:sp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71533E71-F1AA-0D7D-BF5A-F9316ADC7CB0}"/>
                </a:ext>
              </a:extLst>
            </p:cNvPr>
            <p:cNvSpPr/>
            <p:nvPr/>
          </p:nvSpPr>
          <p:spPr>
            <a:xfrm>
              <a:off x="7416769" y="5662979"/>
              <a:ext cx="1051560" cy="4389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2"/>
                  </a:solidFill>
                </a:rPr>
                <a:t>4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B65AC42-E892-05AB-E4F5-1BB96BBA0D93}"/>
              </a:ext>
            </a:extLst>
          </p:cNvPr>
          <p:cNvGrpSpPr/>
          <p:nvPr/>
        </p:nvGrpSpPr>
        <p:grpSpPr>
          <a:xfrm>
            <a:off x="2491868" y="3870227"/>
            <a:ext cx="497835" cy="1862368"/>
            <a:chOff x="10446995" y="503021"/>
            <a:chExt cx="497835" cy="186236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CDD7B67-B960-B02F-E86D-485A538969B4}"/>
                </a:ext>
              </a:extLst>
            </p:cNvPr>
            <p:cNvSpPr txBox="1"/>
            <p:nvPr/>
          </p:nvSpPr>
          <p:spPr>
            <a:xfrm>
              <a:off x="10446997" y="1579093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600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E377FE6-D9E7-EF88-584E-28DEDF17C769}"/>
                </a:ext>
              </a:extLst>
            </p:cNvPr>
            <p:cNvSpPr txBox="1"/>
            <p:nvPr/>
          </p:nvSpPr>
          <p:spPr>
            <a:xfrm>
              <a:off x="10450151" y="503021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1400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558EEF7-F4A6-15CF-9D42-9349DF50047F}"/>
                </a:ext>
              </a:extLst>
            </p:cNvPr>
            <p:cNvSpPr txBox="1"/>
            <p:nvPr/>
          </p:nvSpPr>
          <p:spPr>
            <a:xfrm>
              <a:off x="10446997" y="773732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1200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34287C8-5C70-B3D4-E45E-173A4AFEB9B2}"/>
                </a:ext>
              </a:extLst>
            </p:cNvPr>
            <p:cNvSpPr txBox="1"/>
            <p:nvPr/>
          </p:nvSpPr>
          <p:spPr>
            <a:xfrm>
              <a:off x="10446997" y="1048532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1000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B3413E4-15C1-D516-ABF8-9579C36FE237}"/>
                </a:ext>
              </a:extLst>
            </p:cNvPr>
            <p:cNvSpPr txBox="1"/>
            <p:nvPr/>
          </p:nvSpPr>
          <p:spPr>
            <a:xfrm>
              <a:off x="10446997" y="1316219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800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55A0E5A-6E37-84E3-1347-FDE33B6B7E9E}"/>
                </a:ext>
              </a:extLst>
            </p:cNvPr>
            <p:cNvSpPr txBox="1"/>
            <p:nvPr/>
          </p:nvSpPr>
          <p:spPr>
            <a:xfrm>
              <a:off x="10446996" y="1850703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400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F62DC90-BE46-A969-2048-8E7D0B7050C5}"/>
                </a:ext>
              </a:extLst>
            </p:cNvPr>
            <p:cNvSpPr txBox="1"/>
            <p:nvPr/>
          </p:nvSpPr>
          <p:spPr>
            <a:xfrm>
              <a:off x="10446995" y="2119168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200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3E7257B-E5C9-6181-0622-2891B01E6D8E}"/>
              </a:ext>
            </a:extLst>
          </p:cNvPr>
          <p:cNvGrpSpPr/>
          <p:nvPr/>
        </p:nvGrpSpPr>
        <p:grpSpPr>
          <a:xfrm>
            <a:off x="457858" y="6032713"/>
            <a:ext cx="1501867" cy="668181"/>
            <a:chOff x="399983" y="6010003"/>
            <a:chExt cx="1501867" cy="668181"/>
          </a:xfrm>
        </p:grpSpPr>
        <p:pic>
          <p:nvPicPr>
            <p:cNvPr id="44" name="Graphic 43" descr="Thumbs up sign with solid fill">
              <a:extLst>
                <a:ext uri="{FF2B5EF4-FFF2-40B4-BE49-F238E27FC236}">
                  <a16:creationId xmlns:a16="http://schemas.microsoft.com/office/drawing/2014/main" id="{94E8732B-EF77-54F1-533E-5D6723739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1233669" y="6010003"/>
              <a:ext cx="668181" cy="668181"/>
            </a:xfrm>
            <a:prstGeom prst="rect">
              <a:avLst/>
            </a:prstGeom>
          </p:spPr>
        </p:pic>
        <p:sp>
          <p:nvSpPr>
            <p:cNvPr id="45" name="Title 1">
              <a:extLst>
                <a:ext uri="{FF2B5EF4-FFF2-40B4-BE49-F238E27FC236}">
                  <a16:creationId xmlns:a16="http://schemas.microsoft.com/office/drawing/2014/main" id="{A59F4ACC-70D9-76DC-D5BF-1F06A9C0A5C0}"/>
                </a:ext>
              </a:extLst>
            </p:cNvPr>
            <p:cNvSpPr txBox="1">
              <a:spLocks/>
            </p:cNvSpPr>
            <p:nvPr/>
          </p:nvSpPr>
          <p:spPr>
            <a:xfrm>
              <a:off x="399983" y="6201968"/>
              <a:ext cx="901557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2800" b="1" kern="100">
                  <a:solidFill>
                    <a:srgbClr val="1D448D"/>
                  </a:solidFill>
                  <a:latin typeface="Source Sans Pro"/>
                  <a:ea typeface="Source Sans Pro"/>
                  <a:cs typeface="Times New Roman"/>
                </a:rPr>
                <a:t>70%</a:t>
              </a:r>
              <a:endParaRPr lang="en-US" sz="2800">
                <a:solidFill>
                  <a:srgbClr val="1D448D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5B9B545-56A4-43F0-45A5-463DD4C002CE}"/>
              </a:ext>
            </a:extLst>
          </p:cNvPr>
          <p:cNvGrpSpPr/>
          <p:nvPr/>
        </p:nvGrpSpPr>
        <p:grpSpPr>
          <a:xfrm>
            <a:off x="2851303" y="6032713"/>
            <a:ext cx="1501867" cy="668181"/>
            <a:chOff x="399983" y="6010003"/>
            <a:chExt cx="1501867" cy="668181"/>
          </a:xfrm>
        </p:grpSpPr>
        <p:pic>
          <p:nvPicPr>
            <p:cNvPr id="51" name="Graphic 50" descr="Thumbs up sign with solid fill">
              <a:extLst>
                <a:ext uri="{FF2B5EF4-FFF2-40B4-BE49-F238E27FC236}">
                  <a16:creationId xmlns:a16="http://schemas.microsoft.com/office/drawing/2014/main" id="{1C404AE6-051E-9E40-066F-27A5A8E86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1233669" y="6010003"/>
              <a:ext cx="668181" cy="668181"/>
            </a:xfrm>
            <a:prstGeom prst="rect">
              <a:avLst/>
            </a:prstGeom>
          </p:spPr>
        </p:pic>
        <p:sp>
          <p:nvSpPr>
            <p:cNvPr id="52" name="Title 1">
              <a:extLst>
                <a:ext uri="{FF2B5EF4-FFF2-40B4-BE49-F238E27FC236}">
                  <a16:creationId xmlns:a16="http://schemas.microsoft.com/office/drawing/2014/main" id="{220EF515-79CB-6E10-CE71-9F322DDD6DCF}"/>
                </a:ext>
              </a:extLst>
            </p:cNvPr>
            <p:cNvSpPr txBox="1">
              <a:spLocks/>
            </p:cNvSpPr>
            <p:nvPr/>
          </p:nvSpPr>
          <p:spPr>
            <a:xfrm>
              <a:off x="399983" y="6201968"/>
              <a:ext cx="901557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2800" b="1" kern="100">
                  <a:solidFill>
                    <a:srgbClr val="1D448D"/>
                  </a:solidFill>
                  <a:latin typeface="Source Sans Pro"/>
                  <a:ea typeface="Source Sans Pro"/>
                  <a:cs typeface="Times New Roman"/>
                </a:rPr>
                <a:t>80%</a:t>
              </a:r>
              <a:endParaRPr lang="en-US" sz="2800">
                <a:solidFill>
                  <a:srgbClr val="1D448D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49AE412-74DF-6C87-B6FE-1D9CD903E4CD}"/>
              </a:ext>
            </a:extLst>
          </p:cNvPr>
          <p:cNvGrpSpPr/>
          <p:nvPr/>
        </p:nvGrpSpPr>
        <p:grpSpPr>
          <a:xfrm>
            <a:off x="5244749" y="6032713"/>
            <a:ext cx="1501867" cy="668181"/>
            <a:chOff x="399983" y="6010003"/>
            <a:chExt cx="1501867" cy="668181"/>
          </a:xfrm>
        </p:grpSpPr>
        <p:pic>
          <p:nvPicPr>
            <p:cNvPr id="54" name="Graphic 53" descr="Thumbs up sign with solid fill">
              <a:extLst>
                <a:ext uri="{FF2B5EF4-FFF2-40B4-BE49-F238E27FC236}">
                  <a16:creationId xmlns:a16="http://schemas.microsoft.com/office/drawing/2014/main" id="{A52541BA-27E1-35B5-587A-F19B17561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1233669" y="6010003"/>
              <a:ext cx="668181" cy="668181"/>
            </a:xfrm>
            <a:prstGeom prst="rect">
              <a:avLst/>
            </a:prstGeom>
          </p:spPr>
        </p:pic>
        <p:sp>
          <p:nvSpPr>
            <p:cNvPr id="55" name="Title 1">
              <a:extLst>
                <a:ext uri="{FF2B5EF4-FFF2-40B4-BE49-F238E27FC236}">
                  <a16:creationId xmlns:a16="http://schemas.microsoft.com/office/drawing/2014/main" id="{0BB3799B-14ED-4172-7D78-F34B7EC071B8}"/>
                </a:ext>
              </a:extLst>
            </p:cNvPr>
            <p:cNvSpPr txBox="1">
              <a:spLocks/>
            </p:cNvSpPr>
            <p:nvPr/>
          </p:nvSpPr>
          <p:spPr>
            <a:xfrm>
              <a:off x="399983" y="6201968"/>
              <a:ext cx="901557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2800" b="1" kern="100">
                  <a:solidFill>
                    <a:srgbClr val="1D448D"/>
                  </a:solidFill>
                  <a:latin typeface="Source Sans Pro"/>
                  <a:ea typeface="Source Sans Pro"/>
                  <a:cs typeface="Times New Roman"/>
                </a:rPr>
                <a:t>63%</a:t>
              </a:r>
              <a:endParaRPr lang="en-US" sz="2800">
                <a:solidFill>
                  <a:srgbClr val="1D448D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56E43FA-59D8-B9EE-2AE1-D291488037DE}"/>
              </a:ext>
            </a:extLst>
          </p:cNvPr>
          <p:cNvGrpSpPr/>
          <p:nvPr/>
        </p:nvGrpSpPr>
        <p:grpSpPr>
          <a:xfrm>
            <a:off x="7638194" y="6032713"/>
            <a:ext cx="1501867" cy="668181"/>
            <a:chOff x="399983" y="6010003"/>
            <a:chExt cx="1501867" cy="668181"/>
          </a:xfrm>
        </p:grpSpPr>
        <p:pic>
          <p:nvPicPr>
            <p:cNvPr id="57" name="Graphic 56" descr="Thumbs up sign with solid fill">
              <a:extLst>
                <a:ext uri="{FF2B5EF4-FFF2-40B4-BE49-F238E27FC236}">
                  <a16:creationId xmlns:a16="http://schemas.microsoft.com/office/drawing/2014/main" id="{1F4DD501-09FB-C75F-976E-3A37E2BBF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1233669" y="6010003"/>
              <a:ext cx="668181" cy="668181"/>
            </a:xfrm>
            <a:prstGeom prst="rect">
              <a:avLst/>
            </a:prstGeom>
          </p:spPr>
        </p:pic>
        <p:sp>
          <p:nvSpPr>
            <p:cNvPr id="58" name="Title 1">
              <a:extLst>
                <a:ext uri="{FF2B5EF4-FFF2-40B4-BE49-F238E27FC236}">
                  <a16:creationId xmlns:a16="http://schemas.microsoft.com/office/drawing/2014/main" id="{64867ACD-9837-6521-D550-5D2114C2DE39}"/>
                </a:ext>
              </a:extLst>
            </p:cNvPr>
            <p:cNvSpPr txBox="1">
              <a:spLocks/>
            </p:cNvSpPr>
            <p:nvPr/>
          </p:nvSpPr>
          <p:spPr>
            <a:xfrm>
              <a:off x="399983" y="6201968"/>
              <a:ext cx="901557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2800" b="1" kern="100">
                  <a:solidFill>
                    <a:srgbClr val="1D448D"/>
                  </a:solidFill>
                  <a:latin typeface="Source Sans Pro"/>
                  <a:ea typeface="Source Sans Pro"/>
                  <a:cs typeface="Times New Roman"/>
                </a:rPr>
                <a:t>86%</a:t>
              </a:r>
              <a:endParaRPr lang="en-US" sz="2800">
                <a:solidFill>
                  <a:srgbClr val="1D448D"/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3D05C56-0873-97B6-F2B9-9C19B49D59C2}"/>
              </a:ext>
            </a:extLst>
          </p:cNvPr>
          <p:cNvGrpSpPr/>
          <p:nvPr/>
        </p:nvGrpSpPr>
        <p:grpSpPr>
          <a:xfrm>
            <a:off x="10031640" y="6032713"/>
            <a:ext cx="1501867" cy="668181"/>
            <a:chOff x="399983" y="6010003"/>
            <a:chExt cx="1501867" cy="668181"/>
          </a:xfrm>
        </p:grpSpPr>
        <p:pic>
          <p:nvPicPr>
            <p:cNvPr id="60" name="Graphic 59" descr="Thumbs up sign with solid fill">
              <a:extLst>
                <a:ext uri="{FF2B5EF4-FFF2-40B4-BE49-F238E27FC236}">
                  <a16:creationId xmlns:a16="http://schemas.microsoft.com/office/drawing/2014/main" id="{3C832794-876E-7847-140C-A94BF7D16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1233669" y="6010003"/>
              <a:ext cx="668181" cy="668181"/>
            </a:xfrm>
            <a:prstGeom prst="rect">
              <a:avLst/>
            </a:prstGeom>
          </p:spPr>
        </p:pic>
        <p:sp>
          <p:nvSpPr>
            <p:cNvPr id="71" name="Title 1">
              <a:extLst>
                <a:ext uri="{FF2B5EF4-FFF2-40B4-BE49-F238E27FC236}">
                  <a16:creationId xmlns:a16="http://schemas.microsoft.com/office/drawing/2014/main" id="{A38DFF07-C9CD-6758-2474-BA8E9689D322}"/>
                </a:ext>
              </a:extLst>
            </p:cNvPr>
            <p:cNvSpPr txBox="1">
              <a:spLocks/>
            </p:cNvSpPr>
            <p:nvPr/>
          </p:nvSpPr>
          <p:spPr>
            <a:xfrm>
              <a:off x="399983" y="6201968"/>
              <a:ext cx="901557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2800" b="1" kern="100">
                  <a:solidFill>
                    <a:srgbClr val="1D448D"/>
                  </a:solidFill>
                  <a:latin typeface="Source Sans Pro"/>
                  <a:ea typeface="Source Sans Pro"/>
                  <a:cs typeface="Times New Roman"/>
                </a:rPr>
                <a:t>88%</a:t>
              </a:r>
              <a:endParaRPr lang="en-US" sz="2800">
                <a:solidFill>
                  <a:srgbClr val="1D448D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9265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117">
            <a:extLst>
              <a:ext uri="{FF2B5EF4-FFF2-40B4-BE49-F238E27FC236}">
                <a16:creationId xmlns:a16="http://schemas.microsoft.com/office/drawing/2014/main" id="{09881AC5-237F-1C5B-36C3-453E5DB1DE32}"/>
              </a:ext>
            </a:extLst>
          </p:cNvPr>
          <p:cNvSpPr/>
          <p:nvPr/>
        </p:nvSpPr>
        <p:spPr>
          <a:xfrm>
            <a:off x="1" y="6053146"/>
            <a:ext cx="12192000" cy="804854"/>
          </a:xfrm>
          <a:prstGeom prst="rect">
            <a:avLst/>
          </a:prstGeom>
          <a:solidFill>
            <a:srgbClr val="DA2F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3680C0-E57C-1753-9B0E-8103E70965A0}"/>
              </a:ext>
            </a:extLst>
          </p:cNvPr>
          <p:cNvSpPr txBox="1"/>
          <p:nvPr/>
        </p:nvSpPr>
        <p:spPr>
          <a:xfrm>
            <a:off x="2886" y="-28320"/>
            <a:ext cx="6787277" cy="1062066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>
                <a:solidFill>
                  <a:schemeClr val="bg2">
                    <a:lumMod val="25000"/>
                  </a:schemeClr>
                </a:solidFill>
                <a:latin typeface="Bodoni MT"/>
                <a:cs typeface="Didot"/>
              </a:rPr>
              <a:t>Opinion of Impact:</a:t>
            </a:r>
            <a:endParaRPr lang="en-US" sz="5600">
              <a:solidFill>
                <a:schemeClr val="bg2">
                  <a:lumMod val="25000"/>
                </a:schemeClr>
              </a:solidFill>
              <a:cs typeface="Calibri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D01FEA7-DA8B-D884-A977-CC09CC3DC8CF}"/>
              </a:ext>
            </a:extLst>
          </p:cNvPr>
          <p:cNvGrpSpPr/>
          <p:nvPr/>
        </p:nvGrpSpPr>
        <p:grpSpPr>
          <a:xfrm>
            <a:off x="0" y="3817549"/>
            <a:ext cx="3498671" cy="1072331"/>
            <a:chOff x="862859" y="4181923"/>
            <a:chExt cx="3498671" cy="107233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FCB9AF1-8CE2-6935-EECF-2DAE76C978AE}"/>
                </a:ext>
              </a:extLst>
            </p:cNvPr>
            <p:cNvSpPr txBox="1"/>
            <p:nvPr/>
          </p:nvSpPr>
          <p:spPr>
            <a:xfrm>
              <a:off x="1508857" y="4226472"/>
              <a:ext cx="2852673" cy="10277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400" kern="100">
                  <a:latin typeface="Source Sans Pro"/>
                  <a:ea typeface="Source Sans Pro"/>
                  <a:cs typeface="Times New Roman"/>
                </a:rPr>
                <a:t>2 New High Schools, MS additions 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400" kern="100">
                  <a:latin typeface="Source Sans Pro"/>
                  <a:ea typeface="Source Sans Pro"/>
                  <a:cs typeface="Times New Roman"/>
                </a:rPr>
                <a:t>&amp; renovations, new ES, no districtwide renovations </a:t>
              </a:r>
            </a:p>
          </p:txBody>
        </p:sp>
        <p:sp>
          <p:nvSpPr>
            <p:cNvPr id="25" name="Title 1">
              <a:extLst>
                <a:ext uri="{FF2B5EF4-FFF2-40B4-BE49-F238E27FC236}">
                  <a16:creationId xmlns:a16="http://schemas.microsoft.com/office/drawing/2014/main" id="{B209756C-0171-2670-8C45-9D3805BA7FDF}"/>
                </a:ext>
              </a:extLst>
            </p:cNvPr>
            <p:cNvSpPr txBox="1">
              <a:spLocks/>
            </p:cNvSpPr>
            <p:nvPr/>
          </p:nvSpPr>
          <p:spPr>
            <a:xfrm>
              <a:off x="862859" y="4181923"/>
              <a:ext cx="918285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3000"/>
                </a:lnSpc>
              </a:pPr>
              <a:r>
                <a:rPr lang="en-US" sz="2000" b="1" kern="100">
                  <a:latin typeface="Source Sans Pro"/>
                  <a:ea typeface="Source Sans Pro"/>
                  <a:cs typeface="Times New Roman"/>
                </a:rPr>
                <a:t>24.</a:t>
              </a:r>
              <a:endParaRPr lang="en-US" sz="200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9BD1B4A-545E-67F8-B176-826BC71B38F3}"/>
              </a:ext>
            </a:extLst>
          </p:cNvPr>
          <p:cNvGrpSpPr/>
          <p:nvPr/>
        </p:nvGrpSpPr>
        <p:grpSpPr>
          <a:xfrm>
            <a:off x="8001" y="4962358"/>
            <a:ext cx="3531335" cy="749165"/>
            <a:chOff x="862859" y="4181923"/>
            <a:chExt cx="3531335" cy="74916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B5526E3-4040-BA54-28BD-AFEBEFD92513}"/>
                </a:ext>
              </a:extLst>
            </p:cNvPr>
            <p:cNvSpPr txBox="1"/>
            <p:nvPr/>
          </p:nvSpPr>
          <p:spPr>
            <a:xfrm>
              <a:off x="1508858" y="4226472"/>
              <a:ext cx="2885336" cy="7046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400" kern="100">
                  <a:latin typeface="Source Sans Pro"/>
                  <a:ea typeface="Source Sans Pro"/>
                  <a:cs typeface="Times New Roman"/>
                </a:rPr>
                <a:t>2 New High Schools and 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400" kern="100">
                  <a:latin typeface="Source Sans Pro"/>
                  <a:ea typeface="Source Sans Pro"/>
                  <a:cs typeface="Times New Roman"/>
                </a:rPr>
                <a:t>MS renovations </a:t>
              </a:r>
            </a:p>
          </p:txBody>
        </p:sp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E5360FD5-6F62-D455-8D0F-EAF5F561168C}"/>
                </a:ext>
              </a:extLst>
            </p:cNvPr>
            <p:cNvSpPr txBox="1">
              <a:spLocks/>
            </p:cNvSpPr>
            <p:nvPr/>
          </p:nvSpPr>
          <p:spPr>
            <a:xfrm>
              <a:off x="862859" y="4181923"/>
              <a:ext cx="918285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3000"/>
                </a:lnSpc>
              </a:pPr>
              <a:r>
                <a:rPr lang="en-US" sz="2000" b="1" kern="100">
                  <a:latin typeface="Source Sans Pro"/>
                  <a:ea typeface="Source Sans Pro"/>
                  <a:cs typeface="Times New Roman"/>
                </a:rPr>
                <a:t>25.</a:t>
              </a:r>
              <a:endParaRPr lang="en-US" sz="2000"/>
            </a:p>
          </p:txBody>
        </p:sp>
      </p:grpSp>
      <p:sp>
        <p:nvSpPr>
          <p:cNvPr id="46" name="Triangle 45">
            <a:extLst>
              <a:ext uri="{FF2B5EF4-FFF2-40B4-BE49-F238E27FC236}">
                <a16:creationId xmlns:a16="http://schemas.microsoft.com/office/drawing/2014/main" id="{0F78420B-AEF0-2250-7C77-75516E9DC145}"/>
              </a:ext>
            </a:extLst>
          </p:cNvPr>
          <p:cNvSpPr/>
          <p:nvPr/>
        </p:nvSpPr>
        <p:spPr>
          <a:xfrm>
            <a:off x="3649023" y="5080747"/>
            <a:ext cx="239486" cy="269692"/>
          </a:xfrm>
          <a:prstGeom prst="triangle">
            <a:avLst/>
          </a:prstGeom>
          <a:solidFill>
            <a:srgbClr val="FFC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8078655-3960-251C-922A-0F452C2FE51A}"/>
              </a:ext>
            </a:extLst>
          </p:cNvPr>
          <p:cNvGrpSpPr/>
          <p:nvPr/>
        </p:nvGrpSpPr>
        <p:grpSpPr>
          <a:xfrm>
            <a:off x="1" y="2702099"/>
            <a:ext cx="3498670" cy="1072331"/>
            <a:chOff x="862859" y="4181923"/>
            <a:chExt cx="3498670" cy="107233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DA5A551-4E2C-78DF-378D-690566199842}"/>
                </a:ext>
              </a:extLst>
            </p:cNvPr>
            <p:cNvSpPr txBox="1"/>
            <p:nvPr/>
          </p:nvSpPr>
          <p:spPr>
            <a:xfrm>
              <a:off x="1508858" y="4226472"/>
              <a:ext cx="2852671" cy="10277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400" kern="100">
                  <a:latin typeface="Source Sans Pro"/>
                  <a:ea typeface="Source Sans Pro"/>
                  <a:cs typeface="Times New Roman"/>
                </a:rPr>
                <a:t>2 New High Schools, MS renovations, Upgrades to Aging Facilities, Safety &amp; Security </a:t>
              </a:r>
            </a:p>
          </p:txBody>
        </p:sp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6B9C6FDC-D167-155C-7E35-AFD515C2736A}"/>
                </a:ext>
              </a:extLst>
            </p:cNvPr>
            <p:cNvSpPr txBox="1">
              <a:spLocks/>
            </p:cNvSpPr>
            <p:nvPr/>
          </p:nvSpPr>
          <p:spPr>
            <a:xfrm>
              <a:off x="862859" y="4181923"/>
              <a:ext cx="918285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3000"/>
                </a:lnSpc>
              </a:pPr>
              <a:r>
                <a:rPr lang="en-US" sz="2000" b="1" kern="100">
                  <a:latin typeface="Source Sans Pro"/>
                  <a:ea typeface="Source Sans Pro"/>
                  <a:cs typeface="Times New Roman"/>
                </a:rPr>
                <a:t>23.</a:t>
              </a:r>
              <a:endParaRPr lang="en-US" sz="2000"/>
            </a:p>
          </p:txBody>
        </p:sp>
      </p:grpSp>
      <p:sp>
        <p:nvSpPr>
          <p:cNvPr id="47" name="Oval 46">
            <a:extLst>
              <a:ext uri="{FF2B5EF4-FFF2-40B4-BE49-F238E27FC236}">
                <a16:creationId xmlns:a16="http://schemas.microsoft.com/office/drawing/2014/main" id="{C6185101-C0E1-7EC6-598A-C79058E63FFE}"/>
              </a:ext>
            </a:extLst>
          </p:cNvPr>
          <p:cNvSpPr/>
          <p:nvPr/>
        </p:nvSpPr>
        <p:spPr>
          <a:xfrm>
            <a:off x="3636748" y="3104607"/>
            <a:ext cx="264037" cy="264037"/>
          </a:xfrm>
          <a:prstGeom prst="ellipse">
            <a:avLst/>
          </a:prstGeom>
          <a:solidFill>
            <a:srgbClr val="93D1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ABBDD9E-B35C-BA64-B56C-9C8E26CB1660}"/>
              </a:ext>
            </a:extLst>
          </p:cNvPr>
          <p:cNvGrpSpPr/>
          <p:nvPr/>
        </p:nvGrpSpPr>
        <p:grpSpPr>
          <a:xfrm>
            <a:off x="-30591" y="1545158"/>
            <a:ext cx="3529514" cy="1072340"/>
            <a:chOff x="862859" y="4181923"/>
            <a:chExt cx="3216047" cy="107234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61CD8D7-731B-791D-7AFE-0FCFCB637945}"/>
                </a:ext>
              </a:extLst>
            </p:cNvPr>
            <p:cNvSpPr txBox="1"/>
            <p:nvPr/>
          </p:nvSpPr>
          <p:spPr>
            <a:xfrm>
              <a:off x="1479589" y="4226481"/>
              <a:ext cx="2599317" cy="10277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sz="1400" kern="100">
                  <a:latin typeface="Source Sans Pro"/>
                  <a:ea typeface="Source Sans Pro"/>
                  <a:cs typeface="Times New Roman"/>
                </a:rPr>
                <a:t>ALL PROJECTS: 2 New HS, MS renovations, new ES, Upgrades to Aging Facilities, Safety &amp; Security</a:t>
              </a:r>
            </a:p>
          </p:txBody>
        </p:sp>
        <p:sp>
          <p:nvSpPr>
            <p:cNvPr id="19" name="Title 1">
              <a:extLst>
                <a:ext uri="{FF2B5EF4-FFF2-40B4-BE49-F238E27FC236}">
                  <a16:creationId xmlns:a16="http://schemas.microsoft.com/office/drawing/2014/main" id="{A999EC4E-6694-E6B2-6AA5-323001516057}"/>
                </a:ext>
              </a:extLst>
            </p:cNvPr>
            <p:cNvSpPr txBox="1">
              <a:spLocks/>
            </p:cNvSpPr>
            <p:nvPr/>
          </p:nvSpPr>
          <p:spPr>
            <a:xfrm>
              <a:off x="862859" y="4181923"/>
              <a:ext cx="918285" cy="4098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3000"/>
                </a:lnSpc>
              </a:pPr>
              <a:r>
                <a:rPr lang="en-US" sz="2000" b="1" kern="100">
                  <a:latin typeface="Source Sans Pro"/>
                  <a:ea typeface="Source Sans Pro"/>
                  <a:cs typeface="Times New Roman"/>
                </a:rPr>
                <a:t>22.</a:t>
              </a:r>
              <a:endParaRPr lang="en-US" sz="2000"/>
            </a:p>
          </p:txBody>
        </p:sp>
      </p:grpSp>
      <p:sp>
        <p:nvSpPr>
          <p:cNvPr id="49" name="Diamond 48">
            <a:extLst>
              <a:ext uri="{FF2B5EF4-FFF2-40B4-BE49-F238E27FC236}">
                <a16:creationId xmlns:a16="http://schemas.microsoft.com/office/drawing/2014/main" id="{9BF0344E-CCC9-BEE2-7500-B104F3736F1B}"/>
              </a:ext>
            </a:extLst>
          </p:cNvPr>
          <p:cNvSpPr/>
          <p:nvPr/>
        </p:nvSpPr>
        <p:spPr>
          <a:xfrm>
            <a:off x="3611214" y="2004169"/>
            <a:ext cx="315104" cy="287119"/>
          </a:xfrm>
          <a:prstGeom prst="diamond">
            <a:avLst/>
          </a:prstGeom>
          <a:solidFill>
            <a:srgbClr val="1D44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F7A0B97-02DA-C37E-5220-2D0F8725D4C9}"/>
              </a:ext>
            </a:extLst>
          </p:cNvPr>
          <p:cNvGrpSpPr/>
          <p:nvPr/>
        </p:nvGrpSpPr>
        <p:grpSpPr>
          <a:xfrm>
            <a:off x="5126576" y="1062146"/>
            <a:ext cx="6889377" cy="4564496"/>
            <a:chOff x="4971720" y="2057405"/>
            <a:chExt cx="6889377" cy="456449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CDD7B67-B960-B02F-E86D-485A538969B4}"/>
                </a:ext>
              </a:extLst>
            </p:cNvPr>
            <p:cNvSpPr txBox="1"/>
            <p:nvPr/>
          </p:nvSpPr>
          <p:spPr>
            <a:xfrm>
              <a:off x="4973984" y="4366118"/>
              <a:ext cx="49467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400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C72A809-99AE-BB2A-AF53-FF8B07DD7F41}"/>
                </a:ext>
              </a:extLst>
            </p:cNvPr>
            <p:cNvSpPr txBox="1"/>
            <p:nvPr/>
          </p:nvSpPr>
          <p:spPr>
            <a:xfrm>
              <a:off x="10012442" y="6170257"/>
              <a:ext cx="1848655" cy="441259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Autofit/>
            </a:bodyPr>
            <a:lstStyle/>
            <a:p>
              <a:pPr algn="r">
                <a:lnSpc>
                  <a:spcPct val="200000"/>
                </a:lnSpc>
              </a:pPr>
              <a:r>
                <a:rPr lang="en-US" sz="1200" spc="300">
                  <a:latin typeface="Montserrat"/>
                  <a:cs typeface="Calibri Light"/>
                </a:rPr>
                <a:t>Strongly Support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C88E8B-ACFF-1596-2A79-A7B44F9C7164}"/>
                </a:ext>
              </a:extLst>
            </p:cNvPr>
            <p:cNvSpPr txBox="1"/>
            <p:nvPr/>
          </p:nvSpPr>
          <p:spPr>
            <a:xfrm>
              <a:off x="8045069" y="6180642"/>
              <a:ext cx="829843" cy="441259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1200" spc="300">
                  <a:latin typeface="Montserrat"/>
                  <a:cs typeface="Calibri Light"/>
                </a:rPr>
                <a:t>Unsure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BDF21C2-3DF3-7EB6-8E23-6C7C2D47795E}"/>
                </a:ext>
              </a:extLst>
            </p:cNvPr>
            <p:cNvSpPr txBox="1"/>
            <p:nvPr/>
          </p:nvSpPr>
          <p:spPr>
            <a:xfrm>
              <a:off x="5087809" y="6180642"/>
              <a:ext cx="2016382" cy="441259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200" spc="300">
                  <a:latin typeface="Montserrat"/>
                  <a:cs typeface="Calibri Light"/>
                </a:rPr>
                <a:t>Strongly Oppose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6EEDCFC-7876-6EE1-4F37-69C07612C5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806642" y="6080058"/>
              <a:ext cx="0" cy="201168"/>
            </a:xfrm>
            <a:prstGeom prst="line">
              <a:avLst/>
            </a:prstGeom>
            <a:ln w="38100">
              <a:solidFill>
                <a:srgbClr val="1D44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749BEE7-F6F0-10C9-A65F-CD3AC0ABF7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8660" y="6090443"/>
              <a:ext cx="0" cy="201168"/>
            </a:xfrm>
            <a:prstGeom prst="line">
              <a:avLst/>
            </a:prstGeom>
            <a:ln w="38100">
              <a:solidFill>
                <a:srgbClr val="FFC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D9C7391-02DF-0B30-D534-63CFB9567F29}"/>
                </a:ext>
              </a:extLst>
            </p:cNvPr>
            <p:cNvCxnSpPr>
              <a:cxnSpLocks/>
            </p:cNvCxnSpPr>
            <p:nvPr/>
          </p:nvCxnSpPr>
          <p:spPr>
            <a:xfrm>
              <a:off x="5110678" y="6191027"/>
              <a:ext cx="6695964" cy="0"/>
            </a:xfrm>
            <a:prstGeom prst="line">
              <a:avLst/>
            </a:prstGeom>
            <a:ln w="38100">
              <a:gradFill>
                <a:gsLst>
                  <a:gs pos="0">
                    <a:srgbClr val="DA2F54"/>
                  </a:gs>
                  <a:gs pos="50000">
                    <a:srgbClr val="FFC200"/>
                  </a:gs>
                  <a:gs pos="100000">
                    <a:srgbClr val="1D448D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2" name="Chart 31">
              <a:extLst>
                <a:ext uri="{FF2B5EF4-FFF2-40B4-BE49-F238E27FC236}">
                  <a16:creationId xmlns:a16="http://schemas.microsoft.com/office/drawing/2014/main" id="{B6B368D3-1CA9-D6C8-39DF-1113A87F2D9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33957362"/>
                </p:ext>
              </p:extLst>
            </p:nvPr>
          </p:nvGraphicFramePr>
          <p:xfrm>
            <a:off x="5026174" y="2057405"/>
            <a:ext cx="6778521" cy="40970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E377FE6-D9E7-EF88-584E-28DEDF17C769}"/>
                </a:ext>
              </a:extLst>
            </p:cNvPr>
            <p:cNvSpPr txBox="1"/>
            <p:nvPr/>
          </p:nvSpPr>
          <p:spPr>
            <a:xfrm>
              <a:off x="4977138" y="2835478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800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558EEF7-F4A6-15CF-9D42-9349DF50047F}"/>
                </a:ext>
              </a:extLst>
            </p:cNvPr>
            <p:cNvSpPr txBox="1"/>
            <p:nvPr/>
          </p:nvSpPr>
          <p:spPr>
            <a:xfrm>
              <a:off x="4973984" y="3219044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700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34287C8-5C70-B3D4-E45E-173A4AFEB9B2}"/>
                </a:ext>
              </a:extLst>
            </p:cNvPr>
            <p:cNvSpPr txBox="1"/>
            <p:nvPr/>
          </p:nvSpPr>
          <p:spPr>
            <a:xfrm>
              <a:off x="4973984" y="3597030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600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B3413E4-15C1-D516-ABF8-9579C36FE237}"/>
                </a:ext>
              </a:extLst>
            </p:cNvPr>
            <p:cNvSpPr txBox="1"/>
            <p:nvPr/>
          </p:nvSpPr>
          <p:spPr>
            <a:xfrm>
              <a:off x="4973984" y="3973149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500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55A0E5A-6E37-84E3-1347-FDE33B6B7E9E}"/>
                </a:ext>
              </a:extLst>
            </p:cNvPr>
            <p:cNvSpPr txBox="1"/>
            <p:nvPr/>
          </p:nvSpPr>
          <p:spPr>
            <a:xfrm>
              <a:off x="4973983" y="4746163"/>
              <a:ext cx="49467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300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F62DC90-BE46-A969-2048-8E7D0B7050C5}"/>
                </a:ext>
              </a:extLst>
            </p:cNvPr>
            <p:cNvSpPr txBox="1"/>
            <p:nvPr/>
          </p:nvSpPr>
          <p:spPr>
            <a:xfrm>
              <a:off x="4973982" y="5129729"/>
              <a:ext cx="49467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200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80B8F74-730A-725C-DFA4-1CC5570AA2FB}"/>
                </a:ext>
              </a:extLst>
            </p:cNvPr>
            <p:cNvSpPr txBox="1"/>
            <p:nvPr/>
          </p:nvSpPr>
          <p:spPr>
            <a:xfrm>
              <a:off x="4971720" y="5878816"/>
              <a:ext cx="499165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0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A6A4DD3-B9AF-0A83-F8A0-8172F5864E2A}"/>
                </a:ext>
              </a:extLst>
            </p:cNvPr>
            <p:cNvSpPr txBox="1"/>
            <p:nvPr/>
          </p:nvSpPr>
          <p:spPr>
            <a:xfrm>
              <a:off x="4976206" y="5504795"/>
              <a:ext cx="494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000">
                  <a:solidFill>
                    <a:schemeClr val="bg1">
                      <a:lumMod val="85000"/>
                    </a:schemeClr>
                  </a:solidFill>
                  <a:latin typeface="Montserrat"/>
                  <a:cs typeface="Calibri Light"/>
                </a:rPr>
                <a:t>100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8D6E1C3-720F-7344-EC11-094E921215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10254" y="6080058"/>
              <a:ext cx="0" cy="201168"/>
            </a:xfrm>
            <a:prstGeom prst="line">
              <a:avLst/>
            </a:prstGeom>
            <a:ln w="38100">
              <a:solidFill>
                <a:srgbClr val="DA2F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DA52C9F-7D93-C48C-356D-33D1DE83B846}"/>
              </a:ext>
            </a:extLst>
          </p:cNvPr>
          <p:cNvGrpSpPr/>
          <p:nvPr/>
        </p:nvGrpSpPr>
        <p:grpSpPr>
          <a:xfrm>
            <a:off x="962555" y="6115291"/>
            <a:ext cx="10109105" cy="680564"/>
            <a:chOff x="5236725" y="3346963"/>
            <a:chExt cx="11460175" cy="680564"/>
          </a:xfrm>
        </p:grpSpPr>
        <p:sp>
          <p:nvSpPr>
            <p:cNvPr id="76" name="Title 1">
              <a:extLst>
                <a:ext uri="{FF2B5EF4-FFF2-40B4-BE49-F238E27FC236}">
                  <a16:creationId xmlns:a16="http://schemas.microsoft.com/office/drawing/2014/main" id="{27AFB59F-5E06-B788-6E3D-A8AF9160DBFD}"/>
                </a:ext>
              </a:extLst>
            </p:cNvPr>
            <p:cNvSpPr txBox="1">
              <a:spLocks/>
            </p:cNvSpPr>
            <p:nvPr/>
          </p:nvSpPr>
          <p:spPr>
            <a:xfrm>
              <a:off x="5236725" y="3346963"/>
              <a:ext cx="1426202" cy="680564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4000" b="1" kern="100">
                  <a:solidFill>
                    <a:schemeClr val="bg1"/>
                  </a:solidFill>
                  <a:latin typeface="Source Sans Pro"/>
                  <a:ea typeface="Source Sans Pro"/>
                  <a:cs typeface="Times New Roman"/>
                </a:rPr>
                <a:t>66%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9" name="Title 1">
              <a:extLst>
                <a:ext uri="{FF2B5EF4-FFF2-40B4-BE49-F238E27FC236}">
                  <a16:creationId xmlns:a16="http://schemas.microsoft.com/office/drawing/2014/main" id="{B1FD990E-4228-1AA3-075F-5E92E6A85869}"/>
                </a:ext>
              </a:extLst>
            </p:cNvPr>
            <p:cNvSpPr txBox="1">
              <a:spLocks/>
            </p:cNvSpPr>
            <p:nvPr/>
          </p:nvSpPr>
          <p:spPr>
            <a:xfrm>
              <a:off x="6789004" y="3397821"/>
              <a:ext cx="9907896" cy="59918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sz="1600" b="1" spc="240">
                  <a:solidFill>
                    <a:schemeClr val="bg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Calibri Light"/>
                </a:rPr>
                <a:t>Opposed doing the bare minimum of $9/month = nothing new, only maintenance. Continue purchasing portables out of operations budget.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1B2A638-0D5C-4F36-99FA-66D3A2C0197A}"/>
              </a:ext>
            </a:extLst>
          </p:cNvPr>
          <p:cNvGrpSpPr/>
          <p:nvPr/>
        </p:nvGrpSpPr>
        <p:grpSpPr>
          <a:xfrm>
            <a:off x="3513790" y="1922965"/>
            <a:ext cx="1341079" cy="245798"/>
            <a:chOff x="3513790" y="1922965"/>
            <a:chExt cx="1341079" cy="245798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6B6007FE-7717-6AC4-F131-A651422669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13790" y="2143712"/>
              <a:ext cx="1267326" cy="0"/>
            </a:xfrm>
            <a:prstGeom prst="line">
              <a:avLst/>
            </a:prstGeom>
            <a:ln w="31750">
              <a:solidFill>
                <a:srgbClr val="1D44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8F08C8F-F5C9-367F-6E2C-133B3AAC7643}"/>
                </a:ext>
              </a:extLst>
            </p:cNvPr>
            <p:cNvSpPr txBox="1"/>
            <p:nvPr/>
          </p:nvSpPr>
          <p:spPr>
            <a:xfrm>
              <a:off x="3824833" y="1922965"/>
              <a:ext cx="1030036" cy="2457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>
                  <a:latin typeface="Montserrat"/>
                  <a:cs typeface="Calibri Light"/>
                </a:rPr>
                <a:t>($47/month)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19CEA04E-0D6A-C620-AC72-9907A19F1308}"/>
              </a:ext>
            </a:extLst>
          </p:cNvPr>
          <p:cNvGrpSpPr/>
          <p:nvPr/>
        </p:nvGrpSpPr>
        <p:grpSpPr>
          <a:xfrm>
            <a:off x="3513790" y="3011997"/>
            <a:ext cx="1341079" cy="245798"/>
            <a:chOff x="3513790" y="1922965"/>
            <a:chExt cx="1341079" cy="245798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01DC8354-AB08-2517-860D-4E4E84DD45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13790" y="2143712"/>
              <a:ext cx="1267326" cy="0"/>
            </a:xfrm>
            <a:prstGeom prst="line">
              <a:avLst/>
            </a:prstGeom>
            <a:ln w="31750">
              <a:solidFill>
                <a:srgbClr val="93D1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431F18D-224B-4EE9-8EB8-9790C3B1D195}"/>
                </a:ext>
              </a:extLst>
            </p:cNvPr>
            <p:cNvSpPr txBox="1"/>
            <p:nvPr/>
          </p:nvSpPr>
          <p:spPr>
            <a:xfrm>
              <a:off x="3824833" y="1922965"/>
              <a:ext cx="1030036" cy="2457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>
                  <a:latin typeface="Montserrat"/>
                  <a:cs typeface="Calibri Light"/>
                </a:rPr>
                <a:t>($45/month)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F786AC8-180C-5B25-0068-15D7296A3F75}"/>
              </a:ext>
            </a:extLst>
          </p:cNvPr>
          <p:cNvGrpSpPr/>
          <p:nvPr/>
        </p:nvGrpSpPr>
        <p:grpSpPr>
          <a:xfrm>
            <a:off x="3516960" y="4089022"/>
            <a:ext cx="1341079" cy="245798"/>
            <a:chOff x="3513790" y="1922965"/>
            <a:chExt cx="1341079" cy="245798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016DBCDA-1BA6-EEAE-D772-4A171904FA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13790" y="2138849"/>
              <a:ext cx="182880" cy="4863"/>
            </a:xfrm>
            <a:prstGeom prst="line">
              <a:avLst/>
            </a:prstGeom>
            <a:ln w="31750">
              <a:solidFill>
                <a:srgbClr val="DA2F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169FD308-D72E-B64A-3399-F020018CD8E9}"/>
                </a:ext>
              </a:extLst>
            </p:cNvPr>
            <p:cNvSpPr txBox="1"/>
            <p:nvPr/>
          </p:nvSpPr>
          <p:spPr>
            <a:xfrm>
              <a:off x="3824833" y="1922965"/>
              <a:ext cx="1030036" cy="2457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>
                  <a:latin typeface="Montserrat"/>
                  <a:cs typeface="Calibri Light"/>
                </a:rPr>
                <a:t>($37/month)</a:t>
              </a:r>
            </a:p>
          </p:txBody>
        </p:sp>
      </p:grpSp>
      <p:sp>
        <p:nvSpPr>
          <p:cNvPr id="89" name="Freeform 88">
            <a:extLst>
              <a:ext uri="{FF2B5EF4-FFF2-40B4-BE49-F238E27FC236}">
                <a16:creationId xmlns:a16="http://schemas.microsoft.com/office/drawing/2014/main" id="{2046E2E3-1A2C-3561-227E-96F5999F71FA}"/>
              </a:ext>
            </a:extLst>
          </p:cNvPr>
          <p:cNvSpPr/>
          <p:nvPr/>
        </p:nvSpPr>
        <p:spPr>
          <a:xfrm>
            <a:off x="3645824" y="4181963"/>
            <a:ext cx="245885" cy="245885"/>
          </a:xfrm>
          <a:custGeom>
            <a:avLst/>
            <a:gdLst>
              <a:gd name="connsiteX0" fmla="*/ 228762 w 245885"/>
              <a:gd name="connsiteY0" fmla="*/ 242685 h 245885"/>
              <a:gd name="connsiteX1" fmla="*/ 235162 w 245885"/>
              <a:gd name="connsiteY1" fmla="*/ 242685 h 245885"/>
              <a:gd name="connsiteX2" fmla="*/ 231962 w 245885"/>
              <a:gd name="connsiteY2" fmla="*/ 245885 h 245885"/>
              <a:gd name="connsiteX3" fmla="*/ 10723 w 245885"/>
              <a:gd name="connsiteY3" fmla="*/ 242685 h 245885"/>
              <a:gd name="connsiteX4" fmla="*/ 17123 w 245885"/>
              <a:gd name="connsiteY4" fmla="*/ 242685 h 245885"/>
              <a:gd name="connsiteX5" fmla="*/ 13923 w 245885"/>
              <a:gd name="connsiteY5" fmla="*/ 245885 h 245885"/>
              <a:gd name="connsiteX6" fmla="*/ 242685 w 245885"/>
              <a:gd name="connsiteY6" fmla="*/ 235162 h 245885"/>
              <a:gd name="connsiteX7" fmla="*/ 242685 w 245885"/>
              <a:gd name="connsiteY7" fmla="*/ 242685 h 245885"/>
              <a:gd name="connsiteX8" fmla="*/ 235162 w 245885"/>
              <a:gd name="connsiteY8" fmla="*/ 242685 h 245885"/>
              <a:gd name="connsiteX9" fmla="*/ 3199 w 245885"/>
              <a:gd name="connsiteY9" fmla="*/ 235161 h 245885"/>
              <a:gd name="connsiteX10" fmla="*/ 10723 w 245885"/>
              <a:gd name="connsiteY10" fmla="*/ 242685 h 245885"/>
              <a:gd name="connsiteX11" fmla="*/ 3199 w 245885"/>
              <a:gd name="connsiteY11" fmla="*/ 242685 h 245885"/>
              <a:gd name="connsiteX12" fmla="*/ 3199 w 245885"/>
              <a:gd name="connsiteY12" fmla="*/ 228763 h 245885"/>
              <a:gd name="connsiteX13" fmla="*/ 3199 w 245885"/>
              <a:gd name="connsiteY13" fmla="*/ 235161 h 245885"/>
              <a:gd name="connsiteX14" fmla="*/ 0 w 245885"/>
              <a:gd name="connsiteY14" fmla="*/ 231962 h 245885"/>
              <a:gd name="connsiteX15" fmla="*/ 242685 w 245885"/>
              <a:gd name="connsiteY15" fmla="*/ 228762 h 245885"/>
              <a:gd name="connsiteX16" fmla="*/ 245885 w 245885"/>
              <a:gd name="connsiteY16" fmla="*/ 231962 h 245885"/>
              <a:gd name="connsiteX17" fmla="*/ 242685 w 245885"/>
              <a:gd name="connsiteY17" fmla="*/ 235162 h 245885"/>
              <a:gd name="connsiteX18" fmla="*/ 122943 w 245885"/>
              <a:gd name="connsiteY18" fmla="*/ 136865 h 245885"/>
              <a:gd name="connsiteX19" fmla="*/ 228762 w 245885"/>
              <a:gd name="connsiteY19" fmla="*/ 242685 h 245885"/>
              <a:gd name="connsiteX20" fmla="*/ 17123 w 245885"/>
              <a:gd name="connsiteY20" fmla="*/ 242685 h 245885"/>
              <a:gd name="connsiteX21" fmla="*/ 242685 w 245885"/>
              <a:gd name="connsiteY21" fmla="*/ 17123 h 245885"/>
              <a:gd name="connsiteX22" fmla="*/ 242685 w 245885"/>
              <a:gd name="connsiteY22" fmla="*/ 228762 h 245885"/>
              <a:gd name="connsiteX23" fmla="*/ 136865 w 245885"/>
              <a:gd name="connsiteY23" fmla="*/ 122943 h 245885"/>
              <a:gd name="connsiteX24" fmla="*/ 3199 w 245885"/>
              <a:gd name="connsiteY24" fmla="*/ 17122 h 245885"/>
              <a:gd name="connsiteX25" fmla="*/ 109020 w 245885"/>
              <a:gd name="connsiteY25" fmla="*/ 122943 h 245885"/>
              <a:gd name="connsiteX26" fmla="*/ 3199 w 245885"/>
              <a:gd name="connsiteY26" fmla="*/ 228763 h 245885"/>
              <a:gd name="connsiteX27" fmla="*/ 3199 w 245885"/>
              <a:gd name="connsiteY27" fmla="*/ 10724 h 245885"/>
              <a:gd name="connsiteX28" fmla="*/ 3199 w 245885"/>
              <a:gd name="connsiteY28" fmla="*/ 17122 h 245885"/>
              <a:gd name="connsiteX29" fmla="*/ 0 w 245885"/>
              <a:gd name="connsiteY29" fmla="*/ 13923 h 245885"/>
              <a:gd name="connsiteX30" fmla="*/ 242685 w 245885"/>
              <a:gd name="connsiteY30" fmla="*/ 10723 h 245885"/>
              <a:gd name="connsiteX31" fmla="*/ 245885 w 245885"/>
              <a:gd name="connsiteY31" fmla="*/ 13923 h 245885"/>
              <a:gd name="connsiteX32" fmla="*/ 242685 w 245885"/>
              <a:gd name="connsiteY32" fmla="*/ 17123 h 245885"/>
              <a:gd name="connsiteX33" fmla="*/ 235161 w 245885"/>
              <a:gd name="connsiteY33" fmla="*/ 3199 h 245885"/>
              <a:gd name="connsiteX34" fmla="*/ 242685 w 245885"/>
              <a:gd name="connsiteY34" fmla="*/ 3199 h 245885"/>
              <a:gd name="connsiteX35" fmla="*/ 242685 w 245885"/>
              <a:gd name="connsiteY35" fmla="*/ 10723 h 245885"/>
              <a:gd name="connsiteX36" fmla="*/ 17122 w 245885"/>
              <a:gd name="connsiteY36" fmla="*/ 3199 h 245885"/>
              <a:gd name="connsiteX37" fmla="*/ 228763 w 245885"/>
              <a:gd name="connsiteY37" fmla="*/ 3199 h 245885"/>
              <a:gd name="connsiteX38" fmla="*/ 122943 w 245885"/>
              <a:gd name="connsiteY38" fmla="*/ 109020 h 245885"/>
              <a:gd name="connsiteX39" fmla="*/ 3199 w 245885"/>
              <a:gd name="connsiteY39" fmla="*/ 3199 h 245885"/>
              <a:gd name="connsiteX40" fmla="*/ 10724 w 245885"/>
              <a:gd name="connsiteY40" fmla="*/ 3199 h 245885"/>
              <a:gd name="connsiteX41" fmla="*/ 3199 w 245885"/>
              <a:gd name="connsiteY41" fmla="*/ 10724 h 245885"/>
              <a:gd name="connsiteX42" fmla="*/ 231962 w 245885"/>
              <a:gd name="connsiteY42" fmla="*/ 0 h 245885"/>
              <a:gd name="connsiteX43" fmla="*/ 235161 w 245885"/>
              <a:gd name="connsiteY43" fmla="*/ 3199 h 245885"/>
              <a:gd name="connsiteX44" fmla="*/ 228763 w 245885"/>
              <a:gd name="connsiteY44" fmla="*/ 3199 h 245885"/>
              <a:gd name="connsiteX45" fmla="*/ 13923 w 245885"/>
              <a:gd name="connsiteY45" fmla="*/ 0 h 245885"/>
              <a:gd name="connsiteX46" fmla="*/ 17122 w 245885"/>
              <a:gd name="connsiteY46" fmla="*/ 3199 h 245885"/>
              <a:gd name="connsiteX47" fmla="*/ 10724 w 245885"/>
              <a:gd name="connsiteY47" fmla="*/ 3199 h 245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45885" h="245885">
                <a:moveTo>
                  <a:pt x="228762" y="242685"/>
                </a:moveTo>
                <a:lnTo>
                  <a:pt x="235162" y="242685"/>
                </a:lnTo>
                <a:lnTo>
                  <a:pt x="231962" y="245885"/>
                </a:lnTo>
                <a:close/>
                <a:moveTo>
                  <a:pt x="10723" y="242685"/>
                </a:moveTo>
                <a:lnTo>
                  <a:pt x="17123" y="242685"/>
                </a:lnTo>
                <a:lnTo>
                  <a:pt x="13923" y="245885"/>
                </a:lnTo>
                <a:close/>
                <a:moveTo>
                  <a:pt x="242685" y="235162"/>
                </a:moveTo>
                <a:lnTo>
                  <a:pt x="242685" y="242685"/>
                </a:lnTo>
                <a:lnTo>
                  <a:pt x="235162" y="242685"/>
                </a:lnTo>
                <a:close/>
                <a:moveTo>
                  <a:pt x="3199" y="235161"/>
                </a:moveTo>
                <a:lnTo>
                  <a:pt x="10723" y="242685"/>
                </a:lnTo>
                <a:lnTo>
                  <a:pt x="3199" y="242685"/>
                </a:lnTo>
                <a:close/>
                <a:moveTo>
                  <a:pt x="3199" y="228763"/>
                </a:moveTo>
                <a:lnTo>
                  <a:pt x="3199" y="235161"/>
                </a:lnTo>
                <a:lnTo>
                  <a:pt x="0" y="231962"/>
                </a:lnTo>
                <a:close/>
                <a:moveTo>
                  <a:pt x="242685" y="228762"/>
                </a:moveTo>
                <a:lnTo>
                  <a:pt x="245885" y="231962"/>
                </a:lnTo>
                <a:lnTo>
                  <a:pt x="242685" y="235162"/>
                </a:lnTo>
                <a:close/>
                <a:moveTo>
                  <a:pt x="122943" y="136865"/>
                </a:moveTo>
                <a:lnTo>
                  <a:pt x="228762" y="242685"/>
                </a:lnTo>
                <a:lnTo>
                  <a:pt x="17123" y="242685"/>
                </a:lnTo>
                <a:close/>
                <a:moveTo>
                  <a:pt x="242685" y="17123"/>
                </a:moveTo>
                <a:lnTo>
                  <a:pt x="242685" y="228762"/>
                </a:lnTo>
                <a:lnTo>
                  <a:pt x="136865" y="122943"/>
                </a:lnTo>
                <a:close/>
                <a:moveTo>
                  <a:pt x="3199" y="17122"/>
                </a:moveTo>
                <a:lnTo>
                  <a:pt x="109020" y="122943"/>
                </a:lnTo>
                <a:lnTo>
                  <a:pt x="3199" y="228763"/>
                </a:lnTo>
                <a:close/>
                <a:moveTo>
                  <a:pt x="3199" y="10724"/>
                </a:moveTo>
                <a:lnTo>
                  <a:pt x="3199" y="17122"/>
                </a:lnTo>
                <a:lnTo>
                  <a:pt x="0" y="13923"/>
                </a:lnTo>
                <a:close/>
                <a:moveTo>
                  <a:pt x="242685" y="10723"/>
                </a:moveTo>
                <a:lnTo>
                  <a:pt x="245885" y="13923"/>
                </a:lnTo>
                <a:lnTo>
                  <a:pt x="242685" y="17123"/>
                </a:lnTo>
                <a:close/>
                <a:moveTo>
                  <a:pt x="235161" y="3199"/>
                </a:moveTo>
                <a:lnTo>
                  <a:pt x="242685" y="3199"/>
                </a:lnTo>
                <a:lnTo>
                  <a:pt x="242685" y="10723"/>
                </a:lnTo>
                <a:close/>
                <a:moveTo>
                  <a:pt x="17122" y="3199"/>
                </a:moveTo>
                <a:lnTo>
                  <a:pt x="228763" y="3199"/>
                </a:lnTo>
                <a:lnTo>
                  <a:pt x="122943" y="109020"/>
                </a:lnTo>
                <a:close/>
                <a:moveTo>
                  <a:pt x="3199" y="3199"/>
                </a:moveTo>
                <a:lnTo>
                  <a:pt x="10724" y="3199"/>
                </a:lnTo>
                <a:lnTo>
                  <a:pt x="3199" y="10724"/>
                </a:lnTo>
                <a:close/>
                <a:moveTo>
                  <a:pt x="231962" y="0"/>
                </a:moveTo>
                <a:lnTo>
                  <a:pt x="235161" y="3199"/>
                </a:lnTo>
                <a:lnTo>
                  <a:pt x="228763" y="3199"/>
                </a:lnTo>
                <a:close/>
                <a:moveTo>
                  <a:pt x="13923" y="0"/>
                </a:moveTo>
                <a:lnTo>
                  <a:pt x="17122" y="3199"/>
                </a:lnTo>
                <a:lnTo>
                  <a:pt x="10724" y="3199"/>
                </a:lnTo>
                <a:close/>
              </a:path>
            </a:pathLst>
          </a:custGeom>
          <a:solidFill>
            <a:srgbClr val="DA2F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6593FD1-3472-88EF-8B7E-3F692CC5D2E2}"/>
              </a:ext>
            </a:extLst>
          </p:cNvPr>
          <p:cNvGrpSpPr/>
          <p:nvPr/>
        </p:nvGrpSpPr>
        <p:grpSpPr>
          <a:xfrm>
            <a:off x="3517829" y="5026529"/>
            <a:ext cx="1341079" cy="245798"/>
            <a:chOff x="3513790" y="1922965"/>
            <a:chExt cx="1341079" cy="245798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12D2E24C-8114-DC3F-1DD4-DBCDD0498B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13790" y="2143712"/>
              <a:ext cx="1267326" cy="0"/>
            </a:xfrm>
            <a:prstGeom prst="line">
              <a:avLst/>
            </a:prstGeom>
            <a:ln w="31750">
              <a:solidFill>
                <a:srgbClr val="FFC2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DEC71D0-7EFF-D0CB-6404-F511A065D9DD}"/>
                </a:ext>
              </a:extLst>
            </p:cNvPr>
            <p:cNvSpPr txBox="1"/>
            <p:nvPr/>
          </p:nvSpPr>
          <p:spPr>
            <a:xfrm>
              <a:off x="3824833" y="1922965"/>
              <a:ext cx="1030036" cy="2457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>
                  <a:latin typeface="Montserrat"/>
                  <a:cs typeface="Calibri Light"/>
                </a:rPr>
                <a:t>($35/month)</a:t>
              </a:r>
            </a:p>
          </p:txBody>
        </p:sp>
      </p:grp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E0B71E4D-CE8D-8408-7184-44345B018101}"/>
              </a:ext>
            </a:extLst>
          </p:cNvPr>
          <p:cNvCxnSpPr>
            <a:cxnSpLocks/>
          </p:cNvCxnSpPr>
          <p:nvPr/>
        </p:nvCxnSpPr>
        <p:spPr>
          <a:xfrm flipH="1">
            <a:off x="3888509" y="4305308"/>
            <a:ext cx="893773" cy="0"/>
          </a:xfrm>
          <a:prstGeom prst="line">
            <a:avLst/>
          </a:prstGeom>
          <a:ln w="31750">
            <a:solidFill>
              <a:srgbClr val="DA2F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115">
            <a:extLst>
              <a:ext uri="{FF2B5EF4-FFF2-40B4-BE49-F238E27FC236}">
                <a16:creationId xmlns:a16="http://schemas.microsoft.com/office/drawing/2014/main" id="{FEE6B8E0-E2A0-2C23-CE3E-0BC92B92A4F3}"/>
              </a:ext>
            </a:extLst>
          </p:cNvPr>
          <p:cNvSpPr/>
          <p:nvPr/>
        </p:nvSpPr>
        <p:spPr>
          <a:xfrm>
            <a:off x="5228676" y="1053920"/>
            <a:ext cx="6787277" cy="173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577CB85-AD75-CA26-AD95-64D3C215A1E6}"/>
              </a:ext>
            </a:extLst>
          </p:cNvPr>
          <p:cNvSpPr txBox="1"/>
          <p:nvPr/>
        </p:nvSpPr>
        <p:spPr>
          <a:xfrm>
            <a:off x="365011" y="1114799"/>
            <a:ext cx="80308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100">
                <a:latin typeface="Source Sans Pro"/>
                <a:ea typeface="Source Sans Pro"/>
                <a:cs typeface="Times New Roman"/>
              </a:rPr>
              <a:t>(per month for avg. homeowner - $341,000 avg. home value)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B60D15B-FEFB-1451-6F79-A7F82A80D7CA}"/>
              </a:ext>
            </a:extLst>
          </p:cNvPr>
          <p:cNvSpPr txBox="1"/>
          <p:nvPr/>
        </p:nvSpPr>
        <p:spPr>
          <a:xfrm>
            <a:off x="5131866" y="1447588"/>
            <a:ext cx="494679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Montserrat"/>
                <a:cs typeface="Calibri Light"/>
              </a:rPr>
              <a:t>900</a:t>
            </a:r>
          </a:p>
        </p:txBody>
      </p:sp>
    </p:spTree>
    <p:extLst>
      <p:ext uri="{BB962C8B-B14F-4D97-AF65-F5344CB8AC3E}">
        <p14:creationId xmlns:p14="http://schemas.microsoft.com/office/powerpoint/2010/main" val="5438663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/>
        </p:nvSpPr>
        <p:spPr>
          <a:xfrm>
            <a:off x="4032200" y="4094851"/>
            <a:ext cx="4127600" cy="8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lnSpc>
                <a:spcPct val="90000"/>
              </a:lnSpc>
              <a:buSzPts val="3200"/>
            </a:pPr>
            <a:r>
              <a:rPr lang="en-US" sz="5600">
                <a:solidFill>
                  <a:srgbClr val="1C356E"/>
                </a:solidFill>
                <a:latin typeface="Bodoni MT"/>
                <a:cs typeface="Didot"/>
                <a:sym typeface="Open Sans"/>
              </a:rPr>
              <a:t>Questions</a:t>
            </a:r>
          </a:p>
        </p:txBody>
      </p:sp>
      <p:pic>
        <p:nvPicPr>
          <p:cNvPr id="132" name="Google Shape;132;p20"/>
          <p:cNvPicPr preferRelativeResize="0"/>
          <p:nvPr/>
        </p:nvPicPr>
        <p:blipFill rotWithShape="1">
          <a:blip r:embed="rId3">
            <a:alphaModFix/>
          </a:blip>
          <a:srcRect l="15413" t="19217" r="15558" b="20689"/>
          <a:stretch/>
        </p:blipFill>
        <p:spPr>
          <a:xfrm>
            <a:off x="4661967" y="1598001"/>
            <a:ext cx="2868068" cy="24968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78797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human face, person, clothing, indoor&#10;&#10;Description automatically generated">
            <a:extLst>
              <a:ext uri="{FF2B5EF4-FFF2-40B4-BE49-F238E27FC236}">
                <a16:creationId xmlns:a16="http://schemas.microsoft.com/office/drawing/2014/main" id="{198A5BDF-033C-0220-D4F6-ED0D168521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95" r="12589" b="3896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1C458E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17DBDE-0750-C0AE-6712-64AFBB23A80D}"/>
              </a:ext>
            </a:extLst>
          </p:cNvPr>
          <p:cNvSpPr txBox="1"/>
          <p:nvPr/>
        </p:nvSpPr>
        <p:spPr>
          <a:xfrm>
            <a:off x="4902644" y="-941337"/>
            <a:ext cx="9795637" cy="222077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200">
              <a:latin typeface="Didot" panose="02000503000000020003" pitchFamily="2" charset="-79"/>
              <a:ea typeface="+mj-ea"/>
              <a:cs typeface="Didot" panose="02000503000000020003" pitchFamily="2" charset="-79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114056-FC82-7487-5AAB-9411D84E8FDA}"/>
              </a:ext>
            </a:extLst>
          </p:cNvPr>
          <p:cNvSpPr txBox="1"/>
          <p:nvPr/>
        </p:nvSpPr>
        <p:spPr>
          <a:xfrm>
            <a:off x="994107" y="3274534"/>
            <a:ext cx="10428616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/>
                <a:ea typeface="+mn-lt"/>
                <a:cs typeface="+mn-lt"/>
              </a:rPr>
              <a:t>WHAT IS TO BE INCLUDED IN THE BOND REFERENDUM?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8372E3-69AF-29A3-3403-1C74207A1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dirty="0" smtClean="0"/>
              <a:t>28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ACE7FE-118D-F302-3630-ECFA93D53B32}"/>
              </a:ext>
            </a:extLst>
          </p:cNvPr>
          <p:cNvSpPr txBox="1"/>
          <p:nvPr/>
        </p:nvSpPr>
        <p:spPr>
          <a:xfrm>
            <a:off x="907843" y="1470176"/>
            <a:ext cx="98679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72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 panose="02070603080606020203" pitchFamily="18" charset="77"/>
                <a:ea typeface="Adobe Gothic Std B" panose="020B0800000000000000" pitchFamily="34" charset="-128"/>
                <a:cs typeface="DilleniaUPC" panose="020B0502040204020203" pitchFamily="18" charset="-34"/>
              </a:rPr>
              <a:t>Decision Point</a:t>
            </a:r>
          </a:p>
        </p:txBody>
      </p:sp>
    </p:spTree>
    <p:extLst>
      <p:ext uri="{BB962C8B-B14F-4D97-AF65-F5344CB8AC3E}">
        <p14:creationId xmlns:p14="http://schemas.microsoft.com/office/powerpoint/2010/main" val="6615772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F5A9B2-B08C-08E9-DBEE-2D118FE9C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78EFE6D8-DE02-302E-7963-AD21516E039A}"/>
              </a:ext>
            </a:extLst>
          </p:cNvPr>
          <p:cNvSpPr txBox="1">
            <a:spLocks/>
          </p:cNvSpPr>
          <p:nvPr/>
        </p:nvSpPr>
        <p:spPr>
          <a:xfrm>
            <a:off x="838200" y="87622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i="1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3AE48AE1-75B6-EBBA-A6B1-58664FC9D3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806385"/>
              </p:ext>
            </p:extLst>
          </p:nvPr>
        </p:nvGraphicFramePr>
        <p:xfrm>
          <a:off x="600075" y="1468728"/>
          <a:ext cx="10955814" cy="456833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600825">
                  <a:extLst>
                    <a:ext uri="{9D8B030D-6E8A-4147-A177-3AD203B41FA5}">
                      <a16:colId xmlns:a16="http://schemas.microsoft.com/office/drawing/2014/main" val="1743312092"/>
                    </a:ext>
                  </a:extLst>
                </a:gridCol>
                <a:gridCol w="2241738">
                  <a:extLst>
                    <a:ext uri="{9D8B030D-6E8A-4147-A177-3AD203B41FA5}">
                      <a16:colId xmlns:a16="http://schemas.microsoft.com/office/drawing/2014/main" val="2836958317"/>
                    </a:ext>
                  </a:extLst>
                </a:gridCol>
                <a:gridCol w="2113251">
                  <a:extLst>
                    <a:ext uri="{9D8B030D-6E8A-4147-A177-3AD203B41FA5}">
                      <a16:colId xmlns:a16="http://schemas.microsoft.com/office/drawing/2014/main" val="4007583341"/>
                    </a:ext>
                  </a:extLst>
                </a:gridCol>
              </a:tblGrid>
              <a:tr h="391496">
                <a:tc>
                  <a:txBody>
                    <a:bodyPr/>
                    <a:lstStyle/>
                    <a:p>
                      <a:pPr algn="ctr"/>
                      <a:r>
                        <a:rPr lang="en-US" b="1" i="0">
                          <a:latin typeface="Montserrat"/>
                          <a:ea typeface="Source Sans Pro"/>
                        </a:rPr>
                        <a:t>Scope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44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>
                          <a:latin typeface="Montserrat"/>
                          <a:ea typeface="Source Sans Pro"/>
                        </a:rPr>
                        <a:t>Cost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44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>
                          <a:latin typeface="Montserrat"/>
                          <a:ea typeface="Source Sans Pro"/>
                        </a:rPr>
                        <a:t>Tax Increase per Month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44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3383097"/>
                  </a:ext>
                </a:extLst>
              </a:tr>
              <a:tr h="39149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(2) NEW HIGH SCHOOLS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1428750">
                        <a:tabLst/>
                      </a:pPr>
                      <a:r>
                        <a:rPr lang="en-US" sz="1800" b="1" i="0">
                          <a:latin typeface="Source Sans Pro Light"/>
                          <a:ea typeface="Source Sans Pro Light"/>
                        </a:rPr>
                        <a:t>$1,077,200,000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$27.61</a:t>
                      </a:r>
                    </a:p>
                  </a:txBody>
                  <a:tcPr marL="0" marR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452452"/>
                  </a:ext>
                </a:extLst>
              </a:tr>
              <a:tr h="39149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MIDDLE SCHOOL OPTION 1B (6 CAMPUSES)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800" b="1" i="0">
                          <a:latin typeface="Source Sans Pro Light"/>
                          <a:ea typeface="Source Sans Pro Light"/>
                        </a:rPr>
                        <a:t>$225,300,000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$7.53</a:t>
                      </a:r>
                      <a:endParaRPr lang="en-US"/>
                    </a:p>
                  </a:txBody>
                  <a:tcPr marL="0" marR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018936"/>
                  </a:ext>
                </a:extLst>
              </a:tr>
              <a:tr h="391496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  INCREASED CAPACITY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800" b="0" i="0">
                          <a:latin typeface="Source Sans Pro Light"/>
                          <a:ea typeface="Source Sans Pro Light"/>
                        </a:rPr>
                        <a:t>$141,300,000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$4.85</a:t>
                      </a:r>
                    </a:p>
                  </a:txBody>
                  <a:tcPr marL="0" marR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7612916"/>
                  </a:ext>
                </a:extLst>
              </a:tr>
              <a:tr h="391496">
                <a:tc>
                  <a:txBody>
                    <a:bodyPr/>
                    <a:lstStyle/>
                    <a:p>
                      <a:pPr lvl="0"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  MFHS AND LHS RENOVATION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800" b="0" i="0">
                          <a:latin typeface="Source Sans Pro Light"/>
                          <a:ea typeface="Source Sans Pro Light"/>
                        </a:rPr>
                        <a:t>$84,000,000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$2.81</a:t>
                      </a:r>
                    </a:p>
                  </a:txBody>
                  <a:tcPr marL="0" marR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277258"/>
                  </a:ext>
                </a:extLst>
              </a:tr>
              <a:tr h="39149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effectLst/>
                          <a:latin typeface="Source Sans Pro Light"/>
                          <a:ea typeface="Source Sans Pro Light"/>
                        </a:rPr>
                        <a:t>NEW ELEMENTARY SCHOOL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Source Sans Pro Light"/>
                        <a:ea typeface="Source Sans Pro Light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800" b="1" i="0">
                          <a:latin typeface="Source Sans Pro Light"/>
                          <a:ea typeface="Source Sans Pro Light"/>
                        </a:rPr>
                        <a:t>$57,000,000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$1.90</a:t>
                      </a:r>
                    </a:p>
                  </a:txBody>
                  <a:tcPr marL="0" marR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077283"/>
                  </a:ext>
                </a:extLst>
              </a:tr>
              <a:tr h="3941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>
                          <a:solidFill>
                            <a:schemeClr val="tx1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RENOVATIONS FOR AGING FACILITIES (PRIORITY 1-4)</a:t>
                      </a:r>
                      <a:endParaRPr lang="en-US" b="1" i="0">
                        <a:solidFill>
                          <a:schemeClr val="tx1"/>
                        </a:solidFill>
                        <a:latin typeface="Source Sans Pro Light"/>
                        <a:ea typeface="Source Sans Pro Light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b="1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$260,200,000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$8.69</a:t>
                      </a:r>
                    </a:p>
                  </a:txBody>
                  <a:tcPr marL="0" marR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1692500"/>
                  </a:ext>
                </a:extLst>
              </a:tr>
              <a:tr h="394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    MECHANICAL, ELECTRICAL, PLUMBING (PRIORITY 1)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b="0" i="0">
                          <a:latin typeface="Source Sans Pro Light"/>
                          <a:ea typeface="Source Sans Pro Light"/>
                        </a:rPr>
                        <a:t>$41,000,000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$1.37</a:t>
                      </a:r>
                    </a:p>
                  </a:txBody>
                  <a:tcPr marL="0" marR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843881"/>
                  </a:ext>
                </a:extLst>
              </a:tr>
              <a:tr h="394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    INTERIOR IMPROVEMENTS (PRIORITY 2)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b="0" i="0">
                          <a:latin typeface="Source Sans Pro Light"/>
                          <a:ea typeface="Source Sans Pro Light"/>
                        </a:rPr>
                        <a:t>$136,500,000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$4.56</a:t>
                      </a:r>
                    </a:p>
                  </a:txBody>
                  <a:tcPr marL="0" marR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0253016"/>
                  </a:ext>
                </a:extLst>
              </a:tr>
              <a:tr h="394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    SITE IMPROVEMENTS (PRIORITY 3)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b="0" i="0">
                          <a:latin typeface="Source Sans Pro Light"/>
                          <a:ea typeface="Source Sans Pro Light"/>
                        </a:rPr>
                        <a:t>$61,400,000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$2.05</a:t>
                      </a:r>
                    </a:p>
                  </a:txBody>
                  <a:tcPr marL="0" marR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844590"/>
                  </a:ext>
                </a:extLst>
              </a:tr>
              <a:tr h="394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    BUILDING EXTERIOR (PRIORITY 4)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b="0" i="0">
                          <a:latin typeface="Source Sans Pro Light"/>
                          <a:ea typeface="Source Sans Pro Light"/>
                        </a:rPr>
                        <a:t>$21,300,000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$.71</a:t>
                      </a:r>
                    </a:p>
                  </a:txBody>
                  <a:tcPr marL="0" marR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61414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A47D2-D49D-0988-5990-F06EAC14F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dirty="0" smtClean="0"/>
              <a:t>29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85EDBD-4A77-C728-625E-054B11D3ED74}"/>
              </a:ext>
            </a:extLst>
          </p:cNvPr>
          <p:cNvSpPr txBox="1"/>
          <p:nvPr/>
        </p:nvSpPr>
        <p:spPr>
          <a:xfrm>
            <a:off x="404178" y="160858"/>
            <a:ext cx="12192000" cy="923330"/>
          </a:xfrm>
          <a:prstGeom prst="rect">
            <a:avLst/>
          </a:prstGeom>
          <a:noFill/>
        </p:spPr>
        <p:txBody>
          <a:bodyPr wrap="square" rtlCol="0" anchor="t" anchorCtr="1">
            <a:spAutoFit/>
          </a:bodyPr>
          <a:lstStyle/>
          <a:p>
            <a:pPr algn="ctr"/>
            <a:r>
              <a:rPr lang="en-US" sz="5400">
                <a:solidFill>
                  <a:srgbClr val="333030"/>
                </a:solidFill>
                <a:effectLst/>
                <a:latin typeface="Bodoni MT" panose="02070603080606020203" pitchFamily="18" charset="0"/>
                <a:cs typeface="Didot" panose="02000503000000020003" pitchFamily="2" charset="-79"/>
              </a:rPr>
              <a:t>Cost and Tax Implications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089609A-1263-7347-6267-F917595F011B}"/>
              </a:ext>
            </a:extLst>
          </p:cNvPr>
          <p:cNvSpPr txBox="1">
            <a:spLocks/>
          </p:cNvSpPr>
          <p:nvPr/>
        </p:nvSpPr>
        <p:spPr>
          <a:xfrm>
            <a:off x="1101494" y="989912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800" spc="300">
                <a:solidFill>
                  <a:schemeClr val="bg2">
                    <a:lumMod val="25000"/>
                  </a:schemeClr>
                </a:solidFill>
                <a:latin typeface="Montserrat" pitchFamily="2" charset="77"/>
              </a:rPr>
              <a:t>NOVEMBER 2023 ELECTION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927334-9044-7825-109C-99DF88CBC8F6}"/>
              </a:ext>
            </a:extLst>
          </p:cNvPr>
          <p:cNvSpPr/>
          <p:nvPr/>
        </p:nvSpPr>
        <p:spPr>
          <a:xfrm>
            <a:off x="600075" y="1468728"/>
            <a:ext cx="10966501" cy="4568335"/>
          </a:xfrm>
          <a:prstGeom prst="rect">
            <a:avLst/>
          </a:prstGeom>
          <a:noFill/>
          <a:ln w="25400">
            <a:solidFill>
              <a:srgbClr val="1D44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889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ax&#10;&#10;Description automatically generated">
            <a:extLst>
              <a:ext uri="{FF2B5EF4-FFF2-40B4-BE49-F238E27FC236}">
                <a16:creationId xmlns:a16="http://schemas.microsoft.com/office/drawing/2014/main" id="{51E6B2E3-C837-F2D5-E6D6-5F73DA15E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78EFE6D8-DE02-302E-7963-AD21516E039A}"/>
              </a:ext>
            </a:extLst>
          </p:cNvPr>
          <p:cNvSpPr txBox="1">
            <a:spLocks/>
          </p:cNvSpPr>
          <p:nvPr/>
        </p:nvSpPr>
        <p:spPr>
          <a:xfrm>
            <a:off x="838200" y="87622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i="1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3AE48AE1-75B6-EBBA-A6B1-58664FC9D3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996451"/>
              </p:ext>
            </p:extLst>
          </p:nvPr>
        </p:nvGraphicFramePr>
        <p:xfrm>
          <a:off x="600075" y="1468728"/>
          <a:ext cx="10955814" cy="2841613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600825">
                  <a:extLst>
                    <a:ext uri="{9D8B030D-6E8A-4147-A177-3AD203B41FA5}">
                      <a16:colId xmlns:a16="http://schemas.microsoft.com/office/drawing/2014/main" val="1743312092"/>
                    </a:ext>
                  </a:extLst>
                </a:gridCol>
                <a:gridCol w="2241738">
                  <a:extLst>
                    <a:ext uri="{9D8B030D-6E8A-4147-A177-3AD203B41FA5}">
                      <a16:colId xmlns:a16="http://schemas.microsoft.com/office/drawing/2014/main" val="2836958317"/>
                    </a:ext>
                  </a:extLst>
                </a:gridCol>
                <a:gridCol w="2113251">
                  <a:extLst>
                    <a:ext uri="{9D8B030D-6E8A-4147-A177-3AD203B41FA5}">
                      <a16:colId xmlns:a16="http://schemas.microsoft.com/office/drawing/2014/main" val="4007583341"/>
                    </a:ext>
                  </a:extLst>
                </a:gridCol>
              </a:tblGrid>
              <a:tr h="391496">
                <a:tc>
                  <a:txBody>
                    <a:bodyPr/>
                    <a:lstStyle/>
                    <a:p>
                      <a:pPr algn="ctr"/>
                      <a:r>
                        <a:rPr lang="en-US" b="1" i="0">
                          <a:latin typeface="Montserrat"/>
                          <a:ea typeface="Source Sans Pro"/>
                        </a:rPr>
                        <a:t>Scope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44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>
                          <a:latin typeface="Montserrat"/>
                          <a:ea typeface="Source Sans Pro"/>
                        </a:rPr>
                        <a:t>Cost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44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>
                          <a:latin typeface="Montserrat"/>
                          <a:ea typeface="Source Sans Pro"/>
                        </a:rPr>
                        <a:t>Tax Increase per Month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44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3383097"/>
                  </a:ext>
                </a:extLst>
              </a:tr>
              <a:tr h="394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effectLst/>
                          <a:latin typeface="Source Sans Pro Light"/>
                          <a:ea typeface="Source Sans Pro Light"/>
                        </a:rPr>
                        <a:t>SAFETY, SECURITY, AND ACCESSIBILITY (PRIORITY 1-3)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Source Sans Pro Light"/>
                        <a:ea typeface="Source Sans Pro Light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b="1" i="0">
                          <a:latin typeface="Source Sans Pro Light"/>
                          <a:ea typeface="Source Sans Pro Light"/>
                        </a:rPr>
                        <a:t>$58,700,000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$1.96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766222"/>
                  </a:ext>
                </a:extLst>
              </a:tr>
              <a:tr h="394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    ACCESSIBILITY (PRIORITY 1)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b="0" i="0">
                          <a:latin typeface="Source Sans Pro Light"/>
                          <a:ea typeface="Source Sans Pro Light"/>
                        </a:rPr>
                        <a:t>$19,200,000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$.64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781643"/>
                  </a:ext>
                </a:extLst>
              </a:tr>
              <a:tr h="394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    SECURED VESTIBULES, ACCESS CONTROL,  INTERCOM,</a:t>
                      </a:r>
                    </a:p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    RADIO READERS (PRIORITY 2)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b="0" i="0">
                          <a:latin typeface="Source Sans Pro Light"/>
                          <a:ea typeface="Source Sans Pro Light"/>
                        </a:rPr>
                        <a:t>$35,500,000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$.63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2652799"/>
                  </a:ext>
                </a:extLst>
              </a:tr>
              <a:tr h="37690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    CAMERAS (PRIORITY 3)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b="0" i="0">
                          <a:latin typeface="Source Sans Pro Light"/>
                          <a:ea typeface="Source Sans Pro Light"/>
                        </a:rPr>
                        <a:t>$4,000,000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7850308"/>
                  </a:ext>
                </a:extLst>
              </a:tr>
              <a:tr h="376902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TOTAL:</a:t>
                      </a:r>
                    </a:p>
                  </a:txBody>
                  <a:tcPr>
                    <a:lnL w="0">
                      <a:noFill/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E6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b="1" i="0">
                          <a:latin typeface="Source Sans Pro Light"/>
                          <a:ea typeface="Source Sans Pro Light"/>
                        </a:rPr>
                        <a:t>$1,678,400,000</a:t>
                      </a:r>
                    </a:p>
                  </a:txBody>
                  <a:tcPr marL="0" marR="0" marT="0" marB="0" anchor="ctr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E6EB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US" sz="2000" b="1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$47.69</a:t>
                      </a:r>
                    </a:p>
                  </a:txBody>
                  <a:tcPr marL="0" marR="0" marT="0" marB="0" anchor="ctr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E6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5384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A47D2-D49D-0988-5990-F06EAC14F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dirty="0" smtClean="0"/>
              <a:t>30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85EDBD-4A77-C728-625E-054B11D3ED74}"/>
              </a:ext>
            </a:extLst>
          </p:cNvPr>
          <p:cNvSpPr txBox="1"/>
          <p:nvPr/>
        </p:nvSpPr>
        <p:spPr>
          <a:xfrm>
            <a:off x="404178" y="160858"/>
            <a:ext cx="12192000" cy="923330"/>
          </a:xfrm>
          <a:prstGeom prst="rect">
            <a:avLst/>
          </a:prstGeom>
          <a:noFill/>
        </p:spPr>
        <p:txBody>
          <a:bodyPr wrap="square" rtlCol="0" anchor="t" anchorCtr="1">
            <a:spAutoFit/>
          </a:bodyPr>
          <a:lstStyle/>
          <a:p>
            <a:pPr algn="ctr"/>
            <a:r>
              <a:rPr lang="en-US" sz="5400">
                <a:solidFill>
                  <a:srgbClr val="333030"/>
                </a:solidFill>
                <a:effectLst/>
                <a:latin typeface="Bodoni MT" panose="02070603080606020203" pitchFamily="18" charset="0"/>
                <a:cs typeface="Didot" panose="02000503000000020003" pitchFamily="2" charset="-79"/>
              </a:rPr>
              <a:t>Cost and Tax Implications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089609A-1263-7347-6267-F917595F011B}"/>
              </a:ext>
            </a:extLst>
          </p:cNvPr>
          <p:cNvSpPr txBox="1">
            <a:spLocks/>
          </p:cNvSpPr>
          <p:nvPr/>
        </p:nvSpPr>
        <p:spPr>
          <a:xfrm>
            <a:off x="1101494" y="989912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800" spc="300">
                <a:solidFill>
                  <a:schemeClr val="bg2">
                    <a:lumMod val="25000"/>
                  </a:schemeClr>
                </a:solidFill>
                <a:latin typeface="Montserrat" pitchFamily="2" charset="77"/>
              </a:rPr>
              <a:t>NOVEMBER 2023 ELECTION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82762F-8FE6-3A46-013A-696195A4D7A9}"/>
              </a:ext>
            </a:extLst>
          </p:cNvPr>
          <p:cNvSpPr/>
          <p:nvPr/>
        </p:nvSpPr>
        <p:spPr>
          <a:xfrm>
            <a:off x="589388" y="1468728"/>
            <a:ext cx="10966501" cy="2818902"/>
          </a:xfrm>
          <a:prstGeom prst="rect">
            <a:avLst/>
          </a:prstGeom>
          <a:noFill/>
          <a:ln w="25400">
            <a:solidFill>
              <a:srgbClr val="1D44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5709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F5A9B2-B08C-08E9-DBEE-2D118FE9C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78EFE6D8-DE02-302E-7963-AD21516E039A}"/>
              </a:ext>
            </a:extLst>
          </p:cNvPr>
          <p:cNvSpPr txBox="1">
            <a:spLocks/>
          </p:cNvSpPr>
          <p:nvPr/>
        </p:nvSpPr>
        <p:spPr>
          <a:xfrm>
            <a:off x="838200" y="87622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i="1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3AE48AE1-75B6-EBBA-A6B1-58664FC9D3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651132"/>
              </p:ext>
            </p:extLst>
          </p:nvPr>
        </p:nvGraphicFramePr>
        <p:xfrm>
          <a:off x="600075" y="1209748"/>
          <a:ext cx="10955814" cy="535929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600825">
                  <a:extLst>
                    <a:ext uri="{9D8B030D-6E8A-4147-A177-3AD203B41FA5}">
                      <a16:colId xmlns:a16="http://schemas.microsoft.com/office/drawing/2014/main" val="1743312092"/>
                    </a:ext>
                  </a:extLst>
                </a:gridCol>
                <a:gridCol w="2241738">
                  <a:extLst>
                    <a:ext uri="{9D8B030D-6E8A-4147-A177-3AD203B41FA5}">
                      <a16:colId xmlns:a16="http://schemas.microsoft.com/office/drawing/2014/main" val="2836958317"/>
                    </a:ext>
                  </a:extLst>
                </a:gridCol>
                <a:gridCol w="2113251">
                  <a:extLst>
                    <a:ext uri="{9D8B030D-6E8A-4147-A177-3AD203B41FA5}">
                      <a16:colId xmlns:a16="http://schemas.microsoft.com/office/drawing/2014/main" val="4007583341"/>
                    </a:ext>
                  </a:extLst>
                </a:gridCol>
              </a:tblGrid>
              <a:tr h="391496">
                <a:tc>
                  <a:txBody>
                    <a:bodyPr/>
                    <a:lstStyle/>
                    <a:p>
                      <a:pPr algn="ctr"/>
                      <a:r>
                        <a:rPr lang="en-US" b="1" i="0">
                          <a:latin typeface="Montserrat"/>
                          <a:ea typeface="Source Sans Pro"/>
                        </a:rPr>
                        <a:t>Scope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44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>
                          <a:latin typeface="Montserrat"/>
                          <a:ea typeface="Source Sans Pro"/>
                        </a:rPr>
                        <a:t>Cost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448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>
                          <a:latin typeface="Montserrat"/>
                          <a:ea typeface="Source Sans Pro"/>
                        </a:rPr>
                        <a:t>Tax Increase per Month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D44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3383097"/>
                  </a:ext>
                </a:extLst>
              </a:tr>
              <a:tr h="39149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PROPOSITION A</a:t>
                      </a:r>
                    </a:p>
                  </a:txBody>
                  <a:tcPr>
                    <a:lnL w="0">
                      <a:noFill/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E6EB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1428750">
                        <a:buNone/>
                        <a:tabLst/>
                      </a:pPr>
                      <a:r>
                        <a:rPr lang="en-US" sz="1800" b="1" i="0">
                          <a:latin typeface="Source Sans Pro Light"/>
                          <a:ea typeface="Source Sans Pro Light"/>
                        </a:rPr>
                        <a:t>$1,678,400,000</a:t>
                      </a:r>
                    </a:p>
                  </a:txBody>
                  <a:tcPr marL="0" marR="0" marT="0" marB="0" anchor="ctr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E6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$47.69</a:t>
                      </a:r>
                    </a:p>
                  </a:txBody>
                  <a:tcPr marL="0" marR="0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E6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81947"/>
                  </a:ext>
                </a:extLst>
              </a:tr>
              <a:tr h="39149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C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  (2) NEW HIGH SCHOOLS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defTabSz="1428750">
                        <a:tabLst/>
                      </a:pPr>
                      <a:r>
                        <a:rPr lang="en-US" sz="1800" b="0" i="0">
                          <a:solidFill>
                            <a:srgbClr val="C00000"/>
                          </a:solidFill>
                          <a:latin typeface="Source Sans Pro Light"/>
                          <a:ea typeface="Source Sans Pro Light"/>
                        </a:rPr>
                        <a:t>$1,077,200,000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rgbClr val="C00000"/>
                          </a:solidFill>
                          <a:latin typeface="Source Sans Pro Light"/>
                          <a:ea typeface="Source Sans Pro Light"/>
                        </a:rPr>
                        <a:t>$27.61</a:t>
                      </a:r>
                    </a:p>
                  </a:txBody>
                  <a:tcPr marL="0" marR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8452452"/>
                  </a:ext>
                </a:extLst>
              </a:tr>
              <a:tr h="39149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  MIDDLE SCHOOL ADDITIONS &amp; RENOVATIONS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800" b="0" i="0">
                          <a:latin typeface="Source Sans Pro Light"/>
                          <a:ea typeface="Source Sans Pro Light"/>
                        </a:rPr>
                        <a:t>$225,300,000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$7.53</a:t>
                      </a:r>
                    </a:p>
                  </a:txBody>
                  <a:tcPr marL="0" marR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4018936"/>
                  </a:ext>
                </a:extLst>
              </a:tr>
              <a:tr h="39149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effectLst/>
                          <a:latin typeface="Source Sans Pro Light"/>
                          <a:ea typeface="Source Sans Pro Light"/>
                        </a:rPr>
                        <a:t>  NEW ELEMENTARY SCHOOL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Source Sans Pro Light"/>
                        <a:ea typeface="Source Sans Pro Light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800" b="0" i="0">
                          <a:latin typeface="Source Sans Pro Light"/>
                          <a:ea typeface="Source Sans Pro Light"/>
                        </a:rPr>
                        <a:t>$57,000,000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$1.90</a:t>
                      </a:r>
                    </a:p>
                  </a:txBody>
                  <a:tcPr marL="0" marR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2077283"/>
                  </a:ext>
                </a:extLst>
              </a:tr>
              <a:tr h="394155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  DISTRICTWIDE RENOVATIONS FOR AGING FACILITIES  </a:t>
                      </a:r>
                      <a:endParaRPr lang="en-US" b="0" i="0">
                        <a:solidFill>
                          <a:schemeClr val="tx1"/>
                        </a:solidFill>
                        <a:latin typeface="Source Sans Pro Light"/>
                        <a:ea typeface="Source Sans Pro Light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$260,200,000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$8.69</a:t>
                      </a:r>
                    </a:p>
                  </a:txBody>
                  <a:tcPr marL="0" marR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1692500"/>
                  </a:ext>
                </a:extLst>
              </a:tr>
              <a:tr h="394155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  SAFETY, SECURITY, AND ACCESSIBILITY</a:t>
                      </a: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$58,700,000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$1.96</a:t>
                      </a:r>
                    </a:p>
                  </a:txBody>
                  <a:tcPr marL="0" marR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652533"/>
                  </a:ext>
                </a:extLst>
              </a:tr>
              <a:tr h="394154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  <a:cs typeface="+mn-cs"/>
                        </a:rPr>
                        <a:t>PROPOSITION B</a:t>
                      </a:r>
                    </a:p>
                  </a:txBody>
                  <a:tcPr>
                    <a:lnL w="0">
                      <a:noFill/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E6EB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$1,678,400,000</a:t>
                      </a:r>
                    </a:p>
                  </a:txBody>
                  <a:tcPr marL="0" marR="0" marT="0" marB="0" anchor="ctr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E6EB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US" b="1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$47.69</a:t>
                      </a:r>
                    </a:p>
                  </a:txBody>
                  <a:tcPr marL="0" marR="0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E6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183133"/>
                  </a:ext>
                </a:extLst>
              </a:tr>
              <a:tr h="394154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  (2) NEW HIGH SCHOOLS</a:t>
                      </a:r>
                      <a:endParaRPr lang="en-US"/>
                    </a:p>
                  </a:txBody>
                  <a:tcPr>
                    <a:lnL w="0">
                      <a:noFill/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sz="1800" b="0" i="0">
                          <a:latin typeface="Source Sans Pro Light"/>
                          <a:ea typeface="Source Sans Pro Light"/>
                        </a:rPr>
                        <a:t>$1,077,200,000</a:t>
                      </a:r>
                      <a:endParaRPr lang="en-US"/>
                    </a:p>
                  </a:txBody>
                  <a:tcPr marL="0" marR="0" marT="0" marB="0" anchor="ctr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buNone/>
                        <a:tabLst/>
                        <a:defRPr/>
                      </a:pPr>
                      <a:r>
                        <a:rPr lang="en-US" sz="1800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$27.61</a:t>
                      </a:r>
                      <a:endParaRPr lang="en-US"/>
                    </a:p>
                  </a:txBody>
                  <a:tcPr marL="0" marR="0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53706"/>
                  </a:ext>
                </a:extLst>
              </a:tr>
              <a:tr h="394154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  MIDDLE SCHOOL ADDITIONS &amp; RENOVATIONS</a:t>
                      </a:r>
                      <a:endParaRPr lang="en-US"/>
                    </a:p>
                  </a:txBody>
                  <a:tcPr>
                    <a:lnL w="0">
                      <a:noFill/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0" i="0">
                          <a:latin typeface="Source Sans Pro Light"/>
                          <a:ea typeface="Source Sans Pro Light"/>
                        </a:rPr>
                        <a:t>$225,300,000</a:t>
                      </a:r>
                      <a:endParaRPr lang="en-US"/>
                    </a:p>
                  </a:txBody>
                  <a:tcPr marL="0" marR="0" marT="0" marB="0" anchor="ctr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buNone/>
                        <a:tabLst/>
                        <a:defRPr/>
                      </a:pPr>
                      <a:r>
                        <a:rPr lang="en-US" sz="1800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$7.53</a:t>
                      </a:r>
                      <a:endParaRPr lang="en-US"/>
                    </a:p>
                  </a:txBody>
                  <a:tcPr marL="0" marR="0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125257"/>
                  </a:ext>
                </a:extLst>
              </a:tr>
              <a:tr h="394154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0" i="0" u="none" strike="noStrike">
                          <a:effectLst/>
                          <a:latin typeface="Source Sans Pro Light"/>
                          <a:ea typeface="Source Sans Pro Light"/>
                        </a:rPr>
                        <a:t>  NEW ELEMENTARY SCHOOL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Source Sans Pro Light"/>
                        <a:ea typeface="Source Sans Pro Light"/>
                      </a:endParaRPr>
                    </a:p>
                  </a:txBody>
                  <a:tcPr>
                    <a:lnL w="0">
                      <a:noFill/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0" i="0">
                          <a:latin typeface="Source Sans Pro Light"/>
                          <a:ea typeface="Source Sans Pro Light"/>
                        </a:rPr>
                        <a:t>$57,000,000</a:t>
                      </a:r>
                      <a:endParaRPr lang="en-US"/>
                    </a:p>
                  </a:txBody>
                  <a:tcPr marL="0" marR="0" marT="0" marB="0" anchor="ctr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buNone/>
                        <a:tabLst/>
                        <a:defRPr/>
                      </a:pPr>
                      <a:r>
                        <a:rPr lang="en-US" sz="1800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$1.90</a:t>
                      </a:r>
                      <a:endParaRPr lang="en-US"/>
                    </a:p>
                  </a:txBody>
                  <a:tcPr marL="0" marR="0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5328969"/>
                  </a:ext>
                </a:extLst>
              </a:tr>
              <a:tr h="39415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Source Sans Pro Light"/>
                          <a:ea typeface="Source Sans Pro Light"/>
                        </a:rPr>
                        <a:t>  DISTRICTWIDE RENOVATIONS FOR AGING FACILITIES  </a:t>
                      </a:r>
                      <a:endParaRPr lang="en-US" b="0" i="0">
                        <a:solidFill>
                          <a:schemeClr val="tx1"/>
                        </a:solidFill>
                        <a:latin typeface="Source Sans Pro Light"/>
                        <a:ea typeface="Source Sans Pro Light"/>
                      </a:endParaRPr>
                    </a:p>
                  </a:txBody>
                  <a:tcPr>
                    <a:lnL w="0">
                      <a:noFill/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$260,200,000</a:t>
                      </a:r>
                      <a:endParaRPr lang="en-US"/>
                    </a:p>
                  </a:txBody>
                  <a:tcPr marL="0" marR="0" marT="0" marB="0" anchor="ctr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$8.69</a:t>
                      </a:r>
                      <a:endParaRPr lang="en-US"/>
                    </a:p>
                  </a:txBody>
                  <a:tcPr marL="0" marR="0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4560297"/>
                  </a:ext>
                </a:extLst>
              </a:tr>
              <a:tr h="39415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  SAFETY, SECURITY, AND ACCESSIBILITY</a:t>
                      </a:r>
                      <a:endParaRPr lang="en-US"/>
                    </a:p>
                  </a:txBody>
                  <a:tcPr>
                    <a:lnL w="0">
                      <a:noFill/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$58,700,000</a:t>
                      </a:r>
                      <a:endParaRPr lang="en-US"/>
                    </a:p>
                  </a:txBody>
                  <a:tcPr marL="0" marR="0" marT="0" marB="0" anchor="ctr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>
                          <a:solidFill>
                            <a:schemeClr val="tx1"/>
                          </a:solidFill>
                          <a:latin typeface="Source Sans Pro Light"/>
                          <a:ea typeface="Source Sans Pro Light"/>
                        </a:rPr>
                        <a:t>$1.96</a:t>
                      </a:r>
                      <a:endParaRPr lang="en-US"/>
                    </a:p>
                  </a:txBody>
                  <a:tcPr marL="0" marR="0">
                    <a:lnL w="6350">
                      <a:solidFill>
                        <a:schemeClr val="tx1"/>
                      </a:solidFill>
                    </a:lnL>
                    <a:lnR w="6350">
                      <a:solidFill>
                        <a:schemeClr val="tx1"/>
                      </a:solidFill>
                    </a:lnR>
                    <a:lnT w="6350">
                      <a:solidFill>
                        <a:schemeClr val="tx1"/>
                      </a:solidFill>
                    </a:lnT>
                    <a:lnB w="635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256439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B573C4F5-40DB-7BDB-C3F4-17E68B4DA525}"/>
              </a:ext>
            </a:extLst>
          </p:cNvPr>
          <p:cNvSpPr/>
          <p:nvPr/>
        </p:nvSpPr>
        <p:spPr>
          <a:xfrm>
            <a:off x="589388" y="1197840"/>
            <a:ext cx="10966501" cy="5386996"/>
          </a:xfrm>
          <a:prstGeom prst="rect">
            <a:avLst/>
          </a:prstGeom>
          <a:noFill/>
          <a:ln w="25400">
            <a:solidFill>
              <a:srgbClr val="1D44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742AF5-7F6A-7465-A7B9-BF0639C7ECF6}"/>
              </a:ext>
            </a:extLst>
          </p:cNvPr>
          <p:cNvSpPr txBox="1"/>
          <p:nvPr/>
        </p:nvSpPr>
        <p:spPr>
          <a:xfrm>
            <a:off x="338100" y="113595"/>
            <a:ext cx="11472667" cy="1062066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>
                <a:solidFill>
                  <a:schemeClr val="bg2">
                    <a:lumMod val="25000"/>
                  </a:schemeClr>
                </a:solidFill>
                <a:latin typeface="Bodoni MT"/>
                <a:ea typeface="+mj-ea"/>
                <a:cs typeface="Didot"/>
              </a:rPr>
              <a:t>BOND EXERCISE TABLE – OPTION 1</a:t>
            </a:r>
            <a:endParaRPr lang="en-US" sz="4800">
              <a:solidFill>
                <a:schemeClr val="bg2">
                  <a:lumMod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  <a:cs typeface="Didot" panose="02000503000000020003"/>
            </a:endParaRPr>
          </a:p>
        </p:txBody>
      </p:sp>
    </p:spTree>
    <p:extLst>
      <p:ext uri="{BB962C8B-B14F-4D97-AF65-F5344CB8AC3E}">
        <p14:creationId xmlns:p14="http://schemas.microsoft.com/office/powerpoint/2010/main" val="36537099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F5A9B2-B08C-08E9-DBEE-2D118FE9C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78EFE6D8-DE02-302E-7963-AD21516E039A}"/>
              </a:ext>
            </a:extLst>
          </p:cNvPr>
          <p:cNvSpPr txBox="1">
            <a:spLocks/>
          </p:cNvSpPr>
          <p:nvPr/>
        </p:nvSpPr>
        <p:spPr>
          <a:xfrm>
            <a:off x="838200" y="87622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A47D2-D49D-0988-5990-F06EAC14F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F33E8-B608-4107-8623-8B0D08061C39}" type="slidenum">
              <a:rPr lang="en-US" dirty="0" smtClean="0"/>
              <a:t>32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85EDBD-4A77-C728-625E-054B11D3ED74}"/>
              </a:ext>
            </a:extLst>
          </p:cNvPr>
          <p:cNvSpPr txBox="1"/>
          <p:nvPr/>
        </p:nvSpPr>
        <p:spPr>
          <a:xfrm>
            <a:off x="0" y="402233"/>
            <a:ext cx="12192000" cy="923330"/>
          </a:xfrm>
          <a:prstGeom prst="rect">
            <a:avLst/>
          </a:prstGeom>
          <a:noFill/>
        </p:spPr>
        <p:txBody>
          <a:bodyPr wrap="square" rtlCol="0" anchor="t" anchorCtr="1">
            <a:spAutoFit/>
          </a:bodyPr>
          <a:lstStyle/>
          <a:p>
            <a:pPr algn="ctr"/>
            <a:r>
              <a:rPr lang="en-US" sz="5400">
                <a:solidFill>
                  <a:srgbClr val="333030"/>
                </a:solidFill>
                <a:effectLst/>
                <a:latin typeface="Bodoni MT" panose="02070603080606020203" pitchFamily="18" charset="0"/>
                <a:cs typeface="Didot" panose="02000503000000020003" pitchFamily="2" charset="-79"/>
              </a:rPr>
              <a:t>Next Steps</a:t>
            </a:r>
            <a:endParaRPr lang="en-US" sz="5400">
              <a:solidFill>
                <a:srgbClr val="C00000"/>
              </a:solidFill>
              <a:effectLst/>
              <a:latin typeface="Bodoni MT" panose="02070603080606020203" pitchFamily="18" charset="0"/>
              <a:cs typeface="Didot" panose="02000503000000020003" pitchFamily="2" charset="-79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089609A-1263-7347-6267-F917595F011B}"/>
              </a:ext>
            </a:extLst>
          </p:cNvPr>
          <p:cNvSpPr txBox="1">
            <a:spLocks/>
          </p:cNvSpPr>
          <p:nvPr/>
        </p:nvSpPr>
        <p:spPr>
          <a:xfrm>
            <a:off x="838200" y="1799551"/>
            <a:ext cx="10515600" cy="3565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>
              <a:lnSpc>
                <a:spcPct val="100000"/>
              </a:lnSpc>
              <a:buAutoNum type="arabicPeriod"/>
            </a:pPr>
            <a:r>
              <a:rPr lang="en-US" sz="2100" spc="300">
                <a:solidFill>
                  <a:schemeClr val="bg2">
                    <a:lumMod val="25000"/>
                  </a:schemeClr>
                </a:solidFill>
                <a:latin typeface="Montserrat"/>
              </a:rPr>
              <a:t>Committee representatives develop recommendation for Board of Trustees at the </a:t>
            </a:r>
            <a:r>
              <a:rPr lang="en-US" sz="2100" spc="300">
                <a:latin typeface="Montserrat"/>
              </a:rPr>
              <a:t>July 17</a:t>
            </a:r>
            <a:r>
              <a:rPr lang="en-US" sz="2100" spc="300" baseline="30000">
                <a:latin typeface="Montserrat"/>
              </a:rPr>
              <a:t>th</a:t>
            </a:r>
            <a:r>
              <a:rPr lang="en-US" sz="2100" spc="300">
                <a:latin typeface="Montserrat"/>
              </a:rPr>
              <a:t> meeting.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endParaRPr lang="en-US" sz="2000" spc="300">
              <a:latin typeface="Montserrat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en-US" sz="2000" spc="300">
              <a:latin typeface="Montserrat" pitchFamily="2" charset="77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en-US" sz="2000" spc="300">
              <a:latin typeface="Montserrat" pitchFamily="2" charset="77"/>
            </a:endParaRPr>
          </a:p>
          <a:p>
            <a:pPr marL="514350" indent="-514350">
              <a:lnSpc>
                <a:spcPct val="100000"/>
              </a:lnSpc>
              <a:buFont typeface="Calibri Light" panose="020F0302020204030204"/>
              <a:buAutoNum type="arabicPeriod"/>
            </a:pPr>
            <a:r>
              <a:rPr lang="en-US" sz="2000" spc="300">
                <a:latin typeface="Montserrat"/>
              </a:rPr>
              <a:t>Present recommendation to the Board of Trustees at the July 25</a:t>
            </a:r>
            <a:r>
              <a:rPr lang="en-US" sz="2100" spc="300" baseline="30000">
                <a:latin typeface="Montserrat"/>
              </a:rPr>
              <a:t>th</a:t>
            </a:r>
            <a:r>
              <a:rPr lang="en-US" sz="2000" spc="300">
                <a:latin typeface="Montserrat"/>
              </a:rPr>
              <a:t> Board Meeting. 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 startAt="5"/>
            </a:pPr>
            <a:endParaRPr lang="en-US" sz="2000" spc="300">
              <a:solidFill>
                <a:schemeClr val="bg2">
                  <a:lumMod val="25000"/>
                </a:schemeClr>
              </a:solidFill>
              <a:latin typeface="Montserrat" pitchFamily="2" charset="77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 startAt="5"/>
            </a:pPr>
            <a:endParaRPr lang="en-US" sz="2000" spc="300">
              <a:solidFill>
                <a:schemeClr val="bg2">
                  <a:lumMod val="25000"/>
                </a:schemeClr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5653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2281D94-FF72-24A4-66E1-0C1CDD03A6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" t="22537" r="8398" b="13685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solidFill>
            <a:srgbClr val="1C458E"/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F09D69-98E5-FD6D-F660-834DAA8ADE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292" y="6091623"/>
            <a:ext cx="1018128" cy="565627"/>
          </a:xfrm>
          <a:prstGeom prst="rect">
            <a:avLst/>
          </a:prstGeom>
        </p:spPr>
      </p:pic>
      <p:pic>
        <p:nvPicPr>
          <p:cNvPr id="3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19AC9CE-B0B9-8DC3-1E87-3D45B44D34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2548" y="6234814"/>
            <a:ext cx="1421238" cy="4693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F493E6-9817-10C5-CAC9-298B29685E22}"/>
              </a:ext>
            </a:extLst>
          </p:cNvPr>
          <p:cNvSpPr txBox="1"/>
          <p:nvPr/>
        </p:nvSpPr>
        <p:spPr>
          <a:xfrm>
            <a:off x="664648" y="2903023"/>
            <a:ext cx="9867900" cy="10519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7240"/>
              </a:lnSpc>
            </a:pPr>
            <a:r>
              <a:rPr lang="en-US" sz="720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doni MT" panose="02070603080606020203" pitchFamily="18" charset="77"/>
                <a:ea typeface="Adobe Gothic Std B" panose="020B0800000000000000" pitchFamily="34" charset="-128"/>
                <a:cs typeface="DilleniaUPC" panose="020B0502040204020203" pitchFamily="18" charset="-34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801562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295BA1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10A1AA6799E74FA918CA9B38562143" ma:contentTypeVersion="12" ma:contentTypeDescription="Create a new document." ma:contentTypeScope="" ma:versionID="93abf1b0140aba73b8eb8e99d2f5eec9">
  <xsd:schema xmlns:xsd="http://www.w3.org/2001/XMLSchema" xmlns:xs="http://www.w3.org/2001/XMLSchema" xmlns:p="http://schemas.microsoft.com/office/2006/metadata/properties" xmlns:ns2="f585066b-7049-4bb9-9f92-5e774a1d6cc9" xmlns:ns3="6592a513-66d5-4892-a319-b548a832d894" targetNamespace="http://schemas.microsoft.com/office/2006/metadata/properties" ma:root="true" ma:fieldsID="977f4d7367ea05111ac20cebb849222d" ns2:_="" ns3:_="">
    <xsd:import namespace="f585066b-7049-4bb9-9f92-5e774a1d6cc9"/>
    <xsd:import namespace="6592a513-66d5-4892-a319-b548a832d8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85066b-7049-4bb9-9f92-5e774a1d6c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89380780-d4aa-465c-bf4d-f1d1156afd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92a513-66d5-4892-a319-b548a832d89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a3d3f88-dc46-4809-b148-afce78b6c6de}" ma:internalName="TaxCatchAll" ma:showField="CatchAllData" ma:web="6592a513-66d5-4892-a319-b548a832d8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585066b-7049-4bb9-9f92-5e774a1d6cc9">
      <Terms xmlns="http://schemas.microsoft.com/office/infopath/2007/PartnerControls"/>
    </lcf76f155ced4ddcb4097134ff3c332f>
    <TaxCatchAll xmlns="6592a513-66d5-4892-a319-b548a832d894" xsi:nil="true"/>
    <SharedWithUsers xmlns="6592a513-66d5-4892-a319-b548a832d894">
      <UserInfo>
        <DisplayName>Casey Wilkinson</DisplayName>
        <AccountId>55</AccountId>
        <AccountType/>
      </UserInfo>
      <UserInfo>
        <DisplayName>Casey Mirau</DisplayName>
        <AccountId>13</AccountId>
        <AccountType/>
      </UserInfo>
      <UserInfo>
        <DisplayName>Isabel Corsino</DisplayName>
        <AccountId>15</AccountId>
        <AccountType/>
      </UserInfo>
      <UserInfo>
        <DisplayName>Cody Cunningham</DisplayName>
        <AccountId>46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362F15-39F8-44BF-A127-3F1E5BBD2677}">
  <ds:schemaRefs>
    <ds:schemaRef ds:uri="6592a513-66d5-4892-a319-b548a832d894"/>
    <ds:schemaRef ds:uri="f585066b-7049-4bb9-9f92-5e774a1d6c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FB62144-D134-438F-AAA2-0C34E282AB4E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6592a513-66d5-4892-a319-b548a832d894"/>
    <ds:schemaRef ds:uri="http://schemas.microsoft.com/office/infopath/2007/PartnerControls"/>
    <ds:schemaRef ds:uri="f585066b-7049-4bb9-9f92-5e774a1d6cc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C77B468-6670-4F9E-AE14-2BD5D487B41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1420</Words>
  <Application>Microsoft Office PowerPoint</Application>
  <PresentationFormat>Widescreen</PresentationFormat>
  <Paragraphs>468</Paragraphs>
  <Slides>33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54" baseType="lpstr">
      <vt:lpstr>Yu Gothic</vt:lpstr>
      <vt:lpstr>Adobe Gothic Std B</vt:lpstr>
      <vt:lpstr>-apple-system</vt:lpstr>
      <vt:lpstr>Arial</vt:lpstr>
      <vt:lpstr>Arial,Sans-Serif</vt:lpstr>
      <vt:lpstr>Bodoni MT</vt:lpstr>
      <vt:lpstr>Calibri</vt:lpstr>
      <vt:lpstr>Calibri Light</vt:lpstr>
      <vt:lpstr>Didot</vt:lpstr>
      <vt:lpstr>DilleniaUPC</vt:lpstr>
      <vt:lpstr>Helvetica Neue</vt:lpstr>
      <vt:lpstr>Helvetica Neue Light</vt:lpstr>
      <vt:lpstr>Montserrat</vt:lpstr>
      <vt:lpstr>Open Sans</vt:lpstr>
      <vt:lpstr>Open Sans ExtraBold</vt:lpstr>
      <vt:lpstr>Open Sans Medium</vt:lpstr>
      <vt:lpstr>Source Sans Pro</vt:lpstr>
      <vt:lpstr>Source Sans Pro Light</vt:lpstr>
      <vt:lpstr>Times New Roman</vt:lpstr>
      <vt:lpstr>Office Theme</vt:lpstr>
      <vt:lpstr>Simple Light</vt:lpstr>
      <vt:lpstr>PowerPoint Presentation</vt:lpstr>
      <vt:lpstr>PowerPoint Presentation</vt:lpstr>
      <vt:lpstr>PowerPoint Presentation</vt:lpstr>
      <vt:lpstr>PowerPoint Presentation</vt:lpstr>
      <vt:lpstr>Pre-K Data and Info.</vt:lpstr>
      <vt:lpstr>Pre-K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Should the district construct two new high schools to replace Midland HS and Legacy HS and repurpose the old ones?  Explain.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Casey Mirau</dc:creator>
  <cp:lastModifiedBy>Cortney L. Smith</cp:lastModifiedBy>
  <cp:revision>2</cp:revision>
  <cp:lastPrinted>2023-06-01T19:29:28Z</cp:lastPrinted>
  <dcterms:created xsi:type="dcterms:W3CDTF">2023-03-20T21:31:03Z</dcterms:created>
  <dcterms:modified xsi:type="dcterms:W3CDTF">2023-06-20T15:19:28Z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0x010100E810A1AA6799E74FA918CA9B38562143</vt:lpwstr>
  </property>
  <property fmtid="{D5CDD505-2E9C-101B-9397-08002B2CF9AE}" pid="3" name="MediaServiceImageTags">
    <vt:lpwstr/>
  </property>
</Properties>
</file>