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</p:sldIdLst>
  <p:sldSz cy="6858000" cx="12192000"/>
  <p:notesSz cx="6858000" cy="9144000"/>
  <p:embeddedFontLst>
    <p:embeddedFont>
      <p:font typeface="Raleway"/>
      <p:regular r:id="rId61"/>
      <p:bold r:id="rId62"/>
      <p:italic r:id="rId63"/>
      <p:boldItalic r:id="rId64"/>
    </p:embeddedFont>
    <p:embeddedFont>
      <p:font typeface="Montserrat"/>
      <p:regular r:id="rId65"/>
      <p:bold r:id="rId66"/>
      <p:italic r:id="rId67"/>
      <p:boldItalic r:id="rId68"/>
    </p:embeddedFont>
    <p:embeddedFont>
      <p:font typeface="Montserrat Medium"/>
      <p:regular r:id="rId69"/>
      <p:bold r:id="rId70"/>
      <p:italic r:id="rId71"/>
      <p:boldItalic r:id="rId72"/>
    </p:embeddedFont>
    <p:embeddedFont>
      <p:font typeface="Quattrocento Sans"/>
      <p:regular r:id="rId73"/>
      <p:bold r:id="rId74"/>
      <p:italic r:id="rId75"/>
      <p:boldItalic r:id="rId76"/>
    </p:embeddedFont>
    <p:embeddedFont>
      <p:font typeface="Montserrat ExtraBold"/>
      <p:bold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9" roundtripDataSignature="AMtx7mjg0/wtV0gz8czeovYRhe2G6I2O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QuattrocentoSans-regular.fntdata"/><Relationship Id="rId72" Type="http://schemas.openxmlformats.org/officeDocument/2006/relationships/font" Target="fonts/MontserratMedium-boldItalic.fntdata"/><Relationship Id="rId31" Type="http://schemas.openxmlformats.org/officeDocument/2006/relationships/slide" Target="slides/slide27.xml"/><Relationship Id="rId75" Type="http://schemas.openxmlformats.org/officeDocument/2006/relationships/font" Target="fonts/QuattrocentoSans-italic.fntdata"/><Relationship Id="rId30" Type="http://schemas.openxmlformats.org/officeDocument/2006/relationships/slide" Target="slides/slide26.xml"/><Relationship Id="rId74" Type="http://schemas.openxmlformats.org/officeDocument/2006/relationships/font" Target="fonts/QuattrocentoSans-bold.fntdata"/><Relationship Id="rId33" Type="http://schemas.openxmlformats.org/officeDocument/2006/relationships/slide" Target="slides/slide29.xml"/><Relationship Id="rId77" Type="http://schemas.openxmlformats.org/officeDocument/2006/relationships/font" Target="fonts/MontserratExtraBold-bold.fntdata"/><Relationship Id="rId32" Type="http://schemas.openxmlformats.org/officeDocument/2006/relationships/slide" Target="slides/slide28.xml"/><Relationship Id="rId76" Type="http://schemas.openxmlformats.org/officeDocument/2006/relationships/font" Target="fonts/QuattrocentoSans-boldItalic.fntdata"/><Relationship Id="rId35" Type="http://schemas.openxmlformats.org/officeDocument/2006/relationships/slide" Target="slides/slide31.xml"/><Relationship Id="rId79" Type="http://customschemas.google.com/relationships/presentationmetadata" Target="metadata"/><Relationship Id="rId34" Type="http://schemas.openxmlformats.org/officeDocument/2006/relationships/slide" Target="slides/slide30.xml"/><Relationship Id="rId78" Type="http://schemas.openxmlformats.org/officeDocument/2006/relationships/font" Target="fonts/MontserratExtraBold-boldItalic.fntdata"/><Relationship Id="rId71" Type="http://schemas.openxmlformats.org/officeDocument/2006/relationships/font" Target="fonts/MontserratMedium-italic.fntdata"/><Relationship Id="rId70" Type="http://schemas.openxmlformats.org/officeDocument/2006/relationships/font" Target="fonts/MontserratMedium-bold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Raleway-bold.fntdata"/><Relationship Id="rId61" Type="http://schemas.openxmlformats.org/officeDocument/2006/relationships/font" Target="fonts/Raleway-regular.fntdata"/><Relationship Id="rId20" Type="http://schemas.openxmlformats.org/officeDocument/2006/relationships/slide" Target="slides/slide16.xml"/><Relationship Id="rId64" Type="http://schemas.openxmlformats.org/officeDocument/2006/relationships/font" Target="fonts/Raleway-boldItalic.fntdata"/><Relationship Id="rId63" Type="http://schemas.openxmlformats.org/officeDocument/2006/relationships/font" Target="fonts/Raleway-italic.fntdata"/><Relationship Id="rId22" Type="http://schemas.openxmlformats.org/officeDocument/2006/relationships/slide" Target="slides/slide18.xml"/><Relationship Id="rId66" Type="http://schemas.openxmlformats.org/officeDocument/2006/relationships/font" Target="fonts/Montserrat-bold.fntdata"/><Relationship Id="rId21" Type="http://schemas.openxmlformats.org/officeDocument/2006/relationships/slide" Target="slides/slide17.xml"/><Relationship Id="rId65" Type="http://schemas.openxmlformats.org/officeDocument/2006/relationships/font" Target="fonts/Montserrat-regular.fntdata"/><Relationship Id="rId24" Type="http://schemas.openxmlformats.org/officeDocument/2006/relationships/slide" Target="slides/slide20.xml"/><Relationship Id="rId68" Type="http://schemas.openxmlformats.org/officeDocument/2006/relationships/font" Target="fonts/Montserrat-boldItalic.fntdata"/><Relationship Id="rId23" Type="http://schemas.openxmlformats.org/officeDocument/2006/relationships/slide" Target="slides/slide19.xml"/><Relationship Id="rId67" Type="http://schemas.openxmlformats.org/officeDocument/2006/relationships/font" Target="fonts/Montserrat-italic.fntdata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MontserratMedium-regular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87d068fb4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2587d068fb4_2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3127a798c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23127a798cb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58cec5c1be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258cec5c1be_1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58cec5c1be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258cec5c1be_3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eeb55f7b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22eeb55f7b7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8cec5c1be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258cec5c1be_1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587d068f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enrollment number needs to match the projected enrollment number we are using for this year - and stay the same throughout the year.  How many actual employees do we have staffed for? (Brandon)</a:t>
            </a:r>
            <a:endParaRPr/>
          </a:p>
        </p:txBody>
      </p:sp>
      <p:sp>
        <p:nvSpPr>
          <p:cNvPr id="157" name="Google Shape;157;g2587d068fb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58cec5c1be_3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58cec5c1be_3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58cec5c1be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258cec5c1be_1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58cec5c1be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258cec5c1be_1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3127a798c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23127a798cb_0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587d068fb4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2587d068fb4_2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8cec5c1be_3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58cec5c1be_3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58cec5c1be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258cec5c1be_1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58cec5c1be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58cec5c1be_1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58cec5c1be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258cec5c1be_3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8cec5c1be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258cec5c1be_1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58cec5c1be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258cec5c1be_1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58cec5c1be_3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258cec5c1be_3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58cec5c1be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258cec5c1be_1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58cec5c1be_3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258cec5c1be_3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58cec5c1be_3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258cec5c1be_3_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58cec5c1be_3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258cec5c1be_3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2f169bcfa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22f169bcfa3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2b101b46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22b101b466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587d068fb4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587d068fb4_2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2eeb55f7b7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22eeb55f7b7_0_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58cec5c1be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258cec5c1be_1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2f169bcfa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22f169bcfa3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58cec5c1be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258cec5c1be_1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58cec5c1be_3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258cec5c1be_3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587d068fb4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2587d068fb4_2_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3127a798c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23127a798cb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587d068fb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2587d068fb4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587d068fb4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2587d068fb4_2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2f169bcfa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22f169bcfa3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3127a798c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23127a798cb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31356f711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231356f711f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31356f711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g231356f711f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3127a798c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g23127a798cb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58cec5c1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g258cec5c1b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58c92f3fc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258c92f3fcd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58c92f3fc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258c92f3fcd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58c92f3fc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258c92f3fcd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58c92f3fc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258c92f3fcd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58c92f3fc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258c92f3fcd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58c92f3fc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g258c92f3fcd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58c92f3fc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g258c92f3fcd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58c92f3fc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258c92f3fcd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58c92f3fc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258c92f3fcd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58cec5c1be_3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258cec5c1be_3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2b101b466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22b101b4667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587d068fb4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2587d068fb4_2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587d068fb4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2587d068fb4_2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ct val="100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Community Support Round Table</a:t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2000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524000" y="3480164"/>
            <a:ext cx="9144000" cy="74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3200"/>
              <a:buFont typeface="Montserrat Medium"/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7.12.23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587d068fb4_2_5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Agenda</a:t>
            </a:r>
            <a:endParaRPr>
              <a:solidFill>
                <a:srgbClr val="1D468E"/>
              </a:solidFill>
            </a:endParaRPr>
          </a:p>
        </p:txBody>
      </p:sp>
      <p:sp>
        <p:nvSpPr>
          <p:cNvPr id="92" name="Google Shape;92;g2587d068fb4_2_5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005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Arial"/>
              <a:buChar char="•"/>
            </a:pPr>
            <a:r>
              <a:rPr lang="en-US" sz="27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District Highlights</a:t>
            </a:r>
            <a:endParaRPr sz="27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Arial"/>
              <a:buChar char="•"/>
            </a:pPr>
            <a:r>
              <a:rPr lang="en-US" sz="27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Long Range Planning Committee/Bond Planning Committee</a:t>
            </a:r>
            <a:endParaRPr sz="27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Arial"/>
              <a:buChar char="•"/>
            </a:pPr>
            <a:r>
              <a:rPr lang="en-US" sz="27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Q&amp;A</a:t>
            </a:r>
            <a:endParaRPr sz="27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Arial"/>
              <a:buChar char="•"/>
            </a:pPr>
            <a:r>
              <a:rPr lang="en-US" sz="27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Potential Next Steps</a:t>
            </a:r>
            <a:endParaRPr sz="4400"/>
          </a:p>
        </p:txBody>
      </p:sp>
      <p:pic>
        <p:nvPicPr>
          <p:cNvPr id="93" name="Google Shape;93;g2587d068fb4_2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3127a798cb_0_57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District Highlights</a:t>
            </a:r>
            <a:endParaRPr/>
          </a:p>
        </p:txBody>
      </p:sp>
      <p:pic>
        <p:nvPicPr>
          <p:cNvPr id="99" name="Google Shape;99;g23127a798cb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23127a798cb_0_57"/>
          <p:cNvSpPr txBox="1"/>
          <p:nvPr/>
        </p:nvSpPr>
        <p:spPr>
          <a:xfrm>
            <a:off x="4596000" y="3845600"/>
            <a:ext cx="30000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Overview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258cec5c1be_1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258cec5c1be_1_22"/>
          <p:cNvSpPr txBox="1"/>
          <p:nvPr/>
        </p:nvSpPr>
        <p:spPr>
          <a:xfrm>
            <a:off x="2939700" y="2383225"/>
            <a:ext cx="62043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I: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Pre-Entry – December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II: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Entry – January-April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III: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Planning – May-August</a:t>
            </a:r>
            <a:endParaRPr sz="3200">
              <a:solidFill>
                <a:srgbClr val="1D468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7" name="Google Shape;107;g258cec5c1be_1_22"/>
          <p:cNvSpPr txBox="1"/>
          <p:nvPr>
            <p:ph idx="4294967295"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Entry Plan</a:t>
            </a:r>
            <a:endParaRPr>
              <a:solidFill>
                <a:srgbClr val="1D468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58cec5c1be_3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258cec5c1be_3_2"/>
          <p:cNvSpPr txBox="1"/>
          <p:nvPr>
            <p:ph idx="4294967295"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Areas of Focus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114" name="Google Shape;114;g258cec5c1be_3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237" y="1308675"/>
            <a:ext cx="10699532" cy="484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Listen, Learn, &amp; Lead Meetings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2000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 txBox="1"/>
          <p:nvPr/>
        </p:nvSpPr>
        <p:spPr>
          <a:xfrm>
            <a:off x="971576" y="1392049"/>
            <a:ext cx="1001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What is working well? Key Findings</a:t>
            </a:r>
            <a:endParaRPr b="0"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2655804" y="2210100"/>
            <a:ext cx="1960500" cy="1052100"/>
          </a:xfrm>
          <a:prstGeom prst="rect">
            <a:avLst/>
          </a:prstGeom>
          <a:solidFill>
            <a:srgbClr val="0B5394"/>
          </a:solidFill>
          <a:ln cap="flat" cmpd="sng" w="12700">
            <a:solidFill>
              <a:srgbClr val="0B539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Accountability &amp; High Expectations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5115746" y="2210100"/>
            <a:ext cx="1960500" cy="1052100"/>
          </a:xfrm>
          <a:prstGeom prst="rect">
            <a:avLst/>
          </a:prstGeom>
          <a:solidFill>
            <a:srgbClr val="1155CC"/>
          </a:solidFill>
          <a:ln cap="flat" cmpd="sng" w="12700">
            <a:solidFill>
              <a:srgbClr val="1155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Communications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7575688" y="2210100"/>
            <a:ext cx="1960500" cy="1052100"/>
          </a:xfrm>
          <a:prstGeom prst="rect">
            <a:avLst/>
          </a:prstGeom>
          <a:solidFill>
            <a:srgbClr val="38761D"/>
          </a:solidFill>
          <a:ln cap="flat" cmpd="sng" w="12700">
            <a:solidFill>
              <a:srgbClr val="38761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New Discipline Approach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10035631" y="2210100"/>
            <a:ext cx="1960500" cy="1052100"/>
          </a:xfrm>
          <a:prstGeom prst="rect">
            <a:avLst/>
          </a:prstGeom>
          <a:solidFill>
            <a:srgbClr val="134F5C"/>
          </a:solidFill>
          <a:ln cap="flat" cmpd="sng" w="12700">
            <a:solidFill>
              <a:srgbClr val="134F5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Pay and Benefits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195862" y="2210100"/>
            <a:ext cx="1960500" cy="1052100"/>
          </a:xfrm>
          <a:prstGeom prst="rect">
            <a:avLst/>
          </a:prstGeom>
          <a:solidFill>
            <a:srgbClr val="351C75"/>
          </a:solidFill>
          <a:ln cap="flat" cmpd="sng" w="12700">
            <a:solidFill>
              <a:srgbClr val="674EA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Positive Culture &amp; Climate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195862" y="3608742"/>
            <a:ext cx="1960500" cy="31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Opportunity Culture is going well at several schools, in addition to the staff wellness program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2655804" y="3608742"/>
            <a:ext cx="1960500" cy="31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Many schools reported that having helpful systems for accountability. Setting high expectations has led to positive results in the classroom</a:t>
            </a:r>
            <a:endParaRPr b="0" i="0" sz="1100" u="none" cap="none" strike="noStrike">
              <a:solidFill>
                <a:srgbClr val="000000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5115746" y="3608742"/>
            <a:ext cx="1960500" cy="31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Communication between departments, parents and staff, and campus wide comms  were listed as going well for several of the schools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7575688" y="3608742"/>
            <a:ext cx="1960500" cy="31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Discipline expectations have been set and empowered teachers to better manage classrooms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0035630" y="3608742"/>
            <a:ext cx="1960500" cy="31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District provides competitive pay and benefits that meet the cost of living needs to Midland 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2eeb55f7b7_0_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Listen, Learn, &amp; Lead Meetings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137" name="Google Shape;137;g22eeb55f7b7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22eeb55f7b7_0_12"/>
          <p:cNvSpPr txBox="1"/>
          <p:nvPr/>
        </p:nvSpPr>
        <p:spPr>
          <a:xfrm>
            <a:off x="935703" y="1326459"/>
            <a:ext cx="9525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What are our areas of improvement? Key Findings</a:t>
            </a:r>
            <a:endParaRPr b="0"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9" name="Google Shape;139;g22eeb55f7b7_0_12"/>
          <p:cNvSpPr/>
          <p:nvPr/>
        </p:nvSpPr>
        <p:spPr>
          <a:xfrm>
            <a:off x="2645839" y="1834352"/>
            <a:ext cx="1966500" cy="1218900"/>
          </a:xfrm>
          <a:prstGeom prst="rect">
            <a:avLst/>
          </a:prstGeom>
          <a:solidFill>
            <a:srgbClr val="EF8600"/>
          </a:solidFill>
          <a:ln cap="flat" cmpd="sng" w="12700">
            <a:solidFill>
              <a:srgbClr val="EF86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Transportation &amp; Safety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22eeb55f7b7_0_12"/>
          <p:cNvSpPr/>
          <p:nvPr/>
        </p:nvSpPr>
        <p:spPr>
          <a:xfrm>
            <a:off x="5112753" y="1834352"/>
            <a:ext cx="1966500" cy="1218900"/>
          </a:xfrm>
          <a:prstGeom prst="rect">
            <a:avLst/>
          </a:prstGeom>
          <a:solidFill>
            <a:srgbClr val="D65429"/>
          </a:solidFill>
          <a:ln cap="flat" cmpd="sng" w="12700">
            <a:solidFill>
              <a:srgbClr val="D654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Curriculum Consistency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2eeb55f7b7_0_12"/>
          <p:cNvSpPr/>
          <p:nvPr/>
        </p:nvSpPr>
        <p:spPr>
          <a:xfrm>
            <a:off x="7579668" y="1834352"/>
            <a:ext cx="1966500" cy="1218900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Attendance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22eeb55f7b7_0_12"/>
          <p:cNvSpPr/>
          <p:nvPr/>
        </p:nvSpPr>
        <p:spPr>
          <a:xfrm>
            <a:off x="10046583" y="1834352"/>
            <a:ext cx="1966500" cy="1218900"/>
          </a:xfrm>
          <a:prstGeom prst="rect">
            <a:avLst/>
          </a:prstGeom>
          <a:solidFill>
            <a:srgbClr val="941100"/>
          </a:solidFill>
          <a:ln cap="flat" cmpd="sng" w="12700">
            <a:solidFill>
              <a:srgbClr val="9411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Substitute Teachers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22eeb55f7b7_0_12"/>
          <p:cNvSpPr/>
          <p:nvPr/>
        </p:nvSpPr>
        <p:spPr>
          <a:xfrm>
            <a:off x="178924" y="1834352"/>
            <a:ext cx="1966500" cy="1218900"/>
          </a:xfrm>
          <a:prstGeom prst="rect">
            <a:avLst/>
          </a:prstGeom>
          <a:solidFill>
            <a:srgbClr val="FFCC8B"/>
          </a:solidFill>
          <a:ln cap="flat" cmpd="sng" w="12700">
            <a:solidFill>
              <a:srgbClr val="FFDDB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22eeb55f7b7_0_12"/>
          <p:cNvSpPr txBox="1"/>
          <p:nvPr/>
        </p:nvSpPr>
        <p:spPr>
          <a:xfrm>
            <a:off x="178924" y="3455469"/>
            <a:ext cx="1966500" cy="3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Increase training across multiple functions including administrative support, life skills, new teacher training, technology, and certifications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5" name="Google Shape;145;g22eeb55f7b7_0_12"/>
          <p:cNvSpPr txBox="1"/>
          <p:nvPr/>
        </p:nvSpPr>
        <p:spPr>
          <a:xfrm>
            <a:off x="2645839" y="3455469"/>
            <a:ext cx="1966500" cy="3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Transportation is time consuming leading to loss of instructional time and increased duty time. Safety concerns around non-secured entrances, open concept campuses, and procedures (dismissal)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g22eeb55f7b7_0_12"/>
          <p:cNvSpPr txBox="1"/>
          <p:nvPr/>
        </p:nvSpPr>
        <p:spPr>
          <a:xfrm>
            <a:off x="5112753" y="3455469"/>
            <a:ext cx="1966500" cy="3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Curriculum Consistency - Curriculum consistency across the district, teacher input on curriculum choices and updates, and teacher training on the curriculum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7" name="Google Shape;147;g22eeb55f7b7_0_12"/>
          <p:cNvSpPr txBox="1"/>
          <p:nvPr/>
        </p:nvSpPr>
        <p:spPr>
          <a:xfrm>
            <a:off x="7579668" y="3455469"/>
            <a:ext cx="1966500" cy="3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Hold parents accountable for student attendance. Incentivize teacher attendance.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g22eeb55f7b7_0_12"/>
          <p:cNvSpPr txBox="1"/>
          <p:nvPr/>
        </p:nvSpPr>
        <p:spPr>
          <a:xfrm>
            <a:off x="10046582" y="3455469"/>
            <a:ext cx="1966500" cy="3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There is a need for more substitute teachers. Lack of coverage and availability of substitutes. </a:t>
            </a:r>
            <a:endParaRPr b="0" i="0" sz="1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8cec5c1be_1_16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Who We Serve</a:t>
            </a:r>
            <a:endParaRPr/>
          </a:p>
        </p:txBody>
      </p:sp>
      <p:pic>
        <p:nvPicPr>
          <p:cNvPr id="154" name="Google Shape;154;g258cec5c1be_1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87d068fb4_0_0"/>
          <p:cNvSpPr txBox="1"/>
          <p:nvPr>
            <p:ph type="title"/>
          </p:nvPr>
        </p:nvSpPr>
        <p:spPr>
          <a:xfrm>
            <a:off x="720450" y="97300"/>
            <a:ext cx="4130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MISD at a Glance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160" name="Google Shape;160;g2587d068fb4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587d068fb4_0_0"/>
          <p:cNvSpPr txBox="1"/>
          <p:nvPr>
            <p:ph type="title"/>
          </p:nvPr>
        </p:nvSpPr>
        <p:spPr>
          <a:xfrm>
            <a:off x="911050" y="16373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Student </a:t>
            </a:r>
            <a:endParaRPr>
              <a:solidFill>
                <a:srgbClr val="1D468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Demographics</a:t>
            </a:r>
            <a:endParaRPr>
              <a:solidFill>
                <a:srgbClr val="1D468E"/>
              </a:solidFill>
            </a:endParaRPr>
          </a:p>
        </p:txBody>
      </p:sp>
      <p:sp>
        <p:nvSpPr>
          <p:cNvPr id="162" name="Google Shape;162;g2587d068fb4_0_0"/>
          <p:cNvSpPr txBox="1"/>
          <p:nvPr>
            <p:ph idx="1" type="body"/>
          </p:nvPr>
        </p:nvSpPr>
        <p:spPr>
          <a:xfrm>
            <a:off x="1011875" y="3041350"/>
            <a:ext cx="4349400" cy="340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en-US" sz="2225"/>
              <a:t>Race/Ethnicity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Hispanic: 65.89%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White: 22.19%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African American: 6.86%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Asian: 2.42%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Two or more races: </a:t>
            </a:r>
            <a:r>
              <a:rPr lang="en-US" sz="2225"/>
              <a:t>2.28</a:t>
            </a:r>
            <a:r>
              <a:rPr lang="en-US" sz="2225"/>
              <a:t>%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American Indian: 0.23%</a:t>
            </a:r>
            <a:endParaRPr sz="2225"/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25"/>
              <a:buChar char="•"/>
            </a:pPr>
            <a:r>
              <a:rPr lang="en-US" sz="2225"/>
              <a:t>Pacific Islander: 0.13%</a:t>
            </a:r>
            <a:endParaRPr b="1" sz="2225"/>
          </a:p>
        </p:txBody>
      </p:sp>
      <p:sp>
        <p:nvSpPr>
          <p:cNvPr id="163" name="Google Shape;163;g2587d068fb4_0_0"/>
          <p:cNvSpPr txBox="1"/>
          <p:nvPr/>
        </p:nvSpPr>
        <p:spPr>
          <a:xfrm>
            <a:off x="4553250" y="3041350"/>
            <a:ext cx="7187100" cy="20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Statistics</a:t>
            </a:r>
            <a:endParaRPr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Economically Disadvantaged: 55.33%</a:t>
            </a:r>
            <a:endParaRPr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Gifted &amp; Talented: 4.36%</a:t>
            </a:r>
            <a:endParaRPr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 Education: 10.27%</a:t>
            </a:r>
            <a:endParaRPr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988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Emergent Bilingual/English Learners: 17.32%</a:t>
            </a:r>
            <a:endParaRPr b="1"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587d068fb4_0_0"/>
          <p:cNvSpPr txBox="1"/>
          <p:nvPr/>
        </p:nvSpPr>
        <p:spPr>
          <a:xfrm>
            <a:off x="4957775" y="154150"/>
            <a:ext cx="71871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988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Projected Enrollment 2023-24: 28,125</a:t>
            </a:r>
            <a:endParaRPr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988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 Campuses</a:t>
            </a:r>
            <a:endParaRPr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988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5"/>
              <a:buChar char="•"/>
            </a:pPr>
            <a:r>
              <a:rPr lang="en-US" sz="22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 Languages</a:t>
            </a:r>
            <a:endParaRPr b="1" sz="22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5" name="Google Shape;165;g2587d068fb4_0_0"/>
          <p:cNvCxnSpPr/>
          <p:nvPr/>
        </p:nvCxnSpPr>
        <p:spPr>
          <a:xfrm>
            <a:off x="1222000" y="1583375"/>
            <a:ext cx="8522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58cec5c1be_3_108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Who We Are</a:t>
            </a:r>
            <a:endParaRPr/>
          </a:p>
        </p:txBody>
      </p:sp>
      <p:pic>
        <p:nvPicPr>
          <p:cNvPr id="171" name="Google Shape;171;g258cec5c1be_3_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58cec5c1be_1_34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Teaching &amp; Learning</a:t>
            </a:r>
            <a:endParaRPr/>
          </a:p>
        </p:txBody>
      </p:sp>
      <p:pic>
        <p:nvPicPr>
          <p:cNvPr id="177" name="Google Shape;177;g258cec5c1be_1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58cec5c1be_1_34"/>
          <p:cNvSpPr txBox="1"/>
          <p:nvPr/>
        </p:nvSpPr>
        <p:spPr>
          <a:xfrm>
            <a:off x="4596000" y="3845600"/>
            <a:ext cx="30000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Overview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258cec5c1be_1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58cec5c1be_1_40"/>
          <p:cNvSpPr txBox="1"/>
          <p:nvPr/>
        </p:nvSpPr>
        <p:spPr>
          <a:xfrm>
            <a:off x="279500" y="144275"/>
            <a:ext cx="69417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MISD Teacher Experience</a:t>
            </a:r>
            <a:endParaRPr/>
          </a:p>
        </p:txBody>
      </p:sp>
      <p:pic>
        <p:nvPicPr>
          <p:cNvPr id="185" name="Google Shape;185;g258cec5c1be_1_40" title="Chart"/>
          <p:cNvPicPr preferRelativeResize="0"/>
          <p:nvPr/>
        </p:nvPicPr>
        <p:blipFill rotWithShape="1">
          <a:blip r:embed="rId4">
            <a:alphaModFix/>
          </a:blip>
          <a:srcRect b="7411" l="0" r="0" t="19349"/>
          <a:stretch/>
        </p:blipFill>
        <p:spPr>
          <a:xfrm>
            <a:off x="863762" y="837100"/>
            <a:ext cx="10464474" cy="45182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258cec5c1be_1_40"/>
          <p:cNvSpPr txBox="1"/>
          <p:nvPr/>
        </p:nvSpPr>
        <p:spPr>
          <a:xfrm>
            <a:off x="484100" y="5819225"/>
            <a:ext cx="57891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Source: Fall PEIMS SNapshot 22-23 of Teacher Experience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3127a798cb_0_74"/>
          <p:cNvSpPr txBox="1"/>
          <p:nvPr>
            <p:ph type="title"/>
          </p:nvPr>
        </p:nvSpPr>
        <p:spPr>
          <a:xfrm>
            <a:off x="838200" y="-920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Key Data Points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192" name="Google Shape;192;g23127a798cb_0_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23127a798cb_0_74"/>
          <p:cNvSpPr txBox="1"/>
          <p:nvPr/>
        </p:nvSpPr>
        <p:spPr>
          <a:xfrm>
            <a:off x="492275" y="816625"/>
            <a:ext cx="12053700" cy="56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PreK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24 out of 26 campuses serving PreK students with at least one classroom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Expansion of PreK would provide seats for three and four-year-olds that do not qualify. 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Currently serve 1,000 four year olds and less than 100 three year olds.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Grade reconfiguration and partnerships could expand these figures significantly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37% of students are Kindergarten ready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Math: PreK students exceeded the district’s goal (92%; Goal was 91%)</a:t>
            </a:r>
            <a:endParaRPr sz="20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Phonological Awareness: Exceeded this district’s goal (86%; Goal was 82%)</a:t>
            </a:r>
            <a:endParaRPr sz="20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Growth related to targeted coaching and professional development provided by Early Childhood Development and an outside Early Childhood consultant</a:t>
            </a:r>
            <a:endParaRPr sz="20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CTE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MISD currently offers 26 programs of study </a:t>
            </a:r>
            <a:r>
              <a:rPr lang="en-US" sz="2000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- Welding and Health Sciences most sought after</a:t>
            </a:r>
            <a:endParaRPr sz="2000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Over 325 hours of free college tuition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699 Industry based certifications were earned by MISD students in the 22-23 school year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7,185 students were enrolled in CTE courses in the 22-23 school year. (76% of students)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87d068fb4_2_71"/>
          <p:cNvSpPr txBox="1"/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Key Data Points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199" name="Google Shape;199;g2587d068fb4_2_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587d068fb4_2_71"/>
          <p:cNvSpPr txBox="1"/>
          <p:nvPr/>
        </p:nvSpPr>
        <p:spPr>
          <a:xfrm>
            <a:off x="838200" y="1309825"/>
            <a:ext cx="10723500" cy="47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2222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CCMR</a:t>
            </a:r>
            <a:endParaRPr sz="2000">
              <a:solidFill>
                <a:srgbClr val="22222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Class of 2021 - 45% of students were CCMR met</a:t>
            </a:r>
            <a:endParaRPr sz="2000">
              <a:solidFill>
                <a:srgbClr val="22222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Class of 2022 - 54% of students were CCMR met</a:t>
            </a:r>
            <a:endParaRPr sz="2000">
              <a:solidFill>
                <a:srgbClr val="22222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Class of 2023 - Early projections - 77% of students were CCMR met</a:t>
            </a:r>
            <a:endParaRPr sz="2000">
              <a:solidFill>
                <a:srgbClr val="22222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MISD serves over 2,000 6th and 2,000 9th grade students each year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44% of 3rd graders are on grade level in Reading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New literacy initiative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Structured Literacy approach starting with explicit phonics instruction in primary grades.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Talent strategy 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Personalized professional learning and coaching for teachers 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alibri"/>
              <a:buChar char="○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Implementation of Teach Like A Champion (funded by Abell-Hanger Foundation)</a:t>
            </a:r>
            <a:endParaRPr sz="20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58cec5c1be_3_54"/>
          <p:cNvSpPr txBox="1"/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EOC Improvements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206" name="Google Shape;206;g258cec5c1be_3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58cec5c1be_3_54"/>
          <p:cNvSpPr txBox="1"/>
          <p:nvPr/>
        </p:nvSpPr>
        <p:spPr>
          <a:xfrm>
            <a:off x="838200" y="1309825"/>
            <a:ext cx="10723500" cy="45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Meets Level:</a:t>
            </a:r>
            <a:endParaRPr b="1"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Improved from last year in 4 out of 5 areas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English I, English II, Biology, and U.S. History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Only 1 point decline from last year in Algebra I as did the state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Outpaced the state increases in Biology and U.S. History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Approaches Level:</a:t>
            </a:r>
            <a:endParaRPr b="1"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Improved from last year in 3 of 5 areas 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Algebra I, Biology, and U.S. History 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No change with English II.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Outpaced the state increased in 3 of 5 </a:t>
            </a:r>
            <a:endParaRPr sz="19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Algebra I, Biology, and U.S. History</a:t>
            </a:r>
            <a:endParaRPr sz="2800">
              <a:solidFill>
                <a:srgbClr val="22222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58cec5c1be_1_52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Human Capital</a:t>
            </a:r>
            <a:endParaRPr/>
          </a:p>
        </p:txBody>
      </p:sp>
      <p:pic>
        <p:nvPicPr>
          <p:cNvPr id="213" name="Google Shape;213;g258cec5c1be_1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g258cec5c1be_1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58cec5c1be_1_46"/>
          <p:cNvSpPr txBox="1"/>
          <p:nvPr/>
        </p:nvSpPr>
        <p:spPr>
          <a:xfrm>
            <a:off x="517625" y="247550"/>
            <a:ext cx="70419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Staffing by the Numbers</a:t>
            </a:r>
            <a:endParaRPr sz="3200">
              <a:solidFill>
                <a:srgbClr val="1D468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0" name="Google Shape;220;g258cec5c1be_1_46"/>
          <p:cNvSpPr/>
          <p:nvPr/>
        </p:nvSpPr>
        <p:spPr>
          <a:xfrm>
            <a:off x="3188889" y="3200533"/>
            <a:ext cx="1999800" cy="18432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58cec5c1be_1_46"/>
          <p:cNvSpPr txBox="1"/>
          <p:nvPr/>
        </p:nvSpPr>
        <p:spPr>
          <a:xfrm>
            <a:off x="109840" y="2117225"/>
            <a:ext cx="2209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number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positions available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58cec5c1be_1_46"/>
          <p:cNvSpPr txBox="1"/>
          <p:nvPr/>
        </p:nvSpPr>
        <p:spPr>
          <a:xfrm>
            <a:off x="158936" y="1406455"/>
            <a:ext cx="2209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4400"/>
              <a:buFont typeface="Montserrat ExtraBold"/>
              <a:buNone/>
            </a:pPr>
            <a:r>
              <a:rPr b="1" i="0" lang="en-US" sz="4400" u="none" cap="none" strike="noStrike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3,</a:t>
            </a:r>
            <a:r>
              <a:rPr b="1" lang="en-US" sz="44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448</a:t>
            </a:r>
            <a:endParaRPr b="1" i="0" sz="4400" u="none" cap="none" strike="noStrike">
              <a:solidFill>
                <a:srgbClr val="D2232A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3" name="Google Shape;223;g258cec5c1be_1_46"/>
          <p:cNvSpPr txBox="1"/>
          <p:nvPr/>
        </p:nvSpPr>
        <p:spPr>
          <a:xfrm>
            <a:off x="9389416" y="2268199"/>
            <a:ext cx="1479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Montserrat ExtraBold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7%</a:t>
            </a:r>
            <a:endParaRPr b="1" i="0" sz="4400" u="none" cap="none" strike="noStrike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4" name="Google Shape;224;g258cec5c1be_1_46"/>
          <p:cNvSpPr txBox="1"/>
          <p:nvPr/>
        </p:nvSpPr>
        <p:spPr>
          <a:xfrm>
            <a:off x="3012549" y="2135165"/>
            <a:ext cx="2209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number</a:t>
            </a:r>
            <a:b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positions currently filled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258cec5c1be_1_46"/>
          <p:cNvSpPr txBox="1"/>
          <p:nvPr/>
        </p:nvSpPr>
        <p:spPr>
          <a:xfrm>
            <a:off x="3061645" y="1424395"/>
            <a:ext cx="2209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4400"/>
              <a:buFont typeface="Montserrat ExtraBold"/>
              <a:buNone/>
            </a:pPr>
            <a:r>
              <a:rPr b="1" i="0" lang="en-US" sz="4400" u="none" cap="none" strike="noStrike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2,8</a:t>
            </a:r>
            <a:r>
              <a:rPr b="1" lang="en-US" sz="44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50</a:t>
            </a:r>
            <a:endParaRPr b="1" i="0" sz="4400" u="none" cap="none" strike="noStrike">
              <a:solidFill>
                <a:srgbClr val="D2232A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6" name="Google Shape;226;g258cec5c1be_1_46"/>
          <p:cNvSpPr/>
          <p:nvPr/>
        </p:nvSpPr>
        <p:spPr>
          <a:xfrm rot="5400000">
            <a:off x="2854181" y="2175959"/>
            <a:ext cx="351000" cy="285000"/>
          </a:xfrm>
          <a:prstGeom prst="triangle">
            <a:avLst>
              <a:gd fmla="val 50000" name="adj"/>
            </a:avLst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258cec5c1be_1_46"/>
          <p:cNvSpPr/>
          <p:nvPr/>
        </p:nvSpPr>
        <p:spPr>
          <a:xfrm>
            <a:off x="2464092" y="2286565"/>
            <a:ext cx="92100" cy="92100"/>
          </a:xfrm>
          <a:prstGeom prst="ellipse">
            <a:avLst/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258cec5c1be_1_46"/>
          <p:cNvSpPr/>
          <p:nvPr/>
        </p:nvSpPr>
        <p:spPr>
          <a:xfrm>
            <a:off x="2673197" y="2286565"/>
            <a:ext cx="92100" cy="92100"/>
          </a:xfrm>
          <a:prstGeom prst="ellipse">
            <a:avLst/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258cec5c1be_1_46"/>
          <p:cNvSpPr txBox="1"/>
          <p:nvPr/>
        </p:nvSpPr>
        <p:spPr>
          <a:xfrm>
            <a:off x="5866175" y="1283850"/>
            <a:ext cx="13902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2800"/>
              <a:buFont typeface="Montserrat ExtraBold"/>
              <a:buNone/>
            </a:pPr>
            <a:r>
              <a:rPr b="1" i="0" lang="en-US" sz="2800" u="none" cap="none" strike="noStrike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1,</a:t>
            </a:r>
            <a:r>
              <a:rPr b="1" lang="en-US" sz="28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440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2800"/>
              <a:buFont typeface="Montserrat ExtraBold"/>
              <a:buNone/>
            </a:pPr>
            <a:r>
              <a:rPr b="1" i="0" lang="en-US" sz="2800" u="none" cap="none" strike="noStrike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6</a:t>
            </a:r>
            <a:r>
              <a:rPr b="1" lang="en-US" sz="28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2800"/>
              <a:buFont typeface="Montserrat ExtraBold"/>
              <a:buNone/>
            </a:pPr>
            <a:r>
              <a:rPr b="1" lang="en-US" sz="28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365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2800"/>
              <a:buFont typeface="Montserrat ExtraBold"/>
              <a:buNone/>
            </a:pPr>
            <a:r>
              <a:rPr b="1" lang="en-US" sz="28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318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2800"/>
              <a:buFont typeface="Montserrat ExtraBold"/>
              <a:buNone/>
            </a:pPr>
            <a:r>
              <a:rPr b="1" lang="en-US" sz="28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76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2232A"/>
              </a:buClr>
              <a:buSzPts val="2800"/>
              <a:buFont typeface="Montserrat ExtraBold"/>
              <a:buNone/>
            </a:pPr>
            <a:r>
              <a:rPr b="1" lang="en-US" sz="2800">
                <a:solidFill>
                  <a:srgbClr val="D223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258cec5c1be_1_46"/>
          <p:cNvSpPr/>
          <p:nvPr/>
        </p:nvSpPr>
        <p:spPr>
          <a:xfrm>
            <a:off x="2243164" y="2286565"/>
            <a:ext cx="92100" cy="92100"/>
          </a:xfrm>
          <a:prstGeom prst="ellipse">
            <a:avLst/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258cec5c1be_1_46"/>
          <p:cNvSpPr/>
          <p:nvPr/>
        </p:nvSpPr>
        <p:spPr>
          <a:xfrm rot="5400000">
            <a:off x="5783074" y="2155877"/>
            <a:ext cx="351000" cy="285000"/>
          </a:xfrm>
          <a:prstGeom prst="triangle">
            <a:avLst>
              <a:gd fmla="val 50000" name="adj"/>
            </a:avLst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258cec5c1be_1_46"/>
          <p:cNvSpPr/>
          <p:nvPr/>
        </p:nvSpPr>
        <p:spPr>
          <a:xfrm>
            <a:off x="5392985" y="2266483"/>
            <a:ext cx="92100" cy="92100"/>
          </a:xfrm>
          <a:prstGeom prst="ellipse">
            <a:avLst/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258cec5c1be_1_46"/>
          <p:cNvSpPr/>
          <p:nvPr/>
        </p:nvSpPr>
        <p:spPr>
          <a:xfrm>
            <a:off x="5602090" y="2266483"/>
            <a:ext cx="92100" cy="92100"/>
          </a:xfrm>
          <a:prstGeom prst="ellipse">
            <a:avLst/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258cec5c1be_1_46"/>
          <p:cNvSpPr/>
          <p:nvPr/>
        </p:nvSpPr>
        <p:spPr>
          <a:xfrm>
            <a:off x="5172057" y="2266483"/>
            <a:ext cx="92100" cy="92100"/>
          </a:xfrm>
          <a:prstGeom prst="ellipse">
            <a:avLst/>
          </a:prstGeom>
          <a:solidFill>
            <a:srgbClr val="1D468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258cec5c1be_1_46"/>
          <p:cNvSpPr txBox="1"/>
          <p:nvPr/>
        </p:nvSpPr>
        <p:spPr>
          <a:xfrm>
            <a:off x="7200644" y="1283840"/>
            <a:ext cx="51345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2800"/>
              <a:buFont typeface="Montserrat"/>
              <a:buNone/>
            </a:pPr>
            <a:r>
              <a:rPr b="0" i="0" lang="en-US" sz="28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Teachers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2800"/>
              <a:buFont typeface="Montserrat"/>
              <a:buNone/>
            </a:pPr>
            <a:r>
              <a:rPr b="0" i="0" lang="en-US" sz="28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Auxiliary staff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2800"/>
              <a:buFont typeface="Montserrat"/>
              <a:buNone/>
            </a:pPr>
            <a:r>
              <a:rPr b="0" i="0" lang="en-US" sz="28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Professional support staff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2800"/>
              <a:buFont typeface="Montserrat"/>
              <a:buNone/>
            </a:pPr>
            <a:r>
              <a:rPr b="0" i="0" lang="en-US" sz="28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Educational aides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2800"/>
              <a:buFont typeface="Montserrat"/>
              <a:buNone/>
            </a:pPr>
            <a:r>
              <a:rPr b="0" i="0" lang="en-US" sz="28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Campus administrators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2800"/>
              <a:buFont typeface="Montserrat"/>
              <a:buNone/>
            </a:pPr>
            <a:r>
              <a:rPr b="0" i="0" lang="en-US" sz="28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Superintendent &amp; Executive Leadership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58cec5c1be_1_46"/>
          <p:cNvSpPr txBox="1"/>
          <p:nvPr/>
        </p:nvSpPr>
        <p:spPr>
          <a:xfrm>
            <a:off x="3012549" y="3915839"/>
            <a:ext cx="2209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Total number</a:t>
            </a:r>
            <a:br>
              <a:rPr b="0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 positions currently vacant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258cec5c1be_1_46"/>
          <p:cNvSpPr txBox="1"/>
          <p:nvPr/>
        </p:nvSpPr>
        <p:spPr>
          <a:xfrm>
            <a:off x="3061645" y="3205069"/>
            <a:ext cx="2209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Montserrat ExtraBold"/>
              <a:buNone/>
            </a:pPr>
            <a:r>
              <a:rPr b="1" lang="en-US" sz="44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598</a:t>
            </a:r>
            <a:endParaRPr b="1" i="0" sz="4400" u="none" cap="none" strike="noStrike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8" name="Google Shape;238;g258cec5c1be_1_46"/>
          <p:cNvSpPr txBox="1"/>
          <p:nvPr/>
        </p:nvSpPr>
        <p:spPr>
          <a:xfrm>
            <a:off x="312650" y="5869650"/>
            <a:ext cx="9984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As of 7.12.23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58cec5c1be_3_18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Financial </a:t>
            </a:r>
            <a:endParaRPr/>
          </a:p>
        </p:txBody>
      </p:sp>
      <p:pic>
        <p:nvPicPr>
          <p:cNvPr id="244" name="Google Shape;244;g258cec5c1be_3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258cec5c1be_1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258cec5c1be_1_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925" y="152400"/>
            <a:ext cx="4496925" cy="581784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258cec5c1be_1_58"/>
          <p:cNvSpPr txBox="1"/>
          <p:nvPr/>
        </p:nvSpPr>
        <p:spPr>
          <a:xfrm>
            <a:off x="5904800" y="1103375"/>
            <a:ext cx="5668200" cy="49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•Created by the state in 2019 for districts to transition from old school law to the new school law under HB3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•The transition grant is only a five-year program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•MISD received about $55 million last school year, about 24% of all grant funding available for the entire state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•MISD expects to receive an estimated amount of $55 million this school year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•Grant program ends in 2023-24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258cec5c1be_1_58"/>
          <p:cNvSpPr txBox="1"/>
          <p:nvPr/>
        </p:nvSpPr>
        <p:spPr>
          <a:xfrm>
            <a:off x="5864600" y="524450"/>
            <a:ext cx="57486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Formula Transition Grant</a:t>
            </a: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58cec5c1be_1_64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Operations</a:t>
            </a:r>
            <a:endParaRPr/>
          </a:p>
        </p:txBody>
      </p:sp>
      <p:pic>
        <p:nvPicPr>
          <p:cNvPr id="258" name="Google Shape;258;g258cec5c1be_1_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58cec5c1be_3_62"/>
          <p:cNvSpPr/>
          <p:nvPr/>
        </p:nvSpPr>
        <p:spPr>
          <a:xfrm>
            <a:off x="8690175" y="552475"/>
            <a:ext cx="2965200" cy="134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g258cec5c1be_3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258cec5c1be_3_62"/>
          <p:cNvSpPr txBox="1"/>
          <p:nvPr/>
        </p:nvSpPr>
        <p:spPr>
          <a:xfrm>
            <a:off x="315975" y="202950"/>
            <a:ext cx="105561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Completed and Upcoming Projects</a:t>
            </a:r>
            <a:endParaRPr sz="3200">
              <a:solidFill>
                <a:srgbClr val="1D468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6" name="Google Shape;266;g258cec5c1be_3_62"/>
          <p:cNvSpPr txBox="1"/>
          <p:nvPr/>
        </p:nvSpPr>
        <p:spPr>
          <a:xfrm>
            <a:off x="605125" y="729500"/>
            <a:ext cx="9550800" cy="48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Franks ES Office renovation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Phase III Reverse Osmosis project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Generator upgrade for IT at LHS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LED lighting upgrade for Memorial Stadium and LHS and MFHS parking lots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New fencing at MHS and Alamo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Resurface parking lots at LHS, MFHS, and teacher parking lot at MHS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New irrigation installation at South, Scharbauer, Henderson, Milam and Long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LHS Auditorium renovation (paint and flooring)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New fuel pumps for Transportation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New classroom/student furniture for 13 campuses across the district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Elevator upgrades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rgbClr val="1F497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District-wide boiler and chiller replacements</a:t>
            </a:r>
            <a:endParaRPr sz="2200">
              <a:solidFill>
                <a:srgbClr val="1F497D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258cec5c1be_3_62"/>
          <p:cNvSpPr txBox="1"/>
          <p:nvPr/>
        </p:nvSpPr>
        <p:spPr>
          <a:xfrm>
            <a:off x="8609475" y="1021975"/>
            <a:ext cx="3404400" cy="8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2022-23: $7,000,000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2023-24: $12,000,000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Capital Projects: $25,000,000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258cec5c1be_3_62"/>
          <p:cNvSpPr txBox="1"/>
          <p:nvPr/>
        </p:nvSpPr>
        <p:spPr>
          <a:xfrm>
            <a:off x="8622375" y="623050"/>
            <a:ext cx="31008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Operations Budget Improvements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58cec5c1be_1_76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Communications</a:t>
            </a:r>
            <a:endParaRPr/>
          </a:p>
        </p:txBody>
      </p:sp>
      <p:pic>
        <p:nvPicPr>
          <p:cNvPr id="274" name="Google Shape;274;g258cec5c1be_1_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58cec5c1be_3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258cec5c1be_3_34"/>
          <p:cNvPicPr preferRelativeResize="0"/>
          <p:nvPr/>
        </p:nvPicPr>
        <p:blipFill rotWithShape="1">
          <a:blip r:embed="rId4">
            <a:alphaModFix/>
          </a:blip>
          <a:srcRect b="0" l="0" r="0" t="7952"/>
          <a:stretch/>
        </p:blipFill>
        <p:spPr>
          <a:xfrm>
            <a:off x="152400" y="887499"/>
            <a:ext cx="11887201" cy="4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258cec5c1be_3_34"/>
          <p:cNvSpPr txBox="1"/>
          <p:nvPr/>
        </p:nvSpPr>
        <p:spPr>
          <a:xfrm>
            <a:off x="568075" y="259600"/>
            <a:ext cx="70419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Areas of Focus</a:t>
            </a:r>
            <a:endParaRPr sz="3200">
              <a:solidFill>
                <a:srgbClr val="1D468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58cec5c1be_3_102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Leadership</a:t>
            </a:r>
            <a:endParaRPr/>
          </a:p>
        </p:txBody>
      </p:sp>
      <p:pic>
        <p:nvPicPr>
          <p:cNvPr id="287" name="Google Shape;287;g258cec5c1be_3_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g258cec5c1be_3_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258cec5c1be_3_96"/>
          <p:cNvSpPr txBox="1"/>
          <p:nvPr/>
        </p:nvSpPr>
        <p:spPr>
          <a:xfrm>
            <a:off x="568075" y="259600"/>
            <a:ext cx="70419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Areas of Focus</a:t>
            </a:r>
            <a:endParaRPr sz="3200">
              <a:solidFill>
                <a:srgbClr val="1D468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4" name="Google Shape;294;g258cec5c1be_3_96"/>
          <p:cNvSpPr txBox="1"/>
          <p:nvPr/>
        </p:nvSpPr>
        <p:spPr>
          <a:xfrm>
            <a:off x="736225" y="1260650"/>
            <a:ext cx="6283200" cy="3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Campus Culture &amp; Climate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Executive Director of School Leadership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Leadership Summit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Holdsworth Center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Principal Fellows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Aspiring Principals Academy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2f169bcfa3_0_16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Strategic Plan</a:t>
            </a:r>
            <a:endParaRPr/>
          </a:p>
        </p:txBody>
      </p:sp>
      <p:pic>
        <p:nvPicPr>
          <p:cNvPr id="300" name="Google Shape;300;g22f169bcfa3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22f169bcfa3_0_16"/>
          <p:cNvSpPr txBox="1"/>
          <p:nvPr/>
        </p:nvSpPr>
        <p:spPr>
          <a:xfrm>
            <a:off x="4596000" y="3845600"/>
            <a:ext cx="30000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Overview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2b101b4667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Strategic Plan Themes</a:t>
            </a:r>
            <a:endParaRPr>
              <a:solidFill>
                <a:srgbClr val="1D468E"/>
              </a:solidFill>
            </a:endParaRPr>
          </a:p>
        </p:txBody>
      </p:sp>
      <p:pic>
        <p:nvPicPr>
          <p:cNvPr id="307" name="Google Shape;307;g22b101b466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22b101b4667_0_0"/>
          <p:cNvSpPr txBox="1"/>
          <p:nvPr/>
        </p:nvSpPr>
        <p:spPr>
          <a:xfrm>
            <a:off x="8094155" y="1978457"/>
            <a:ext cx="363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Engage &amp; Act</a:t>
            </a:r>
            <a:endParaRPr b="1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9" name="Google Shape;309;g22b101b4667_0_0"/>
          <p:cNvSpPr txBox="1"/>
          <p:nvPr/>
        </p:nvSpPr>
        <p:spPr>
          <a:xfrm>
            <a:off x="235775" y="1997887"/>
            <a:ext cx="408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Student Experience</a:t>
            </a:r>
            <a:endParaRPr b="1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g22b101b4667_0_0"/>
          <p:cNvSpPr txBox="1"/>
          <p:nvPr/>
        </p:nvSpPr>
        <p:spPr>
          <a:xfrm>
            <a:off x="4216300" y="2017317"/>
            <a:ext cx="408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Grow &amp; Develop Staff</a:t>
            </a:r>
            <a:endParaRPr b="1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g22b101b4667_0_0"/>
          <p:cNvSpPr txBox="1"/>
          <p:nvPr/>
        </p:nvSpPr>
        <p:spPr>
          <a:xfrm>
            <a:off x="678879" y="3614055"/>
            <a:ext cx="3578100" cy="1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We foster </a:t>
            </a:r>
            <a:r>
              <a:rPr b="1"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safe and innovative learning spaces</a:t>
            </a: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where students engage in rigorous and relevant experiences, preparing them for meaningful opportunities post </a:t>
            </a: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graduation</a:t>
            </a: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45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g22b101b4667_0_0"/>
          <p:cNvSpPr txBox="1"/>
          <p:nvPr/>
        </p:nvSpPr>
        <p:spPr>
          <a:xfrm>
            <a:off x="4612365" y="3614055"/>
            <a:ext cx="3353400" cy="17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Our </a:t>
            </a:r>
            <a:r>
              <a:rPr b="1"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retention and recruitment</a:t>
            </a: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practices promote professional growth that yields and rewards high-impact staff, improving student outcomes.</a:t>
            </a:r>
            <a:endParaRPr i="0" sz="14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0" sz="14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3" name="Google Shape;313;g22b101b4667_0_0"/>
          <p:cNvSpPr txBox="1"/>
          <p:nvPr/>
        </p:nvSpPr>
        <p:spPr>
          <a:xfrm>
            <a:off x="8324435" y="3614055"/>
            <a:ext cx="3631800" cy="1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We </a:t>
            </a:r>
            <a:r>
              <a:rPr b="1"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engage the entire Midland community</a:t>
            </a:r>
            <a:r>
              <a:rPr lang="en-US" sz="145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 through clear and actionable communication that cultivates trust and partnership.</a:t>
            </a:r>
            <a:endParaRPr i="0" sz="145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4" name="Google Shape;314;g22b101b4667_0_0"/>
          <p:cNvPicPr preferRelativeResize="0"/>
          <p:nvPr/>
        </p:nvPicPr>
        <p:blipFill rotWithShape="1">
          <a:blip r:embed="rId4">
            <a:alphaModFix/>
          </a:blip>
          <a:srcRect b="51396" l="61130" r="15074" t="16648"/>
          <a:stretch/>
        </p:blipFill>
        <p:spPr>
          <a:xfrm>
            <a:off x="9564301" y="2695338"/>
            <a:ext cx="972960" cy="881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22b101b4667_0_0"/>
          <p:cNvPicPr preferRelativeResize="0"/>
          <p:nvPr/>
        </p:nvPicPr>
        <p:blipFill rotWithShape="1">
          <a:blip r:embed="rId4">
            <a:alphaModFix/>
          </a:blip>
          <a:srcRect b="46513" l="8054" r="68150" t="21531"/>
          <a:stretch/>
        </p:blipFill>
        <p:spPr>
          <a:xfrm>
            <a:off x="1902663" y="2695338"/>
            <a:ext cx="972960" cy="881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6" name="Google Shape;316;g22b101b4667_0_0"/>
          <p:cNvCxnSpPr/>
          <p:nvPr/>
        </p:nvCxnSpPr>
        <p:spPr>
          <a:xfrm>
            <a:off x="4465606" y="3738494"/>
            <a:ext cx="0" cy="12435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7" name="Google Shape;317;g22b101b4667_0_0"/>
          <p:cNvSpPr/>
          <p:nvPr/>
        </p:nvSpPr>
        <p:spPr>
          <a:xfrm>
            <a:off x="1435271" y="2595081"/>
            <a:ext cx="1689900" cy="81600"/>
          </a:xfrm>
          <a:prstGeom prst="rect">
            <a:avLst/>
          </a:prstGeom>
          <a:solidFill>
            <a:srgbClr val="FFB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8" name="Google Shape;318;g22b101b4667_0_0"/>
          <p:cNvSpPr/>
          <p:nvPr/>
        </p:nvSpPr>
        <p:spPr>
          <a:xfrm>
            <a:off x="5374992" y="2595081"/>
            <a:ext cx="1689900" cy="81600"/>
          </a:xfrm>
          <a:prstGeom prst="rect">
            <a:avLst/>
          </a:prstGeom>
          <a:solidFill>
            <a:srgbClr val="4284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9" name="Google Shape;319;g22b101b4667_0_0"/>
          <p:cNvSpPr/>
          <p:nvPr/>
        </p:nvSpPr>
        <p:spPr>
          <a:xfrm>
            <a:off x="9065084" y="2595081"/>
            <a:ext cx="1689900" cy="816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20" name="Google Shape;320;g22b101b4667_0_0"/>
          <p:cNvCxnSpPr/>
          <p:nvPr/>
        </p:nvCxnSpPr>
        <p:spPr>
          <a:xfrm>
            <a:off x="8305306" y="3738494"/>
            <a:ext cx="0" cy="12435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21" name="Google Shape;321;g22b101b4667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9850" y="2761825"/>
            <a:ext cx="584596" cy="815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587d068fb4_2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2587d068fb4_2_8"/>
          <p:cNvSpPr txBox="1"/>
          <p:nvPr/>
        </p:nvSpPr>
        <p:spPr>
          <a:xfrm>
            <a:off x="8094155" y="1292657"/>
            <a:ext cx="363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Engage &amp; Act</a:t>
            </a:r>
            <a:endParaRPr b="1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8" name="Google Shape;328;g2587d068fb4_2_8"/>
          <p:cNvSpPr txBox="1"/>
          <p:nvPr/>
        </p:nvSpPr>
        <p:spPr>
          <a:xfrm>
            <a:off x="235775" y="1312087"/>
            <a:ext cx="408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Student Experience</a:t>
            </a:r>
            <a:endParaRPr b="1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9" name="Google Shape;329;g2587d068fb4_2_8"/>
          <p:cNvSpPr txBox="1"/>
          <p:nvPr/>
        </p:nvSpPr>
        <p:spPr>
          <a:xfrm>
            <a:off x="4216300" y="1331517"/>
            <a:ext cx="408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Grow &amp; Develop Staff</a:t>
            </a:r>
            <a:endParaRPr b="1" i="0" sz="20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0" name="Google Shape;330;g2587d068fb4_2_8"/>
          <p:cNvSpPr txBox="1"/>
          <p:nvPr/>
        </p:nvSpPr>
        <p:spPr>
          <a:xfrm>
            <a:off x="8324435" y="2868697"/>
            <a:ext cx="3631800" cy="14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0675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50"/>
              <a:buFont typeface="Raleway"/>
              <a:buChar char="●"/>
            </a:pPr>
            <a:r>
              <a:rPr b="1" lang="en-US" sz="1450">
                <a:latin typeface="Raleway"/>
                <a:ea typeface="Raleway"/>
                <a:cs typeface="Raleway"/>
                <a:sym typeface="Raleway"/>
              </a:rPr>
              <a:t>Strengthen </a:t>
            </a:r>
            <a:r>
              <a:rPr lang="en-US" sz="1450">
                <a:latin typeface="Raleway"/>
                <a:ea typeface="Raleway"/>
                <a:cs typeface="Raleway"/>
                <a:sym typeface="Raleway"/>
              </a:rPr>
              <a:t>our </a:t>
            </a:r>
            <a:r>
              <a:rPr lang="en-US" sz="1450">
                <a:latin typeface="Raleway"/>
                <a:ea typeface="Raleway"/>
                <a:cs typeface="Raleway"/>
                <a:sym typeface="Raleway"/>
              </a:rPr>
              <a:t>existing</a:t>
            </a:r>
            <a:r>
              <a:rPr lang="en-US" sz="1450">
                <a:latin typeface="Raleway"/>
                <a:ea typeface="Raleway"/>
                <a:cs typeface="Raleway"/>
                <a:sym typeface="Raleway"/>
              </a:rPr>
              <a:t> community </a:t>
            </a:r>
            <a:r>
              <a:rPr b="1" lang="en-US" sz="1450">
                <a:latin typeface="Raleway"/>
                <a:ea typeface="Raleway"/>
                <a:cs typeface="Raleway"/>
                <a:sym typeface="Raleway"/>
              </a:rPr>
              <a:t>partnerships </a:t>
            </a:r>
            <a:r>
              <a:rPr lang="en-US" sz="1450">
                <a:latin typeface="Raleway"/>
                <a:ea typeface="Raleway"/>
                <a:cs typeface="Raleway"/>
                <a:sym typeface="Raleway"/>
              </a:rPr>
              <a:t>&amp; develop new</a:t>
            </a:r>
            <a:endParaRPr sz="1450"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50"/>
              <a:buFont typeface="Raleway"/>
              <a:buChar char="●"/>
            </a:pPr>
            <a:r>
              <a:rPr b="1" lang="en-US" sz="1450">
                <a:latin typeface="Raleway"/>
                <a:ea typeface="Raleway"/>
                <a:cs typeface="Raleway"/>
                <a:sym typeface="Raleway"/>
              </a:rPr>
              <a:t>Tell the MISD Story</a:t>
            </a:r>
            <a:endParaRPr b="1" sz="1450"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50"/>
              <a:buFont typeface="Raleway"/>
              <a:buChar char="●"/>
            </a:pPr>
            <a:r>
              <a:rPr lang="en-US" sz="1450">
                <a:latin typeface="Raleway"/>
                <a:ea typeface="Raleway"/>
                <a:cs typeface="Raleway"/>
                <a:sym typeface="Raleway"/>
              </a:rPr>
              <a:t>Increase family </a:t>
            </a:r>
            <a:r>
              <a:rPr b="1" lang="en-US" sz="1450">
                <a:latin typeface="Raleway"/>
                <a:ea typeface="Raleway"/>
                <a:cs typeface="Raleway"/>
                <a:sym typeface="Raleway"/>
              </a:rPr>
              <a:t>engagement</a:t>
            </a:r>
            <a:endParaRPr b="1" sz="145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1" name="Google Shape;331;g2587d068fb4_2_8"/>
          <p:cNvPicPr preferRelativeResize="0"/>
          <p:nvPr/>
        </p:nvPicPr>
        <p:blipFill rotWithShape="1">
          <a:blip r:embed="rId4">
            <a:alphaModFix/>
          </a:blip>
          <a:srcRect b="51396" l="61130" r="15074" t="16648"/>
          <a:stretch/>
        </p:blipFill>
        <p:spPr>
          <a:xfrm>
            <a:off x="9564301" y="2009538"/>
            <a:ext cx="972960" cy="881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2587d068fb4_2_8"/>
          <p:cNvPicPr preferRelativeResize="0"/>
          <p:nvPr/>
        </p:nvPicPr>
        <p:blipFill rotWithShape="1">
          <a:blip r:embed="rId4">
            <a:alphaModFix/>
          </a:blip>
          <a:srcRect b="46513" l="8054" r="68150" t="21531"/>
          <a:stretch/>
        </p:blipFill>
        <p:spPr>
          <a:xfrm>
            <a:off x="1902663" y="2009538"/>
            <a:ext cx="972960" cy="88152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2587d068fb4_2_8"/>
          <p:cNvSpPr/>
          <p:nvPr/>
        </p:nvSpPr>
        <p:spPr>
          <a:xfrm>
            <a:off x="1435271" y="1909281"/>
            <a:ext cx="1689900" cy="81600"/>
          </a:xfrm>
          <a:prstGeom prst="rect">
            <a:avLst/>
          </a:prstGeom>
          <a:solidFill>
            <a:srgbClr val="FFB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4" name="Google Shape;334;g2587d068fb4_2_8"/>
          <p:cNvSpPr/>
          <p:nvPr/>
        </p:nvSpPr>
        <p:spPr>
          <a:xfrm>
            <a:off x="5374992" y="1909281"/>
            <a:ext cx="1689900" cy="81600"/>
          </a:xfrm>
          <a:prstGeom prst="rect">
            <a:avLst/>
          </a:prstGeom>
          <a:solidFill>
            <a:srgbClr val="4284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5" name="Google Shape;335;g2587d068fb4_2_8"/>
          <p:cNvSpPr/>
          <p:nvPr/>
        </p:nvSpPr>
        <p:spPr>
          <a:xfrm>
            <a:off x="9065084" y="1909281"/>
            <a:ext cx="1689900" cy="81600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6" name="Google Shape;336;g2587d068fb4_2_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D468E"/>
                </a:solidFill>
              </a:rPr>
              <a:t>Goals &amp; Initiatives</a:t>
            </a:r>
            <a:endParaRPr>
              <a:solidFill>
                <a:srgbClr val="1D468E"/>
              </a:solidFill>
            </a:endParaRPr>
          </a:p>
        </p:txBody>
      </p:sp>
      <p:cxnSp>
        <p:nvCxnSpPr>
          <p:cNvPr id="337" name="Google Shape;337;g2587d068fb4_2_8"/>
          <p:cNvCxnSpPr/>
          <p:nvPr/>
        </p:nvCxnSpPr>
        <p:spPr>
          <a:xfrm>
            <a:off x="8026970" y="3022897"/>
            <a:ext cx="0" cy="24096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g2587d068fb4_2_8"/>
          <p:cNvCxnSpPr/>
          <p:nvPr/>
        </p:nvCxnSpPr>
        <p:spPr>
          <a:xfrm>
            <a:off x="4432040" y="3022897"/>
            <a:ext cx="0" cy="24096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" name="Google Shape;339;g2587d068fb4_2_8"/>
          <p:cNvSpPr txBox="1"/>
          <p:nvPr/>
        </p:nvSpPr>
        <p:spPr>
          <a:xfrm>
            <a:off x="4729505" y="2868697"/>
            <a:ext cx="3000000" cy="19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0675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●"/>
            </a:pP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Recruit and retain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high-quality staff</a:t>
            </a:r>
            <a:endParaRPr sz="14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●"/>
            </a:pP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Develop and implement </a:t>
            </a: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talent pipelines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and </a:t>
            </a: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professional learning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4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●"/>
            </a:pP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Streamline 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onboarding process</a:t>
            </a:r>
            <a:endParaRPr sz="14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0" name="Google Shape;340;g2587d068fb4_2_8"/>
          <p:cNvSpPr txBox="1"/>
          <p:nvPr/>
        </p:nvSpPr>
        <p:spPr>
          <a:xfrm>
            <a:off x="235775" y="2868697"/>
            <a:ext cx="3898800" cy="32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0675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●"/>
            </a:pP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Strengthen instructional practices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improve student outcomes</a:t>
            </a:r>
            <a:endParaRPr sz="14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●"/>
            </a:pP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Improve academic support and career preparation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 for students to ensure readiness for college, employment, or military service upon graduation.</a:t>
            </a:r>
            <a:endParaRPr sz="14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Raleway"/>
              <a:buChar char="●"/>
            </a:pP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Research, plan and implement new </a:t>
            </a:r>
            <a:r>
              <a:rPr b="1"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school safety infrastructure, facility updates and transportation operations</a:t>
            </a:r>
            <a:r>
              <a:rPr lang="en-US" sz="145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that maximize instructional time.</a:t>
            </a:r>
            <a:endParaRPr sz="145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1" name="Google Shape;341;g2587d068fb4_2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3700" y="2076025"/>
            <a:ext cx="584596" cy="815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2eeb55f7b7_0_10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Strategic Plan </a:t>
            </a:r>
            <a:endParaRPr/>
          </a:p>
        </p:txBody>
      </p:sp>
      <p:pic>
        <p:nvPicPr>
          <p:cNvPr id="347" name="Google Shape;347;g22eeb55f7b7_0_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22eeb55f7b7_0_102"/>
          <p:cNvSpPr txBox="1"/>
          <p:nvPr/>
        </p:nvSpPr>
        <p:spPr>
          <a:xfrm>
            <a:off x="4750150" y="3429000"/>
            <a:ext cx="30000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Next Steps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88888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258cec5c1be_1_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258cec5c1be_1_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0075" y="81800"/>
            <a:ext cx="5911851" cy="591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2f169bcfa3_0_22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ct val="100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Long Range &amp; Bond Planning Committees</a:t>
            </a:r>
            <a:endParaRPr/>
          </a:p>
        </p:txBody>
      </p:sp>
      <p:pic>
        <p:nvPicPr>
          <p:cNvPr id="360" name="Google Shape;360;g22f169bcfa3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22f169bcfa3_0_22"/>
          <p:cNvSpPr txBox="1"/>
          <p:nvPr/>
        </p:nvSpPr>
        <p:spPr>
          <a:xfrm>
            <a:off x="3715950" y="3963525"/>
            <a:ext cx="47601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How We Got Here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g258cec5c1be_1_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258cec5c1be_1_70"/>
          <p:cNvSpPr txBox="1"/>
          <p:nvPr/>
        </p:nvSpPr>
        <p:spPr>
          <a:xfrm>
            <a:off x="549175" y="302550"/>
            <a:ext cx="79527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Demographic Study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68" name="Google Shape;368;g258cec5c1be_1_70"/>
          <p:cNvSpPr txBox="1"/>
          <p:nvPr/>
        </p:nvSpPr>
        <p:spPr>
          <a:xfrm>
            <a:off x="393325" y="1394850"/>
            <a:ext cx="5304900" cy="40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2021 Demographic Study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 campuses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than 50 years old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●LHS, LFHS and MHS have the greatest need of replacement or significant renovation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of four junior high schools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enrollments 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above their functional capacities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of four freshman and senior high schools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enrollments 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above their functional capacities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elementary schools are expected to be above their functional capacities soon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258cec5c1be_1_70"/>
          <p:cNvSpPr txBox="1"/>
          <p:nvPr/>
        </p:nvSpPr>
        <p:spPr>
          <a:xfrm>
            <a:off x="6143050" y="1394850"/>
            <a:ext cx="5304900" cy="40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Recommendations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 campuses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than 50 years old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●LHS, LFHS and MHS have the greatest need of replacement or significant renovation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of four junior high schools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enrollments 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above their functional capacities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of four freshman and senior high schools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enrollments 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above their functional capacities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elementary schools are expected to be above their functional capacities soon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g258cec5c1be_3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g258cec5c1be_3_46"/>
          <p:cNvSpPr txBox="1"/>
          <p:nvPr/>
        </p:nvSpPr>
        <p:spPr>
          <a:xfrm>
            <a:off x="549175" y="302550"/>
            <a:ext cx="79527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Planning Timeline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76" name="Google Shape;376;g258cec5c1be_3_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2850"/>
            <a:ext cx="11887199" cy="450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2587d068fb4_2_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g2587d068fb4_2_115"/>
          <p:cNvSpPr txBox="1"/>
          <p:nvPr/>
        </p:nvSpPr>
        <p:spPr>
          <a:xfrm>
            <a:off x="1314950" y="1069500"/>
            <a:ext cx="99600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•Demographic study and enrollment projections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•Facilities Assessment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•Grade Reconfiguration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•Community Survey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•Prioritization of Projects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•Financial Implications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•Recommendation to Call a Bond Election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383" name="Google Shape;383;g2587d068fb4_2_115"/>
          <p:cNvSpPr txBox="1"/>
          <p:nvPr/>
        </p:nvSpPr>
        <p:spPr>
          <a:xfrm>
            <a:off x="485525" y="228600"/>
            <a:ext cx="5145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1D468E"/>
                </a:solidFill>
                <a:latin typeface="Calibri"/>
                <a:ea typeface="Calibri"/>
                <a:cs typeface="Calibri"/>
                <a:sym typeface="Calibri"/>
              </a:rPr>
              <a:t>Recap of Work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3127a798cb_0_46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Growth</a:t>
            </a:r>
            <a:endParaRPr/>
          </a:p>
        </p:txBody>
      </p:sp>
      <p:pic>
        <p:nvPicPr>
          <p:cNvPr id="389" name="Google Shape;389;g23127a798cb_0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g2587d068fb4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g2587d068fb4_0_16"/>
          <p:cNvSpPr txBox="1"/>
          <p:nvPr>
            <p:ph type="title"/>
          </p:nvPr>
        </p:nvSpPr>
        <p:spPr>
          <a:xfrm>
            <a:off x="305275" y="-7060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Growth</a:t>
            </a:r>
            <a:endParaRPr/>
          </a:p>
        </p:txBody>
      </p:sp>
      <p:pic>
        <p:nvPicPr>
          <p:cNvPr id="396" name="Google Shape;396;g2587d068fb4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1400" y="865113"/>
            <a:ext cx="9239473" cy="512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g2587d068fb4_2_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g2587d068fb4_2_43"/>
          <p:cNvSpPr txBox="1"/>
          <p:nvPr>
            <p:ph type="title"/>
          </p:nvPr>
        </p:nvSpPr>
        <p:spPr>
          <a:xfrm>
            <a:off x="305275" y="-7060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Growth</a:t>
            </a:r>
            <a:endParaRPr/>
          </a:p>
        </p:txBody>
      </p:sp>
      <p:pic>
        <p:nvPicPr>
          <p:cNvPr id="403" name="Google Shape;403;g2587d068fb4_2_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7163" y="1050800"/>
            <a:ext cx="8917676" cy="465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g22f169bcfa3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22f169bcfa3_0_27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Peer Comparisons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g23127a798cb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g23127a798cb_0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4425" y="202850"/>
            <a:ext cx="7603145" cy="5911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g231356f711f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g231356f711f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3975" y="133350"/>
            <a:ext cx="7824061" cy="5911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g231356f711f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g231356f711f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9575" y="172550"/>
            <a:ext cx="7652855" cy="591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g23127a798cb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23127a798cb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7763" y="132250"/>
            <a:ext cx="7756468" cy="591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g258cec5c1be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g258cec5c1be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375" y="394450"/>
            <a:ext cx="1076325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g258cec5c1be_0_0"/>
          <p:cNvSpPr/>
          <p:nvPr/>
        </p:nvSpPr>
        <p:spPr>
          <a:xfrm>
            <a:off x="11245100" y="4911550"/>
            <a:ext cx="373200" cy="70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g258c92f3fcd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g258c92f3fcd_0_59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Community Survey</a:t>
            </a:r>
            <a:endParaRPr/>
          </a:p>
        </p:txBody>
      </p:sp>
      <p:sp>
        <p:nvSpPr>
          <p:cNvPr id="447" name="Google Shape;447;g258c92f3fcd_0_59"/>
          <p:cNvSpPr txBox="1"/>
          <p:nvPr/>
        </p:nvSpPr>
        <p:spPr>
          <a:xfrm>
            <a:off x="3715950" y="3963525"/>
            <a:ext cx="47601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 2,100 Responses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g258c92f3fcd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258c92f3fcd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888" y="195125"/>
            <a:ext cx="10494224" cy="590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g258c92f3fcd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g258c92f3fcd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250" y="109075"/>
            <a:ext cx="10451500" cy="587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g258c92f3fcd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g258c92f3fcd_0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513" y="109675"/>
            <a:ext cx="10536976" cy="592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g258c92f3fcd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g258c92f3fcd_0_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788" y="165325"/>
            <a:ext cx="10622426" cy="597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g258c92f3fcd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g258c92f3fcd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0250" y="237850"/>
            <a:ext cx="10451500" cy="587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g258c92f3fcd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g258c92f3fcd_0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463" y="134900"/>
            <a:ext cx="10541074" cy="592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g258c92f3fcd_0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g258c92f3fcd_0_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150" y="113175"/>
            <a:ext cx="10579700" cy="595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g258c92f3fcd_0_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g258c92f3fcd_0_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463" y="113525"/>
            <a:ext cx="10579076" cy="595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g258cec5c1be_3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g258cec5c1be_3_119"/>
          <p:cNvSpPr txBox="1"/>
          <p:nvPr/>
        </p:nvSpPr>
        <p:spPr>
          <a:xfrm>
            <a:off x="393325" y="181525"/>
            <a:ext cx="54663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Bond Committee Recommendations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2" name="Google Shape;502;g258cec5c1be_3_119"/>
          <p:cNvPicPr preferRelativeResize="0"/>
          <p:nvPr/>
        </p:nvPicPr>
        <p:blipFill rotWithShape="1">
          <a:blip r:embed="rId4">
            <a:alphaModFix/>
          </a:blip>
          <a:srcRect b="33634" l="0" r="0" t="0"/>
          <a:stretch/>
        </p:blipFill>
        <p:spPr>
          <a:xfrm>
            <a:off x="4535025" y="0"/>
            <a:ext cx="7115011" cy="61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g22b101b4667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g22b101b4667_0_18"/>
          <p:cNvSpPr txBox="1"/>
          <p:nvPr/>
        </p:nvSpPr>
        <p:spPr>
          <a:xfrm>
            <a:off x="393325" y="181525"/>
            <a:ext cx="54663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rgbClr val="1D468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Bond Committee Recommendations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9" name="Google Shape;509;g22b101b4667_0_18"/>
          <p:cNvPicPr preferRelativeResize="0"/>
          <p:nvPr/>
        </p:nvPicPr>
        <p:blipFill rotWithShape="1">
          <a:blip r:embed="rId4">
            <a:alphaModFix/>
          </a:blip>
          <a:srcRect b="0" l="0" r="0" t="66036"/>
          <a:stretch/>
        </p:blipFill>
        <p:spPr>
          <a:xfrm>
            <a:off x="2010588" y="1939561"/>
            <a:ext cx="8170825" cy="359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g2587d068fb4_2_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g2587d068fb4_2_65"/>
          <p:cNvSpPr txBox="1"/>
          <p:nvPr>
            <p:ph type="ctrTitle"/>
          </p:nvPr>
        </p:nvSpPr>
        <p:spPr>
          <a:xfrm>
            <a:off x="1524000" y="2635628"/>
            <a:ext cx="9144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6000"/>
              <a:buFont typeface="Montserrat"/>
              <a:buNone/>
            </a:pPr>
            <a:r>
              <a:rPr b="1" lang="en-US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Q&amp;A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g2587d068fb4_2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6650"/>
            <a:ext cx="12191998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g2587d068fb4_2_35"/>
          <p:cNvSpPr txBox="1"/>
          <p:nvPr>
            <p:ph type="ctrTitle"/>
          </p:nvPr>
        </p:nvSpPr>
        <p:spPr>
          <a:xfrm>
            <a:off x="519900" y="2340150"/>
            <a:ext cx="111522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611"/>
              <a:buFont typeface="Arial"/>
              <a:buNone/>
            </a:pPr>
            <a:r>
              <a:rPr b="1" lang="en-US" sz="3088">
                <a:solidFill>
                  <a:srgbClr val="22222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Cody Cunningham</a:t>
            </a:r>
            <a:endParaRPr b="1" sz="3088">
              <a:solidFill>
                <a:srgbClr val="22222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611"/>
              <a:buFont typeface="Arial"/>
              <a:buNone/>
            </a:pPr>
            <a:r>
              <a:rPr lang="en-US" sz="3088">
                <a:solidFill>
                  <a:srgbClr val="22222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Principal, Director of Communications &amp; Community Engagement</a:t>
            </a:r>
            <a:endParaRPr sz="3088">
              <a:solidFill>
                <a:srgbClr val="22222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611"/>
              <a:buFont typeface="Arial"/>
              <a:buNone/>
            </a:pPr>
            <a:r>
              <a:rPr lang="en-US" sz="3088">
                <a:solidFill>
                  <a:srgbClr val="1155CC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cody.cunningham@pflugerarchitects.com</a:t>
            </a:r>
            <a:endParaRPr sz="3088">
              <a:solidFill>
                <a:srgbClr val="1155CC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611"/>
              <a:buFont typeface="Arial"/>
              <a:buNone/>
            </a:pPr>
            <a:r>
              <a:rPr lang="en-US" sz="3088">
                <a:solidFill>
                  <a:srgbClr val="222222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469-865-3300</a:t>
            </a:r>
            <a:endParaRPr sz="3088">
              <a:solidFill>
                <a:srgbClr val="222222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2021-09-09T17:13:51Z</dcterms:created>
  <dc:creator>Trevor Hawes</dc:creator>
</cp:coreProperties>
</file>