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tif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3" r:id="rId3"/>
    <p:sldId id="258" r:id="rId4"/>
    <p:sldId id="259" r:id="rId5"/>
    <p:sldId id="260" r:id="rId6"/>
    <p:sldId id="261" r:id="rId7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2174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477756"/>
            <a:ext cx="7772400" cy="581025"/>
          </a:xfrm>
          <a:custGeom>
            <a:avLst/>
            <a:gdLst/>
            <a:ahLst/>
            <a:cxnLst/>
            <a:rect l="l" t="t" r="r" b="b"/>
            <a:pathLst>
              <a:path w="7772400" h="581025">
                <a:moveTo>
                  <a:pt x="0" y="580644"/>
                </a:moveTo>
                <a:lnTo>
                  <a:pt x="7772400" y="580644"/>
                </a:lnTo>
                <a:lnTo>
                  <a:pt x="7772400" y="0"/>
                </a:lnTo>
                <a:lnTo>
                  <a:pt x="0" y="0"/>
                </a:lnTo>
                <a:lnTo>
                  <a:pt x="0" y="580644"/>
                </a:lnTo>
                <a:close/>
              </a:path>
            </a:pathLst>
          </a:custGeom>
          <a:solidFill>
            <a:srgbClr val="295B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00510" y="4104249"/>
            <a:ext cx="2971378" cy="961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rgbClr val="2E539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1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dlandisd.net/cms/lib/TX01000898/Centricity/Domain/44/Mileage%20Reimbursement%20Guide%20as%20of%2001.05.23.xlsx" TargetMode="External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6" Type="http://schemas.openxmlformats.org/officeDocument/2006/relationships/image" Target="../media/image21.png"/><Relationship Id="rId3" Type="http://schemas.openxmlformats.org/officeDocument/2006/relationships/audio" Target="../media/media3.m4a"/><Relationship Id="rId21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5" Type="http://schemas.openxmlformats.org/officeDocument/2006/relationships/image" Target="../media/image20.png"/><Relationship Id="rId2" Type="http://schemas.microsoft.com/office/2007/relationships/media" Target="../media/media3.m4a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2.xml"/><Relationship Id="rId6" Type="http://schemas.openxmlformats.org/officeDocument/2006/relationships/hyperlink" Target="http://www.docusign.com/" TargetMode="External"/><Relationship Id="rId11" Type="http://schemas.openxmlformats.org/officeDocument/2006/relationships/image" Target="../media/image7.png"/><Relationship Id="rId24" Type="http://schemas.openxmlformats.org/officeDocument/2006/relationships/image" Target="../media/image19.png"/><Relationship Id="rId5" Type="http://schemas.openxmlformats.org/officeDocument/2006/relationships/image" Target="../media/image4.jpg"/><Relationship Id="rId15" Type="http://schemas.openxmlformats.org/officeDocument/2006/relationships/image" Target="../media/image11.png"/><Relationship Id="rId23" Type="http://schemas.openxmlformats.org/officeDocument/2006/relationships/image" Target="../media/image3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5.xml"/><Relationship Id="rId9" Type="http://schemas.openxmlformats.org/officeDocument/2006/relationships/hyperlink" Target="http://www.gsa.gov/" TargetMode="External"/><Relationship Id="rId14" Type="http://schemas.openxmlformats.org/officeDocument/2006/relationships/image" Target="../media/image10.png"/><Relationship Id="rId22" Type="http://schemas.openxmlformats.org/officeDocument/2006/relationships/image" Target="../media/image18.png"/><Relationship Id="rId27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media4.m4a"/><Relationship Id="rId7" Type="http://schemas.openxmlformats.org/officeDocument/2006/relationships/hyperlink" Target="http://www.docusign.com/" TargetMode="External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22.jpg"/><Relationship Id="rId5" Type="http://schemas.openxmlformats.org/officeDocument/2006/relationships/hyperlink" Target="mailto:purchasing@midlandisd.net" TargetMode="Externa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ocusign.com/" TargetMode="External"/><Relationship Id="rId13" Type="http://schemas.openxmlformats.org/officeDocument/2006/relationships/image" Target="../media/image26.png"/><Relationship Id="rId3" Type="http://schemas.openxmlformats.org/officeDocument/2006/relationships/audio" Target="../media/media5.m4a"/><Relationship Id="rId7" Type="http://schemas.openxmlformats.org/officeDocument/2006/relationships/image" Target="../media/image25.png"/><Relationship Id="rId12" Type="http://schemas.openxmlformats.org/officeDocument/2006/relationships/image" Target="../media/image13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hyperlink" Target="http://www.safetyholdingsinc.com/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24.png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4.png"/><Relationship Id="rId1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8587" y="9588420"/>
            <a:ext cx="4714240" cy="180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00" b="1" i="1" spc="5" dirty="0">
                <a:solidFill>
                  <a:srgbClr val="FCFCFC"/>
                </a:solidFill>
                <a:latin typeface="Arial"/>
                <a:cs typeface="Arial"/>
              </a:rPr>
              <a:t>Mission: All students will graduate prepared </a:t>
            </a:r>
            <a:r>
              <a:rPr sz="1000" b="1" i="1" spc="10" dirty="0">
                <a:solidFill>
                  <a:srgbClr val="FCFCFC"/>
                </a:solidFill>
                <a:latin typeface="Arial"/>
                <a:cs typeface="Arial"/>
              </a:rPr>
              <a:t>and </a:t>
            </a:r>
            <a:r>
              <a:rPr sz="1000" b="1" i="1" spc="5" dirty="0">
                <a:solidFill>
                  <a:srgbClr val="FCFCFC"/>
                </a:solidFill>
                <a:latin typeface="Arial"/>
                <a:cs typeface="Arial"/>
              </a:rPr>
              <a:t>ready for college </a:t>
            </a:r>
            <a:r>
              <a:rPr sz="1000" b="1" i="1" spc="10" dirty="0">
                <a:solidFill>
                  <a:srgbClr val="FCFCFC"/>
                </a:solidFill>
                <a:latin typeface="Arial"/>
                <a:cs typeface="Arial"/>
              </a:rPr>
              <a:t>or</a:t>
            </a:r>
            <a:r>
              <a:rPr sz="1000" b="1" i="1" spc="85" dirty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1000" b="1" i="1" spc="5" dirty="0">
                <a:solidFill>
                  <a:srgbClr val="FCFCFC"/>
                </a:solidFill>
                <a:latin typeface="Arial"/>
                <a:cs typeface="Arial"/>
              </a:rPr>
              <a:t>career.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9095231"/>
            <a:ext cx="7772400" cy="215265"/>
          </a:xfrm>
          <a:custGeom>
            <a:avLst/>
            <a:gdLst/>
            <a:ahLst/>
            <a:cxnLst/>
            <a:rect l="l" t="t" r="r" b="b"/>
            <a:pathLst>
              <a:path w="7772400" h="215265">
                <a:moveTo>
                  <a:pt x="0" y="214884"/>
                </a:moveTo>
                <a:lnTo>
                  <a:pt x="7772400" y="214884"/>
                </a:lnTo>
                <a:lnTo>
                  <a:pt x="7772400" y="0"/>
                </a:lnTo>
                <a:lnTo>
                  <a:pt x="0" y="0"/>
                </a:lnTo>
                <a:lnTo>
                  <a:pt x="0" y="214884"/>
                </a:lnTo>
                <a:close/>
              </a:path>
            </a:pathLst>
          </a:custGeom>
          <a:solidFill>
            <a:srgbClr val="295B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894064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67056">
            <a:solidFill>
              <a:srgbClr val="295B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35057" y="7692025"/>
            <a:ext cx="163830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10" dirty="0">
                <a:solidFill>
                  <a:srgbClr val="888888"/>
                </a:solidFill>
                <a:latin typeface="Arial"/>
                <a:cs typeface="Arial"/>
              </a:rPr>
              <a:t>‹#›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0" y="2362200"/>
            <a:ext cx="7772400" cy="95705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472440" marR="5080" indent="-460375" algn="ctr">
              <a:lnSpc>
                <a:spcPct val="101000"/>
              </a:lnSpc>
              <a:spcBef>
                <a:spcPts val="70"/>
              </a:spcBef>
            </a:pPr>
            <a:r>
              <a:rPr lang="en-US" spc="-35" dirty="0" smtClean="0"/>
              <a:t>Professional </a:t>
            </a:r>
            <a:r>
              <a:rPr spc="-35" dirty="0" smtClean="0"/>
              <a:t>Travel</a:t>
            </a:r>
            <a:r>
              <a:rPr lang="en-US" spc="-35" dirty="0" smtClean="0"/>
              <a:t> / Expense Form</a:t>
            </a:r>
            <a:br>
              <a:rPr lang="en-US" spc="-35" dirty="0" smtClean="0"/>
            </a:br>
            <a:r>
              <a:rPr spc="10" dirty="0" smtClean="0"/>
              <a:t> </a:t>
            </a:r>
            <a:r>
              <a:rPr spc="-10" dirty="0" smtClean="0"/>
              <a:t>Training</a:t>
            </a:r>
            <a:endParaRPr spc="-10" dirty="0"/>
          </a:p>
        </p:txBody>
      </p:sp>
      <p:sp>
        <p:nvSpPr>
          <p:cNvPr id="7" name="object 7"/>
          <p:cNvSpPr txBox="1"/>
          <p:nvPr/>
        </p:nvSpPr>
        <p:spPr>
          <a:xfrm>
            <a:off x="1981200" y="5506391"/>
            <a:ext cx="3390687" cy="48346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3050" spc="-85" dirty="0" smtClean="0">
                <a:solidFill>
                  <a:srgbClr val="2E5395"/>
                </a:solidFill>
                <a:latin typeface="Arial Black"/>
                <a:cs typeface="Arial Black"/>
              </a:rPr>
              <a:t>November </a:t>
            </a:r>
            <a:r>
              <a:rPr sz="3050" spc="5" dirty="0" smtClean="0">
                <a:solidFill>
                  <a:srgbClr val="2E5395"/>
                </a:solidFill>
                <a:latin typeface="Arial Black"/>
                <a:cs typeface="Arial Black"/>
              </a:rPr>
              <a:t>202</a:t>
            </a:r>
            <a:r>
              <a:rPr lang="en-US" sz="3050" spc="5" dirty="0" smtClean="0">
                <a:solidFill>
                  <a:srgbClr val="2E5395"/>
                </a:solidFill>
                <a:latin typeface="Arial Black"/>
                <a:cs typeface="Arial Black"/>
              </a:rPr>
              <a:t>3</a:t>
            </a:r>
            <a:endParaRPr sz="3050" dirty="0">
              <a:latin typeface="Arial Black"/>
              <a:cs typeface="Arial Black"/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32638" y="94186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49"/>
    </mc:Choice>
    <mc:Fallback xmlns="">
      <p:transition spd="slow" advTm="8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3" name="object 30"/>
          <p:cNvSpPr/>
          <p:nvPr/>
        </p:nvSpPr>
        <p:spPr>
          <a:xfrm>
            <a:off x="2743200" y="2362200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0"/>
          <p:cNvSpPr/>
          <p:nvPr/>
        </p:nvSpPr>
        <p:spPr>
          <a:xfrm>
            <a:off x="2743200" y="2743200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0"/>
          <p:cNvSpPr/>
          <p:nvPr/>
        </p:nvSpPr>
        <p:spPr>
          <a:xfrm>
            <a:off x="2743200" y="3124200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0"/>
          <p:cNvSpPr/>
          <p:nvPr/>
        </p:nvSpPr>
        <p:spPr>
          <a:xfrm>
            <a:off x="2744460" y="3465830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0"/>
          <p:cNvSpPr/>
          <p:nvPr/>
        </p:nvSpPr>
        <p:spPr>
          <a:xfrm>
            <a:off x="2743200" y="3962400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0"/>
          <p:cNvSpPr/>
          <p:nvPr/>
        </p:nvSpPr>
        <p:spPr>
          <a:xfrm>
            <a:off x="2743200" y="4490721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0"/>
          <p:cNvSpPr/>
          <p:nvPr/>
        </p:nvSpPr>
        <p:spPr>
          <a:xfrm>
            <a:off x="2743200" y="4940303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0"/>
          <p:cNvSpPr/>
          <p:nvPr/>
        </p:nvSpPr>
        <p:spPr>
          <a:xfrm>
            <a:off x="2743200" y="5403002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0"/>
          <p:cNvSpPr/>
          <p:nvPr/>
        </p:nvSpPr>
        <p:spPr>
          <a:xfrm>
            <a:off x="2741525" y="5867529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0"/>
          <p:cNvSpPr/>
          <p:nvPr/>
        </p:nvSpPr>
        <p:spPr>
          <a:xfrm>
            <a:off x="2741525" y="6364099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30"/>
          <p:cNvSpPr/>
          <p:nvPr/>
        </p:nvSpPr>
        <p:spPr>
          <a:xfrm>
            <a:off x="2741525" y="6851208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30"/>
          <p:cNvSpPr/>
          <p:nvPr/>
        </p:nvSpPr>
        <p:spPr>
          <a:xfrm>
            <a:off x="2741525" y="7234050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0"/>
          <p:cNvSpPr/>
          <p:nvPr/>
        </p:nvSpPr>
        <p:spPr>
          <a:xfrm>
            <a:off x="2741525" y="7628167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30"/>
          <p:cNvSpPr/>
          <p:nvPr/>
        </p:nvSpPr>
        <p:spPr>
          <a:xfrm>
            <a:off x="2741525" y="8106961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0"/>
          <p:cNvSpPr/>
          <p:nvPr/>
        </p:nvSpPr>
        <p:spPr>
          <a:xfrm>
            <a:off x="2741525" y="8550739"/>
            <a:ext cx="174752" cy="787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Audio 1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32638" y="94186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727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087"/>
    </mc:Choice>
    <mc:Fallback xmlns="">
      <p:transition spd="slow" advTm="135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2446" y="1449666"/>
            <a:ext cx="689610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5" dirty="0">
                <a:latin typeface="Calibri"/>
                <a:cs typeface="Calibri"/>
              </a:rPr>
              <a:t>Professional</a:t>
            </a:r>
            <a:r>
              <a:rPr sz="550" b="1" spc="-5" dirty="0">
                <a:latin typeface="Calibri"/>
                <a:cs typeface="Calibri"/>
              </a:rPr>
              <a:t> </a:t>
            </a:r>
            <a:r>
              <a:rPr sz="550" b="1" spc="5" dirty="0">
                <a:latin typeface="Calibri"/>
                <a:cs typeface="Calibri"/>
              </a:rPr>
              <a:t>Meeting: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2079" y="867967"/>
            <a:ext cx="2762250" cy="691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latin typeface="Calibri"/>
                <a:cs typeface="Calibri"/>
              </a:rPr>
              <a:t>Midland Independent School</a:t>
            </a:r>
            <a:r>
              <a:rPr sz="800" b="1" spc="-100" dirty="0">
                <a:latin typeface="Calibri"/>
                <a:cs typeface="Calibri"/>
              </a:rPr>
              <a:t> </a:t>
            </a:r>
            <a:r>
              <a:rPr sz="800" b="1" spc="-5" dirty="0">
                <a:latin typeface="Calibri"/>
                <a:cs typeface="Calibri"/>
              </a:rPr>
              <a:t>District</a:t>
            </a:r>
            <a:endParaRPr sz="8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420"/>
              </a:spcBef>
            </a:pPr>
            <a:r>
              <a:rPr sz="550" b="1" spc="5" dirty="0">
                <a:latin typeface="Calibri"/>
                <a:cs typeface="Calibri"/>
              </a:rPr>
              <a:t>Professional </a:t>
            </a:r>
            <a:r>
              <a:rPr sz="550" b="1" spc="10" dirty="0">
                <a:latin typeface="Calibri"/>
                <a:cs typeface="Calibri"/>
              </a:rPr>
              <a:t>Request for </a:t>
            </a:r>
            <a:r>
              <a:rPr sz="550" b="1" spc="5" dirty="0">
                <a:latin typeface="Calibri"/>
                <a:cs typeface="Calibri"/>
              </a:rPr>
              <a:t>Travel/Expense</a:t>
            </a:r>
            <a:r>
              <a:rPr sz="550" b="1" spc="120" dirty="0">
                <a:latin typeface="Calibri"/>
                <a:cs typeface="Calibri"/>
              </a:rPr>
              <a:t> </a:t>
            </a:r>
            <a:r>
              <a:rPr sz="550" b="1" spc="5" dirty="0">
                <a:latin typeface="Calibri"/>
                <a:cs typeface="Calibri"/>
              </a:rPr>
              <a:t>Form</a:t>
            </a:r>
            <a:endParaRPr sz="55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409"/>
              </a:spcBef>
            </a:pPr>
            <a:r>
              <a:rPr sz="550" spc="10" dirty="0">
                <a:latin typeface="Calibri"/>
                <a:cs typeface="Calibri"/>
              </a:rPr>
              <a:t>Submit </a:t>
            </a:r>
            <a:r>
              <a:rPr sz="550" dirty="0">
                <a:latin typeface="Calibri"/>
                <a:cs typeface="Calibri"/>
              </a:rPr>
              <a:t>20 </a:t>
            </a:r>
            <a:r>
              <a:rPr sz="550" spc="5" dirty="0">
                <a:latin typeface="Calibri"/>
                <a:cs typeface="Calibri"/>
              </a:rPr>
              <a:t>Busines Days in Advance </a:t>
            </a:r>
            <a:r>
              <a:rPr sz="550" dirty="0">
                <a:latin typeface="Calibri"/>
                <a:cs typeface="Calibri"/>
              </a:rPr>
              <a:t>of </a:t>
            </a:r>
            <a:r>
              <a:rPr sz="550" spc="5" dirty="0">
                <a:latin typeface="Calibri"/>
                <a:cs typeface="Calibri"/>
              </a:rPr>
              <a:t>Departure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" dirty="0">
                <a:latin typeface="Calibri"/>
                <a:cs typeface="Calibri"/>
              </a:rPr>
              <a:t>Date</a:t>
            </a:r>
            <a:endParaRPr sz="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550" spc="5" dirty="0">
                <a:latin typeface="Calibri"/>
                <a:cs typeface="Calibri"/>
              </a:rPr>
              <a:t>(Note: per diem advances need </a:t>
            </a:r>
            <a:r>
              <a:rPr sz="550" dirty="0">
                <a:latin typeface="Calibri"/>
                <a:cs typeface="Calibri"/>
              </a:rPr>
              <a:t>to be </a:t>
            </a:r>
            <a:r>
              <a:rPr sz="550" spc="5" dirty="0">
                <a:latin typeface="Calibri"/>
                <a:cs typeface="Calibri"/>
              </a:rPr>
              <a:t>submitted </a:t>
            </a:r>
            <a:r>
              <a:rPr sz="550" dirty="0">
                <a:latin typeface="Calibri"/>
                <a:cs typeface="Calibri"/>
              </a:rPr>
              <a:t>a </a:t>
            </a:r>
            <a:r>
              <a:rPr sz="550" spc="5" dirty="0">
                <a:latin typeface="Calibri"/>
                <a:cs typeface="Calibri"/>
              </a:rPr>
              <a:t>min. </a:t>
            </a:r>
            <a:r>
              <a:rPr sz="550" dirty="0">
                <a:latin typeface="Calibri"/>
                <a:cs typeface="Calibri"/>
              </a:rPr>
              <a:t>of 7 </a:t>
            </a:r>
            <a:r>
              <a:rPr sz="550" spc="5" dirty="0">
                <a:latin typeface="Calibri"/>
                <a:cs typeface="Calibri"/>
              </a:rPr>
              <a:t>business days prior</a:t>
            </a:r>
            <a:r>
              <a:rPr sz="550" spc="55" dirty="0">
                <a:latin typeface="Calibri"/>
                <a:cs typeface="Calibri"/>
              </a:rPr>
              <a:t> </a:t>
            </a:r>
            <a:r>
              <a:rPr sz="550" dirty="0">
                <a:latin typeface="Calibri"/>
                <a:cs typeface="Calibri"/>
              </a:rPr>
              <a:t>to </a:t>
            </a:r>
            <a:r>
              <a:rPr sz="550" spc="5" dirty="0">
                <a:latin typeface="Calibri"/>
                <a:cs typeface="Calibri"/>
              </a:rPr>
              <a:t>departure</a:t>
            </a:r>
            <a:endParaRPr sz="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50">
              <a:latin typeface="Calibri"/>
              <a:cs typeface="Calibri"/>
            </a:endParaRPr>
          </a:p>
          <a:p>
            <a:pPr marL="373380">
              <a:lnSpc>
                <a:spcPct val="100000"/>
              </a:lnSpc>
              <a:tabLst>
                <a:tab pos="2165350" algn="l"/>
              </a:tabLst>
            </a:pPr>
            <a:r>
              <a:rPr sz="550" b="1" spc="10" dirty="0">
                <a:latin typeface="Calibri"/>
                <a:cs typeface="Calibri"/>
              </a:rPr>
              <a:t>Professional</a:t>
            </a:r>
            <a:r>
              <a:rPr sz="550" b="1" spc="30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Learning/Staff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Development:	</a:t>
            </a:r>
            <a:r>
              <a:rPr sz="550" b="1" spc="5" dirty="0">
                <a:latin typeface="Calibri"/>
                <a:cs typeface="Calibri"/>
              </a:rPr>
              <a:t>District</a:t>
            </a:r>
            <a:r>
              <a:rPr sz="550" b="1" spc="-30" dirty="0">
                <a:latin typeface="Calibri"/>
                <a:cs typeface="Calibri"/>
              </a:rPr>
              <a:t> </a:t>
            </a:r>
            <a:r>
              <a:rPr sz="550" b="1" spc="5" dirty="0">
                <a:latin typeface="Calibri"/>
                <a:cs typeface="Calibri"/>
              </a:rPr>
              <a:t>Business: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64935" y="877824"/>
            <a:ext cx="839711" cy="4754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2692" y="103732"/>
            <a:ext cx="31832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"/>
                <a:cs typeface="Arial"/>
              </a:rPr>
              <a:t>DocuSign </a:t>
            </a:r>
            <a:r>
              <a:rPr sz="800" spc="-5" dirty="0">
                <a:latin typeface="Arial"/>
                <a:cs typeface="Arial"/>
              </a:rPr>
              <a:t>Envelope </a:t>
            </a:r>
            <a:r>
              <a:rPr sz="800" dirty="0">
                <a:latin typeface="Arial"/>
                <a:cs typeface="Arial"/>
              </a:rPr>
              <a:t>ID:</a:t>
            </a:r>
            <a:r>
              <a:rPr sz="800" spc="-15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B4A74E38-4769-4CE7-BF70-CFD4DC171F27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06237" y="1930"/>
            <a:ext cx="3239770" cy="56070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DEMONSTRATION DOCUMENT</a:t>
            </a:r>
            <a:r>
              <a:rPr sz="800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ONLY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PROVIDED</a:t>
            </a:r>
            <a:r>
              <a:rPr sz="8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BY</a:t>
            </a:r>
            <a:r>
              <a:rPr sz="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DOCUSIGN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ONLINE</a:t>
            </a:r>
            <a:r>
              <a:rPr sz="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SIGNING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SERVICE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999 3rd Ave,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Suite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1700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• Seattle •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Washington 98104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•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(206)</a:t>
            </a:r>
            <a:r>
              <a:rPr sz="8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219-0200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6"/>
              </a:rPr>
              <a:t>www.docusign.com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9391" y="2944367"/>
            <a:ext cx="457199" cy="487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22064" y="7260335"/>
            <a:ext cx="457199" cy="487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22470" y="2989592"/>
            <a:ext cx="2536825" cy="175260"/>
          </a:xfrm>
          <a:custGeom>
            <a:avLst/>
            <a:gdLst/>
            <a:ahLst/>
            <a:cxnLst/>
            <a:rect l="l" t="t" r="r" b="b"/>
            <a:pathLst>
              <a:path w="2536825" h="175260">
                <a:moveTo>
                  <a:pt x="0" y="0"/>
                </a:moveTo>
                <a:lnTo>
                  <a:pt x="2536825" y="0"/>
                </a:lnTo>
                <a:lnTo>
                  <a:pt x="2536825" y="175259"/>
                </a:lnTo>
                <a:lnTo>
                  <a:pt x="0" y="175259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22470" y="3164852"/>
            <a:ext cx="2536825" cy="135890"/>
          </a:xfrm>
          <a:custGeom>
            <a:avLst/>
            <a:gdLst/>
            <a:ahLst/>
            <a:cxnLst/>
            <a:rect l="l" t="t" r="r" b="b"/>
            <a:pathLst>
              <a:path w="2536825" h="135889">
                <a:moveTo>
                  <a:pt x="0" y="0"/>
                </a:moveTo>
                <a:lnTo>
                  <a:pt x="2536825" y="0"/>
                </a:lnTo>
                <a:lnTo>
                  <a:pt x="2536825" y="135635"/>
                </a:lnTo>
                <a:lnTo>
                  <a:pt x="0" y="135635"/>
                </a:lnTo>
                <a:lnTo>
                  <a:pt x="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442831"/>
              </p:ext>
            </p:extLst>
          </p:nvPr>
        </p:nvGraphicFramePr>
        <p:xfrm>
          <a:off x="481039" y="1642311"/>
          <a:ext cx="6369680" cy="75163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0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4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62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89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54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11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08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359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2698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Traveler</a:t>
                      </a:r>
                      <a:r>
                        <a:rPr sz="5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Name: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Meeting/Seminar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Employee ID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#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Position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Title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Sub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Required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spc="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pus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317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Department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Date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Submitted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3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691">
                <a:tc gridSpan="4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Travel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Purpose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gridSpan="4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15" dirty="0">
                          <a:latin typeface="Calibri"/>
                          <a:cs typeface="Calibri"/>
                        </a:rPr>
                        <a:t>How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will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travel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fulfill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intent/purpose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of Title-II-III,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CTE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SPED funds</a:t>
                      </a:r>
                      <a:r>
                        <a:rPr sz="5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(if</a:t>
                      </a: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applicable)?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gridSpan="3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15" dirty="0">
                          <a:latin typeface="Calibri"/>
                          <a:cs typeface="Calibri"/>
                        </a:rPr>
                        <a:t>How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will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the participant use this</a:t>
                      </a:r>
                      <a:r>
                        <a:rPr sz="5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professionalDevelopment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in their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current assignment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at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Midland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ISD?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18">
                <a:tc gridSpan="4">
                  <a:txBody>
                    <a:bodyPr/>
                    <a:lstStyle/>
                    <a:p>
                      <a:pPr marL="72517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b="1" spc="10" dirty="0">
                          <a:latin typeface="Calibri"/>
                          <a:cs typeface="Calibri"/>
                        </a:rPr>
                        <a:t>Depart/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Return</a:t>
                      </a:r>
                      <a:r>
                        <a:rPr sz="55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Destination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399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From: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Departure</a:t>
                      </a:r>
                      <a:r>
                        <a:rPr sz="5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Date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Time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Destination: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R="558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Return</a:t>
                      </a:r>
                      <a:r>
                        <a:rPr sz="5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Date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650" dirty="0">
                        <a:latin typeface="Times New Roman"/>
                        <a:cs typeface="Times New Roman"/>
                      </a:endParaRPr>
                    </a:p>
                    <a:p>
                      <a:pPr marL="2076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Time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259">
                <a:tc gridSpan="6">
                  <a:txBody>
                    <a:bodyPr/>
                    <a:lstStyle/>
                    <a:p>
                      <a:pPr marL="22536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Complete 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Form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prior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Travel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317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Reconcile 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upon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return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563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b="1" spc="5" dirty="0">
                          <a:latin typeface="Calibri"/>
                          <a:cs typeface="Calibri"/>
                        </a:rPr>
                        <a:t>Estimated</a:t>
                      </a:r>
                      <a:r>
                        <a:rPr sz="5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Expenses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b="1" spc="5" dirty="0">
                          <a:latin typeface="Calibri"/>
                          <a:cs typeface="Calibri"/>
                        </a:rPr>
                        <a:t>Expense</a:t>
                      </a:r>
                      <a:r>
                        <a:rPr sz="55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Report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418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Expenses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to be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paid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by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P-Card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Payments made</a:t>
                      </a:r>
                      <a:r>
                        <a:rPr sz="5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Directly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Vendor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Purchasing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Advance</a:t>
                      </a:r>
                      <a:r>
                        <a:rPr sz="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Request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(paid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5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Employee)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Expenses paid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by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P-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Card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Payments made Directly</a:t>
                      </a:r>
                      <a:r>
                        <a:rPr sz="5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to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Vendor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5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Purchasing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Additional Amounts Paid</a:t>
                      </a:r>
                      <a:r>
                        <a:rPr sz="5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by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Employee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06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 dirty="0">
                        <a:latin typeface="Times New Roman"/>
                        <a:cs typeface="Times New Roman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550" b="1" spc="10" dirty="0">
                          <a:latin typeface="Calibri"/>
                          <a:cs typeface="Calibri"/>
                        </a:rPr>
                        <a:t>Transportation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Column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1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66065">
                        <a:lnSpc>
                          <a:spcPct val="100000"/>
                        </a:lnSpc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Column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2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Column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Column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Column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Column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606">
                <a:tc gridSpan="3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Airfare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aseline="-13888" dirty="0">
                          <a:latin typeface="Calibri"/>
                          <a:cs typeface="Calibri"/>
                        </a:rPr>
                        <a:t>X</a:t>
                      </a:r>
                      <a:endParaRPr sz="1200" baseline="-13888">
                        <a:latin typeface="Calibri"/>
                        <a:cs typeface="Calibri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(add charges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changes are made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55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traveler)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839">
                <a:tc gridSpan="3">
                  <a:txBody>
                    <a:bodyPr/>
                    <a:lstStyle/>
                    <a:p>
                      <a:pPr marL="15240">
                        <a:lnSpc>
                          <a:spcPts val="825"/>
                        </a:lnSpc>
                      </a:pPr>
                      <a:r>
                        <a:rPr sz="550" u="sng" spc="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Click </a:t>
                      </a:r>
                      <a:r>
                        <a:rPr sz="550" u="sng" spc="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here for </a:t>
                      </a:r>
                      <a:r>
                        <a:rPr sz="550" u="sng" spc="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mileage </a:t>
                      </a:r>
                      <a:r>
                        <a:rPr sz="550" u="sng" spc="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guide</a:t>
                      </a:r>
                      <a:r>
                        <a:rPr sz="550" spc="1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7" baseline="-7936" dirty="0">
                          <a:latin typeface="Calibri"/>
                          <a:cs typeface="Calibri"/>
                        </a:rPr>
                        <a:t>Mileage</a:t>
                      </a:r>
                      <a:endParaRPr sz="1050" baseline="-7936">
                        <a:latin typeface="Calibri"/>
                        <a:cs typeface="Calibri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u="sng" spc="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(N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ote: Based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Supervisor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Approval)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166">
                <a:tc gridSpan="3">
                  <a:txBody>
                    <a:bodyPr/>
                    <a:lstStyle/>
                    <a:p>
                      <a:pPr marL="15240">
                        <a:lnSpc>
                          <a:spcPts val="715"/>
                        </a:lnSpc>
                        <a:tabLst>
                          <a:tab pos="1226185" algn="l"/>
                        </a:tabLst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Rental</a:t>
                      </a:r>
                      <a:r>
                        <a:rPr sz="5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agency/District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Vehicle	</a:t>
                      </a:r>
                      <a:r>
                        <a:rPr sz="1050" spc="-7" baseline="-23809" dirty="0">
                          <a:latin typeface="Calibri"/>
                          <a:cs typeface="Calibri"/>
                        </a:rPr>
                        <a:t>X</a:t>
                      </a:r>
                      <a:endParaRPr sz="1050" baseline="-23809">
                        <a:latin typeface="Calibri"/>
                        <a:cs typeface="Calibri"/>
                      </a:endParaRPr>
                    </a:p>
                    <a:p>
                      <a:pPr marL="74295">
                        <a:lnSpc>
                          <a:spcPts val="770"/>
                        </a:lnSpc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Daniel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Garcia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596">
                <a:tc gridSpan="3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Shuttle/Taxi(Itemized receipts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required)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4397">
                <a:tc gridSpan="3">
                  <a:txBody>
                    <a:bodyPr/>
                    <a:lstStyle/>
                    <a:p>
                      <a:pPr marL="400685">
                        <a:lnSpc>
                          <a:spcPts val="480"/>
                        </a:lnSpc>
                      </a:pPr>
                      <a:r>
                        <a:rPr sz="550" b="1" spc="5" dirty="0">
                          <a:latin typeface="Calibri"/>
                          <a:cs typeface="Calibri"/>
                        </a:rPr>
                        <a:t>Lodging(receipt required)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3625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b="1" spc="5" dirty="0">
                          <a:latin typeface="Calibri"/>
                          <a:cs typeface="Calibri"/>
                        </a:rPr>
                        <a:t>Meals(no receipts</a:t>
                      </a:r>
                      <a:r>
                        <a:rPr sz="55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required)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0312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955040" algn="l"/>
                          <a:tab pos="1185545" algn="l"/>
                        </a:tabLst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#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Nights    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Rate:</a:t>
                      </a:r>
                      <a:r>
                        <a:rPr sz="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$/Night	</a:t>
                      </a:r>
                      <a:r>
                        <a:rPr sz="550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	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8982">
                <a:tc gridSpan="3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Meals $41.25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x 2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(1st and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last</a:t>
                      </a:r>
                      <a:r>
                        <a:rPr sz="5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day)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27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Meals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$55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day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6303">
                <a:tc gridSpan="3">
                  <a:txBody>
                    <a:bodyPr/>
                    <a:lstStyle/>
                    <a:p>
                      <a:pPr marL="51308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550" b="1" spc="5" dirty="0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sz="5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Costs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832">
                <a:tc gridSpan="3">
                  <a:txBody>
                    <a:bodyPr/>
                    <a:lstStyle/>
                    <a:p>
                      <a:pPr marL="13335">
                        <a:lnSpc>
                          <a:spcPts val="645"/>
                        </a:lnSpc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10" dirty="0">
                          <a:latin typeface="Calibri"/>
                          <a:cs typeface="Calibri"/>
                        </a:rPr>
                        <a:t>Seminar/Registration</a:t>
                      </a:r>
                      <a:r>
                        <a:rPr sz="5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fees</a:t>
                      </a:r>
                      <a:r>
                        <a:rPr sz="5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(attach</a:t>
                      </a:r>
                      <a:r>
                        <a:rPr sz="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of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33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agenda)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5642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6219">
                <a:tc gridSpan="3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Fuel Receipts(only rentals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Midland ISD</a:t>
                      </a:r>
                      <a:r>
                        <a:rPr sz="5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vehicles)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6406">
                <a:tc gridSpan="3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Other(describe and submit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receipts):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9825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550" spc="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5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Tot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s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Estimated</a:t>
                      </a:r>
                      <a:r>
                        <a:rPr sz="5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Expenses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3073">
                <a:tc gridSpan="5">
                  <a:txBody>
                    <a:bodyPr/>
                    <a:lstStyle/>
                    <a:p>
                      <a:pPr marR="3810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55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Columns(1+2+3)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Col-3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317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BE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Col-4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B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Col-5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BE9D9"/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ts val="600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Col-6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FB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1168">
                <a:tc row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Account Code:</a:t>
                      </a:r>
                      <a:r>
                        <a:rPr sz="5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Local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Federal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44386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Other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B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61620">
                        <a:lnSpc>
                          <a:spcPct val="100000"/>
                        </a:lnSpc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Total Cost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5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Travel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B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B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Amount owed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Midland ISD,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per diem funds</a:t>
                      </a:r>
                      <a:r>
                        <a:rPr sz="5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are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4604">
                        <a:lnSpc>
                          <a:spcPts val="650"/>
                        </a:lnSpc>
                        <a:spcBef>
                          <a:spcPts val="135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advanced and part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or all of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travel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5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canceled.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B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98697">
                <a:tc gridSpan="5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612140" algn="l"/>
                          <a:tab pos="1049655" algn="l"/>
                          <a:tab pos="1564640" algn="l"/>
                          <a:tab pos="2232025" algn="l"/>
                        </a:tabLst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Type</a:t>
                      </a:r>
                      <a:r>
                        <a:rPr sz="5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5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Travel:	In-State	Out</a:t>
                      </a:r>
                      <a:r>
                        <a:rPr sz="5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5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State	Out</a:t>
                      </a:r>
                      <a:r>
                        <a:rPr sz="5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5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Country	Federal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20" dirty="0">
                          <a:latin typeface="Calibri"/>
                          <a:cs typeface="Calibri"/>
                        </a:rPr>
                        <a:t>Fund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214120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1720214" algn="l"/>
                          <a:tab pos="2390775" algn="l"/>
                        </a:tabLst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X	X	X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b="1" spc="10" dirty="0">
                          <a:latin typeface="Calibri"/>
                          <a:cs typeface="Calibri"/>
                        </a:rPr>
                        <a:t>Do not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check</a:t>
                      </a:r>
                      <a:r>
                        <a:rPr sz="55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Federal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b="1" spc="10" dirty="0">
                          <a:latin typeface="Calibri"/>
                          <a:cs typeface="Calibri"/>
                        </a:rPr>
                        <a:t>box </a:t>
                      </a:r>
                      <a:r>
                        <a:rPr sz="550" b="1" spc="-5" dirty="0">
                          <a:latin typeface="Calibri"/>
                          <a:cs typeface="Calibri"/>
                        </a:rPr>
                        <a:t>if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using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240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 funds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452120">
                        <a:lnSpc>
                          <a:spcPct val="100000"/>
                        </a:lnSpc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Amount owed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Employee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Column</a:t>
                      </a:r>
                      <a:r>
                        <a:rPr sz="5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6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01168">
                <a:tc gridSpan="3">
                  <a:txBody>
                    <a:bodyPr/>
                    <a:lstStyle/>
                    <a:p>
                      <a:pPr marL="5105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550" b="1" spc="5" dirty="0">
                          <a:latin typeface="Calibri"/>
                          <a:cs typeface="Calibri"/>
                        </a:rPr>
                        <a:t>Travel</a:t>
                      </a:r>
                      <a:r>
                        <a:rPr sz="5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Approval(s)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550" spc="10" dirty="0">
                          <a:latin typeface="Calibri"/>
                          <a:cs typeface="Calibri"/>
                        </a:rPr>
                        <a:t>Employee: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814705">
                        <a:lnSpc>
                          <a:spcPct val="100000"/>
                        </a:lnSpc>
                      </a:pPr>
                      <a:r>
                        <a:rPr sz="550" b="1" spc="5" dirty="0">
                          <a:latin typeface="Calibri"/>
                          <a:cs typeface="Calibri"/>
                        </a:rPr>
                        <a:t>Travel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Approvals after</a:t>
                      </a:r>
                      <a:r>
                        <a:rPr sz="5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return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1166">
                <a:tc gridSpan="6">
                  <a:txBody>
                    <a:bodyPr/>
                    <a:lstStyle/>
                    <a:p>
                      <a:pPr marL="15240">
                        <a:lnSpc>
                          <a:spcPts val="65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Campus/Department Budget</a:t>
                      </a:r>
                      <a:r>
                        <a:rPr sz="5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Manager: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ts val="800"/>
                        </a:lnSpc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Daniel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Garcia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476884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Traveler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1168">
                <a:tc gridSpan="6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Deputy Superintendent, Department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 Chief: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22225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550" spc="-5" dirty="0">
                          <a:latin typeface="Calibri"/>
                          <a:cs typeface="Calibri"/>
                        </a:rPr>
                        <a:t>Budget</a:t>
                      </a:r>
                      <a:r>
                        <a:rPr sz="5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-5" dirty="0">
                          <a:latin typeface="Calibri"/>
                          <a:cs typeface="Calibri"/>
                        </a:rPr>
                        <a:t>Approver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01166">
                <a:tc gridSpan="6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Executive Director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Federal</a:t>
                      </a:r>
                      <a:r>
                        <a:rPr sz="5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Funds: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74358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75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9"/>
                        </a:rPr>
                        <a:t>GSA </a:t>
                      </a:r>
                      <a:r>
                        <a:rPr sz="75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9"/>
                        </a:rPr>
                        <a:t>Website </a:t>
                      </a:r>
                      <a:r>
                        <a:rPr sz="75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9"/>
                        </a:rPr>
                        <a:t>for </a:t>
                      </a:r>
                      <a:r>
                        <a:rPr sz="75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9"/>
                        </a:rPr>
                        <a:t>hotel </a:t>
                      </a:r>
                      <a:r>
                        <a:rPr sz="75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9"/>
                        </a:rPr>
                        <a:t>rates</a:t>
                      </a:r>
                      <a:r>
                        <a:rPr sz="750" spc="-14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  <a:hlinkClick r:id="rId9"/>
                        </a:rPr>
                        <a:t> </a:t>
                      </a:r>
                      <a:r>
                        <a:rPr sz="1050" u="sng" spc="-7" baseline="-7936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GSA</a:t>
                      </a:r>
                      <a:r>
                        <a:rPr sz="1050" spc="-7" baseline="-7936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050" spc="-7" baseline="-7936" dirty="0">
                          <a:latin typeface="Calibri"/>
                          <a:cs typeface="Calibri"/>
                        </a:rPr>
                        <a:t>Rate</a:t>
                      </a:r>
                      <a:endParaRPr sz="1050" baseline="-7936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01167">
                <a:tc gridSpan="6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Superintendent: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5">
                  <a:txBody>
                    <a:bodyPr/>
                    <a:lstStyle/>
                    <a:p>
                      <a:pPr marL="14604">
                        <a:lnSpc>
                          <a:spcPts val="565"/>
                        </a:lnSpc>
                      </a:pPr>
                      <a:r>
                        <a:rPr sz="550" b="1" spc="10" dirty="0">
                          <a:latin typeface="Calibri"/>
                          <a:cs typeface="Calibri"/>
                        </a:rPr>
                        <a:t>Return/Submit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itemized receipts to Purchasing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Department </a:t>
                      </a:r>
                      <a:r>
                        <a:rPr sz="550" b="1" dirty="0">
                          <a:latin typeface="Calibri"/>
                          <a:cs typeface="Calibri"/>
                        </a:rPr>
                        <a:t>7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days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5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return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b="1" spc="10" dirty="0">
                          <a:latin typeface="Calibri"/>
                          <a:cs typeface="Calibri"/>
                        </a:rPr>
                        <a:t>date.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Itemized receipts are required </a:t>
                      </a:r>
                      <a:r>
                        <a:rPr sz="550" b="1" spc="15" dirty="0">
                          <a:latin typeface="Calibri"/>
                          <a:cs typeface="Calibri"/>
                        </a:rPr>
                        <a:t>when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district credit card </a:t>
                      </a:r>
                      <a:r>
                        <a:rPr sz="55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used to</a:t>
                      </a:r>
                      <a:r>
                        <a:rPr sz="5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15" dirty="0">
                          <a:latin typeface="Calibri"/>
                          <a:cs typeface="Calibri"/>
                        </a:rPr>
                        <a:t>make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460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550" b="1" spc="10" dirty="0">
                          <a:latin typeface="Calibri"/>
                          <a:cs typeface="Calibri"/>
                        </a:rPr>
                        <a:t>payments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purchase.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(per diem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payments excluded) Submit</a:t>
                      </a:r>
                      <a:r>
                        <a:rPr sz="5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via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Skyward-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4604" marR="52705">
                        <a:lnSpc>
                          <a:spcPct val="121900"/>
                        </a:lnSpc>
                        <a:spcBef>
                          <a:spcPts val="15"/>
                        </a:spcBef>
                      </a:pPr>
                      <a:r>
                        <a:rPr sz="550" b="1" spc="10" dirty="0">
                          <a:latin typeface="Calibri"/>
                          <a:cs typeface="Calibri"/>
                        </a:rPr>
                        <a:t>Expense.Reimbursement.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District employees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that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do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not have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access to  Skyward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Expense.Reimbursement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must submit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documentation and </a:t>
                      </a:r>
                      <a:r>
                        <a:rPr sz="550" b="1" spc="5" dirty="0">
                          <a:latin typeface="Calibri"/>
                          <a:cs typeface="Calibri"/>
                        </a:rPr>
                        <a:t>this form to  the </a:t>
                      </a:r>
                      <a:r>
                        <a:rPr sz="550" b="1" spc="10" dirty="0">
                          <a:latin typeface="Calibri"/>
                          <a:cs typeface="Calibri"/>
                        </a:rPr>
                        <a:t>purchasing office.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393193">
                <a:tc gridSpan="4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Additional Travel</a:t>
                      </a:r>
                      <a:r>
                        <a:rPr sz="5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information: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77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Parking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73734">
                <a:tc gridSpan="5">
                  <a:txBody>
                    <a:bodyPr/>
                    <a:lstStyle/>
                    <a:p>
                      <a:pPr marL="15240">
                        <a:lnSpc>
                          <a:spcPts val="565"/>
                        </a:lnSpc>
                      </a:pPr>
                      <a:r>
                        <a:rPr sz="550" dirty="0">
                          <a:latin typeface="Calibri"/>
                          <a:cs typeface="Calibri"/>
                        </a:rPr>
                        <a:t>*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Employee signature indicates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knowledge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of, and </a:t>
                      </a:r>
                      <a:r>
                        <a:rPr sz="550" spc="10" dirty="0">
                          <a:latin typeface="Calibri"/>
                          <a:cs typeface="Calibri"/>
                        </a:rPr>
                        <a:t>agreement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with,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all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provisions </a:t>
                      </a:r>
                      <a:r>
                        <a:rPr sz="55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5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Travel</a:t>
                      </a:r>
                      <a:endParaRPr sz="550">
                        <a:latin typeface="Calibri"/>
                        <a:cs typeface="Calibri"/>
                      </a:endParaRPr>
                    </a:p>
                    <a:p>
                      <a:pPr marL="152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Manual.</a:t>
                      </a:r>
                      <a:endParaRPr sz="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450" dirty="0">
                        <a:latin typeface="Times New Roman"/>
                        <a:cs typeface="Times New Roman"/>
                      </a:endParaRPr>
                    </a:p>
                    <a:p>
                      <a:pPr marL="1179195">
                        <a:lnSpc>
                          <a:spcPct val="100000"/>
                        </a:lnSpc>
                      </a:pPr>
                      <a:r>
                        <a:rPr sz="550" spc="5" dirty="0">
                          <a:latin typeface="Calibri"/>
                          <a:cs typeface="Calibri"/>
                        </a:rPr>
                        <a:t>PUR035-Travel Request </a:t>
                      </a:r>
                      <a:r>
                        <a:rPr sz="550" spc="15" dirty="0">
                          <a:latin typeface="Calibri"/>
                          <a:cs typeface="Calibri"/>
                        </a:rPr>
                        <a:t>Form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(Rev</a:t>
                      </a:r>
                      <a:r>
                        <a:rPr sz="5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50" spc="5" dirty="0">
                          <a:latin typeface="Calibri"/>
                          <a:cs typeface="Calibri"/>
                        </a:rPr>
                        <a:t>8.8.2023)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 rot="5400000">
            <a:off x="928285" y="3763630"/>
            <a:ext cx="80263" cy="1747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 rot="10800000">
            <a:off x="247143" y="1893661"/>
            <a:ext cx="174751" cy="802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26833" y="2405126"/>
            <a:ext cx="176275" cy="80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62200" y="3488422"/>
            <a:ext cx="78740" cy="1747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00400" y="3463289"/>
            <a:ext cx="78740" cy="1747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86200" y="3472047"/>
            <a:ext cx="80263" cy="1747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06460" y="3484561"/>
            <a:ext cx="78739" cy="1747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55779" y="3472943"/>
            <a:ext cx="78739" cy="17475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04527" y="3482487"/>
            <a:ext cx="80263" cy="1747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8665" y="7074661"/>
            <a:ext cx="174751" cy="8026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 rot="16200000">
            <a:off x="294387" y="3798569"/>
            <a:ext cx="80264" cy="1747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8665" y="7379461"/>
            <a:ext cx="174751" cy="8026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89429" y="7644638"/>
            <a:ext cx="176275" cy="7874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5618" y="7832090"/>
            <a:ext cx="176276" cy="8026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45618" y="8190230"/>
            <a:ext cx="176276" cy="7874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5618" y="8452357"/>
            <a:ext cx="176276" cy="8026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5618" y="8798306"/>
            <a:ext cx="176276" cy="8026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1153" y="8776969"/>
            <a:ext cx="78739" cy="17627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38238" y="3213659"/>
            <a:ext cx="174752" cy="7873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69434" y="7492238"/>
            <a:ext cx="176275" cy="80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32930" y="7833614"/>
            <a:ext cx="176275" cy="80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932930" y="8072881"/>
            <a:ext cx="176275" cy="80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9522" y="4134865"/>
            <a:ext cx="174751" cy="7873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712461" y="8240521"/>
            <a:ext cx="176275" cy="8026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932930" y="7019797"/>
            <a:ext cx="176275" cy="80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05254" y="4346702"/>
            <a:ext cx="176275" cy="78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6">
            <a:extLst>
              <a:ext uri="{FF2B5EF4-FFF2-40B4-BE49-F238E27FC236}">
                <a16:creationId xmlns:a16="http://schemas.microsoft.com/office/drawing/2014/main" id="{6F123C2D-2E97-49E8-A660-134D45719DC0}"/>
              </a:ext>
            </a:extLst>
          </p:cNvPr>
          <p:cNvSpPr/>
          <p:nvPr/>
        </p:nvSpPr>
        <p:spPr>
          <a:xfrm rot="16200000">
            <a:off x="296671" y="2548855"/>
            <a:ext cx="78740" cy="1747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6">
            <a:extLst>
              <a:ext uri="{FF2B5EF4-FFF2-40B4-BE49-F238E27FC236}">
                <a16:creationId xmlns:a16="http://schemas.microsoft.com/office/drawing/2014/main" id="{98761D3B-F2A6-4A77-915C-F923369E44AE}"/>
              </a:ext>
            </a:extLst>
          </p:cNvPr>
          <p:cNvSpPr/>
          <p:nvPr/>
        </p:nvSpPr>
        <p:spPr>
          <a:xfrm rot="16200000">
            <a:off x="282752" y="6379209"/>
            <a:ext cx="78740" cy="1747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7">
            <a:extLst>
              <a:ext uri="{FF2B5EF4-FFF2-40B4-BE49-F238E27FC236}">
                <a16:creationId xmlns:a16="http://schemas.microsoft.com/office/drawing/2014/main" id="{B5FBF33C-912D-4894-9207-97388FC77279}"/>
              </a:ext>
            </a:extLst>
          </p:cNvPr>
          <p:cNvSpPr/>
          <p:nvPr/>
        </p:nvSpPr>
        <p:spPr>
          <a:xfrm rot="10800000">
            <a:off x="236561" y="4573490"/>
            <a:ext cx="176275" cy="78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7">
            <a:extLst>
              <a:ext uri="{FF2B5EF4-FFF2-40B4-BE49-F238E27FC236}">
                <a16:creationId xmlns:a16="http://schemas.microsoft.com/office/drawing/2014/main" id="{53550B5C-89C5-4E91-8811-0DA57433EB6B}"/>
              </a:ext>
            </a:extLst>
          </p:cNvPr>
          <p:cNvSpPr/>
          <p:nvPr/>
        </p:nvSpPr>
        <p:spPr>
          <a:xfrm rot="10800000">
            <a:off x="221901" y="4945855"/>
            <a:ext cx="176275" cy="78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7">
            <a:extLst>
              <a:ext uri="{FF2B5EF4-FFF2-40B4-BE49-F238E27FC236}">
                <a16:creationId xmlns:a16="http://schemas.microsoft.com/office/drawing/2014/main" id="{1BCA133B-2D00-4DC9-8FA6-58D602FA6330}"/>
              </a:ext>
            </a:extLst>
          </p:cNvPr>
          <p:cNvSpPr/>
          <p:nvPr/>
        </p:nvSpPr>
        <p:spPr>
          <a:xfrm rot="10800000">
            <a:off x="230167" y="5143433"/>
            <a:ext cx="176275" cy="78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7">
            <a:extLst>
              <a:ext uri="{FF2B5EF4-FFF2-40B4-BE49-F238E27FC236}">
                <a16:creationId xmlns:a16="http://schemas.microsoft.com/office/drawing/2014/main" id="{36A22C8C-7044-4D59-94CE-9784A6B64B2E}"/>
              </a:ext>
            </a:extLst>
          </p:cNvPr>
          <p:cNvSpPr/>
          <p:nvPr/>
        </p:nvSpPr>
        <p:spPr>
          <a:xfrm rot="10800000">
            <a:off x="236562" y="5400479"/>
            <a:ext cx="176275" cy="78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37">
            <a:extLst>
              <a:ext uri="{FF2B5EF4-FFF2-40B4-BE49-F238E27FC236}">
                <a16:creationId xmlns:a16="http://schemas.microsoft.com/office/drawing/2014/main" id="{0C8AFBC3-5DBF-4577-83C0-0EDDFC61F95E}"/>
              </a:ext>
            </a:extLst>
          </p:cNvPr>
          <p:cNvSpPr/>
          <p:nvPr/>
        </p:nvSpPr>
        <p:spPr>
          <a:xfrm rot="10800000">
            <a:off x="230168" y="5811120"/>
            <a:ext cx="176275" cy="78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7">
            <a:extLst>
              <a:ext uri="{FF2B5EF4-FFF2-40B4-BE49-F238E27FC236}">
                <a16:creationId xmlns:a16="http://schemas.microsoft.com/office/drawing/2014/main" id="{899947CA-0081-4FF1-AE7B-35B042C98E45}"/>
              </a:ext>
            </a:extLst>
          </p:cNvPr>
          <p:cNvSpPr/>
          <p:nvPr/>
        </p:nvSpPr>
        <p:spPr>
          <a:xfrm rot="10800000">
            <a:off x="234746" y="6165088"/>
            <a:ext cx="176275" cy="78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4">
            <a:extLst>
              <a:ext uri="{FF2B5EF4-FFF2-40B4-BE49-F238E27FC236}">
                <a16:creationId xmlns:a16="http://schemas.microsoft.com/office/drawing/2014/main" id="{C546A097-84CE-4308-9AE7-115152656A71}"/>
              </a:ext>
            </a:extLst>
          </p:cNvPr>
          <p:cNvSpPr/>
          <p:nvPr/>
        </p:nvSpPr>
        <p:spPr>
          <a:xfrm>
            <a:off x="228713" y="4377149"/>
            <a:ext cx="174751" cy="7873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4">
            <a:extLst>
              <a:ext uri="{FF2B5EF4-FFF2-40B4-BE49-F238E27FC236}">
                <a16:creationId xmlns:a16="http://schemas.microsoft.com/office/drawing/2014/main" id="{F2B1D414-765F-42B5-ABB7-8FF95D167DB3}"/>
              </a:ext>
            </a:extLst>
          </p:cNvPr>
          <p:cNvSpPr/>
          <p:nvPr/>
        </p:nvSpPr>
        <p:spPr>
          <a:xfrm rot="10800000">
            <a:off x="1066148" y="1477631"/>
            <a:ext cx="176275" cy="80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Audio 4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7132638" y="94186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1359"/>
    </mc:Choice>
    <mc:Fallback>
      <p:transition spd="slow" advTm="1031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495" y="421513"/>
            <a:ext cx="1745614" cy="9493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656590">
              <a:lnSpc>
                <a:spcPct val="101699"/>
              </a:lnSpc>
              <a:spcBef>
                <a:spcPts val="75"/>
              </a:spcBef>
            </a:pPr>
            <a:r>
              <a:rPr sz="1200" spc="-5" dirty="0">
                <a:latin typeface="Calibri"/>
                <a:cs typeface="Calibri"/>
              </a:rPr>
              <a:t>Purchasing</a:t>
            </a:r>
            <a:r>
              <a:rPr sz="1200" spc="-1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Office  </a:t>
            </a:r>
            <a:r>
              <a:rPr sz="1200" dirty="0">
                <a:latin typeface="Calibri"/>
                <a:cs typeface="Calibri"/>
              </a:rPr>
              <a:t>615 </a:t>
            </a:r>
            <a:r>
              <a:rPr sz="1200" spc="-60" dirty="0">
                <a:latin typeface="Calibri"/>
                <a:cs typeface="Calibri"/>
              </a:rPr>
              <a:t>W.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Missouri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spc="-5" dirty="0">
                <a:latin typeface="Calibri"/>
                <a:cs typeface="Calibri"/>
              </a:rPr>
              <a:t>Suite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705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(432)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240-1960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purchasing@midlandisd.net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288" y="9290304"/>
            <a:ext cx="7753984" cy="146050"/>
          </a:xfrm>
          <a:custGeom>
            <a:avLst/>
            <a:gdLst/>
            <a:ahLst/>
            <a:cxnLst/>
            <a:rect l="l" t="t" r="r" b="b"/>
            <a:pathLst>
              <a:path w="7753984" h="146050">
                <a:moveTo>
                  <a:pt x="0" y="145923"/>
                </a:moveTo>
                <a:lnTo>
                  <a:pt x="7753591" y="145923"/>
                </a:lnTo>
                <a:lnTo>
                  <a:pt x="7753591" y="0"/>
                </a:lnTo>
                <a:lnTo>
                  <a:pt x="0" y="0"/>
                </a:lnTo>
                <a:lnTo>
                  <a:pt x="0" y="145923"/>
                </a:lnTo>
                <a:close/>
              </a:path>
            </a:pathLst>
          </a:custGeom>
          <a:solidFill>
            <a:srgbClr val="1D46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201911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45720">
            <a:solidFill>
              <a:srgbClr val="1D46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9508235"/>
            <a:ext cx="7772400" cy="549910"/>
          </a:xfrm>
          <a:custGeom>
            <a:avLst/>
            <a:gdLst/>
            <a:ahLst/>
            <a:cxnLst/>
            <a:rect l="l" t="t" r="r" b="b"/>
            <a:pathLst>
              <a:path w="7772400" h="549909">
                <a:moveTo>
                  <a:pt x="0" y="549783"/>
                </a:moveTo>
                <a:lnTo>
                  <a:pt x="7772400" y="549783"/>
                </a:lnTo>
                <a:lnTo>
                  <a:pt x="7772400" y="0"/>
                </a:lnTo>
                <a:lnTo>
                  <a:pt x="0" y="0"/>
                </a:lnTo>
                <a:lnTo>
                  <a:pt x="0" y="549783"/>
                </a:lnTo>
                <a:close/>
              </a:path>
            </a:pathLst>
          </a:custGeom>
          <a:solidFill>
            <a:srgbClr val="1D46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59813" y="9595814"/>
            <a:ext cx="47961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FFFFFF"/>
                </a:solidFill>
                <a:latin typeface="Times New Roman"/>
                <a:cs typeface="Times New Roman"/>
              </a:rPr>
              <a:t>Mission: All </a:t>
            </a:r>
            <a:r>
              <a:rPr sz="12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students </a:t>
            </a:r>
            <a:r>
              <a:rPr sz="1200" b="1" i="1" dirty="0">
                <a:solidFill>
                  <a:srgbClr val="FFFFFF"/>
                </a:solidFill>
                <a:latin typeface="Times New Roman"/>
                <a:cs typeface="Times New Roman"/>
              </a:rPr>
              <a:t>will graduate </a:t>
            </a:r>
            <a:r>
              <a:rPr sz="12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prepared </a:t>
            </a:r>
            <a:r>
              <a:rPr sz="1200" b="1" i="1" dirty="0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sz="12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ready for college </a:t>
            </a:r>
            <a:r>
              <a:rPr sz="1200" b="1" i="1" dirty="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sz="1200" b="1" i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i="1" spc="-15" dirty="0">
                <a:solidFill>
                  <a:srgbClr val="FFFFFF"/>
                </a:solidFill>
                <a:latin typeface="Times New Roman"/>
                <a:cs typeface="Times New Roman"/>
              </a:rPr>
              <a:t>career.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919216" y="315469"/>
            <a:ext cx="1682495" cy="9784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38577" y="7681721"/>
            <a:ext cx="821055" cy="0"/>
          </a:xfrm>
          <a:custGeom>
            <a:avLst/>
            <a:gdLst/>
            <a:ahLst/>
            <a:cxnLst/>
            <a:rect l="l" t="t" r="r" b="b"/>
            <a:pathLst>
              <a:path w="821055">
                <a:moveTo>
                  <a:pt x="0" y="0"/>
                </a:moveTo>
                <a:lnTo>
                  <a:pt x="820839" y="0"/>
                </a:lnTo>
              </a:path>
            </a:pathLst>
          </a:custGeom>
          <a:ln w="7124">
            <a:solidFill>
              <a:srgbClr val="6464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4285" y="8533638"/>
            <a:ext cx="906780" cy="0"/>
          </a:xfrm>
          <a:custGeom>
            <a:avLst/>
            <a:gdLst/>
            <a:ahLst/>
            <a:cxnLst/>
            <a:rect l="l" t="t" r="r" b="b"/>
            <a:pathLst>
              <a:path w="906779">
                <a:moveTo>
                  <a:pt x="0" y="0"/>
                </a:moveTo>
                <a:lnTo>
                  <a:pt x="906348" y="0"/>
                </a:lnTo>
              </a:path>
            </a:pathLst>
          </a:custGeom>
          <a:ln w="7124">
            <a:solidFill>
              <a:srgbClr val="6464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5900" y="128108"/>
            <a:ext cx="3167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latin typeface="Arial"/>
                <a:cs typeface="Arial"/>
              </a:rPr>
              <a:t>DocuSign </a:t>
            </a:r>
            <a:r>
              <a:rPr sz="800" spc="-5" dirty="0">
                <a:latin typeface="Arial"/>
                <a:cs typeface="Arial"/>
              </a:rPr>
              <a:t>Envelope </a:t>
            </a:r>
            <a:r>
              <a:rPr sz="800" dirty="0">
                <a:latin typeface="Arial"/>
                <a:cs typeface="Arial"/>
              </a:rPr>
              <a:t>ID:</a:t>
            </a:r>
            <a:r>
              <a:rPr sz="800" spc="-16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E7D2F172-D3DD-420C-996A-785E35FF27DD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0500" y="126492"/>
            <a:ext cx="3429000" cy="128270"/>
          </a:xfrm>
          <a:custGeom>
            <a:avLst/>
            <a:gdLst/>
            <a:ahLst/>
            <a:cxnLst/>
            <a:rect l="l" t="t" r="r" b="b"/>
            <a:pathLst>
              <a:path w="3429000" h="128270">
                <a:moveTo>
                  <a:pt x="0" y="128016"/>
                </a:moveTo>
                <a:lnTo>
                  <a:pt x="3429000" y="128016"/>
                </a:lnTo>
                <a:lnTo>
                  <a:pt x="3429000" y="0"/>
                </a:lnTo>
                <a:lnTo>
                  <a:pt x="0" y="0"/>
                </a:lnTo>
                <a:lnTo>
                  <a:pt x="0" y="1280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2692" y="103732"/>
            <a:ext cx="31832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"/>
                <a:cs typeface="Arial"/>
              </a:rPr>
              <a:t>DocuSign </a:t>
            </a:r>
            <a:r>
              <a:rPr sz="800" spc="-5" dirty="0">
                <a:latin typeface="Arial"/>
                <a:cs typeface="Arial"/>
              </a:rPr>
              <a:t>Envelope </a:t>
            </a:r>
            <a:r>
              <a:rPr sz="800" dirty="0">
                <a:latin typeface="Arial"/>
                <a:cs typeface="Arial"/>
              </a:rPr>
              <a:t>ID:</a:t>
            </a:r>
            <a:r>
              <a:rPr sz="800" spc="-15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B4A74E38-4769-4CE7-BF70-CFD4DC171F27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6237" y="1930"/>
            <a:ext cx="3239770" cy="56070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DEMONSTRATION DOCUMENT</a:t>
            </a:r>
            <a:r>
              <a:rPr sz="800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ONLY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PROVIDED</a:t>
            </a:r>
            <a:r>
              <a:rPr sz="8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BY</a:t>
            </a:r>
            <a:r>
              <a:rPr sz="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DOCUSIGN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ONLINE</a:t>
            </a:r>
            <a:r>
              <a:rPr sz="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SIGNING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SERVICE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999 3rd Ave,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Suite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1700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• Seattle •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Washington 98104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•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(206)</a:t>
            </a:r>
            <a:r>
              <a:rPr sz="8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219-0200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7"/>
              </a:rPr>
              <a:t>www.docusign.com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1216" y="1868170"/>
            <a:ext cx="5877560" cy="6300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Travel 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Utilizing 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Local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and 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Federal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Grant</a:t>
            </a:r>
            <a:r>
              <a:rPr sz="1100" b="0" spc="-1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Funds: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Calibri Light"/>
              <a:cs typeface="Calibri Light"/>
            </a:endParaRPr>
          </a:p>
          <a:p>
            <a:pPr marL="12700" marR="74295">
              <a:lnSpc>
                <a:spcPct val="102099"/>
              </a:lnSpc>
            </a:pP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In order to meet local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and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federal fiscal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guidelines,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travel costs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must be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reimbursable to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district if an  individual</a:t>
            </a:r>
            <a:r>
              <a:rPr sz="1100" b="0" spc="-5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does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not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go</a:t>
            </a:r>
            <a:r>
              <a:rPr sz="1100" b="0" spc="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on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 trip.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Lower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cost</a:t>
            </a:r>
            <a:r>
              <a:rPr sz="1100" b="0" spc="-3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flights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(Wanna-Get-Away)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on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Southwest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Airlines</a:t>
            </a:r>
            <a:r>
              <a:rPr sz="1100" b="0" spc="-3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for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trips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not 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taken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are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credited to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individual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flying and not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the purchaser (i.e.,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district).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Anytime and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Business  Class flights are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refundable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to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purchaser.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(Example: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Wanna-Get-Away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is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$445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and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Anytime</a:t>
            </a:r>
            <a:r>
              <a:rPr sz="1100" b="0" spc="-15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is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$705).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Calibri Light"/>
              <a:cs typeface="Calibri Light"/>
            </a:endParaRPr>
          </a:p>
          <a:p>
            <a:pPr marL="12700" marR="240665" algn="just">
              <a:lnSpc>
                <a:spcPct val="101800"/>
              </a:lnSpc>
            </a:pP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are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requesting</a:t>
            </a:r>
            <a:r>
              <a:rPr sz="1100" b="0" spc="-5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to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 purchase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your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flight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at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lower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rate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to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reduce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travel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costs.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This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will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mean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that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if 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do not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go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on 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trip (after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flight is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purchased),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then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will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be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required to refund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ticket  price to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</a:t>
            </a:r>
            <a:r>
              <a:rPr sz="1100" b="0" spc="-7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district.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 Light"/>
              <a:cs typeface="Calibri Light"/>
            </a:endParaRPr>
          </a:p>
          <a:p>
            <a:pPr marL="12700" marR="5080">
              <a:lnSpc>
                <a:spcPct val="101899"/>
              </a:lnSpc>
            </a:pP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The procedure will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be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as follows; if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due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to unforeseen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circumstances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cannot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travel after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travel  arrangements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have been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made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then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have to advise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Purchasing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Office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of such.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Please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be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aware  that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your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campus/department will then have to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submit a PO for the cost of 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unused airline flight as 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your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local budget will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be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billed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cost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of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airline ticket. Per Purchasing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guidelines,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have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60 days  from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cancellation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to utilize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unused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flight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for future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district travel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only and must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advise when it will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be 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used.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If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will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not</a:t>
            </a:r>
            <a:r>
              <a:rPr sz="1100" b="0" spc="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be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traveling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for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district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business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within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those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60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days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then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you,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traveler,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will</a:t>
            </a:r>
            <a:r>
              <a:rPr sz="1100" b="0" spc="-3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have  to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 reimburse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</a:t>
            </a:r>
            <a:r>
              <a:rPr sz="1100" b="0" spc="-3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district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for</a:t>
            </a:r>
            <a:r>
              <a:rPr sz="1100" b="0" spc="-3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complete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cost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of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airline</a:t>
            </a:r>
            <a:r>
              <a:rPr sz="1100" b="0" spc="-7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ticket.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Calibri Light"/>
              <a:cs typeface="Calibri Light"/>
            </a:endParaRPr>
          </a:p>
          <a:p>
            <a:pPr marL="12700" marR="256540">
              <a:lnSpc>
                <a:spcPct val="102200"/>
              </a:lnSpc>
              <a:spcBef>
                <a:spcPts val="5"/>
              </a:spcBef>
            </a:pP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We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will send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this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document for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each trip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so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that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are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aware that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are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making a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possible 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financial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commitment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once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travel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is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purchased.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We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understand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that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situations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may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arise.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We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will 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handle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each</a:t>
            </a:r>
            <a:r>
              <a:rPr sz="1100" b="0" spc="-3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on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an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individual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basis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as</a:t>
            </a:r>
            <a:r>
              <a:rPr sz="1100" b="0" spc="-3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we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arrange</a:t>
            </a:r>
            <a:r>
              <a:rPr sz="1100" b="0" spc="-6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travel.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Calibri Light"/>
              <a:cs typeface="Calibri Light"/>
            </a:endParaRPr>
          </a:p>
          <a:p>
            <a:pPr marL="12700" marR="26034" indent="-635">
              <a:lnSpc>
                <a:spcPct val="101800"/>
              </a:lnSpc>
            </a:pP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In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order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to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purchase</a:t>
            </a:r>
            <a:r>
              <a:rPr sz="1100" b="0" spc="-6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flights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at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reduced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cost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rather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than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full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amount,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we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are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requesting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that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each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of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you 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sign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the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statement</a:t>
            </a:r>
            <a:r>
              <a:rPr sz="1100" b="0" spc="-9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below.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Respectfully,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Calibri Light"/>
              <a:cs typeface="Calibri Light"/>
            </a:endParaRPr>
          </a:p>
          <a:p>
            <a:pPr marL="12700" marR="4766310">
              <a:lnSpc>
                <a:spcPct val="101800"/>
              </a:lnSpc>
            </a:pP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Haydee Pena 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Purchasing</a:t>
            </a:r>
            <a:r>
              <a:rPr sz="1100" b="0" spc="-18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Director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Participant</a:t>
            </a:r>
            <a:r>
              <a:rPr sz="1100" b="0" spc="-6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Approval: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Trip</a:t>
            </a:r>
            <a:r>
              <a:rPr sz="1100" b="0" spc="-3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Date(s):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150">
              <a:latin typeface="Calibri Light"/>
              <a:cs typeface="Calibri Light"/>
            </a:endParaRPr>
          </a:p>
          <a:p>
            <a:pPr marL="12700" marR="236220">
              <a:lnSpc>
                <a:spcPct val="100000"/>
              </a:lnSpc>
              <a:spcBef>
                <a:spcPts val="5"/>
              </a:spcBef>
            </a:pP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If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–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after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flight</a:t>
            </a:r>
            <a:r>
              <a:rPr sz="1100" b="0" spc="-3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is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purchased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at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a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reduced</a:t>
            </a:r>
            <a:r>
              <a:rPr sz="1100" b="0" spc="-4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rate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– I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am</a:t>
            </a:r>
            <a:r>
              <a:rPr sz="1100" b="0" spc="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unable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to</a:t>
            </a:r>
            <a:r>
              <a:rPr sz="1100" b="0" spc="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attend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the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event,</a:t>
            </a:r>
            <a:r>
              <a:rPr sz="1100" b="0" spc="-2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I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will</a:t>
            </a:r>
            <a:r>
              <a:rPr sz="1100" b="0" spc="-4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reimburse</a:t>
            </a:r>
            <a:r>
              <a:rPr sz="1100" b="0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the  district the cost </a:t>
            </a:r>
            <a:r>
              <a:rPr sz="1100" b="0" spc="-10" dirty="0">
                <a:solidFill>
                  <a:srgbClr val="666666"/>
                </a:solidFill>
                <a:latin typeface="Calibri Light"/>
                <a:cs typeface="Calibri Light"/>
              </a:rPr>
              <a:t>of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the</a:t>
            </a:r>
            <a:r>
              <a:rPr sz="1100" b="0" spc="-10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flight.</a:t>
            </a:r>
            <a:endParaRPr sz="1100">
              <a:latin typeface="Calibri Light"/>
              <a:cs typeface="Calibri Ligh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14190" y="8479022"/>
            <a:ext cx="2504440" cy="0"/>
          </a:xfrm>
          <a:custGeom>
            <a:avLst/>
            <a:gdLst/>
            <a:ahLst/>
            <a:cxnLst/>
            <a:rect l="l" t="t" r="r" b="b"/>
            <a:pathLst>
              <a:path w="2504440">
                <a:moveTo>
                  <a:pt x="0" y="0"/>
                </a:moveTo>
                <a:lnTo>
                  <a:pt x="2503944" y="0"/>
                </a:lnTo>
              </a:path>
            </a:pathLst>
          </a:custGeom>
          <a:ln w="7607">
            <a:solidFill>
              <a:srgbClr val="6464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01495" y="8499092"/>
            <a:ext cx="6311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P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a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r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ti</a:t>
            </a:r>
            <a:r>
              <a:rPr sz="1100" b="0" spc="-15" dirty="0">
                <a:solidFill>
                  <a:srgbClr val="666666"/>
                </a:solidFill>
                <a:latin typeface="Calibri Light"/>
                <a:cs typeface="Calibri Light"/>
              </a:rPr>
              <a:t>c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i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p</a:t>
            </a:r>
            <a:r>
              <a:rPr sz="1100" b="0" spc="-20" dirty="0">
                <a:solidFill>
                  <a:srgbClr val="666666"/>
                </a:solidFill>
                <a:latin typeface="Calibri Light"/>
                <a:cs typeface="Calibri Light"/>
              </a:rPr>
              <a:t>a</a:t>
            </a:r>
            <a:r>
              <a:rPr sz="1100" b="0" dirty="0">
                <a:solidFill>
                  <a:srgbClr val="666666"/>
                </a:solidFill>
                <a:latin typeface="Calibri Light"/>
                <a:cs typeface="Calibri Light"/>
              </a:rPr>
              <a:t>nt</a:t>
            </a:r>
            <a:endParaRPr sz="1100">
              <a:latin typeface="Calibri Light"/>
              <a:cs typeface="Calibri 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88653" y="8499092"/>
            <a:ext cx="688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Date</a:t>
            </a:r>
            <a:r>
              <a:rPr sz="1100" b="0" spc="-11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1100" b="0" spc="-5" dirty="0">
                <a:solidFill>
                  <a:srgbClr val="666666"/>
                </a:solidFill>
                <a:latin typeface="Calibri Light"/>
                <a:cs typeface="Calibri Light"/>
              </a:rPr>
              <a:t>Signed</a:t>
            </a:r>
            <a:endParaRPr sz="11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59651" y="8851136"/>
            <a:ext cx="12566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PUR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017,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REV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0,</a:t>
            </a:r>
            <a:r>
              <a:rPr sz="800" spc="-9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01/13/2023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313429" y="7455661"/>
            <a:ext cx="174751" cy="80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46045" y="8370061"/>
            <a:ext cx="174751" cy="80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Audio 2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32638" y="94186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779"/>
    </mc:Choice>
    <mc:Fallback>
      <p:transition spd="slow" advTm="33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81655" y="0"/>
            <a:ext cx="2619755" cy="13243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1191" y="1169179"/>
            <a:ext cx="5979795" cy="418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latin typeface="Calibri"/>
                <a:cs typeface="Calibri"/>
              </a:rPr>
              <a:t>Driving </a:t>
            </a:r>
            <a:r>
              <a:rPr sz="1500" b="1" spc="-25" dirty="0">
                <a:latin typeface="Calibri"/>
                <a:cs typeface="Calibri"/>
              </a:rPr>
              <a:t>Record </a:t>
            </a:r>
            <a:r>
              <a:rPr sz="1500" b="1" spc="-10" dirty="0">
                <a:latin typeface="Calibri"/>
                <a:cs typeface="Calibri"/>
              </a:rPr>
              <a:t>Authorization Motor </a:t>
            </a:r>
            <a:r>
              <a:rPr sz="1500" b="1" spc="-30" dirty="0">
                <a:latin typeface="Calibri"/>
                <a:cs typeface="Calibri"/>
              </a:rPr>
              <a:t>Vehicle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Report(s)</a:t>
            </a:r>
            <a:endParaRPr sz="1500">
              <a:latin typeface="Calibri"/>
              <a:cs typeface="Calibri"/>
            </a:endParaRPr>
          </a:p>
          <a:p>
            <a:pPr marL="12700" marR="5715" algn="just">
              <a:lnSpc>
                <a:spcPct val="140000"/>
              </a:lnSpc>
              <a:spcBef>
                <a:spcPts val="1125"/>
              </a:spcBef>
            </a:pP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I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understand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that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driving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a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company vehicle,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or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rental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vehicle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while on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company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business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is a 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requirement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of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my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position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and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that having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and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maintaining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a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satisfactory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driving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record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is a 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condition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of </a:t>
            </a:r>
            <a:r>
              <a:rPr sz="1200" spc="-25" dirty="0">
                <a:solidFill>
                  <a:srgbClr val="484848"/>
                </a:solidFill>
                <a:latin typeface="Calibri"/>
                <a:cs typeface="Calibri"/>
              </a:rPr>
              <a:t>my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employment.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I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agree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to allow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Midland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Independent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School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District to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check </a:t>
            </a:r>
            <a:r>
              <a:rPr sz="1200" spc="-35" dirty="0">
                <a:solidFill>
                  <a:srgbClr val="484848"/>
                </a:solidFill>
                <a:latin typeface="Calibri"/>
                <a:cs typeface="Calibri"/>
              </a:rPr>
              <a:t>my 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driving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record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prior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to conducting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business </a:t>
            </a:r>
            <a:r>
              <a:rPr sz="1200" spc="-25" dirty="0">
                <a:solidFill>
                  <a:srgbClr val="484848"/>
                </a:solidFill>
                <a:latin typeface="Calibri"/>
                <a:cs typeface="Calibri"/>
              </a:rPr>
              <a:t>travel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and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to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check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it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periodically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thereafter if 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applicable.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I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further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agree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to report to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my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supervisor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immediately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any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license suspensions, 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serious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accidents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or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offenses,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or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any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other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condition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that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may affect my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ability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to drive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a  Midland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Independent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School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District vehicle and/or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rental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while conducting</a:t>
            </a:r>
            <a:r>
              <a:rPr sz="1200" spc="-170" dirty="0">
                <a:solidFill>
                  <a:srgbClr val="48484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school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business.</a:t>
            </a:r>
            <a:endParaRPr sz="1200">
              <a:latin typeface="Calibri"/>
              <a:cs typeface="Calibri"/>
            </a:endParaRPr>
          </a:p>
          <a:p>
            <a:pPr marL="12700" marR="5080" algn="just">
              <a:lnSpc>
                <a:spcPct val="140000"/>
              </a:lnSpc>
              <a:spcBef>
                <a:spcPts val="805"/>
              </a:spcBef>
            </a:pP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I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understand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that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Midland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Independent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School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District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will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obtain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the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Motor </a:t>
            </a:r>
            <a:r>
              <a:rPr sz="1200" spc="-25" dirty="0">
                <a:solidFill>
                  <a:srgbClr val="484848"/>
                </a:solidFill>
                <a:latin typeface="Calibri"/>
                <a:cs typeface="Calibri"/>
              </a:rPr>
              <a:t>Vehicle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Reports  from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Safety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Holdings,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Inc.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dba Samba </a:t>
            </a:r>
            <a:r>
              <a:rPr sz="1200" spc="-40" dirty="0">
                <a:solidFill>
                  <a:srgbClr val="484848"/>
                </a:solidFill>
                <a:latin typeface="Calibri"/>
                <a:cs typeface="Calibri"/>
              </a:rPr>
              <a:t>Safety.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Samba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Safety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can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be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contacted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by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mail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at </a:t>
            </a:r>
            <a:r>
              <a:rPr sz="1200" spc="-25" dirty="0">
                <a:solidFill>
                  <a:srgbClr val="484848"/>
                </a:solidFill>
                <a:latin typeface="Calibri"/>
                <a:cs typeface="Calibri"/>
              </a:rPr>
              <a:t>Attn: 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Compliance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Department, </a:t>
            </a:r>
            <a:r>
              <a:rPr sz="1200" spc="-85" dirty="0">
                <a:solidFill>
                  <a:srgbClr val="484848"/>
                </a:solidFill>
                <a:latin typeface="Calibri"/>
                <a:cs typeface="Calibri"/>
              </a:rPr>
              <a:t>P.O.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Box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92890,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Albuquerque,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NM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87199-2890; or phone: (888)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947-  2622; or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websit</a:t>
            </a:r>
            <a:r>
              <a:rPr sz="12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e:</a:t>
            </a:r>
            <a:r>
              <a:rPr sz="12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2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www.safetyholdingsinc.com.</a:t>
            </a:r>
            <a:endParaRPr sz="1200">
              <a:latin typeface="Calibri"/>
              <a:cs typeface="Calibri"/>
            </a:endParaRPr>
          </a:p>
          <a:p>
            <a:pPr marL="12700" marR="5715" algn="just">
              <a:lnSpc>
                <a:spcPct val="140000"/>
              </a:lnSpc>
              <a:spcBef>
                <a:spcPts val="805"/>
              </a:spcBef>
            </a:pP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I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agree to release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Midland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Independent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School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District,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its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employees, and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those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who supplied  the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company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with the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information from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any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liability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for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any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damage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that </a:t>
            </a:r>
            <a:r>
              <a:rPr sz="1200" spc="-20" dirty="0">
                <a:solidFill>
                  <a:srgbClr val="484848"/>
                </a:solidFill>
                <a:latin typeface="Calibri"/>
                <a:cs typeface="Calibri"/>
              </a:rPr>
              <a:t>may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result from  </a:t>
            </a:r>
            <a:r>
              <a:rPr sz="1200" spc="-5" dirty="0">
                <a:solidFill>
                  <a:srgbClr val="484848"/>
                </a:solidFill>
                <a:latin typeface="Calibri"/>
                <a:cs typeface="Calibri"/>
              </a:rPr>
              <a:t>furnishing </a:t>
            </a:r>
            <a:r>
              <a:rPr sz="1200" dirty="0">
                <a:solidFill>
                  <a:srgbClr val="484848"/>
                </a:solidFill>
                <a:latin typeface="Calibri"/>
                <a:cs typeface="Calibri"/>
              </a:rPr>
              <a:t>the </a:t>
            </a:r>
            <a:r>
              <a:rPr sz="1200" spc="-15" dirty="0">
                <a:solidFill>
                  <a:srgbClr val="484848"/>
                </a:solidFill>
                <a:latin typeface="Calibri"/>
                <a:cs typeface="Calibri"/>
              </a:rPr>
              <a:t>requested</a:t>
            </a:r>
            <a:r>
              <a:rPr sz="1200" spc="-95" dirty="0">
                <a:solidFill>
                  <a:srgbClr val="48484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84848"/>
                </a:solidFill>
                <a:latin typeface="Calibri"/>
                <a:cs typeface="Calibri"/>
              </a:rPr>
              <a:t>information.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5719571"/>
            <a:ext cx="2961005" cy="0"/>
          </a:xfrm>
          <a:custGeom>
            <a:avLst/>
            <a:gdLst/>
            <a:ahLst/>
            <a:cxnLst/>
            <a:rect l="l" t="t" r="r" b="b"/>
            <a:pathLst>
              <a:path w="2961004">
                <a:moveTo>
                  <a:pt x="0" y="0"/>
                </a:moveTo>
                <a:lnTo>
                  <a:pt x="2960954" y="0"/>
                </a:lnTo>
              </a:path>
            </a:pathLst>
          </a:custGeom>
          <a:ln w="9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0" y="5719571"/>
            <a:ext cx="911225" cy="0"/>
          </a:xfrm>
          <a:custGeom>
            <a:avLst/>
            <a:gdLst/>
            <a:ahLst/>
            <a:cxnLst/>
            <a:rect l="l" t="t" r="r" b="b"/>
            <a:pathLst>
              <a:path w="911225">
                <a:moveTo>
                  <a:pt x="0" y="0"/>
                </a:moveTo>
                <a:lnTo>
                  <a:pt x="910958" y="0"/>
                </a:lnTo>
              </a:path>
            </a:pathLst>
          </a:custGeom>
          <a:ln w="9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59196" y="5719571"/>
            <a:ext cx="1062355" cy="0"/>
          </a:xfrm>
          <a:custGeom>
            <a:avLst/>
            <a:gdLst/>
            <a:ahLst/>
            <a:cxnLst/>
            <a:rect l="l" t="t" r="r" b="b"/>
            <a:pathLst>
              <a:path w="1062354">
                <a:moveTo>
                  <a:pt x="0" y="0"/>
                </a:moveTo>
                <a:lnTo>
                  <a:pt x="1061872" y="0"/>
                </a:lnTo>
              </a:path>
            </a:pathLst>
          </a:custGeom>
          <a:ln w="9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6361176"/>
            <a:ext cx="2961005" cy="0"/>
          </a:xfrm>
          <a:custGeom>
            <a:avLst/>
            <a:gdLst/>
            <a:ahLst/>
            <a:cxnLst/>
            <a:rect l="l" t="t" r="r" b="b"/>
            <a:pathLst>
              <a:path w="2961004">
                <a:moveTo>
                  <a:pt x="0" y="0"/>
                </a:moveTo>
                <a:lnTo>
                  <a:pt x="2960954" y="0"/>
                </a:lnTo>
              </a:path>
            </a:pathLst>
          </a:custGeom>
          <a:ln w="9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0" y="6361176"/>
            <a:ext cx="835660" cy="0"/>
          </a:xfrm>
          <a:custGeom>
            <a:avLst/>
            <a:gdLst/>
            <a:ahLst/>
            <a:cxnLst/>
            <a:rect l="l" t="t" r="r" b="b"/>
            <a:pathLst>
              <a:path w="835660">
                <a:moveTo>
                  <a:pt x="0" y="0"/>
                </a:moveTo>
                <a:lnTo>
                  <a:pt x="835050" y="0"/>
                </a:lnTo>
              </a:path>
            </a:pathLst>
          </a:custGeom>
          <a:ln w="9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16523" y="6361176"/>
            <a:ext cx="1138555" cy="0"/>
          </a:xfrm>
          <a:custGeom>
            <a:avLst/>
            <a:gdLst/>
            <a:ahLst/>
            <a:cxnLst/>
            <a:rect l="l" t="t" r="r" b="b"/>
            <a:pathLst>
              <a:path w="1138554">
                <a:moveTo>
                  <a:pt x="0" y="0"/>
                </a:moveTo>
                <a:lnTo>
                  <a:pt x="1138402" y="0"/>
                </a:lnTo>
              </a:path>
            </a:pathLst>
          </a:custGeom>
          <a:ln w="9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14400" y="6955535"/>
            <a:ext cx="2961005" cy="0"/>
          </a:xfrm>
          <a:custGeom>
            <a:avLst/>
            <a:gdLst/>
            <a:ahLst/>
            <a:cxnLst/>
            <a:rect l="l" t="t" r="r" b="b"/>
            <a:pathLst>
              <a:path w="2961004">
                <a:moveTo>
                  <a:pt x="0" y="0"/>
                </a:moveTo>
                <a:lnTo>
                  <a:pt x="2960954" y="0"/>
                </a:lnTo>
              </a:path>
            </a:pathLst>
          </a:custGeom>
          <a:ln w="9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58791" y="6758702"/>
            <a:ext cx="626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CDL?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spc="-60" dirty="0">
                <a:latin typeface="Calibri"/>
                <a:cs typeface="Calibri"/>
              </a:rPr>
              <a:t>Yes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14400" y="7507223"/>
            <a:ext cx="2884805" cy="0"/>
          </a:xfrm>
          <a:custGeom>
            <a:avLst/>
            <a:gdLst/>
            <a:ahLst/>
            <a:cxnLst/>
            <a:rect l="l" t="t" r="r" b="b"/>
            <a:pathLst>
              <a:path w="2884804">
                <a:moveTo>
                  <a:pt x="0" y="0"/>
                </a:moveTo>
                <a:lnTo>
                  <a:pt x="2884411" y="0"/>
                </a:lnTo>
              </a:path>
            </a:pathLst>
          </a:custGeom>
          <a:ln w="9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71515" y="6780276"/>
            <a:ext cx="181355" cy="1523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66459" y="6780276"/>
            <a:ext cx="179831" cy="1523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43683" y="8296656"/>
            <a:ext cx="181355" cy="152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37116" y="8296656"/>
            <a:ext cx="181343" cy="152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5900" y="128108"/>
            <a:ext cx="3167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dirty="0">
                <a:latin typeface="Arial"/>
                <a:cs typeface="Arial"/>
              </a:rPr>
              <a:t>DocuSign </a:t>
            </a:r>
            <a:r>
              <a:rPr sz="800" spc="-5" dirty="0">
                <a:latin typeface="Arial"/>
                <a:cs typeface="Arial"/>
              </a:rPr>
              <a:t>Envelope </a:t>
            </a:r>
            <a:r>
              <a:rPr sz="800" dirty="0">
                <a:latin typeface="Arial"/>
                <a:cs typeface="Arial"/>
              </a:rPr>
              <a:t>ID:</a:t>
            </a:r>
            <a:r>
              <a:rPr sz="800" spc="-16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E7D2F172-D3DD-420C-996A-785E35FF27DD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0500" y="126492"/>
            <a:ext cx="3429000" cy="128270"/>
          </a:xfrm>
          <a:custGeom>
            <a:avLst/>
            <a:gdLst/>
            <a:ahLst/>
            <a:cxnLst/>
            <a:rect l="l" t="t" r="r" b="b"/>
            <a:pathLst>
              <a:path w="3429000" h="128270">
                <a:moveTo>
                  <a:pt x="0" y="128016"/>
                </a:moveTo>
                <a:lnTo>
                  <a:pt x="3429000" y="128016"/>
                </a:lnTo>
                <a:lnTo>
                  <a:pt x="3429000" y="0"/>
                </a:lnTo>
                <a:lnTo>
                  <a:pt x="0" y="0"/>
                </a:lnTo>
                <a:lnTo>
                  <a:pt x="0" y="1280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02692" y="103732"/>
            <a:ext cx="31832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"/>
                <a:cs typeface="Arial"/>
              </a:rPr>
              <a:t>DocuSign </a:t>
            </a:r>
            <a:r>
              <a:rPr sz="800" spc="-5" dirty="0">
                <a:latin typeface="Arial"/>
                <a:cs typeface="Arial"/>
              </a:rPr>
              <a:t>Envelope </a:t>
            </a:r>
            <a:r>
              <a:rPr sz="800" dirty="0">
                <a:latin typeface="Arial"/>
                <a:cs typeface="Arial"/>
              </a:rPr>
              <a:t>ID:</a:t>
            </a:r>
            <a:r>
              <a:rPr sz="800" spc="-15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B4A74E38-4769-4CE7-BF70-CFD4DC171F27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06237" y="1930"/>
            <a:ext cx="3239770" cy="56070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DEMONSTRATION DOCUMENT</a:t>
            </a:r>
            <a:r>
              <a:rPr sz="800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ONLY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PROVIDED</a:t>
            </a:r>
            <a:r>
              <a:rPr sz="8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BY</a:t>
            </a:r>
            <a:r>
              <a:rPr sz="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DOCUSIGN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ONLINE</a:t>
            </a:r>
            <a:r>
              <a:rPr sz="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SIGNING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SERVICE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999 3rd Ave,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Suite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1700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• Seattle •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Washington 98104 </a:t>
            </a:r>
            <a:r>
              <a:rPr sz="800" dirty="0">
                <a:solidFill>
                  <a:srgbClr val="FF0000"/>
                </a:solidFill>
                <a:latin typeface="Arial"/>
                <a:cs typeface="Arial"/>
              </a:rPr>
              <a:t>•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(206)</a:t>
            </a:r>
            <a:r>
              <a:rPr sz="80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219-0200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8"/>
              </a:rPr>
              <a:t>www.docusign.com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1191" y="6895972"/>
            <a:ext cx="784860" cy="821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Signature</a:t>
            </a:r>
            <a:r>
              <a:rPr sz="1200" spc="-1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  Employee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latin typeface="Calibri"/>
                <a:cs typeface="Calibri"/>
              </a:rPr>
              <a:t>Employee</a:t>
            </a:r>
            <a:r>
              <a:rPr sz="1100" spc="-7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ID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1191" y="5736799"/>
            <a:ext cx="1596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Name as it </a:t>
            </a:r>
            <a:r>
              <a:rPr sz="1200" spc="-10" dirty="0">
                <a:latin typeface="Calibri"/>
                <a:cs typeface="Calibri"/>
              </a:rPr>
              <a:t>appears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7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84700" y="5736799"/>
            <a:ext cx="7639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State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Issued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76467" y="5736799"/>
            <a:ext cx="758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libri"/>
                <a:cs typeface="Calibri"/>
              </a:rPr>
              <a:t>Date</a:t>
            </a:r>
            <a:r>
              <a:rPr sz="1200" spc="-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Signed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1191" y="6373831"/>
            <a:ext cx="729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DL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Number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6600" y="6373831"/>
            <a:ext cx="854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DL </a:t>
            </a:r>
            <a:r>
              <a:rPr sz="1200" spc="-5" dirty="0">
                <a:latin typeface="Calibri"/>
                <a:cs typeface="Calibri"/>
              </a:rPr>
              <a:t>Issue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Date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56655" y="6373831"/>
            <a:ext cx="933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Expiration</a:t>
            </a:r>
            <a:r>
              <a:rPr sz="1200" spc="-1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Date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65215" y="6758705"/>
            <a:ext cx="226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908050" y="7854950"/>
          <a:ext cx="5943600" cy="1054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200">
                <a:tc gridSpan="2"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Internal Use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Only: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898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1528445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Approved? </a:t>
                      </a:r>
                      <a:r>
                        <a:rPr sz="1200" spc="2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Yes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Signature: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Date: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" name="object 30"/>
          <p:cNvSpPr/>
          <p:nvPr/>
        </p:nvSpPr>
        <p:spPr>
          <a:xfrm>
            <a:off x="583945" y="5578094"/>
            <a:ext cx="176276" cy="787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3945" y="6158738"/>
            <a:ext cx="176276" cy="802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3945" y="6832345"/>
            <a:ext cx="176276" cy="802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4613" y="7359650"/>
            <a:ext cx="174751" cy="80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79061" y="5595431"/>
            <a:ext cx="174751" cy="802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79061" y="6241034"/>
            <a:ext cx="174751" cy="802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79061" y="6836918"/>
            <a:ext cx="174751" cy="802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4613" y="8333485"/>
            <a:ext cx="174751" cy="80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4613" y="8661145"/>
            <a:ext cx="174751" cy="802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Audio 3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32638" y="94186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592"/>
    </mc:Choice>
    <mc:Fallback>
      <p:transition spd="slow" advTm="87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038" y="2782654"/>
            <a:ext cx="1477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Any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Questions?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4923" y="3666756"/>
            <a:ext cx="5271515" cy="3104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32638" y="94186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418"/>
    </mc:Choice>
    <mc:Fallback>
      <p:transition spd="slow" advTm="98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11.6|9.8|11.2|11.7|2.2|3.9|7.5|6.3|4.8|3.2|6.4|14.9|11|8.8|1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17.7|70.4|47.3|34.8|42.8|43.1|21.6|25.6|12.4|37.1|3|34.2|32.4|2.3|40.9|24|43|32|12.2|23.8|44.9|102.9|2.7|3.7|16.5|5.7|17.5|15.2|46.7|2.2|47|39.1|2.7|15.2|29.7|26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19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4.9|5.2|2.2|2.4|5.4|4.9|43.2|7.2|1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</TotalTime>
  <Words>1247</Words>
  <Application>Microsoft Office PowerPoint</Application>
  <PresentationFormat>Custom</PresentationFormat>
  <Paragraphs>193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Times New Roman</vt:lpstr>
      <vt:lpstr>Office Theme</vt:lpstr>
      <vt:lpstr>Professional Travel / Expense Form 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sutter</dc:creator>
  <cp:lastModifiedBy>Daniel Garcia</cp:lastModifiedBy>
  <cp:revision>29</cp:revision>
  <dcterms:created xsi:type="dcterms:W3CDTF">2023-08-22T17:02:59Z</dcterms:created>
  <dcterms:modified xsi:type="dcterms:W3CDTF">2023-11-06T16:46:58Z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2023-08-22T00:00:00Z</vt:filetime>
  </property>
  <property fmtid="{D5CDD505-2E9C-101B-9397-08002B2CF9AE}" pid="3" name="Creator">
    <vt:lpwstr>Adobe Acrobat Pro 2020 20.5.30514</vt:lpwstr>
  </property>
  <property fmtid="{D5CDD505-2E9C-101B-9397-08002B2CF9AE}" pid="4" name="LastSaved">
    <vt:filetime>2023-08-22T00:00:00Z</vt:filetime>
  </property>
</Properties>
</file>