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5" r:id="rId2"/>
    <p:sldId id="257" r:id="rId3"/>
    <p:sldId id="278" r:id="rId4"/>
    <p:sldId id="279" r:id="rId5"/>
    <p:sldId id="280" r:id="rId6"/>
    <p:sldId id="260" r:id="rId7"/>
    <p:sldId id="277" r:id="rId8"/>
    <p:sldId id="259" r:id="rId9"/>
    <p:sldId id="281" r:id="rId10"/>
    <p:sldId id="262" r:id="rId11"/>
    <p:sldId id="263" r:id="rId12"/>
    <p:sldId id="264" r:id="rId13"/>
    <p:sldId id="265" r:id="rId14"/>
    <p:sldId id="282" r:id="rId15"/>
    <p:sldId id="283" r:id="rId16"/>
    <p:sldId id="266" r:id="rId17"/>
    <p:sldId id="284" r:id="rId18"/>
    <p:sldId id="267" r:id="rId19"/>
    <p:sldId id="268" r:id="rId20"/>
    <p:sldId id="269" r:id="rId21"/>
    <p:sldId id="270" r:id="rId22"/>
    <p:sldId id="285" r:id="rId23"/>
    <p:sldId id="286" r:id="rId24"/>
    <p:sldId id="287" r:id="rId25"/>
    <p:sldId id="271" r:id="rId26"/>
    <p:sldId id="272" r:id="rId27"/>
    <p:sldId id="296" r:id="rId28"/>
    <p:sldId id="288" r:id="rId29"/>
    <p:sldId id="289" r:id="rId30"/>
    <p:sldId id="274" r:id="rId31"/>
    <p:sldId id="290" r:id="rId32"/>
    <p:sldId id="291" r:id="rId33"/>
    <p:sldId id="275" r:id="rId34"/>
    <p:sldId id="292" r:id="rId35"/>
    <p:sldId id="293" r:id="rId36"/>
    <p:sldId id="276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68B0C2C-5B84-4822-8E99-3F34ABF74716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77CC9A9-B25E-4FE3-AC99-36BCD9EAE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608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/>
          <a:lstStyle>
            <a:lvl1pPr>
              <a:defRPr b="1">
                <a:latin typeface="Comic Sans MS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953000"/>
            <a:ext cx="8839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ECACB-12CF-44C9-9E7C-29B5A4F4E353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A7578-51EF-462F-A6A2-9139776B7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79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8ADB1-3AE3-43C3-83AF-634DC1A47FBA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C3DDC-DD08-46BC-9305-47FC5EAEE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1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403FB-080D-4269-B070-7ED59F9F5E26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CF25B-7E78-4961-9846-44191FB61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9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7A782-075F-4CA3-A053-80E1B9FF7622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00FB4-2023-4F29-B595-F990CEB19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4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76028-F188-47F1-B1D0-6AD2AE924F03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D2F1E-0D79-4A09-9D30-0A28E896D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67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AC298-1F83-4620-8F22-8CA84A901A83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82F41-52BE-4EC3-AB1F-8894CF9EB6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8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C6866-2C0D-4328-ABDB-C6097C652871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3D3FF-CE76-432D-961B-C9A9CA7861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3BB78-3C4B-40EC-AEAB-83A7F3321AB5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92BBE-5683-41AF-9739-338F180D2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C33F3-2E04-4501-9BE4-58F8B12A3D48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FDC67-8807-4C33-AE15-CDB2E17DB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5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CB84A-8339-4033-AA21-CE8A3538400A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BDA4A-21AD-4476-ADA8-62CFF45704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3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83BC7-A026-439F-AE52-88A9A8B59920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30629-DE56-4F5A-87E5-EAF8B51CB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6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BF8386-5C38-4FDA-BB18-2FBC81159445}" type="datetimeFigureOut">
              <a:rPr lang="en-US"/>
              <a:pPr>
                <a:defRPr/>
              </a:pPr>
              <a:t>9/15/2015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9E2C05-1EF0-4355-BE0A-C49C70B02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>
            <p:ph type="ctrTitle"/>
          </p:nvPr>
        </p:nvSpPr>
        <p:spPr>
          <a:xfrm>
            <a:off x="762000" y="312420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 err="1" smtClean="0">
                <a:solidFill>
                  <a:srgbClr val="FF0000"/>
                </a:solidFill>
              </a:rPr>
              <a:t>Glosario</a:t>
            </a:r>
            <a:r>
              <a:rPr lang="en-US" sz="6000" dirty="0" smtClean="0">
                <a:solidFill>
                  <a:srgbClr val="FF0000"/>
                </a:solidFill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</a:rPr>
              <a:t>ilustrado</a:t>
            </a:r>
            <a:endParaRPr lang="en-US" sz="6000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5" descr="unit1-ge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7200"/>
            <a:ext cx="35337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341313" y="5851525"/>
            <a:ext cx="8445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>
                <a:latin typeface="Comic Sans MS" pitchFamily="66" charset="0"/>
              </a:rPr>
              <a:t>Integrated Social Studies/English Language Arts Curriculum (Grade 3)</a:t>
            </a:r>
            <a:br>
              <a:rPr lang="en-US" altLang="en-US">
                <a:latin typeface="Comic Sans MS" pitchFamily="66" charset="0"/>
              </a:rPr>
            </a:br>
            <a:r>
              <a:rPr lang="en-US" altLang="en-US">
                <a:latin typeface="Comic Sans MS" pitchFamily="66" charset="0"/>
              </a:rPr>
              <a:t>©Putnam/Northern Westchester BOCES Curriculum &amp; Instructional Services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cuenca</a:t>
            </a:r>
          </a:p>
        </p:txBody>
      </p:sp>
      <p:sp>
        <p:nvSpPr>
          <p:cNvPr id="307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 área de tierra baja rodeado de tierra más alta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3076" name="Picture 2" descr="http://media-cdn.tripadvisor.com/media/photo-s/01/07/b8/c2/walls-of-great-bas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43640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frontera</a:t>
            </a:r>
          </a:p>
        </p:txBody>
      </p:sp>
      <p:sp>
        <p:nvSpPr>
          <p:cNvPr id="409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 límite territorial especialmente de un país o estado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4100" name="Picture 2" descr="http://www.world-atlas.us/north-america-map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371600"/>
            <a:ext cx="2743200" cy="343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canon</a:t>
            </a:r>
          </a:p>
        </p:txBody>
      </p:sp>
      <p:sp>
        <p:nvSpPr>
          <p:cNvPr id="5123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s-ES" altLang="en-US" smtClean="0"/>
          </a:p>
          <a:p>
            <a:pPr eaLnBrk="1" hangingPunct="1"/>
            <a:r>
              <a:rPr lang="es-ES" altLang="en-US" b="1" smtClean="0"/>
              <a:t>un valle estrecho e inclinado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5124" name="Picture 2" descr="http://www.planetside.co.uk/terragen/tgd/images/deep_canyon_v04_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5638800" cy="375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punto cardinal</a:t>
            </a:r>
          </a:p>
        </p:txBody>
      </p:sp>
      <p:sp>
        <p:nvSpPr>
          <p:cNvPr id="6147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norte, sur, este u oeste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6148" name="Picture 2" descr="http://stufffromthelab.files.wordpress.com/2007/10/compassro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36480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clima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5257800"/>
            <a:ext cx="8458200" cy="1295400"/>
          </a:xfrm>
        </p:spPr>
        <p:txBody>
          <a:bodyPr rtlCol="0">
            <a:normAutofit fontScale="25000" lnSpcReduction="20000"/>
          </a:bodyPr>
          <a:lstStyle/>
          <a:p>
            <a:pPr eaLnBrk="1" hangingPunct="1">
              <a:defRPr/>
            </a:pPr>
            <a:endParaRPr lang="es-ES" dirty="0" smtClean="0"/>
          </a:p>
          <a:p>
            <a:pPr eaLnBrk="1" hangingPunct="1">
              <a:defRPr/>
            </a:pPr>
            <a:r>
              <a:rPr lang="es-ES" sz="8600" b="1" dirty="0" smtClean="0"/>
              <a:t>el promedio de las condiciones del tiempo de un lugar determinado o de una región a lo largo de un periodo de años</a:t>
            </a:r>
            <a:endParaRPr lang="en-US" sz="8600" b="1" dirty="0" smtClean="0"/>
          </a:p>
          <a:p>
            <a:pPr eaLnBrk="1" hangingPunct="1">
              <a:defRPr/>
            </a:pPr>
            <a:r>
              <a:rPr lang="es-PR" dirty="0" smtClean="0"/>
              <a:t> </a:t>
            </a:r>
            <a:endParaRPr lang="en-US" dirty="0"/>
          </a:p>
        </p:txBody>
      </p:sp>
      <p:pic>
        <p:nvPicPr>
          <p:cNvPr id="7172" name="Picture 2" descr="http://www.mnh.si.edu/archives/garden/images/4season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447800"/>
            <a:ext cx="3914775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costa</a:t>
            </a:r>
          </a:p>
        </p:txBody>
      </p:sp>
      <p:sp>
        <p:nvSpPr>
          <p:cNvPr id="819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el contorno o la forma de la tierra a lo largo del Océano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8196" name="Picture 2" descr="http://www.lagos-luz-sagres.com/gallery/img/luz_coastlin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295400"/>
            <a:ext cx="4876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ctrTitle"/>
          </p:nvPr>
        </p:nvSpPr>
        <p:spPr>
          <a:xfrm>
            <a:off x="8382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brújula rosa </a:t>
            </a:r>
          </a:p>
        </p:txBody>
      </p:sp>
      <p:sp>
        <p:nvSpPr>
          <p:cNvPr id="9219" name="Subtitle 4"/>
          <p:cNvSpPr>
            <a:spLocks noGrp="1"/>
          </p:cNvSpPr>
          <p:nvPr>
            <p:ph type="subTitle" idx="1"/>
          </p:nvPr>
        </p:nvSpPr>
        <p:spPr>
          <a:xfrm>
            <a:off x="838200" y="5105400"/>
            <a:ext cx="7543800" cy="17526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un dispositivo que muestra las direcciones cardinales e intermedias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9220" name="Picture 2" descr="compassrose.jpg - Compass Ro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066800"/>
            <a:ext cx="34432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continente</a:t>
            </a:r>
          </a:p>
        </p:txBody>
      </p:sp>
      <p:sp>
        <p:nvSpPr>
          <p:cNvPr id="10243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una masa de tierra grande de las cuales hay siete en nuestro planeta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10244" name="Picture 2" descr="http://upload.wikimedia.org/wikipedia/commons/1/19/Continents_vide_couleur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5973763" cy="303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desierto</a:t>
            </a:r>
          </a:p>
        </p:txBody>
      </p:sp>
      <p:sp>
        <p:nvSpPr>
          <p:cNvPr id="11267" name="Subtitle 4"/>
          <p:cNvSpPr>
            <a:spLocks noGrp="1"/>
          </p:cNvSpPr>
          <p:nvPr>
            <p:ph type="subTitle" idx="1"/>
          </p:nvPr>
        </p:nvSpPr>
        <p:spPr>
          <a:xfrm>
            <a:off x="1295400" y="5562600"/>
            <a:ext cx="6400800" cy="17526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tierra seca con pocas plantas y poca lluvia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11268" name="Picture 2" descr="http://www.destination360.com/north-america/us/california/images/s/california-deser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43000"/>
            <a:ext cx="50958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ctrTitle"/>
          </p:nvPr>
        </p:nvSpPr>
        <p:spPr>
          <a:xfrm>
            <a:off x="-147638" y="0"/>
            <a:ext cx="9439276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ecuador</a:t>
            </a:r>
          </a:p>
        </p:txBody>
      </p:sp>
      <p:sp>
        <p:nvSpPr>
          <p:cNvPr id="12291" name="Subtitle 4"/>
          <p:cNvSpPr>
            <a:spLocks noGrp="1"/>
          </p:cNvSpPr>
          <p:nvPr>
            <p:ph type="subTitle" idx="1"/>
          </p:nvPr>
        </p:nvSpPr>
        <p:spPr>
          <a:xfrm>
            <a:off x="685800" y="5562600"/>
            <a:ext cx="7772400" cy="990600"/>
          </a:xfrm>
        </p:spPr>
        <p:txBody>
          <a:bodyPr/>
          <a:lstStyle/>
          <a:p>
            <a:pPr eaLnBrk="1" hangingPunct="1"/>
            <a:r>
              <a:rPr lang="es-ES" altLang="en-US" smtClean="0"/>
              <a:t>una línea horizontal imaginaria que pasa alrededor de la mitad de la tierra</a:t>
            </a:r>
            <a:endParaRPr lang="en-US" altLang="en-US" smtClean="0"/>
          </a:p>
        </p:txBody>
      </p:sp>
      <p:pic>
        <p:nvPicPr>
          <p:cNvPr id="12292" name="Picture 4" descr="http://upload.wikimedia.org/wikipedia/commons/f/f8/World_map_with_equat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74065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georafía</a:t>
            </a:r>
          </a:p>
        </p:txBody>
      </p:sp>
      <p:sp>
        <p:nvSpPr>
          <p:cNvPr id="13315" name="Subtitle 4"/>
          <p:cNvSpPr>
            <a:spLocks noGrp="1"/>
          </p:cNvSpPr>
          <p:nvPr>
            <p:ph type="subTitle" idx="1"/>
          </p:nvPr>
        </p:nvSpPr>
        <p:spPr>
          <a:xfrm>
            <a:off x="457200" y="5638800"/>
            <a:ext cx="8077200" cy="1066800"/>
          </a:xfrm>
        </p:spPr>
        <p:txBody>
          <a:bodyPr/>
          <a:lstStyle/>
          <a:p>
            <a:pPr eaLnBrk="1" hangingPunct="1"/>
            <a:r>
              <a:rPr lang="es-ES" altLang="en-US" sz="2000" b="1" smtClean="0"/>
              <a:t>las partes naturales de un área; una ciencia que se ocupa de la ubicación de las cosas vivientes y no vivientes de la tierra y la forma en que éstas se afectan  una a la otra</a:t>
            </a:r>
            <a:endParaRPr lang="en-US" altLang="en-US" sz="2000" b="1" smtClean="0"/>
          </a:p>
        </p:txBody>
      </p:sp>
      <p:pic>
        <p:nvPicPr>
          <p:cNvPr id="13316" name="Picture 2" descr="http://www.edwardsheerien.barnsley.sch.uk/file.php/1/geograph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34559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globo</a:t>
            </a:r>
            <a:endParaRPr lang="en-US" altLang="en-US" sz="4000" smtClean="0"/>
          </a:p>
        </p:txBody>
      </p:sp>
      <p:sp>
        <p:nvSpPr>
          <p:cNvPr id="14339" name="Subtitle 4"/>
          <p:cNvSpPr>
            <a:spLocks noGrp="1"/>
          </p:cNvSpPr>
          <p:nvPr>
            <p:ph type="subTitle" idx="1"/>
          </p:nvPr>
        </p:nvSpPr>
        <p:spPr>
          <a:xfrm>
            <a:off x="1066800" y="5715000"/>
            <a:ext cx="6400800" cy="7620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un modelo de la tierra</a:t>
            </a:r>
            <a:endParaRPr lang="en-US" altLang="en-US" b="1" smtClean="0"/>
          </a:p>
        </p:txBody>
      </p:sp>
      <p:pic>
        <p:nvPicPr>
          <p:cNvPr id="14340" name="Picture 2" descr="http://www.1worldglobes.com/images/StarterGlobeFSM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19200"/>
            <a:ext cx="33829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cuadrícula</a:t>
            </a:r>
          </a:p>
        </p:txBody>
      </p:sp>
      <p:sp>
        <p:nvSpPr>
          <p:cNvPr id="15363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una red de líneas horizontales y perpendiculares que se utiliza para localizar puntos o lugares</a:t>
            </a:r>
            <a:endParaRPr lang="en-US" altLang="en-US" b="1" smtClean="0"/>
          </a:p>
        </p:txBody>
      </p:sp>
      <p:pic>
        <p:nvPicPr>
          <p:cNvPr id="15364" name="Picture 2" descr="http://facweb.bhc.edu/academics/science/harwoodr/Geog101/study/images/LongLatpractic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086475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golfo</a:t>
            </a:r>
          </a:p>
        </p:txBody>
      </p:sp>
      <p:sp>
        <p:nvSpPr>
          <p:cNvPr id="16387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una parte del océano que es parcialmente rodeada por tierra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16388" name="Picture 2" descr="http://gulfofmexicomap.com/images/gulf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400"/>
            <a:ext cx="53816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colina</a:t>
            </a:r>
          </a:p>
        </p:txBody>
      </p:sp>
      <p:sp>
        <p:nvSpPr>
          <p:cNvPr id="17411" name="Subtitle 4"/>
          <p:cNvSpPr>
            <a:spLocks noGrp="1"/>
          </p:cNvSpPr>
          <p:nvPr>
            <p:ph type="subTitle" idx="1"/>
          </p:nvPr>
        </p:nvSpPr>
        <p:spPr>
          <a:xfrm>
            <a:off x="0" y="5791200"/>
            <a:ext cx="8991600" cy="914400"/>
          </a:xfrm>
        </p:spPr>
        <p:txBody>
          <a:bodyPr/>
          <a:lstStyle/>
          <a:p>
            <a:pPr eaLnBrk="1" hangingPunct="1"/>
            <a:r>
              <a:rPr lang="es-ES" altLang="en-US" sz="2800" b="1" smtClean="0"/>
              <a:t>tierra levemente inclinada que no es tan alta como una montaña</a:t>
            </a:r>
            <a:endParaRPr lang="en-US" altLang="en-US" sz="2800" b="1" smtClean="0"/>
          </a:p>
          <a:p>
            <a:pPr eaLnBrk="1" hangingPunct="1"/>
            <a:r>
              <a:rPr lang="es-PR" altLang="en-US" sz="2800" b="1" smtClean="0"/>
              <a:t> </a:t>
            </a:r>
            <a:endParaRPr lang="en-US" altLang="en-US" sz="2800" b="1" smtClean="0"/>
          </a:p>
        </p:txBody>
      </p:sp>
      <p:pic>
        <p:nvPicPr>
          <p:cNvPr id="17412" name="Picture 6" descr="silbury-hill-hdr-cc-ta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9" b="20952"/>
          <a:stretch>
            <a:fillRect/>
          </a:stretch>
        </p:blipFill>
        <p:spPr bwMode="auto">
          <a:xfrm>
            <a:off x="2286000" y="1143000"/>
            <a:ext cx="4705350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dirección intermedia</a:t>
            </a:r>
          </a:p>
        </p:txBody>
      </p:sp>
      <p:sp>
        <p:nvSpPr>
          <p:cNvPr id="1843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noroeste, sureste, noreste, suroeste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18436" name="Picture 6" descr="http://www.barnabybear.net/resources/comp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28800"/>
            <a:ext cx="27813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mtClean="0"/>
              <a:t>isla</a:t>
            </a:r>
          </a:p>
        </p:txBody>
      </p:sp>
      <p:sp>
        <p:nvSpPr>
          <p:cNvPr id="19459" name="Subtitle 4"/>
          <p:cNvSpPr>
            <a:spLocks noGrp="1"/>
          </p:cNvSpPr>
          <p:nvPr>
            <p:ph type="subTitle" idx="1"/>
          </p:nvPr>
        </p:nvSpPr>
        <p:spPr>
          <a:xfrm>
            <a:off x="609600" y="5562600"/>
            <a:ext cx="8153400" cy="17526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tierra rodeada de agua</a:t>
            </a:r>
            <a:endParaRPr lang="en-US" altLang="en-US" b="1" smtClean="0"/>
          </a:p>
          <a:p>
            <a:pPr eaLnBrk="1" hangingPunct="1"/>
            <a:r>
              <a:rPr lang="en-US" altLang="en-US" smtClean="0"/>
              <a:t> </a:t>
            </a:r>
          </a:p>
        </p:txBody>
      </p:sp>
      <p:pic>
        <p:nvPicPr>
          <p:cNvPr id="19460" name="Picture 2" descr="http://www.state.me.us/doc/initiatives/SearsIsland/Images/SearsIs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56578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ctrTitle"/>
          </p:nvPr>
        </p:nvSpPr>
        <p:spPr>
          <a:xfrm>
            <a:off x="5334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clave</a:t>
            </a:r>
          </a:p>
        </p:txBody>
      </p:sp>
      <p:sp>
        <p:nvSpPr>
          <p:cNvPr id="20483" name="Subtitle 4"/>
          <p:cNvSpPr>
            <a:spLocks noGrp="1"/>
          </p:cNvSpPr>
          <p:nvPr>
            <p:ph type="subTitle" idx="1"/>
          </p:nvPr>
        </p:nvSpPr>
        <p:spPr>
          <a:xfrm>
            <a:off x="685800" y="4876800"/>
            <a:ext cx="8305800" cy="18288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una explicación de los símbolos en un mapa o gráfico; también llamado una llave o inscripción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grpSp>
        <p:nvGrpSpPr>
          <p:cNvPr id="20484" name="Group 8"/>
          <p:cNvGrpSpPr>
            <a:grpSpLocks/>
          </p:cNvGrpSpPr>
          <p:nvPr/>
        </p:nvGrpSpPr>
        <p:grpSpPr bwMode="auto">
          <a:xfrm>
            <a:off x="2438400" y="1295400"/>
            <a:ext cx="4127500" cy="3276600"/>
            <a:chOff x="1488" y="816"/>
            <a:chExt cx="2648" cy="2639"/>
          </a:xfrm>
        </p:grpSpPr>
        <p:pic>
          <p:nvPicPr>
            <p:cNvPr id="20487" name="Picture 2" descr="http://www.nataliedee.com/022606/map-key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" y="816"/>
              <a:ext cx="2648" cy="2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8" name="Rectangle 6"/>
            <p:cNvSpPr>
              <a:spLocks noChangeArrowheads="1"/>
            </p:cNvSpPr>
            <p:nvPr/>
          </p:nvSpPr>
          <p:spPr bwMode="auto">
            <a:xfrm>
              <a:off x="2976" y="2592"/>
              <a:ext cx="816" cy="6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latin typeface="Calibri" pitchFamily="34" charset="0"/>
              </a:endParaRPr>
            </a:p>
          </p:txBody>
        </p:sp>
      </p:grp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3246438"/>
          <a:ext cx="6096000" cy="365125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3651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6600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key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085" marB="950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lago</a:t>
            </a:r>
          </a:p>
        </p:txBody>
      </p:sp>
      <p:sp>
        <p:nvSpPr>
          <p:cNvPr id="21507" name="Subtitle 4"/>
          <p:cNvSpPr>
            <a:spLocks noGrp="1"/>
          </p:cNvSpPr>
          <p:nvPr>
            <p:ph type="subTitle" idx="1"/>
          </p:nvPr>
        </p:nvSpPr>
        <p:spPr>
          <a:xfrm>
            <a:off x="228600" y="4953000"/>
            <a:ext cx="8686800" cy="17526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agua rodeada de tierra</a:t>
            </a:r>
            <a:endParaRPr lang="en-US" altLang="en-US" b="1" smtClean="0"/>
          </a:p>
        </p:txBody>
      </p:sp>
      <p:pic>
        <p:nvPicPr>
          <p:cNvPr id="21508" name="Picture 2" descr="http://images.pics4learning.com/catalog/p/p10105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44577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accidente geográfico</a:t>
            </a:r>
          </a:p>
        </p:txBody>
      </p:sp>
      <p:sp>
        <p:nvSpPr>
          <p:cNvPr id="22531" name="Subtitle 4"/>
          <p:cNvSpPr>
            <a:spLocks noGrp="1"/>
          </p:cNvSpPr>
          <p:nvPr>
            <p:ph type="subTitle" idx="1"/>
          </p:nvPr>
        </p:nvSpPr>
        <p:spPr>
          <a:xfrm>
            <a:off x="533400" y="4876800"/>
            <a:ext cx="8382000" cy="17526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una característica natural de una superficie de tierra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22532" name="Picture 2" descr="grandcanyon12.jpg - Grand Cany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828800"/>
            <a:ext cx="3622675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latitud</a:t>
            </a:r>
          </a:p>
        </p:txBody>
      </p:sp>
      <p:sp>
        <p:nvSpPr>
          <p:cNvPr id="2355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distancia hacia el norte o el sur del ecuador medido en grados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23556" name="Picture 2" descr="http://www.nmm.ac.uk/upload/img_200/latitud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19200"/>
            <a:ext cx="3581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ubicación</a:t>
            </a:r>
          </a:p>
        </p:txBody>
      </p:sp>
      <p:sp>
        <p:nvSpPr>
          <p:cNvPr id="24579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el lugar exacto, el límite o la posición de algo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24580" name="Picture 2" descr="http://quizzes-online.com/statecapitals/USA_State_Capita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27050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distancia medida por grados al este o al oeste desde el primer meridiano </a:t>
            </a:r>
            <a:endParaRPr lang="en-US" altLang="en-US" b="1" smtClean="0"/>
          </a:p>
        </p:txBody>
      </p:sp>
      <p:pic>
        <p:nvPicPr>
          <p:cNvPr id="25603" name="Picture 2" descr="http://mathforum.org/cgraph/history/pictures/glossary/longitud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295400"/>
            <a:ext cx="2486025" cy="361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longitud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ctrTitle"/>
          </p:nvPr>
        </p:nvSpPr>
        <p:spPr>
          <a:xfrm>
            <a:off x="533400" y="-174625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mapa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5334000"/>
            <a:ext cx="8534400" cy="1143000"/>
          </a:xfrm>
        </p:spPr>
        <p:txBody>
          <a:bodyPr rtlCol="0">
            <a:normAutofit fontScale="32500" lnSpcReduction="20000"/>
          </a:bodyPr>
          <a:lstStyle/>
          <a:p>
            <a:pPr eaLnBrk="1" hangingPunct="1">
              <a:defRPr/>
            </a:pPr>
            <a:r>
              <a:rPr lang="es-ES" sz="7000" b="1" dirty="0" smtClean="0"/>
              <a:t>un dibujo o la imagen demostrando características seleccionadas de una zona generalmente dibujado a una escala dada</a:t>
            </a:r>
            <a:endParaRPr lang="en-US" sz="7000" b="1" dirty="0" smtClean="0"/>
          </a:p>
          <a:p>
            <a:pPr eaLnBrk="1" hangingPunct="1">
              <a:defRPr/>
            </a:pPr>
            <a:r>
              <a:rPr lang="es-PR" dirty="0" smtClean="0"/>
              <a:t> </a:t>
            </a:r>
            <a:endParaRPr lang="en-US" dirty="0"/>
          </a:p>
        </p:txBody>
      </p:sp>
      <p:pic>
        <p:nvPicPr>
          <p:cNvPr id="26628" name="Picture 2" descr="http://www.mapsofworld.com/usa/usa-maps/world-map-usa-political-enlarge-view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62"/>
          <a:stretch>
            <a:fillRect/>
          </a:stretch>
        </p:blipFill>
        <p:spPr bwMode="auto">
          <a:xfrm>
            <a:off x="1905000" y="914400"/>
            <a:ext cx="53022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montaña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5715000"/>
            <a:ext cx="8534400" cy="685800"/>
          </a:xfrm>
        </p:spPr>
        <p:txBody>
          <a:bodyPr rtlCol="0">
            <a:normAutofit fontScale="47500" lnSpcReduction="20000"/>
          </a:bodyPr>
          <a:lstStyle/>
          <a:p>
            <a:pPr eaLnBrk="1" hangingPunct="1">
              <a:defRPr/>
            </a:pPr>
            <a:r>
              <a:rPr lang="es-ES" sz="5800" dirty="0" smtClean="0"/>
              <a:t>tierra alta rocosa con lados empinados</a:t>
            </a:r>
            <a:endParaRPr lang="en-US" sz="5800" dirty="0" smtClean="0"/>
          </a:p>
          <a:p>
            <a:pPr eaLnBrk="1" hangingPunct="1">
              <a:defRPr/>
            </a:pPr>
            <a:r>
              <a:rPr lang="es-PR" dirty="0" smtClean="0"/>
              <a:t> </a:t>
            </a:r>
            <a:endParaRPr lang="en-US" dirty="0"/>
          </a:p>
        </p:txBody>
      </p:sp>
      <p:pic>
        <p:nvPicPr>
          <p:cNvPr id="27652" name="Picture 2" descr="http://images.pics4learning.com/catalog/l/lonep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0"/>
            <a:ext cx="5105400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océano</a:t>
            </a:r>
          </a:p>
        </p:txBody>
      </p:sp>
      <p:sp>
        <p:nvSpPr>
          <p:cNvPr id="2867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 cuerpo grande de agua salada</a:t>
            </a:r>
            <a:endParaRPr lang="en-US" altLang="en-US" b="1" smtClean="0"/>
          </a:p>
        </p:txBody>
      </p:sp>
      <p:pic>
        <p:nvPicPr>
          <p:cNvPr id="28676" name="Picture 2" descr="http://www.punitsinha.com/img/pacific_ocean_040416M1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19200"/>
            <a:ext cx="60864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paralelas</a:t>
            </a:r>
          </a:p>
        </p:txBody>
      </p:sp>
      <p:sp>
        <p:nvSpPr>
          <p:cNvPr id="29699" name="Subtitle 4"/>
          <p:cNvSpPr>
            <a:spLocks noGrp="1"/>
          </p:cNvSpPr>
          <p:nvPr>
            <p:ph type="subTitle" idx="1"/>
          </p:nvPr>
        </p:nvSpPr>
        <p:spPr>
          <a:xfrm>
            <a:off x="152400" y="4648200"/>
            <a:ext cx="8839200" cy="20574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estando o trasladando en la misma dirección pero siempre con la misma distancia aparte; líneas de latitud o de longitud 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29700" name="Picture 2" descr="http://raider.muc.edu/~mcnaugma/Topographic%20Maps/latitu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52578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península</a:t>
            </a:r>
          </a:p>
        </p:txBody>
      </p:sp>
      <p:sp>
        <p:nvSpPr>
          <p:cNvPr id="30723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tierra rodeada de agua por tres lados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30724" name="Picture 2" descr="http://www.pointrichmond.com/pointsanpablo/home/SanPabloPeninsulaD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15473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609600"/>
          </a:xfrm>
        </p:spPr>
        <p:txBody>
          <a:bodyPr rtlCol="0">
            <a:normAutofit fontScale="90000"/>
          </a:bodyPr>
          <a:lstStyle/>
          <a:p>
            <a:pPr eaLnBrk="1" hangingPunct="1">
              <a:defRPr/>
            </a:pPr>
            <a:r>
              <a:rPr lang="en-US" sz="3600" dirty="0" err="1" smtClean="0"/>
              <a:t>llanura</a:t>
            </a:r>
            <a:endParaRPr lang="en-US" sz="3600" dirty="0"/>
          </a:p>
        </p:txBody>
      </p:sp>
      <p:sp>
        <p:nvSpPr>
          <p:cNvPr id="31747" name="Subtitle 4"/>
          <p:cNvSpPr>
            <a:spLocks noGrp="1"/>
          </p:cNvSpPr>
          <p:nvPr>
            <p:ph type="subTitle" idx="1"/>
          </p:nvPr>
        </p:nvSpPr>
        <p:spPr>
          <a:xfrm>
            <a:off x="609600" y="5562600"/>
            <a:ext cx="7543800" cy="11430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una amplia área de tierra nivelada o un campo plano sin árboles </a:t>
            </a:r>
            <a:endParaRPr lang="en-US" altLang="en-US" b="1" smtClean="0"/>
          </a:p>
        </p:txBody>
      </p:sp>
      <p:pic>
        <p:nvPicPr>
          <p:cNvPr id="31748" name="Picture 2" descr="http://images.pics4learning.com/catalog/s/s42006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primer meridiano</a:t>
            </a:r>
          </a:p>
        </p:txBody>
      </p:sp>
      <p:sp>
        <p:nvSpPr>
          <p:cNvPr id="3277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el meridiano de 0 ° de longitud, desde el cual se calculan las otras longitudes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32772" name="Picture 2" descr="http://www.forthechildren.co.uk/upload_files/equator_and_prime_merid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19200"/>
            <a:ext cx="2971800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región</a:t>
            </a:r>
          </a:p>
        </p:txBody>
      </p:sp>
      <p:sp>
        <p:nvSpPr>
          <p:cNvPr id="3379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una parte, porción, o área sin límites fijas</a:t>
            </a:r>
            <a:endParaRPr lang="en-US" altLang="en-US" b="1" smtClean="0"/>
          </a:p>
          <a:p>
            <a:pPr eaLnBrk="1" hangingPunct="1"/>
            <a:r>
              <a:rPr lang="es-PR" altLang="en-US" b="1" smtClean="0"/>
              <a:t> </a:t>
            </a:r>
            <a:endParaRPr lang="en-US" altLang="en-US" b="1" smtClean="0"/>
          </a:p>
        </p:txBody>
      </p:sp>
      <p:pic>
        <p:nvPicPr>
          <p:cNvPr id="33796" name="Picture 2" descr="http://img396.imageshack.us/img396/2361/climatetitleimagent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95400"/>
            <a:ext cx="4724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río</a:t>
            </a:r>
          </a:p>
        </p:txBody>
      </p:sp>
      <p:sp>
        <p:nvSpPr>
          <p:cNvPr id="34819" name="Subtitle 4"/>
          <p:cNvSpPr>
            <a:spLocks noGrp="1"/>
          </p:cNvSpPr>
          <p:nvPr>
            <p:ph type="subTitle" idx="1"/>
          </p:nvPr>
        </p:nvSpPr>
        <p:spPr>
          <a:xfrm>
            <a:off x="152400" y="5257800"/>
            <a:ext cx="8763000" cy="1219200"/>
          </a:xfrm>
        </p:spPr>
        <p:txBody>
          <a:bodyPr/>
          <a:lstStyle/>
          <a:p>
            <a:pPr eaLnBrk="1" hangingPunct="1"/>
            <a:r>
              <a:rPr lang="es-ES" altLang="en-US" b="1" smtClean="0"/>
              <a:t>agua fluyente que desemboca en una cuerpo grande de agua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34820" name="Picture 2" descr="jamesriverheadwaters.jpg - Headwaters of the James R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95400"/>
            <a:ext cx="45085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escala</a:t>
            </a:r>
          </a:p>
        </p:txBody>
      </p:sp>
      <p:sp>
        <p:nvSpPr>
          <p:cNvPr id="35843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una proporción de la cual se puede determinar el tamaño real de algo</a:t>
            </a:r>
            <a:endParaRPr lang="en-US" altLang="en-US" b="1" smtClean="0"/>
          </a:p>
          <a:p>
            <a:pPr eaLnBrk="1" hangingPunct="1"/>
            <a:r>
              <a:rPr lang="es-PR" altLang="en-US" smtClean="0"/>
              <a:t> </a:t>
            </a:r>
            <a:endParaRPr lang="en-US" altLang="en-US" smtClean="0"/>
          </a:p>
        </p:txBody>
      </p:sp>
      <p:pic>
        <p:nvPicPr>
          <p:cNvPr id="35844" name="Picture 2" descr="http://cache.eb.com/eb/image?id=64966&amp;rendTypeId=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447800"/>
            <a:ext cx="516255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zona horaria</a:t>
            </a:r>
          </a:p>
        </p:txBody>
      </p:sp>
      <p:sp>
        <p:nvSpPr>
          <p:cNvPr id="36867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s-ES" altLang="en-US" b="1" smtClean="0"/>
              <a:t>una de las 24 divisiones longitudinales de la tierra de las cuales  se mide el tiempo</a:t>
            </a:r>
            <a:endParaRPr lang="en-US" altLang="en-US" b="1" smtClean="0"/>
          </a:p>
        </p:txBody>
      </p:sp>
      <p:pic>
        <p:nvPicPr>
          <p:cNvPr id="36868" name="Picture 2" descr="http://www.homepeace.com/purple/images/timezone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371600"/>
            <a:ext cx="40671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3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mtClean="0"/>
              <a:t>valle</a:t>
            </a:r>
          </a:p>
        </p:txBody>
      </p:sp>
      <p:sp>
        <p:nvSpPr>
          <p:cNvPr id="37891" name="Subtitle 4"/>
          <p:cNvSpPr>
            <a:spLocks noGrp="1"/>
          </p:cNvSpPr>
          <p:nvPr>
            <p:ph type="subTitle" idx="1"/>
          </p:nvPr>
        </p:nvSpPr>
        <p:spPr>
          <a:xfrm>
            <a:off x="304800" y="5105400"/>
            <a:ext cx="8610600" cy="1143000"/>
          </a:xfrm>
        </p:spPr>
        <p:txBody>
          <a:bodyPr/>
          <a:lstStyle/>
          <a:p>
            <a:pPr eaLnBrk="1" hangingPunct="1"/>
            <a:r>
              <a:rPr lang="es-ES" altLang="en-US" sz="2400" b="1" smtClean="0"/>
              <a:t>una tierra baja entre medio de colinas o de montañas</a:t>
            </a:r>
            <a:endParaRPr lang="en-US" altLang="en-US" sz="2400" b="1" smtClean="0"/>
          </a:p>
          <a:p>
            <a:pPr eaLnBrk="1" hangingPunct="1"/>
            <a:r>
              <a:rPr lang="es-PR" altLang="en-US" sz="2400" b="1" smtClean="0"/>
              <a:t> </a:t>
            </a:r>
            <a:endParaRPr lang="en-US" altLang="en-US" sz="2400" b="1" smtClean="0"/>
          </a:p>
        </p:txBody>
      </p:sp>
      <p:pic>
        <p:nvPicPr>
          <p:cNvPr id="37892" name="Picture 2" descr="bannergrade1.jpg - Banner Gr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28800"/>
            <a:ext cx="35941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462</Words>
  <Application>Microsoft Office PowerPoint</Application>
  <PresentationFormat>On-screen Show (4:3)</PresentationFormat>
  <Paragraphs>101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Glosario ilustrado</vt:lpstr>
      <vt:lpstr>cuenca</vt:lpstr>
      <vt:lpstr>frontera</vt:lpstr>
      <vt:lpstr>canon</vt:lpstr>
      <vt:lpstr>punto cardinal</vt:lpstr>
      <vt:lpstr>clima</vt:lpstr>
      <vt:lpstr>costa</vt:lpstr>
      <vt:lpstr>brújula rosa </vt:lpstr>
      <vt:lpstr>continente</vt:lpstr>
      <vt:lpstr>desierto</vt:lpstr>
      <vt:lpstr>ecuador</vt:lpstr>
      <vt:lpstr>georafía</vt:lpstr>
      <vt:lpstr>globo</vt:lpstr>
      <vt:lpstr>cuadrícula</vt:lpstr>
      <vt:lpstr>golfo</vt:lpstr>
      <vt:lpstr>colina</vt:lpstr>
      <vt:lpstr>dirección intermedia</vt:lpstr>
      <vt:lpstr>isla</vt:lpstr>
      <vt:lpstr>clave</vt:lpstr>
      <vt:lpstr>lago</vt:lpstr>
      <vt:lpstr>accidente geográfico</vt:lpstr>
      <vt:lpstr>latitud</vt:lpstr>
      <vt:lpstr>ubicación</vt:lpstr>
      <vt:lpstr>longitud</vt:lpstr>
      <vt:lpstr>mapa</vt:lpstr>
      <vt:lpstr>montaña</vt:lpstr>
      <vt:lpstr>océano</vt:lpstr>
      <vt:lpstr>paralelas</vt:lpstr>
      <vt:lpstr>península</vt:lpstr>
      <vt:lpstr>llanura</vt:lpstr>
      <vt:lpstr>primer meridiano</vt:lpstr>
      <vt:lpstr>región</vt:lpstr>
      <vt:lpstr>río</vt:lpstr>
      <vt:lpstr>escala</vt:lpstr>
      <vt:lpstr>zona horaria</vt:lpstr>
      <vt:lpstr>valle</vt:lpstr>
    </vt:vector>
  </TitlesOfParts>
  <Company>Putnam / No. Westchester BOCES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Glossary</dc:title>
  <dc:creator>loaner</dc:creator>
  <cp:lastModifiedBy>Cathy Holzman</cp:lastModifiedBy>
  <cp:revision>32</cp:revision>
  <dcterms:created xsi:type="dcterms:W3CDTF">2009-05-28T14:28:13Z</dcterms:created>
  <dcterms:modified xsi:type="dcterms:W3CDTF">2015-09-16T02:15:13Z</dcterms:modified>
</cp:coreProperties>
</file>