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8" r:id="rId2"/>
    <p:sldId id="272" r:id="rId3"/>
    <p:sldId id="275" r:id="rId4"/>
    <p:sldId id="271" r:id="rId5"/>
    <p:sldId id="274" r:id="rId6"/>
    <p:sldId id="267" r:id="rId7"/>
    <p:sldId id="257" r:id="rId8"/>
    <p:sldId id="258" r:id="rId9"/>
    <p:sldId id="269" r:id="rId10"/>
    <p:sldId id="270" r:id="rId11"/>
    <p:sldId id="259" r:id="rId12"/>
    <p:sldId id="260" r:id="rId13"/>
    <p:sldId id="264" r:id="rId14"/>
    <p:sldId id="265" r:id="rId15"/>
    <p:sldId id="266" r:id="rId16"/>
    <p:sldId id="261" r:id="rId17"/>
    <p:sldId id="262"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3" d="100"/>
          <a:sy n="73"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1-27T13:31:16.23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A936B2F-DEB9-485F-8CF8-5D3B3406CB8B}" emma:medium="tactile" emma:mode="ink">
          <msink:context xmlns:msink="http://schemas.microsoft.com/ink/2010/main" type="writingRegion" rotatedBoundingBox="3590,6481 3605,6481 3605,6496 3590,6496"/>
        </emma:interpretation>
      </emma:emma>
    </inkml:annotationXML>
    <inkml:traceGroup>
      <inkml:annotationXML>
        <emma:emma xmlns:emma="http://www.w3.org/2003/04/emma" version="1.0">
          <emma:interpretation id="{B0EB1C1B-9678-4F23-A49E-1F49D777C5ED}" emma:medium="tactile" emma:mode="ink">
            <msink:context xmlns:msink="http://schemas.microsoft.com/ink/2010/main" type="paragraph" rotatedBoundingBox="3590,6481 3605,6481 3605,6496 3590,6496" alignmentLevel="1"/>
          </emma:interpretation>
        </emma:emma>
      </inkml:annotationXML>
      <inkml:traceGroup>
        <inkml:annotationXML>
          <emma:emma xmlns:emma="http://www.w3.org/2003/04/emma" version="1.0">
            <emma:interpretation id="{0942AE6C-DD0A-419C-A052-69B93CCB743A}" emma:medium="tactile" emma:mode="ink">
              <msink:context xmlns:msink="http://schemas.microsoft.com/ink/2010/main" type="line" rotatedBoundingBox="3590,6481 3605,6481 3605,6496 3590,6496"/>
            </emma:interpretation>
          </emma:emma>
        </inkml:annotationXML>
        <inkml:traceGroup>
          <inkml:annotationXML>
            <emma:emma xmlns:emma="http://www.w3.org/2003/04/emma" version="1.0">
              <emma:interpretation id="{79E633C6-07E7-4227-92DF-3F8396DB91F7}" emma:medium="tactile" emma:mode="ink">
                <msink:context xmlns:msink="http://schemas.microsoft.com/ink/2010/main" type="inkWord" rotatedBoundingBox="3590,6481 3605,6481 3605,6496 3590,6496"/>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1-27T13:35:12.02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C0E47FF-88C7-4C07-832B-268D0DC50855}" emma:medium="tactile" emma:mode="ink">
          <msink:context xmlns:msink="http://schemas.microsoft.com/ink/2010/main" type="writingRegion" rotatedBoundingBox="4729,3415 4744,3415 4744,3430 4729,3430"/>
        </emma:interpretation>
      </emma:emma>
    </inkml:annotationXML>
    <inkml:traceGroup>
      <inkml:annotationXML>
        <emma:emma xmlns:emma="http://www.w3.org/2003/04/emma" version="1.0">
          <emma:interpretation id="{74E08238-FAB5-4207-8D6B-8372C5A64B00}" emma:medium="tactile" emma:mode="ink">
            <msink:context xmlns:msink="http://schemas.microsoft.com/ink/2010/main" type="paragraph" rotatedBoundingBox="4729,3415 4744,3415 4744,3430 4729,3430" alignmentLevel="1"/>
          </emma:interpretation>
        </emma:emma>
      </inkml:annotationXML>
      <inkml:traceGroup>
        <inkml:annotationXML>
          <emma:emma xmlns:emma="http://www.w3.org/2003/04/emma" version="1.0">
            <emma:interpretation id="{A32FAEAF-71B8-4542-9698-B50708AEAC19}" emma:medium="tactile" emma:mode="ink">
              <msink:context xmlns:msink="http://schemas.microsoft.com/ink/2010/main" type="line" rotatedBoundingBox="4729,3415 4744,3415 4744,3430 4729,3430"/>
            </emma:interpretation>
          </emma:emma>
        </inkml:annotationXML>
        <inkml:traceGroup>
          <inkml:annotationXML>
            <emma:emma xmlns:emma="http://www.w3.org/2003/04/emma" version="1.0">
              <emma:interpretation id="{EE27EBAE-2112-4DDE-BB91-13C9DB3252B9}" emma:medium="tactile" emma:mode="ink">
                <msink:context xmlns:msink="http://schemas.microsoft.com/ink/2010/main" type="inkWord" rotatedBoundingBox="4729,3415 4744,3415 4744,3430 4729,3430"/>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04T14:24:42.06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86C62F1-5D66-4F31-A09E-CFE6BEF9A5EC}" emma:medium="tactile" emma:mode="ink">
          <msink:context xmlns:msink="http://schemas.microsoft.com/ink/2010/main" type="inkDrawing" rotatedBoundingBox="18524,1210 18568,1210 18568,1225 18524,1225" shapeName="Other"/>
        </emma:interpretation>
      </emma:emma>
    </inkml:annotationXML>
    <inkml:trace contextRef="#ctx0" brushRef="#br0">44 0 0,'-44'0'109</inkml:trace>
  </inkml:traceGroup>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1-27T17:34:20.83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A9A0453-833F-4547-A89E-51F7A8BF9445}" emma:medium="tactile" emma:mode="ink">
          <msink:context xmlns:msink="http://schemas.microsoft.com/ink/2010/main" type="writingRegion" rotatedBoundingBox="20582,8714 20597,8714 20597,8729 20582,8729"/>
        </emma:interpretation>
      </emma:emma>
    </inkml:annotationXML>
    <inkml:traceGroup>
      <inkml:annotationXML>
        <emma:emma xmlns:emma="http://www.w3.org/2003/04/emma" version="1.0">
          <emma:interpretation id="{77463B6F-A36B-4457-8018-7D7DB21A4B06}" emma:medium="tactile" emma:mode="ink">
            <msink:context xmlns:msink="http://schemas.microsoft.com/ink/2010/main" type="paragraph" rotatedBoundingBox="20582,8714 20597,8714 20597,8729 20582,8729" alignmentLevel="1"/>
          </emma:interpretation>
        </emma:emma>
      </inkml:annotationXML>
      <inkml:traceGroup>
        <inkml:annotationXML>
          <emma:emma xmlns:emma="http://www.w3.org/2003/04/emma" version="1.0">
            <emma:interpretation id="{5C6198B6-325B-41A3-B455-879E35C4483C}" emma:medium="tactile" emma:mode="ink">
              <msink:context xmlns:msink="http://schemas.microsoft.com/ink/2010/main" type="line" rotatedBoundingBox="20582,8714 20597,8714 20597,8729 20582,8729"/>
            </emma:interpretation>
          </emma:emma>
        </inkml:annotationXML>
        <inkml:traceGroup>
          <inkml:annotationXML>
            <emma:emma xmlns:emma="http://www.w3.org/2003/04/emma" version="1.0">
              <emma:interpretation id="{8E828403-38C5-488C-9A45-E7E2BA8DEB1C}" emma:medium="tactile" emma:mode="ink">
                <msink:context xmlns:msink="http://schemas.microsoft.com/ink/2010/main" type="inkWord" rotatedBoundingBox="20582,8714 20597,8714 20597,8729 20582,8729"/>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1-27T17:30:19.85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381D911-88CB-4E09-892D-7F003927EBB2}" emma:medium="tactile" emma:mode="ink">
          <msink:context xmlns:msink="http://schemas.microsoft.com/ink/2010/main" type="writingRegion" rotatedBoundingBox="4116,7926 4131,7926 4131,7941 4116,7941"/>
        </emma:interpretation>
      </emma:emma>
    </inkml:annotationXML>
    <inkml:traceGroup>
      <inkml:annotationXML>
        <emma:emma xmlns:emma="http://www.w3.org/2003/04/emma" version="1.0">
          <emma:interpretation id="{DB7795D9-DBE2-4848-8F7E-7302612200C5}" emma:medium="tactile" emma:mode="ink">
            <msink:context xmlns:msink="http://schemas.microsoft.com/ink/2010/main" type="paragraph" rotatedBoundingBox="4116,7926 4131,7926 4131,7941 4116,7941" alignmentLevel="1"/>
          </emma:interpretation>
        </emma:emma>
      </inkml:annotationXML>
      <inkml:traceGroup>
        <inkml:annotationXML>
          <emma:emma xmlns:emma="http://www.w3.org/2003/04/emma" version="1.0">
            <emma:interpretation id="{B5E0918E-80D8-4EBD-B5E6-B2C26B21EDED}" emma:medium="tactile" emma:mode="ink">
              <msink:context xmlns:msink="http://schemas.microsoft.com/ink/2010/main" type="line" rotatedBoundingBox="4116,7926 4131,7926 4131,7941 4116,7941"/>
            </emma:interpretation>
          </emma:emma>
        </inkml:annotationXML>
        <inkml:traceGroup>
          <inkml:annotationXML>
            <emma:emma xmlns:emma="http://www.w3.org/2003/04/emma" version="1.0">
              <emma:interpretation id="{F84E40F6-A06E-4E8A-BD89-E5940342AC44}" emma:medium="tactile" emma:mode="ink">
                <msink:context xmlns:msink="http://schemas.microsoft.com/ink/2010/main" type="inkWord" rotatedBoundingBox="4116,7926 4131,7926 4131,7941 4116,7941"/>
              </emma:interpretation>
              <emma:one-of disjunction-type="recognition" id="oneOf0">
                <emma:interpretation id="interp0" emma:lang="" emma:confidence="0">
                  <emma:literal>.</emma:literal>
                </emma:interpretation>
                <emma:interpretation id="interp1" emma:lang="" emma:confidence="0">
                  <emma:literal>v</emma:literal>
                </emma:interpretation>
                <emma:interpretation id="interp2" emma:lang="" emma:confidence="0">
                  <emma:literal>}</emma:literal>
                </emma:interpretation>
                <emma:interpretation id="interp3" emma:lang="" emma:confidence="0">
                  <emma:literal>w</emma:literal>
                </emma:interpretation>
                <emma:interpretation id="interp4" emma:lang="" emma:confidence="0">
                  <emma:literal>3</emma:literal>
                </emma:interpretation>
              </emma:one-of>
            </emma:emma>
          </inkml:annotationXML>
          <inkml:trace contextRef="#ctx0" brushRef="#br0">0 0 0</inkml:trace>
        </inkml:traceGroup>
      </inkml:traceGroup>
    </inkml:traceGroup>
  </inkml:traceGroup>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573068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12864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1592327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4193658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159335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642227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4216895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51989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091999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374617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835088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791339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912226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1104594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2AFF68-5F82-446C-BB95-6C7B16437F82}" type="datetimeFigureOut">
              <a:rPr lang="en-US" smtClean="0"/>
              <a:t>12/13/2019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3853819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082960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82AFF68-5F82-446C-BB95-6C7B16437F82}" type="datetimeFigureOut">
              <a:rPr lang="en-US" smtClean="0"/>
              <a:t>12/13/2019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B99582-1C34-42C8-8E07-3285F2E5A51F}" type="slidenum">
              <a:rPr lang="en-US" smtClean="0"/>
              <a:t>‹#›</a:t>
            </a:fld>
            <a:endParaRPr lang="en-US" dirty="0"/>
          </a:p>
        </p:txBody>
      </p:sp>
    </p:spTree>
    <p:extLst>
      <p:ext uri="{BB962C8B-B14F-4D97-AF65-F5344CB8AC3E}">
        <p14:creationId xmlns:p14="http://schemas.microsoft.com/office/powerpoint/2010/main" val="2141292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2AFF68-5F82-446C-BB95-6C7B16437F82}" type="datetimeFigureOut">
              <a:rPr lang="en-US" smtClean="0"/>
              <a:t>12/13/2019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5B99582-1C34-42C8-8E07-3285F2E5A51F}" type="slidenum">
              <a:rPr lang="en-US" smtClean="0"/>
              <a:t>‹#›</a:t>
            </a:fld>
            <a:endParaRPr lang="en-US" dirty="0"/>
          </a:p>
        </p:txBody>
      </p:sp>
    </p:spTree>
    <p:extLst>
      <p:ext uri="{BB962C8B-B14F-4D97-AF65-F5344CB8AC3E}">
        <p14:creationId xmlns:p14="http://schemas.microsoft.com/office/powerpoint/2010/main" val="20186707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jp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Birth of Social Justice in America</a:t>
            </a:r>
            <a:endParaRPr lang="en-US" dirty="0"/>
          </a:p>
        </p:txBody>
      </p:sp>
      <p:sp>
        <p:nvSpPr>
          <p:cNvPr id="5" name="Content Placeholder 4"/>
          <p:cNvSpPr>
            <a:spLocks noGrp="1"/>
          </p:cNvSpPr>
          <p:nvPr>
            <p:ph idx="1"/>
          </p:nvPr>
        </p:nvSpPr>
        <p:spPr>
          <a:xfrm>
            <a:off x="838200" y="1825625"/>
            <a:ext cx="10515600" cy="5163004"/>
          </a:xfrm>
        </p:spPr>
        <p:txBody>
          <a:bodyPr>
            <a:normAutofit/>
          </a:bodyPr>
          <a:lstStyle/>
          <a:p>
            <a:r>
              <a:rPr lang="en-US" dirty="0" smtClean="0"/>
              <a:t>The 2</a:t>
            </a:r>
            <a:r>
              <a:rPr lang="en-US" baseline="30000" dirty="0" smtClean="0"/>
              <a:t>nd</a:t>
            </a:r>
            <a:r>
              <a:rPr lang="en-US" dirty="0" smtClean="0"/>
              <a:t> Great (religious) Awakening – A true Christian helps improve society. Women were actively encouraged to be - ACTIVISTS - involved because of their female nature &amp; physiology. </a:t>
            </a:r>
          </a:p>
          <a:p>
            <a:r>
              <a:rPr lang="en-US" dirty="0" smtClean="0"/>
              <a:t>1. Abolitionism</a:t>
            </a:r>
          </a:p>
          <a:p>
            <a:r>
              <a:rPr lang="en-US" dirty="0" smtClean="0"/>
              <a:t>2. Women’s Temperance movement</a:t>
            </a:r>
          </a:p>
          <a:p>
            <a:r>
              <a:rPr lang="en-US" dirty="0" smtClean="0"/>
              <a:t>3. Women’s Suffrage movement = voting </a:t>
            </a:r>
          </a:p>
          <a:p>
            <a:r>
              <a:rPr lang="en-US" dirty="0" smtClean="0"/>
              <a:t>What about black civil rights?</a:t>
            </a:r>
          </a:p>
          <a:p>
            <a:r>
              <a:rPr lang="en-US" dirty="0" smtClean="0"/>
              <a:t>4. Equal rights Amendment to the constitution 1973</a:t>
            </a:r>
          </a:p>
          <a:p>
            <a:r>
              <a:rPr lang="en-US" dirty="0" smtClean="0"/>
              <a:t>5.</a:t>
            </a:r>
          </a:p>
          <a:p>
            <a:r>
              <a:rPr lang="en-US" dirty="0" smtClean="0"/>
              <a:t>6. </a:t>
            </a:r>
          </a:p>
          <a:p>
            <a:endParaRPr lang="en-US" dirty="0"/>
          </a:p>
        </p:txBody>
      </p:sp>
    </p:spTree>
    <p:extLst>
      <p:ext uri="{BB962C8B-B14F-4D97-AF65-F5344CB8AC3E}">
        <p14:creationId xmlns:p14="http://schemas.microsoft.com/office/powerpoint/2010/main" val="4072040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Social Justice Issues in History</a:t>
            </a:r>
            <a:endParaRPr lang="en-US" dirty="0"/>
          </a:p>
        </p:txBody>
      </p:sp>
      <p:sp>
        <p:nvSpPr>
          <p:cNvPr id="3" name="Content Placeholder 2"/>
          <p:cNvSpPr>
            <a:spLocks noGrp="1"/>
          </p:cNvSpPr>
          <p:nvPr>
            <p:ph idx="1"/>
          </p:nvPr>
        </p:nvSpPr>
        <p:spPr>
          <a:xfrm>
            <a:off x="1154954" y="2603500"/>
            <a:ext cx="8825659" cy="3888740"/>
          </a:xfrm>
        </p:spPr>
        <p:txBody>
          <a:bodyPr>
            <a:noAutofit/>
          </a:bodyPr>
          <a:lstStyle/>
          <a:p>
            <a:r>
              <a:rPr lang="en-US" sz="2000" dirty="0">
                <a:latin typeface="Times New Roman" panose="02020603050405020304" pitchFamily="18" charset="0"/>
                <a:cs typeface="Times New Roman" panose="02020603050405020304" pitchFamily="18" charset="0"/>
              </a:rPr>
              <a:t>Anti-slavery-1830’3 -1861</a:t>
            </a:r>
          </a:p>
          <a:p>
            <a:r>
              <a:rPr lang="en-US" sz="2000" dirty="0">
                <a:latin typeface="Times New Roman" panose="02020603050405020304" pitchFamily="18" charset="0"/>
                <a:cs typeface="Times New Roman" panose="02020603050405020304" pitchFamily="18" charset="0"/>
              </a:rPr>
              <a:t>Anti-Alcohol- 1850’s </a:t>
            </a:r>
            <a:r>
              <a:rPr lang="en-US" sz="2000" dirty="0" smtClean="0">
                <a:latin typeface="Times New Roman" panose="02020603050405020304" pitchFamily="18" charset="0"/>
                <a:cs typeface="Times New Roman" panose="02020603050405020304" pitchFamily="18" charset="0"/>
              </a:rPr>
              <a:t>–  the </a:t>
            </a:r>
            <a:r>
              <a:rPr lang="en-US" sz="2000" dirty="0">
                <a:latin typeface="Times New Roman" panose="02020603050405020304" pitchFamily="18" charset="0"/>
                <a:cs typeface="Times New Roman" panose="02020603050405020304" pitchFamily="18" charset="0"/>
              </a:rPr>
              <a:t>Women’s Christian Temperance Union (WCTU) </a:t>
            </a:r>
            <a:r>
              <a:rPr lang="en-US" sz="2000" dirty="0" smtClean="0">
                <a:latin typeface="Times New Roman" panose="02020603050405020304" pitchFamily="18" charset="0"/>
                <a:cs typeface="Times New Roman" panose="02020603050405020304" pitchFamily="18" charset="0"/>
              </a:rPr>
              <a:t>results in America adding the 18th </a:t>
            </a:r>
            <a:r>
              <a:rPr lang="en-US" sz="2000" dirty="0">
                <a:latin typeface="Times New Roman" panose="02020603050405020304" pitchFamily="18" charset="0"/>
                <a:cs typeface="Times New Roman" panose="02020603050405020304" pitchFamily="18" charset="0"/>
              </a:rPr>
              <a:t>amendment 1919</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18</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was Repealed </a:t>
            </a:r>
            <a:r>
              <a:rPr lang="en-US" sz="2000" dirty="0">
                <a:latin typeface="Times New Roman" panose="02020603050405020304" pitchFamily="18" charset="0"/>
                <a:cs typeface="Times New Roman" panose="02020603050405020304" pitchFamily="18" charset="0"/>
              </a:rPr>
              <a:t>by the 21 amendment </a:t>
            </a:r>
            <a:r>
              <a:rPr lang="en-US" sz="2000" dirty="0" smtClean="0">
                <a:latin typeface="Times New Roman" panose="02020603050405020304" pitchFamily="18" charset="0"/>
                <a:cs typeface="Times New Roman" panose="02020603050405020304" pitchFamily="18" charset="0"/>
              </a:rPr>
              <a:t>1933</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Suffrage--Women should vote= suffragettes-1890’s -1920 = 19</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Amendment gives women the right to vote</a:t>
            </a:r>
          </a:p>
          <a:p>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1972 ERA- Equal Rights Amendment—Failed 1970’s.</a:t>
            </a:r>
          </a:p>
          <a:p>
            <a:r>
              <a:rPr lang="en-US" sz="2000" dirty="0" smtClean="0">
                <a:latin typeface="Times New Roman" panose="02020603050405020304" pitchFamily="18" charset="0"/>
                <a:cs typeface="Times New Roman" panose="02020603050405020304" pitchFamily="18" charset="0"/>
              </a:rPr>
              <a:t>What are other examples of social justice in America? </a:t>
            </a:r>
          </a:p>
          <a:p>
            <a:r>
              <a:rPr lang="en-US" sz="2000" dirty="0" smtClean="0">
                <a:latin typeface="Times New Roman" panose="02020603050405020304" pitchFamily="18" charset="0"/>
                <a:cs typeface="Times New Roman" panose="02020603050405020304" pitchFamily="18" charset="0"/>
              </a:rPr>
              <a:t>1.					2.				3.</a:t>
            </a:r>
          </a:p>
        </p:txBody>
      </p:sp>
    </p:spTree>
    <p:extLst>
      <p:ext uri="{BB962C8B-B14F-4D97-AF65-F5344CB8AC3E}">
        <p14:creationId xmlns:p14="http://schemas.microsoft.com/office/powerpoint/2010/main" val="1896276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			Today In Class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r>
              <a:rPr lang="en-US" sz="3600" dirty="0" smtClean="0">
                <a:latin typeface="Times New Roman" panose="02020603050405020304" pitchFamily="18" charset="0"/>
                <a:cs typeface="Times New Roman" panose="02020603050405020304" pitchFamily="18" charset="0"/>
              </a:rPr>
              <a:t>1. </a:t>
            </a:r>
            <a:r>
              <a:rPr lang="en-US" sz="3600" dirty="0" smtClean="0">
                <a:latin typeface="Times New Roman" panose="02020603050405020304" pitchFamily="18" charset="0"/>
                <a:cs typeface="Times New Roman" panose="02020603050405020304" pitchFamily="18" charset="0"/>
              </a:rPr>
              <a:t>Quiz – Review</a:t>
            </a:r>
          </a:p>
          <a:p>
            <a:endParaRPr lang="en-US" sz="3600" dirty="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Activity: John Brown patriot or terrorist?</a:t>
            </a:r>
            <a:endParaRPr lang="en-US" sz="3600" dirty="0" smtClean="0">
              <a:latin typeface="Times New Roman" panose="02020603050405020304" pitchFamily="18" charset="0"/>
              <a:cs typeface="Times New Roman" panose="02020603050405020304" pitchFamily="18" charset="0"/>
            </a:endParaRPr>
          </a:p>
          <a:p>
            <a:endParaRPr lang="en-US" sz="3600" dirty="0" smtClean="0">
              <a:latin typeface="Times New Roman" panose="02020603050405020304" pitchFamily="18" charset="0"/>
              <a:cs typeface="Times New Roman" panose="02020603050405020304" pitchFamily="18" charset="0"/>
            </a:endParaRPr>
          </a:p>
          <a:p>
            <a:endParaRPr lang="en-US" sz="3600" dirty="0" smtClean="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2</a:t>
            </a:r>
            <a:r>
              <a:rPr lang="en-US" sz="3600" dirty="0" smtClean="0">
                <a:latin typeface="Times New Roman" panose="02020603050405020304" pitchFamily="18" charset="0"/>
                <a:cs typeface="Times New Roman" panose="02020603050405020304" pitchFamily="18" charset="0"/>
              </a:rPr>
              <a:t>. Lesson - Women &amp; their role in </a:t>
            </a:r>
            <a:r>
              <a:rPr lang="en-US" sz="3600" dirty="0">
                <a:latin typeface="Times New Roman" panose="02020603050405020304" pitchFamily="18" charset="0"/>
                <a:cs typeface="Times New Roman" panose="02020603050405020304" pitchFamily="18" charset="0"/>
              </a:rPr>
              <a:t>S</a:t>
            </a:r>
            <a:r>
              <a:rPr lang="en-US" sz="3600" dirty="0" smtClean="0">
                <a:latin typeface="Times New Roman" panose="02020603050405020304" pitchFamily="18" charset="0"/>
                <a:cs typeface="Times New Roman" panose="02020603050405020304" pitchFamily="18" charset="0"/>
              </a:rPr>
              <a:t>ocial Justice issues 1840 - ?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7690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latin typeface="Times New Roman" panose="02020603050405020304" pitchFamily="18" charset="0"/>
                <a:cs typeface="Times New Roman" panose="02020603050405020304" pitchFamily="18" charset="0"/>
              </a:rPr>
              <a:t>Woman &amp; Social Activism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1830’s Why </a:t>
            </a:r>
            <a:r>
              <a:rPr lang="en-US" dirty="0">
                <a:latin typeface="Times New Roman" panose="02020603050405020304" pitchFamily="18" charset="0"/>
                <a:cs typeface="Times New Roman" panose="02020603050405020304" pitchFamily="18" charset="0"/>
              </a:rPr>
              <a:t>did society encourage women to be abolitionists &amp; social reformers</a:t>
            </a:r>
            <a:r>
              <a:rPr lang="en-US" dirty="0" smtClean="0">
                <a:latin typeface="Times New Roman" panose="02020603050405020304" pitchFamily="18" charset="0"/>
                <a:cs typeface="Times New Roman" panose="02020603050405020304" pitchFamily="18" charset="0"/>
              </a:rPr>
              <a:t>? Cult of Domesticity!</a:t>
            </a:r>
          </a:p>
          <a:p>
            <a:endParaRPr lang="en-US"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Cult of Domesticity- </a:t>
            </a:r>
            <a:r>
              <a:rPr lang="en-US" dirty="0">
                <a:latin typeface="Times New Roman" panose="02020603050405020304" pitchFamily="18" charset="0"/>
                <a:cs typeface="Times New Roman" panose="02020603050405020304" pitchFamily="18" charset="0"/>
              </a:rPr>
              <a:t>A 19</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Century belief that women were better suited (physiology) to being nurturing care givers &amp; good Christians who were active in bringing change to society.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What is Physiology - A biological approach  from the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molecular level </a:t>
            </a:r>
            <a:r>
              <a:rPr lang="en-US" dirty="0" smtClean="0">
                <a:latin typeface="Times New Roman" panose="02020603050405020304" pitchFamily="18" charset="0"/>
                <a:cs typeface="Times New Roman" panose="02020603050405020304" pitchFamily="18" charset="0"/>
              </a:rPr>
              <a:t>up to &amp; including the behavior </a:t>
            </a:r>
            <a:r>
              <a:rPr lang="en-US" dirty="0">
                <a:latin typeface="Times New Roman" panose="02020603050405020304" pitchFamily="18" charset="0"/>
                <a:cs typeface="Times New Roman" panose="02020603050405020304" pitchFamily="18" charset="0"/>
              </a:rPr>
              <a:t>of the whole body </a:t>
            </a:r>
            <a:r>
              <a:rPr lang="en-US" dirty="0" smtClean="0">
                <a:latin typeface="Times New Roman" panose="02020603050405020304" pitchFamily="18" charset="0"/>
                <a:cs typeface="Times New Roman" panose="02020603050405020304" pitchFamily="18" charset="0"/>
              </a:rPr>
              <a:t>&amp; mind</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6552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Grimke Sisters</a:t>
            </a:r>
            <a:endParaRPr lang="en-US" dirty="0"/>
          </a:p>
        </p:txBody>
      </p:sp>
      <p:pic>
        <p:nvPicPr>
          <p:cNvPr id="4" name="Content Placeholder 3"/>
          <p:cNvPicPr>
            <a:picLocks noGrp="1" noChangeAspect="1"/>
          </p:cNvPicPr>
          <p:nvPr>
            <p:ph idx="1"/>
          </p:nvPr>
        </p:nvPicPr>
        <p:blipFill>
          <a:blip r:embed="rId13">
            <a:extLst>
              <a:ext uri="{28A0092B-C50C-407E-A947-70E740481C1C}">
                <a14:useLocalDpi xmlns:a14="http://schemas.microsoft.com/office/drawing/2010/main" val="0"/>
              </a:ext>
            </a:extLst>
          </a:blip>
          <a:stretch>
            <a:fillRect/>
          </a:stretch>
        </p:blipFill>
        <p:spPr>
          <a:xfrm>
            <a:off x="992777" y="2272937"/>
            <a:ext cx="8686800" cy="4585063"/>
          </a:xfrm>
        </p:spPr>
      </p:pic>
      <p:grpSp>
        <p:nvGrpSpPr>
          <p:cNvPr id="15" name="SMARTInkShape-Group81"/>
          <p:cNvGrpSpPr/>
          <p:nvPr/>
        </p:nvGrpSpPr>
        <p:grpSpPr>
          <a:xfrm>
            <a:off x="9767369" y="1812726"/>
            <a:ext cx="2186507" cy="919759"/>
            <a:chOff x="9767369" y="1812726"/>
            <a:chExt cx="2186507" cy="919759"/>
          </a:xfrm>
        </p:grpSpPr>
        <p:sp>
          <p:nvSpPr>
            <p:cNvPr id="3" name="SMARTInkShape-559"/>
            <p:cNvSpPr/>
            <p:nvPr>
              <p:custDataLst>
                <p:tags r:id="rId1"/>
              </p:custDataLst>
            </p:nvPr>
          </p:nvSpPr>
          <p:spPr>
            <a:xfrm>
              <a:off x="9767369" y="2035969"/>
              <a:ext cx="507425" cy="674516"/>
            </a:xfrm>
            <a:custGeom>
              <a:avLst/>
              <a:gdLst/>
              <a:ahLst/>
              <a:cxnLst/>
              <a:rect l="0" t="0" r="0" b="0"/>
              <a:pathLst>
                <a:path w="507425" h="674516">
                  <a:moveTo>
                    <a:pt x="257694" y="125015"/>
                  </a:moveTo>
                  <a:lnTo>
                    <a:pt x="257694" y="125015"/>
                  </a:lnTo>
                  <a:lnTo>
                    <a:pt x="240912" y="132083"/>
                  </a:lnTo>
                  <a:lnTo>
                    <a:pt x="228578" y="136039"/>
                  </a:lnTo>
                  <a:lnTo>
                    <a:pt x="184333" y="153721"/>
                  </a:lnTo>
                  <a:lnTo>
                    <a:pt x="170473" y="161302"/>
                  </a:lnTo>
                  <a:lnTo>
                    <a:pt x="139993" y="181603"/>
                  </a:lnTo>
                  <a:lnTo>
                    <a:pt x="130638" y="184892"/>
                  </a:lnTo>
                  <a:lnTo>
                    <a:pt x="120856" y="187346"/>
                  </a:lnTo>
                  <a:lnTo>
                    <a:pt x="113202" y="191744"/>
                  </a:lnTo>
                  <a:lnTo>
                    <a:pt x="103315" y="204538"/>
                  </a:lnTo>
                  <a:lnTo>
                    <a:pt x="84696" y="247477"/>
                  </a:lnTo>
                  <a:lnTo>
                    <a:pt x="76294" y="256503"/>
                  </a:lnTo>
                  <a:lnTo>
                    <a:pt x="71277" y="260299"/>
                  </a:lnTo>
                  <a:lnTo>
                    <a:pt x="49691" y="299770"/>
                  </a:lnTo>
                  <a:lnTo>
                    <a:pt x="34499" y="339998"/>
                  </a:lnTo>
                  <a:lnTo>
                    <a:pt x="19575" y="384064"/>
                  </a:lnTo>
                  <a:lnTo>
                    <a:pt x="9427" y="423896"/>
                  </a:lnTo>
                  <a:lnTo>
                    <a:pt x="828" y="464897"/>
                  </a:lnTo>
                  <a:lnTo>
                    <a:pt x="0" y="508072"/>
                  </a:lnTo>
                  <a:lnTo>
                    <a:pt x="11197" y="545962"/>
                  </a:lnTo>
                  <a:lnTo>
                    <a:pt x="36235" y="585970"/>
                  </a:lnTo>
                  <a:lnTo>
                    <a:pt x="56227" y="609121"/>
                  </a:lnTo>
                  <a:lnTo>
                    <a:pt x="98218" y="636812"/>
                  </a:lnTo>
                  <a:lnTo>
                    <a:pt x="137032" y="654429"/>
                  </a:lnTo>
                  <a:lnTo>
                    <a:pt x="170248" y="665676"/>
                  </a:lnTo>
                  <a:lnTo>
                    <a:pt x="211352" y="671572"/>
                  </a:lnTo>
                  <a:lnTo>
                    <a:pt x="230151" y="674515"/>
                  </a:lnTo>
                  <a:lnTo>
                    <a:pt x="261439" y="670594"/>
                  </a:lnTo>
                  <a:lnTo>
                    <a:pt x="294415" y="665812"/>
                  </a:lnTo>
                  <a:lnTo>
                    <a:pt x="333066" y="662283"/>
                  </a:lnTo>
                  <a:lnTo>
                    <a:pt x="351054" y="656165"/>
                  </a:lnTo>
                  <a:lnTo>
                    <a:pt x="392174" y="636558"/>
                  </a:lnTo>
                  <a:lnTo>
                    <a:pt x="431617" y="614487"/>
                  </a:lnTo>
                  <a:lnTo>
                    <a:pt x="450668" y="599891"/>
                  </a:lnTo>
                  <a:lnTo>
                    <a:pt x="473802" y="561605"/>
                  </a:lnTo>
                  <a:lnTo>
                    <a:pt x="496173" y="517180"/>
                  </a:lnTo>
                  <a:lnTo>
                    <a:pt x="504302" y="479888"/>
                  </a:lnTo>
                  <a:lnTo>
                    <a:pt x="506203" y="450416"/>
                  </a:lnTo>
                  <a:lnTo>
                    <a:pt x="507049" y="416481"/>
                  </a:lnTo>
                  <a:lnTo>
                    <a:pt x="507424" y="378249"/>
                  </a:lnTo>
                  <a:lnTo>
                    <a:pt x="502896" y="336639"/>
                  </a:lnTo>
                  <a:lnTo>
                    <a:pt x="492476" y="295912"/>
                  </a:lnTo>
                  <a:lnTo>
                    <a:pt x="480862" y="256558"/>
                  </a:lnTo>
                  <a:lnTo>
                    <a:pt x="469339" y="225176"/>
                  </a:lnTo>
                  <a:lnTo>
                    <a:pt x="450711" y="191734"/>
                  </a:lnTo>
                  <a:lnTo>
                    <a:pt x="428985" y="155698"/>
                  </a:lnTo>
                  <a:lnTo>
                    <a:pt x="407334" y="120877"/>
                  </a:lnTo>
                  <a:lnTo>
                    <a:pt x="382067" y="84432"/>
                  </a:lnTo>
                  <a:lnTo>
                    <a:pt x="344114" y="43383"/>
                  </a:lnTo>
                  <a:lnTo>
                    <a:pt x="301961" y="12131"/>
                  </a:lnTo>
                  <a:lnTo>
                    <a:pt x="284921" y="3594"/>
                  </a:lnTo>
                  <a:lnTo>
                    <a:pt x="25769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560"/>
            <p:cNvSpPr/>
            <p:nvPr>
              <p:custDataLst>
                <p:tags r:id="rId2"/>
              </p:custDataLst>
            </p:nvPr>
          </p:nvSpPr>
          <p:spPr>
            <a:xfrm>
              <a:off x="10176867" y="2419945"/>
              <a:ext cx="160736" cy="241103"/>
            </a:xfrm>
            <a:custGeom>
              <a:avLst/>
              <a:gdLst/>
              <a:ahLst/>
              <a:cxnLst/>
              <a:rect l="0" t="0" r="0" b="0"/>
              <a:pathLst>
                <a:path w="160736" h="241103">
                  <a:moveTo>
                    <a:pt x="0" y="0"/>
                  </a:moveTo>
                  <a:lnTo>
                    <a:pt x="0" y="0"/>
                  </a:lnTo>
                  <a:lnTo>
                    <a:pt x="4741" y="0"/>
                  </a:lnTo>
                  <a:lnTo>
                    <a:pt x="6137" y="993"/>
                  </a:lnTo>
                  <a:lnTo>
                    <a:pt x="7067" y="2646"/>
                  </a:lnTo>
                  <a:lnTo>
                    <a:pt x="9677" y="15231"/>
                  </a:lnTo>
                  <a:lnTo>
                    <a:pt x="31847" y="55920"/>
                  </a:lnTo>
                  <a:lnTo>
                    <a:pt x="33997" y="63880"/>
                  </a:lnTo>
                  <a:lnTo>
                    <a:pt x="77568" y="104680"/>
                  </a:lnTo>
                  <a:lnTo>
                    <a:pt x="88467" y="117998"/>
                  </a:lnTo>
                  <a:lnTo>
                    <a:pt x="117772" y="160818"/>
                  </a:lnTo>
                  <a:lnTo>
                    <a:pt x="144497" y="193746"/>
                  </a:lnTo>
                  <a:lnTo>
                    <a:pt x="158587" y="223020"/>
                  </a:lnTo>
                  <a:lnTo>
                    <a:pt x="160735" y="2411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561"/>
            <p:cNvSpPr/>
            <p:nvPr>
              <p:custDataLst>
                <p:tags r:id="rId3"/>
              </p:custDataLst>
            </p:nvPr>
          </p:nvSpPr>
          <p:spPr>
            <a:xfrm>
              <a:off x="10498336" y="2286000"/>
              <a:ext cx="120663" cy="240491"/>
            </a:xfrm>
            <a:custGeom>
              <a:avLst/>
              <a:gdLst/>
              <a:ahLst/>
              <a:cxnLst/>
              <a:rect l="0" t="0" r="0" b="0"/>
              <a:pathLst>
                <a:path w="120663" h="240491">
                  <a:moveTo>
                    <a:pt x="0" y="53578"/>
                  </a:moveTo>
                  <a:lnTo>
                    <a:pt x="0" y="53578"/>
                  </a:lnTo>
                  <a:lnTo>
                    <a:pt x="0" y="58319"/>
                  </a:lnTo>
                  <a:lnTo>
                    <a:pt x="2646" y="63292"/>
                  </a:lnTo>
                  <a:lnTo>
                    <a:pt x="4741" y="66007"/>
                  </a:lnTo>
                  <a:lnTo>
                    <a:pt x="4421" y="79607"/>
                  </a:lnTo>
                  <a:lnTo>
                    <a:pt x="581" y="118779"/>
                  </a:lnTo>
                  <a:lnTo>
                    <a:pt x="77" y="156348"/>
                  </a:lnTo>
                  <a:lnTo>
                    <a:pt x="9723" y="197051"/>
                  </a:lnTo>
                  <a:lnTo>
                    <a:pt x="18094" y="218128"/>
                  </a:lnTo>
                  <a:lnTo>
                    <a:pt x="24909" y="226922"/>
                  </a:lnTo>
                  <a:lnTo>
                    <a:pt x="38910" y="236459"/>
                  </a:lnTo>
                  <a:lnTo>
                    <a:pt x="49783" y="239726"/>
                  </a:lnTo>
                  <a:lnTo>
                    <a:pt x="56191" y="240490"/>
                  </a:lnTo>
                  <a:lnTo>
                    <a:pt x="62347" y="238184"/>
                  </a:lnTo>
                  <a:lnTo>
                    <a:pt x="65376" y="236180"/>
                  </a:lnTo>
                  <a:lnTo>
                    <a:pt x="74381" y="223879"/>
                  </a:lnTo>
                  <a:lnTo>
                    <a:pt x="99957" y="179658"/>
                  </a:lnTo>
                  <a:lnTo>
                    <a:pt x="109763" y="153663"/>
                  </a:lnTo>
                  <a:lnTo>
                    <a:pt x="114836" y="112301"/>
                  </a:lnTo>
                  <a:lnTo>
                    <a:pt x="120662" y="73560"/>
                  </a:lnTo>
                  <a:lnTo>
                    <a:pt x="117373" y="32360"/>
                  </a:lnTo>
                  <a:lnTo>
                    <a:pt x="11608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562"/>
            <p:cNvSpPr/>
            <p:nvPr>
              <p:custDataLst>
                <p:tags r:id="rId4"/>
              </p:custDataLst>
            </p:nvPr>
          </p:nvSpPr>
          <p:spPr>
            <a:xfrm>
              <a:off x="10797458" y="2227672"/>
              <a:ext cx="200941" cy="187837"/>
            </a:xfrm>
            <a:custGeom>
              <a:avLst/>
              <a:gdLst/>
              <a:ahLst/>
              <a:cxnLst/>
              <a:rect l="0" t="0" r="0" b="0"/>
              <a:pathLst>
                <a:path w="200941" h="187837">
                  <a:moveTo>
                    <a:pt x="49136" y="22609"/>
                  </a:moveTo>
                  <a:lnTo>
                    <a:pt x="49136" y="22609"/>
                  </a:lnTo>
                  <a:lnTo>
                    <a:pt x="36774" y="42036"/>
                  </a:lnTo>
                  <a:lnTo>
                    <a:pt x="15715" y="69331"/>
                  </a:lnTo>
                  <a:lnTo>
                    <a:pt x="9477" y="83393"/>
                  </a:lnTo>
                  <a:lnTo>
                    <a:pt x="0" y="121785"/>
                  </a:lnTo>
                  <a:lnTo>
                    <a:pt x="3700" y="156128"/>
                  </a:lnTo>
                  <a:lnTo>
                    <a:pt x="9429" y="166618"/>
                  </a:lnTo>
                  <a:lnTo>
                    <a:pt x="13734" y="172193"/>
                  </a:lnTo>
                  <a:lnTo>
                    <a:pt x="23810" y="178388"/>
                  </a:lnTo>
                  <a:lnTo>
                    <a:pt x="53297" y="187836"/>
                  </a:lnTo>
                  <a:lnTo>
                    <a:pt x="75174" y="184123"/>
                  </a:lnTo>
                  <a:lnTo>
                    <a:pt x="84852" y="179391"/>
                  </a:lnTo>
                  <a:lnTo>
                    <a:pt x="117857" y="149993"/>
                  </a:lnTo>
                  <a:lnTo>
                    <a:pt x="124327" y="135779"/>
                  </a:lnTo>
                  <a:lnTo>
                    <a:pt x="128479" y="111881"/>
                  </a:lnTo>
                  <a:lnTo>
                    <a:pt x="121726" y="71212"/>
                  </a:lnTo>
                  <a:lnTo>
                    <a:pt x="120617" y="26603"/>
                  </a:lnTo>
                  <a:lnTo>
                    <a:pt x="120602" y="22295"/>
                  </a:lnTo>
                  <a:lnTo>
                    <a:pt x="123233" y="14863"/>
                  </a:lnTo>
                  <a:lnTo>
                    <a:pt x="128263" y="6747"/>
                  </a:lnTo>
                  <a:lnTo>
                    <a:pt x="129135" y="601"/>
                  </a:lnTo>
                  <a:lnTo>
                    <a:pt x="130250" y="0"/>
                  </a:lnTo>
                  <a:lnTo>
                    <a:pt x="131984" y="591"/>
                  </a:lnTo>
                  <a:lnTo>
                    <a:pt x="134134" y="1977"/>
                  </a:lnTo>
                  <a:lnTo>
                    <a:pt x="135567" y="3894"/>
                  </a:lnTo>
                  <a:lnTo>
                    <a:pt x="140512" y="14098"/>
                  </a:lnTo>
                  <a:lnTo>
                    <a:pt x="160897" y="38643"/>
                  </a:lnTo>
                  <a:lnTo>
                    <a:pt x="177397" y="78367"/>
                  </a:lnTo>
                  <a:lnTo>
                    <a:pt x="188095" y="100063"/>
                  </a:lnTo>
                  <a:lnTo>
                    <a:pt x="192659" y="133895"/>
                  </a:lnTo>
                  <a:lnTo>
                    <a:pt x="199010" y="147264"/>
                  </a:lnTo>
                  <a:lnTo>
                    <a:pt x="200940" y="16548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563"/>
            <p:cNvSpPr/>
            <p:nvPr>
              <p:custDataLst>
                <p:tags r:id="rId5"/>
              </p:custDataLst>
            </p:nvPr>
          </p:nvSpPr>
          <p:spPr>
            <a:xfrm>
              <a:off x="11196203" y="2009179"/>
              <a:ext cx="34368" cy="339330"/>
            </a:xfrm>
            <a:custGeom>
              <a:avLst/>
              <a:gdLst/>
              <a:ahLst/>
              <a:cxnLst/>
              <a:rect l="0" t="0" r="0" b="0"/>
              <a:pathLst>
                <a:path w="34368" h="339330">
                  <a:moveTo>
                    <a:pt x="34367" y="0"/>
                  </a:moveTo>
                  <a:lnTo>
                    <a:pt x="34367" y="0"/>
                  </a:lnTo>
                  <a:lnTo>
                    <a:pt x="34367" y="42241"/>
                  </a:lnTo>
                  <a:lnTo>
                    <a:pt x="24654" y="83873"/>
                  </a:lnTo>
                  <a:lnTo>
                    <a:pt x="17580" y="127094"/>
                  </a:lnTo>
                  <a:lnTo>
                    <a:pt x="16720" y="163791"/>
                  </a:lnTo>
                  <a:lnTo>
                    <a:pt x="15543" y="208395"/>
                  </a:lnTo>
                  <a:lnTo>
                    <a:pt x="9446" y="251215"/>
                  </a:lnTo>
                  <a:lnTo>
                    <a:pt x="3206" y="293150"/>
                  </a:lnTo>
                  <a:lnTo>
                    <a:pt x="0" y="311535"/>
                  </a:lnTo>
                  <a:lnTo>
                    <a:pt x="7578" y="3393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64"/>
            <p:cNvSpPr/>
            <p:nvPr>
              <p:custDataLst>
                <p:tags r:id="rId6"/>
              </p:custDataLst>
            </p:nvPr>
          </p:nvSpPr>
          <p:spPr>
            <a:xfrm>
              <a:off x="11248430" y="2036382"/>
              <a:ext cx="223243" cy="196041"/>
            </a:xfrm>
            <a:custGeom>
              <a:avLst/>
              <a:gdLst/>
              <a:ahLst/>
              <a:cxnLst/>
              <a:rect l="0" t="0" r="0" b="0"/>
              <a:pathLst>
                <a:path w="223243" h="196041">
                  <a:moveTo>
                    <a:pt x="0" y="106743"/>
                  </a:moveTo>
                  <a:lnTo>
                    <a:pt x="0" y="106743"/>
                  </a:lnTo>
                  <a:lnTo>
                    <a:pt x="4741" y="102002"/>
                  </a:lnTo>
                  <a:lnTo>
                    <a:pt x="9713" y="99675"/>
                  </a:lnTo>
                  <a:lnTo>
                    <a:pt x="12427" y="99054"/>
                  </a:lnTo>
                  <a:lnTo>
                    <a:pt x="20991" y="93441"/>
                  </a:lnTo>
                  <a:lnTo>
                    <a:pt x="42806" y="75348"/>
                  </a:lnTo>
                  <a:lnTo>
                    <a:pt x="50775" y="70961"/>
                  </a:lnTo>
                  <a:lnTo>
                    <a:pt x="91764" y="35434"/>
                  </a:lnTo>
                  <a:lnTo>
                    <a:pt x="108856" y="23424"/>
                  </a:lnTo>
                  <a:lnTo>
                    <a:pt x="112871" y="17457"/>
                  </a:lnTo>
                  <a:lnTo>
                    <a:pt x="115661" y="8702"/>
                  </a:lnTo>
                  <a:lnTo>
                    <a:pt x="116069" y="0"/>
                  </a:lnTo>
                  <a:lnTo>
                    <a:pt x="123772" y="7311"/>
                  </a:lnTo>
                  <a:lnTo>
                    <a:pt x="147917" y="48225"/>
                  </a:lnTo>
                  <a:lnTo>
                    <a:pt x="161291" y="88943"/>
                  </a:lnTo>
                  <a:lnTo>
                    <a:pt x="181603" y="127611"/>
                  </a:lnTo>
                  <a:lnTo>
                    <a:pt x="196456" y="157288"/>
                  </a:lnTo>
                  <a:lnTo>
                    <a:pt x="223242" y="1960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565"/>
            <p:cNvSpPr/>
            <p:nvPr>
              <p:custDataLst>
                <p:tags r:id="rId7"/>
              </p:custDataLst>
            </p:nvPr>
          </p:nvSpPr>
          <p:spPr>
            <a:xfrm>
              <a:off x="11580664" y="1957291"/>
              <a:ext cx="87462" cy="159046"/>
            </a:xfrm>
            <a:custGeom>
              <a:avLst/>
              <a:gdLst/>
              <a:ahLst/>
              <a:cxnLst/>
              <a:rect l="0" t="0" r="0" b="0"/>
              <a:pathLst>
                <a:path w="87462" h="159046">
                  <a:moveTo>
                    <a:pt x="7094" y="78678"/>
                  </a:moveTo>
                  <a:lnTo>
                    <a:pt x="7094" y="78678"/>
                  </a:lnTo>
                  <a:lnTo>
                    <a:pt x="27211" y="66249"/>
                  </a:lnTo>
                  <a:lnTo>
                    <a:pt x="44838" y="48625"/>
                  </a:lnTo>
                  <a:lnTo>
                    <a:pt x="48673" y="41178"/>
                  </a:lnTo>
                  <a:lnTo>
                    <a:pt x="51472" y="19280"/>
                  </a:lnTo>
                  <a:lnTo>
                    <a:pt x="48977" y="14906"/>
                  </a:lnTo>
                  <a:lnTo>
                    <a:pt x="45551" y="9655"/>
                  </a:lnTo>
                  <a:lnTo>
                    <a:pt x="44029" y="4014"/>
                  </a:lnTo>
                  <a:lnTo>
                    <a:pt x="42630" y="2113"/>
                  </a:lnTo>
                  <a:lnTo>
                    <a:pt x="40707" y="845"/>
                  </a:lnTo>
                  <a:lnTo>
                    <a:pt x="38432" y="0"/>
                  </a:lnTo>
                  <a:lnTo>
                    <a:pt x="36916" y="1421"/>
                  </a:lnTo>
                  <a:lnTo>
                    <a:pt x="32797" y="12903"/>
                  </a:lnTo>
                  <a:lnTo>
                    <a:pt x="7465" y="54692"/>
                  </a:lnTo>
                  <a:lnTo>
                    <a:pt x="0" y="78680"/>
                  </a:lnTo>
                  <a:lnTo>
                    <a:pt x="3448" y="99184"/>
                  </a:lnTo>
                  <a:lnTo>
                    <a:pt x="15493" y="119370"/>
                  </a:lnTo>
                  <a:lnTo>
                    <a:pt x="31205" y="136840"/>
                  </a:lnTo>
                  <a:lnTo>
                    <a:pt x="55035" y="149845"/>
                  </a:lnTo>
                  <a:lnTo>
                    <a:pt x="87461" y="1590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566"/>
            <p:cNvSpPr/>
            <p:nvPr>
              <p:custDataLst>
                <p:tags r:id="rId8"/>
              </p:custDataLst>
            </p:nvPr>
          </p:nvSpPr>
          <p:spPr>
            <a:xfrm>
              <a:off x="11775281" y="1910953"/>
              <a:ext cx="8931" cy="150110"/>
            </a:xfrm>
            <a:custGeom>
              <a:avLst/>
              <a:gdLst/>
              <a:ahLst/>
              <a:cxnLst/>
              <a:rect l="0" t="0" r="0" b="0"/>
              <a:pathLst>
                <a:path w="8931" h="150110">
                  <a:moveTo>
                    <a:pt x="8930" y="89297"/>
                  </a:moveTo>
                  <a:lnTo>
                    <a:pt x="8930" y="89297"/>
                  </a:lnTo>
                  <a:lnTo>
                    <a:pt x="4188" y="89297"/>
                  </a:lnTo>
                  <a:lnTo>
                    <a:pt x="2793" y="90289"/>
                  </a:lnTo>
                  <a:lnTo>
                    <a:pt x="1861" y="91943"/>
                  </a:lnTo>
                  <a:lnTo>
                    <a:pt x="551" y="101657"/>
                  </a:lnTo>
                  <a:lnTo>
                    <a:pt x="3" y="146082"/>
                  </a:lnTo>
                  <a:lnTo>
                    <a:pt x="995" y="147990"/>
                  </a:lnTo>
                  <a:lnTo>
                    <a:pt x="2646" y="149261"/>
                  </a:lnTo>
                  <a:lnTo>
                    <a:pt x="4742" y="150109"/>
                  </a:lnTo>
                  <a:lnTo>
                    <a:pt x="5145" y="148690"/>
                  </a:lnTo>
                  <a:lnTo>
                    <a:pt x="258" y="117468"/>
                  </a:lnTo>
                  <a:lnTo>
                    <a:pt x="35" y="79373"/>
                  </a:lnTo>
                  <a:lnTo>
                    <a:pt x="4" y="41725"/>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567"/>
            <p:cNvSpPr/>
            <p:nvPr>
              <p:custDataLst>
                <p:tags r:id="rId9"/>
              </p:custDataLst>
            </p:nvPr>
          </p:nvSpPr>
          <p:spPr>
            <a:xfrm>
              <a:off x="11944945" y="1812726"/>
              <a:ext cx="8931" cy="8931"/>
            </a:xfrm>
            <a:custGeom>
              <a:avLst/>
              <a:gdLst/>
              <a:ahLst/>
              <a:cxnLst/>
              <a:rect l="0" t="0" r="0" b="0"/>
              <a:pathLst>
                <a:path w="8931" h="8931">
                  <a:moveTo>
                    <a:pt x="0" y="8930"/>
                  </a:moveTo>
                  <a:lnTo>
                    <a:pt x="0" y="8930"/>
                  </a:lnTo>
                  <a:lnTo>
                    <a:pt x="0" y="4190"/>
                  </a:lnTo>
                  <a:lnTo>
                    <a:pt x="993" y="2793"/>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568"/>
            <p:cNvSpPr/>
            <p:nvPr>
              <p:custDataLst>
                <p:tags r:id="rId10"/>
              </p:custDataLst>
            </p:nvPr>
          </p:nvSpPr>
          <p:spPr>
            <a:xfrm>
              <a:off x="11757422" y="1875234"/>
              <a:ext cx="169160" cy="258962"/>
            </a:xfrm>
            <a:custGeom>
              <a:avLst/>
              <a:gdLst/>
              <a:ahLst/>
              <a:cxnLst/>
              <a:rect l="0" t="0" r="0" b="0"/>
              <a:pathLst>
                <a:path w="169160" h="258962">
                  <a:moveTo>
                    <a:pt x="80367" y="0"/>
                  </a:moveTo>
                  <a:lnTo>
                    <a:pt x="80367" y="0"/>
                  </a:lnTo>
                  <a:lnTo>
                    <a:pt x="44183" y="20738"/>
                  </a:lnTo>
                  <a:lnTo>
                    <a:pt x="38385" y="25732"/>
                  </a:lnTo>
                  <a:lnTo>
                    <a:pt x="31942" y="36572"/>
                  </a:lnTo>
                  <a:lnTo>
                    <a:pt x="30227" y="42241"/>
                  </a:lnTo>
                  <a:lnTo>
                    <a:pt x="32056" y="47012"/>
                  </a:lnTo>
                  <a:lnTo>
                    <a:pt x="42028" y="54960"/>
                  </a:lnTo>
                  <a:lnTo>
                    <a:pt x="82162" y="66586"/>
                  </a:lnTo>
                  <a:lnTo>
                    <a:pt x="125251" y="80513"/>
                  </a:lnTo>
                  <a:lnTo>
                    <a:pt x="146583" y="89340"/>
                  </a:lnTo>
                  <a:lnTo>
                    <a:pt x="167419" y="105952"/>
                  </a:lnTo>
                  <a:lnTo>
                    <a:pt x="169159" y="113299"/>
                  </a:lnTo>
                  <a:lnTo>
                    <a:pt x="165801" y="132046"/>
                  </a:lnTo>
                  <a:lnTo>
                    <a:pt x="148013" y="160172"/>
                  </a:lnTo>
                  <a:lnTo>
                    <a:pt x="107215" y="190205"/>
                  </a:lnTo>
                  <a:lnTo>
                    <a:pt x="67707" y="214115"/>
                  </a:lnTo>
                  <a:lnTo>
                    <a:pt x="0"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569"/>
            <p:cNvSpPr/>
            <p:nvPr>
              <p:custDataLst>
                <p:tags r:id="rId11"/>
              </p:custDataLst>
            </p:nvPr>
          </p:nvSpPr>
          <p:spPr>
            <a:xfrm>
              <a:off x="10462617" y="2393156"/>
              <a:ext cx="1384103" cy="339329"/>
            </a:xfrm>
            <a:custGeom>
              <a:avLst/>
              <a:gdLst/>
              <a:ahLst/>
              <a:cxnLst/>
              <a:rect l="0" t="0" r="0" b="0"/>
              <a:pathLst>
                <a:path w="1384103" h="339329">
                  <a:moveTo>
                    <a:pt x="1384102" y="0"/>
                  </a:moveTo>
                  <a:lnTo>
                    <a:pt x="1384102" y="0"/>
                  </a:lnTo>
                  <a:lnTo>
                    <a:pt x="1384102" y="4741"/>
                  </a:lnTo>
                  <a:lnTo>
                    <a:pt x="1383109" y="6137"/>
                  </a:lnTo>
                  <a:lnTo>
                    <a:pt x="1381454" y="7068"/>
                  </a:lnTo>
                  <a:lnTo>
                    <a:pt x="1371740" y="8378"/>
                  </a:lnTo>
                  <a:lnTo>
                    <a:pt x="1336460" y="13561"/>
                  </a:lnTo>
                  <a:lnTo>
                    <a:pt x="1300754" y="16586"/>
                  </a:lnTo>
                  <a:lnTo>
                    <a:pt x="1271650" y="19939"/>
                  </a:lnTo>
                  <a:lnTo>
                    <a:pt x="1238873" y="24737"/>
                  </a:lnTo>
                  <a:lnTo>
                    <a:pt x="1204462" y="30177"/>
                  </a:lnTo>
                  <a:lnTo>
                    <a:pt x="1166679" y="35901"/>
                  </a:lnTo>
                  <a:lnTo>
                    <a:pt x="1124749" y="41753"/>
                  </a:lnTo>
                  <a:lnTo>
                    <a:pt x="1101068" y="44702"/>
                  </a:lnTo>
                  <a:lnTo>
                    <a:pt x="1076350" y="47661"/>
                  </a:lnTo>
                  <a:lnTo>
                    <a:pt x="1049949" y="50626"/>
                  </a:lnTo>
                  <a:lnTo>
                    <a:pt x="1022428" y="53594"/>
                  </a:lnTo>
                  <a:lnTo>
                    <a:pt x="994156" y="56565"/>
                  </a:lnTo>
                  <a:lnTo>
                    <a:pt x="964396" y="59538"/>
                  </a:lnTo>
                  <a:lnTo>
                    <a:pt x="933642" y="62513"/>
                  </a:lnTo>
                  <a:lnTo>
                    <a:pt x="902224" y="65488"/>
                  </a:lnTo>
                  <a:lnTo>
                    <a:pt x="870366" y="70448"/>
                  </a:lnTo>
                  <a:lnTo>
                    <a:pt x="838212" y="76731"/>
                  </a:lnTo>
                  <a:lnTo>
                    <a:pt x="805863" y="83896"/>
                  </a:lnTo>
                  <a:lnTo>
                    <a:pt x="772390" y="90658"/>
                  </a:lnTo>
                  <a:lnTo>
                    <a:pt x="738168" y="97149"/>
                  </a:lnTo>
                  <a:lnTo>
                    <a:pt x="703448" y="103461"/>
                  </a:lnTo>
                  <a:lnTo>
                    <a:pt x="666411" y="111638"/>
                  </a:lnTo>
                  <a:lnTo>
                    <a:pt x="627829" y="121058"/>
                  </a:lnTo>
                  <a:lnTo>
                    <a:pt x="588216" y="131308"/>
                  </a:lnTo>
                  <a:lnTo>
                    <a:pt x="545935" y="144093"/>
                  </a:lnTo>
                  <a:lnTo>
                    <a:pt x="501870" y="158570"/>
                  </a:lnTo>
                  <a:lnTo>
                    <a:pt x="456620" y="174174"/>
                  </a:lnTo>
                  <a:lnTo>
                    <a:pt x="409584" y="190530"/>
                  </a:lnTo>
                  <a:lnTo>
                    <a:pt x="361359" y="207388"/>
                  </a:lnTo>
                  <a:lnTo>
                    <a:pt x="312345" y="224579"/>
                  </a:lnTo>
                  <a:lnTo>
                    <a:pt x="255855" y="244969"/>
                  </a:lnTo>
                  <a:lnTo>
                    <a:pt x="194381" y="267493"/>
                  </a:lnTo>
                  <a:lnTo>
                    <a:pt x="129588" y="291438"/>
                  </a:lnTo>
                  <a:lnTo>
                    <a:pt x="86393" y="307401"/>
                  </a:lnTo>
                  <a:lnTo>
                    <a:pt x="0" y="3393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566343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a:t>
            </a:r>
            <a:r>
              <a:rPr lang="en-US" baseline="30000" dirty="0" smtClean="0"/>
              <a:t>nd</a:t>
            </a:r>
            <a:r>
              <a:rPr lang="en-US" dirty="0" smtClean="0"/>
              <a:t> </a:t>
            </a:r>
            <a:r>
              <a:rPr lang="en-US" dirty="0"/>
              <a:t>Great </a:t>
            </a:r>
            <a:r>
              <a:rPr lang="en-US" dirty="0" smtClean="0"/>
              <a:t>Awakening 1820’s - ? </a:t>
            </a:r>
            <a:endParaRPr lang="en-US" dirty="0"/>
          </a:p>
        </p:txBody>
      </p:sp>
      <p:sp>
        <p:nvSpPr>
          <p:cNvPr id="3" name="Content Placeholder 2"/>
          <p:cNvSpPr>
            <a:spLocks noGrp="1"/>
          </p:cNvSpPr>
          <p:nvPr>
            <p:ph idx="1"/>
          </p:nvPr>
        </p:nvSpPr>
        <p:spPr/>
        <p:txBody>
          <a:bodyPr/>
          <a:lstStyle/>
          <a:p>
            <a:r>
              <a:rPr lang="en-US" dirty="0" smtClean="0"/>
              <a:t>A religious revival that emphasized the individual </a:t>
            </a:r>
            <a:r>
              <a:rPr lang="en-US" dirty="0"/>
              <a:t>had a responsibility </a:t>
            </a:r>
            <a:r>
              <a:rPr lang="en-US" dirty="0" smtClean="0"/>
              <a:t>as a Christian to </a:t>
            </a:r>
            <a:r>
              <a:rPr lang="en-US" dirty="0"/>
              <a:t>help their fellow man &amp; </a:t>
            </a:r>
            <a:r>
              <a:rPr lang="en-US" dirty="0" smtClean="0"/>
              <a:t>society  = social Justice </a:t>
            </a:r>
            <a:endParaRPr lang="en-US" dirty="0"/>
          </a:p>
          <a:p>
            <a:r>
              <a:rPr lang="en-US" dirty="0" smtClean="0"/>
              <a:t>calling </a:t>
            </a:r>
            <a:r>
              <a:rPr lang="en-US" dirty="0"/>
              <a:t>for Christian rebirth and societal activism by individuals</a:t>
            </a:r>
            <a:r>
              <a:rPr lang="en-US" dirty="0" smtClean="0"/>
              <a:t>. </a:t>
            </a:r>
          </a:p>
          <a:p>
            <a:r>
              <a:rPr lang="en-US" dirty="0" smtClean="0"/>
              <a:t>Known as Evangelicals </a:t>
            </a:r>
            <a:endParaRPr lang="en-US" dirty="0"/>
          </a:p>
          <a:p>
            <a:r>
              <a:rPr lang="en-US" dirty="0" smtClean="0"/>
              <a:t>evangelicalism </a:t>
            </a:r>
            <a:r>
              <a:rPr lang="en-US" dirty="0"/>
              <a:t>is a movement that encompasses a variety of denominations and independent </a:t>
            </a:r>
            <a:r>
              <a:rPr lang="en-US" dirty="0" smtClean="0"/>
              <a:t>traditions. </a:t>
            </a:r>
          </a:p>
          <a:p>
            <a:r>
              <a:rPr lang="en-US" dirty="0" smtClean="0"/>
              <a:t>1840’s -1860’s  abolitionism was the big fight by evangelicals</a:t>
            </a:r>
          </a:p>
          <a:p>
            <a:r>
              <a:rPr lang="en-US" dirty="0" smtClean="0"/>
              <a:t>What does an Evangelical believe:? </a:t>
            </a:r>
            <a:r>
              <a:rPr lang="en-US" dirty="0"/>
              <a:t>Evangelicals believe the culture is redeemable and can and should be impacted by Christians.</a:t>
            </a:r>
            <a:r>
              <a:rPr lang="en-US" dirty="0" smtClean="0"/>
              <a:t> </a:t>
            </a:r>
            <a:endParaRPr lang="en-US" dirty="0"/>
          </a:p>
          <a:p>
            <a:endParaRPr lang="en-US" dirty="0"/>
          </a:p>
        </p:txBody>
      </p:sp>
    </p:spTree>
    <p:extLst>
      <p:ext uri="{BB962C8B-B14F-4D97-AF65-F5344CB8AC3E}">
        <p14:creationId xmlns:p14="http://schemas.microsoft.com/office/powerpoint/2010/main" val="142972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Great Awakening</a:t>
            </a:r>
            <a:endParaRPr lang="en-US" dirty="0"/>
          </a:p>
        </p:txBody>
      </p:sp>
      <p:sp>
        <p:nvSpPr>
          <p:cNvPr id="3" name="Content Placeholder 2"/>
          <p:cNvSpPr>
            <a:spLocks noGrp="1"/>
          </p:cNvSpPr>
          <p:nvPr>
            <p:ph idx="1"/>
          </p:nvPr>
        </p:nvSpPr>
        <p:spPr/>
        <p:txBody>
          <a:bodyPr>
            <a:normAutofit fontScale="70000" lnSpcReduction="20000"/>
          </a:bodyPr>
          <a:lstStyle/>
          <a:p>
            <a:r>
              <a:rPr lang="en-US" sz="3200" dirty="0" smtClean="0"/>
              <a:t>American society was changing &amp; needed positive change because of </a:t>
            </a:r>
          </a:p>
          <a:p>
            <a:pPr marL="457200" lvl="1" indent="0">
              <a:buNone/>
            </a:pPr>
            <a:r>
              <a:rPr lang="en-US" sz="3200" dirty="0"/>
              <a:t>	</a:t>
            </a:r>
            <a:r>
              <a:rPr lang="en-US" sz="3200" dirty="0" smtClean="0"/>
              <a:t>. Immigration</a:t>
            </a:r>
          </a:p>
          <a:p>
            <a:pPr lvl="2"/>
            <a:r>
              <a:rPr lang="en-US" sz="3200" dirty="0" smtClean="0"/>
              <a:t>Urbanization</a:t>
            </a:r>
          </a:p>
          <a:p>
            <a:pPr lvl="2"/>
            <a:r>
              <a:rPr lang="en-US" sz="3200" dirty="0" smtClean="0"/>
              <a:t>Reject pre-determinism</a:t>
            </a:r>
          </a:p>
          <a:p>
            <a:pPr lvl="2"/>
            <a:r>
              <a:rPr lang="en-US" sz="3200" dirty="0" smtClean="0"/>
              <a:t>Individual can seek their own path to Godly salvation</a:t>
            </a:r>
          </a:p>
          <a:p>
            <a:pPr lvl="2"/>
            <a:r>
              <a:rPr lang="en-US" sz="3200" dirty="0" smtClean="0"/>
              <a:t>Individuals can –must change themselves and society’s problems</a:t>
            </a:r>
          </a:p>
          <a:p>
            <a:pPr lvl="2"/>
            <a:r>
              <a:rPr lang="en-US" sz="3200" dirty="0" smtClean="0"/>
              <a:t>Slaves needed Christian salvation</a:t>
            </a:r>
            <a:endParaRPr lang="en-US" sz="3200"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1292661" y="2333446"/>
              <a:ext cx="360" cy="360"/>
            </p14:xfrm>
          </p:contentPart>
        </mc:Choice>
        <mc:Fallback xmlns="">
          <p:pic>
            <p:nvPicPr>
              <p:cNvPr id="5" name="Ink 4"/>
              <p:cNvPicPr/>
              <p:nvPr/>
            </p:nvPicPr>
            <p:blipFill>
              <a:blip r:embed="rId3"/>
              <a:stretch>
                <a:fillRect/>
              </a:stretch>
            </p:blipFill>
            <p:spPr>
              <a:xfrm>
                <a:off x="1280781" y="2321566"/>
                <a:ext cx="24120" cy="24120"/>
              </a:xfrm>
              <a:prstGeom prst="rect">
                <a:avLst/>
              </a:prstGeom>
            </p:spPr>
          </p:pic>
        </mc:Fallback>
      </mc:AlternateContent>
    </p:spTree>
    <p:extLst>
      <p:ext uri="{BB962C8B-B14F-4D97-AF65-F5344CB8AC3E}">
        <p14:creationId xmlns:p14="http://schemas.microsoft.com/office/powerpoint/2010/main" val="3172491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1800’s The Religious Revival -2</a:t>
            </a:r>
            <a:r>
              <a:rPr lang="en-US" baseline="30000" dirty="0" smtClean="0"/>
              <a:t>nd</a:t>
            </a:r>
            <a:r>
              <a:rPr lang="en-US" dirty="0" smtClean="0"/>
              <a:t> Great Awakening</a:t>
            </a:r>
            <a:endParaRPr lang="en-US" dirty="0"/>
          </a:p>
        </p:txBody>
      </p:sp>
      <p:sp>
        <p:nvSpPr>
          <p:cNvPr id="3" name="Content Placeholder 2"/>
          <p:cNvSpPr>
            <a:spLocks noGrp="1"/>
          </p:cNvSpPr>
          <p:nvPr>
            <p:ph idx="1"/>
          </p:nvPr>
        </p:nvSpPr>
        <p:spPr/>
        <p:txBody>
          <a:bodyPr/>
          <a:lstStyle/>
          <a:p>
            <a:r>
              <a:rPr lang="en-US" dirty="0" smtClean="0"/>
              <a:t>Huge gatherings - frenzied and emotional</a:t>
            </a:r>
          </a:p>
          <a:p>
            <a:r>
              <a:rPr lang="en-US" dirty="0" smtClean="0"/>
              <a:t>Religious-Protestant Revivalism swept through 19</a:t>
            </a:r>
            <a:r>
              <a:rPr lang="en-US" baseline="30000" dirty="0" smtClean="0"/>
              <a:t>th</a:t>
            </a:r>
            <a:r>
              <a:rPr lang="en-US" dirty="0" smtClean="0"/>
              <a:t>-C America</a:t>
            </a:r>
          </a:p>
          <a:p>
            <a:r>
              <a:rPr lang="en-US" dirty="0" smtClean="0"/>
              <a:t>In the South Baptist &amp; Methodist churches began to flourish</a:t>
            </a:r>
          </a:p>
          <a:p>
            <a:r>
              <a:rPr lang="en-US" dirty="0" smtClean="0"/>
              <a:t>Enslaved persons saw Christianity as a promise for their freedom. Because of the Christian message : love they Neighbor, forgive those who sinned against you, save non-believers’ souls, God loved all human beings AND a good Christian protests against social injustice.</a:t>
            </a:r>
          </a:p>
          <a:p>
            <a:r>
              <a:rPr lang="en-US" dirty="0" smtClean="0"/>
              <a:t>This is the beginning of the Abolitionist movement, Temperance movement, Civil Rights movement</a:t>
            </a:r>
          </a:p>
          <a:p>
            <a:endParaRPr lang="en-US" dirty="0"/>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1702701" y="1229686"/>
              <a:ext cx="360" cy="360"/>
            </p14:xfrm>
          </p:contentPart>
        </mc:Choice>
        <mc:Fallback xmlns="">
          <p:pic>
            <p:nvPicPr>
              <p:cNvPr id="5" name="Ink 4"/>
              <p:cNvPicPr/>
              <p:nvPr/>
            </p:nvPicPr>
            <p:blipFill>
              <a:blip r:embed="rId3"/>
              <a:stretch>
                <a:fillRect/>
              </a:stretch>
            </p:blipFill>
            <p:spPr>
              <a:xfrm>
                <a:off x="1690821" y="1217806"/>
                <a:ext cx="24120" cy="24120"/>
              </a:xfrm>
              <a:prstGeom prst="rect">
                <a:avLst/>
              </a:prstGeom>
            </p:spPr>
          </p:pic>
        </mc:Fallback>
      </mc:AlternateContent>
    </p:spTree>
    <p:extLst>
      <p:ext uri="{BB962C8B-B14F-4D97-AF65-F5344CB8AC3E}">
        <p14:creationId xmlns:p14="http://schemas.microsoft.com/office/powerpoint/2010/main" val="12048348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				Physiology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 biological approach  to the human mind and body</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molecular </a:t>
            </a:r>
            <a:r>
              <a:rPr lang="en-US" dirty="0">
                <a:latin typeface="Times New Roman" panose="02020603050405020304" pitchFamily="18" charset="0"/>
                <a:cs typeface="Times New Roman" panose="02020603050405020304" pitchFamily="18" charset="0"/>
              </a:rPr>
              <a:t>level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integrated </a:t>
            </a:r>
            <a:r>
              <a:rPr lang="en-US" dirty="0" smtClean="0">
                <a:latin typeface="Times New Roman" panose="02020603050405020304" pitchFamily="18" charset="0"/>
                <a:cs typeface="Times New Roman" panose="02020603050405020304" pitchFamily="18" charset="0"/>
              </a:rPr>
              <a:t>behavior </a:t>
            </a:r>
            <a:r>
              <a:rPr lang="en-US" dirty="0">
                <a:latin typeface="Times New Roman" panose="02020603050405020304" pitchFamily="18" charset="0"/>
                <a:cs typeface="Times New Roman" panose="02020603050405020304" pitchFamily="18" charset="0"/>
              </a:rPr>
              <a:t>of the whole body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influence </a:t>
            </a:r>
            <a:r>
              <a:rPr lang="en-US" dirty="0">
                <a:latin typeface="Times New Roman" panose="02020603050405020304" pitchFamily="18" charset="0"/>
                <a:cs typeface="Times New Roman" panose="02020603050405020304" pitchFamily="18" charset="0"/>
              </a:rPr>
              <a:t>of the external environment</a:t>
            </a:r>
          </a:p>
        </p:txBody>
      </p:sp>
    </p:spTree>
    <p:extLst>
      <p:ext uri="{BB962C8B-B14F-4D97-AF65-F5344CB8AC3E}">
        <p14:creationId xmlns:p14="http://schemas.microsoft.com/office/powerpoint/2010/main" val="3235530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Grimke Sisters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3269" y="3440112"/>
            <a:ext cx="2009775" cy="1743075"/>
          </a:xfrm>
        </p:spPr>
      </p:pic>
    </p:spTree>
    <p:extLst>
      <p:ext uri="{BB962C8B-B14F-4D97-AF65-F5344CB8AC3E}">
        <p14:creationId xmlns:p14="http://schemas.microsoft.com/office/powerpoint/2010/main" val="2582475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Transcendentalism &amp; Reform mid 1800’s 	</a:t>
            </a:r>
            <a:endParaRPr lang="en-US" dirty="0"/>
          </a:p>
        </p:txBody>
      </p:sp>
      <p:sp>
        <p:nvSpPr>
          <p:cNvPr id="3" name="Content Placeholder 2"/>
          <p:cNvSpPr>
            <a:spLocks noGrp="1"/>
          </p:cNvSpPr>
          <p:nvPr>
            <p:ph idx="1"/>
          </p:nvPr>
        </p:nvSpPr>
        <p:spPr/>
        <p:txBody>
          <a:bodyPr>
            <a:normAutofit/>
          </a:bodyPr>
          <a:lstStyle/>
          <a:p>
            <a:r>
              <a:rPr lang="en-US" dirty="0" smtClean="0"/>
              <a:t>Transcendentalism- mid 1800’s alternative to the 2</a:t>
            </a:r>
            <a:r>
              <a:rPr lang="en-US" baseline="30000" dirty="0" smtClean="0"/>
              <a:t>nd</a:t>
            </a:r>
            <a:r>
              <a:rPr lang="en-US" dirty="0" smtClean="0"/>
              <a:t> Great Awakening: Philosophy &amp; literacy emphasized  living a simple life, celebrate the truth found in nature. against spirituality of the 2</a:t>
            </a:r>
            <a:r>
              <a:rPr lang="en-US" baseline="30000" dirty="0" smtClean="0"/>
              <a:t>nd</a:t>
            </a:r>
            <a:r>
              <a:rPr lang="en-US" dirty="0" smtClean="0"/>
              <a:t> Great Awakening.</a:t>
            </a:r>
          </a:p>
          <a:p>
            <a:r>
              <a:rPr lang="en-US" b="1" dirty="0" smtClean="0"/>
              <a:t>Transcendentalism</a:t>
            </a:r>
            <a:r>
              <a:rPr lang="en-US" dirty="0"/>
              <a:t> is a philosophical movement that developed in the late 1820s and 1830s in the eastern United States. </a:t>
            </a:r>
            <a:r>
              <a:rPr lang="en-US" dirty="0" smtClean="0"/>
              <a:t>Transcendentalism--American Ideals: The dignity of the individual.</a:t>
            </a:r>
          </a:p>
          <a:p>
            <a:r>
              <a:rPr lang="en-US" dirty="0" smtClean="0"/>
              <a:t>Individualism, freedom, self-reliance-GOD was not going to change your life-ONLY you could. But the Transcendentalist was committed to societal change. </a:t>
            </a:r>
          </a:p>
          <a:p>
            <a:r>
              <a:rPr lang="en-US" b="1" dirty="0"/>
              <a:t>Transcendentalists did</a:t>
            </a:r>
            <a:r>
              <a:rPr lang="en-US" dirty="0"/>
              <a:t> not </a:t>
            </a:r>
            <a:r>
              <a:rPr lang="en-US" b="1" dirty="0"/>
              <a:t>believe</a:t>
            </a:r>
            <a:r>
              <a:rPr lang="en-US" dirty="0"/>
              <a:t> in organized </a:t>
            </a:r>
            <a:r>
              <a:rPr lang="en-US" dirty="0" smtClean="0"/>
              <a:t>religion</a:t>
            </a:r>
            <a:r>
              <a:rPr lang="en-US" dirty="0"/>
              <a:t>.</a:t>
            </a:r>
          </a:p>
        </p:txBody>
      </p:sp>
    </p:spTree>
    <p:extLst>
      <p:ext uri="{BB962C8B-B14F-4D97-AF65-F5344CB8AC3E}">
        <p14:creationId xmlns:p14="http://schemas.microsoft.com/office/powerpoint/2010/main" val="1696834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7"/>
          <p:cNvSpPr>
            <a:spLocks noGrp="1"/>
          </p:cNvSpPr>
          <p:nvPr>
            <p:ph type="title"/>
          </p:nvPr>
        </p:nvSpPr>
        <p:spPr/>
        <p:txBody>
          <a:bodyPr/>
          <a:lstStyle/>
          <a:p>
            <a:r>
              <a:rPr lang="en-US" dirty="0"/>
              <a:t>Henry David Thoreau- </a:t>
            </a:r>
            <a:r>
              <a:rPr lang="en-US" i="1" dirty="0"/>
              <a:t>Walden </a:t>
            </a:r>
            <a:r>
              <a:rPr lang="en-US" dirty="0"/>
              <a:t>(1854</a:t>
            </a:r>
          </a:p>
        </p:txBody>
      </p:sp>
      <p:sp>
        <p:nvSpPr>
          <p:cNvPr id="3" name="Content Placeholder 2"/>
          <p:cNvSpPr>
            <a:spLocks noGrp="1"/>
          </p:cNvSpPr>
          <p:nvPr>
            <p:ph idx="1"/>
          </p:nvPr>
        </p:nvSpPr>
        <p:spPr/>
        <p:txBody>
          <a:bodyPr>
            <a:normAutofit fontScale="77500" lnSpcReduction="20000"/>
          </a:bodyPr>
          <a:lstStyle/>
          <a:p>
            <a:r>
              <a:rPr lang="en-US" dirty="0" smtClean="0"/>
              <a:t>Henry David Thoreau- </a:t>
            </a:r>
            <a:r>
              <a:rPr lang="en-US" i="1" dirty="0" smtClean="0"/>
              <a:t>Walden </a:t>
            </a:r>
            <a:r>
              <a:rPr lang="en-US" dirty="0" smtClean="0"/>
              <a:t>(1854) 2 years alone in the woods near Concord, Mass on Walden Pond. In </a:t>
            </a:r>
            <a:r>
              <a:rPr lang="en-US" i="1" dirty="0" smtClean="0"/>
              <a:t>Walden</a:t>
            </a:r>
            <a:r>
              <a:rPr lang="en-US" dirty="0" smtClean="0"/>
              <a:t> Thoreau discussed civil disobedience , not to obey un-just laws. </a:t>
            </a:r>
          </a:p>
          <a:p>
            <a:endParaRPr lang="en-US" dirty="0"/>
          </a:p>
          <a:p>
            <a:r>
              <a:rPr lang="en-US" dirty="0" smtClean="0"/>
              <a:t>Opposite of 2</a:t>
            </a:r>
            <a:r>
              <a:rPr lang="en-US" baseline="30000" dirty="0" smtClean="0"/>
              <a:t>nd</a:t>
            </a:r>
            <a:r>
              <a:rPr lang="en-US" dirty="0" smtClean="0"/>
              <a:t> Great Awakening- individual &amp; NOT God! Changes society</a:t>
            </a:r>
          </a:p>
          <a:p>
            <a:endParaRPr lang="en-US" dirty="0"/>
          </a:p>
          <a:p>
            <a:r>
              <a:rPr lang="en-US" dirty="0" smtClean="0"/>
              <a:t>Thoreau was a believer in Transcendentalism </a:t>
            </a:r>
            <a:r>
              <a:rPr lang="en-US" dirty="0"/>
              <a:t>and civil disobedience, and was a dedicated abolitionist</a:t>
            </a:r>
            <a:r>
              <a:rPr lang="en-US" dirty="0" smtClean="0"/>
              <a:t>.</a:t>
            </a:r>
          </a:p>
          <a:p>
            <a:endParaRPr lang="en-US" dirty="0" smtClean="0"/>
          </a:p>
          <a:p>
            <a:r>
              <a:rPr lang="en-US" dirty="0" smtClean="0"/>
              <a:t>The father </a:t>
            </a:r>
            <a:r>
              <a:rPr lang="en-US" dirty="0"/>
              <a:t>of environmentalism.</a:t>
            </a:r>
            <a:endParaRPr lang="en-US" dirty="0" smtClean="0"/>
          </a:p>
          <a:p>
            <a:endParaRPr lang="en-US" dirty="0" smtClean="0"/>
          </a:p>
          <a:p>
            <a:endParaRPr lang="en-US" dirty="0"/>
          </a:p>
          <a:p>
            <a:r>
              <a:rPr lang="en-US" dirty="0" smtClean="0"/>
              <a:t>Thoreau was opposed to the Mexican annexation, Slavery &amp; mistreatment of Native Americans.</a:t>
            </a:r>
          </a:p>
          <a:p>
            <a:endParaRPr lang="en-US" dirty="0"/>
          </a:p>
        </p:txBody>
      </p:sp>
      <mc:AlternateContent xmlns:mc="http://schemas.openxmlformats.org/markup-compatibility/2006" xmlns:p14="http://schemas.microsoft.com/office/powerpoint/2010/main">
        <mc:Choice Requires="p14">
          <p:contentPart p14:bwMode="auto" r:id="rId2">
            <p14:nvContentPartPr>
              <p14:cNvPr id="37" name="Ink 36"/>
              <p14:cNvContentPartPr/>
              <p14:nvPr/>
            </p14:nvContentPartPr>
            <p14:xfrm>
              <a:off x="6668901" y="441286"/>
              <a:ext cx="16200" cy="360"/>
            </p14:xfrm>
          </p:contentPart>
        </mc:Choice>
        <mc:Fallback xmlns="">
          <p:pic>
            <p:nvPicPr>
              <p:cNvPr id="37" name="Ink 36"/>
              <p:cNvPicPr/>
              <p:nvPr/>
            </p:nvPicPr>
            <p:blipFill>
              <a:blip r:embed="rId3"/>
              <a:stretch>
                <a:fillRect/>
              </a:stretch>
            </p:blipFill>
            <p:spPr>
              <a:xfrm>
                <a:off x="6657021" y="429406"/>
                <a:ext cx="39960" cy="24120"/>
              </a:xfrm>
              <a:prstGeom prst="rect">
                <a:avLst/>
              </a:prstGeom>
            </p:spPr>
          </p:pic>
        </mc:Fallback>
      </mc:AlternateContent>
    </p:spTree>
    <p:extLst>
      <p:ext uri="{BB962C8B-B14F-4D97-AF65-F5344CB8AC3E}">
        <p14:creationId xmlns:p14="http://schemas.microsoft.com/office/powerpoint/2010/main" val="2789242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Henry David Thoreau</a:t>
            </a:r>
            <a:endParaRPr lang="en-US" dirty="0"/>
          </a:p>
        </p:txBody>
      </p:sp>
      <p:pic>
        <p:nvPicPr>
          <p:cNvPr id="2050" name="Picture 2" descr="Image resul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1144" y="1825624"/>
            <a:ext cx="7267903" cy="503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1124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Thoreau’s views </a:t>
            </a:r>
            <a:endParaRPr lang="en-US" dirty="0"/>
          </a:p>
        </p:txBody>
      </p:sp>
      <p:sp>
        <p:nvSpPr>
          <p:cNvPr id="3" name="Content Placeholder 2"/>
          <p:cNvSpPr>
            <a:spLocks noGrp="1"/>
          </p:cNvSpPr>
          <p:nvPr>
            <p:ph idx="1"/>
          </p:nvPr>
        </p:nvSpPr>
        <p:spPr/>
        <p:txBody>
          <a:bodyPr>
            <a:normAutofit/>
          </a:bodyPr>
          <a:lstStyle/>
          <a:p>
            <a:r>
              <a:rPr lang="en-US" dirty="0"/>
              <a:t>He spent a night in jail after refusing to pay a poll tax. This experience led him to write one of his best-known and most influential essays, "Civil Disobedience" (also known as "Resistance to Civil Government"). </a:t>
            </a:r>
            <a:endParaRPr lang="en-US" dirty="0" smtClean="0"/>
          </a:p>
          <a:p>
            <a:r>
              <a:rPr lang="en-US" i="1" dirty="0" smtClean="0"/>
              <a:t>Walden </a:t>
            </a:r>
            <a:r>
              <a:rPr lang="en-US" dirty="0" smtClean="0"/>
              <a:t> and “Civil disobedience”  inspired </a:t>
            </a:r>
            <a:r>
              <a:rPr lang="en-US" dirty="0"/>
              <a:t>many leaders of protest movements around the world. This non-violent approach to political and social resistance has influenced American civil rights movement activist Martin Luther King Jr. and Mohandas Gandhi, who helped India win independence from Great Britain, among many others</a:t>
            </a:r>
            <a:r>
              <a:rPr lang="en-US" dirty="0" smtClean="0"/>
              <a:t>.</a:t>
            </a:r>
          </a:p>
          <a:p>
            <a:r>
              <a:rPr lang="en-US" dirty="0" smtClean="0"/>
              <a:t>On John Brown: </a:t>
            </a:r>
            <a:r>
              <a:rPr lang="en-US" dirty="0"/>
              <a:t>"A Plea for Capt. John Brown," calling him "an angel of light" and "the bravest and </a:t>
            </a:r>
            <a:r>
              <a:rPr lang="en-US" dirty="0" smtClean="0"/>
              <a:t>[sic] humanest </a:t>
            </a:r>
            <a:r>
              <a:rPr lang="en-US" dirty="0"/>
              <a:t>man in all the country."</a:t>
            </a:r>
          </a:p>
        </p:txBody>
      </p:sp>
    </p:spTree>
    <p:extLst>
      <p:ext uri="{BB962C8B-B14F-4D97-AF65-F5344CB8AC3E}">
        <p14:creationId xmlns:p14="http://schemas.microsoft.com/office/powerpoint/2010/main" val="1439186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father of environmentalism.</a:t>
            </a:r>
          </a:p>
        </p:txBody>
      </p:sp>
    </p:spTree>
    <p:extLst>
      <p:ext uri="{BB962C8B-B14F-4D97-AF65-F5344CB8AC3E}">
        <p14:creationId xmlns:p14="http://schemas.microsoft.com/office/powerpoint/2010/main" val="2166969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Ralph Waldo Emerson</a:t>
            </a:r>
            <a:r>
              <a:rPr lang="en-US" dirty="0" smtClean="0"/>
              <a:t>, Father of Transcendentalism</a:t>
            </a:r>
            <a:endParaRPr lang="en-US" dirty="0"/>
          </a:p>
        </p:txBody>
      </p:sp>
      <p:sp>
        <p:nvSpPr>
          <p:cNvPr id="3" name="Content Placeholder 2"/>
          <p:cNvSpPr>
            <a:spLocks noGrp="1"/>
          </p:cNvSpPr>
          <p:nvPr>
            <p:ph idx="1"/>
          </p:nvPr>
        </p:nvSpPr>
        <p:spPr/>
        <p:txBody>
          <a:bodyPr/>
          <a:lstStyle/>
          <a:p>
            <a:pPr marL="0" indent="0">
              <a:buNone/>
            </a:pPr>
            <a:r>
              <a:rPr lang="en-US" dirty="0"/>
              <a:t> </a:t>
            </a:r>
            <a:r>
              <a:rPr lang="en-US" b="1" dirty="0"/>
              <a:t>Ralph Waldo Emerson</a:t>
            </a:r>
            <a:r>
              <a:rPr lang="en-US" dirty="0"/>
              <a:t>—</a:t>
            </a:r>
            <a:r>
              <a:rPr lang="en-US" b="1" dirty="0"/>
              <a:t>essayist</a:t>
            </a:r>
            <a:r>
              <a:rPr lang="en-US" dirty="0"/>
              <a:t>, </a:t>
            </a:r>
            <a:r>
              <a:rPr lang="en-US" b="1" dirty="0"/>
              <a:t>minister</a:t>
            </a:r>
            <a:r>
              <a:rPr lang="en-US" dirty="0"/>
              <a:t>, poet and philosopher from New England—was the founding father of the transcendentalist movement and the creator of many literary works praising nature and its relationship to humanity and creation</a:t>
            </a:r>
            <a:r>
              <a:rPr lang="en-US" dirty="0" smtClean="0"/>
              <a:t>.</a:t>
            </a:r>
          </a:p>
          <a:p>
            <a:pPr marL="0" indent="0">
              <a:buNone/>
            </a:pPr>
            <a:endParaRPr lang="en-US" dirty="0"/>
          </a:p>
          <a:p>
            <a:pPr marL="0" indent="0">
              <a:buNone/>
            </a:pPr>
            <a:r>
              <a:rPr lang="en-US" dirty="0"/>
              <a:t>Emerson acted as a mentor to Thoreau and supported him in many ways. For a time, Thoreau lived with Emerson as a caretaker for his home. </a:t>
            </a:r>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7409781" y="3137326"/>
              <a:ext cx="360" cy="360"/>
            </p14:xfrm>
          </p:contentPart>
        </mc:Choice>
        <mc:Fallback xmlns="">
          <p:pic>
            <p:nvPicPr>
              <p:cNvPr id="5" name="Ink 4"/>
              <p:cNvPicPr/>
              <p:nvPr/>
            </p:nvPicPr>
            <p:blipFill>
              <a:blip r:embed="rId3"/>
              <a:stretch>
                <a:fillRect/>
              </a:stretch>
            </p:blipFill>
            <p:spPr>
              <a:xfrm>
                <a:off x="7397901" y="3125446"/>
                <a:ext cx="24120" cy="24120"/>
              </a:xfrm>
              <a:prstGeom prst="rect">
                <a:avLst/>
              </a:prstGeom>
            </p:spPr>
          </p:pic>
        </mc:Fallback>
      </mc:AlternateContent>
    </p:spTree>
    <p:extLst>
      <p:ext uri="{BB962C8B-B14F-4D97-AF65-F5344CB8AC3E}">
        <p14:creationId xmlns:p14="http://schemas.microsoft.com/office/powerpoint/2010/main" val="348008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dia.licdn.com/mpr/mpr/AAEAAQAAAAAAAARhAAAAJDUyOGY1NDM3LTZmYTctNGRjYy04NWExLWU4YTQyYjVjYmM2Y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3421" y="1923393"/>
            <a:ext cx="10767848" cy="474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297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Ralph Waldo Emerson’s Best Work</a:t>
            </a:r>
            <a:endParaRPr lang="en-US" dirty="0"/>
          </a:p>
        </p:txBody>
      </p:sp>
      <p:sp>
        <p:nvSpPr>
          <p:cNvPr id="3" name="Content Placeholder 2"/>
          <p:cNvSpPr>
            <a:spLocks noGrp="1"/>
          </p:cNvSpPr>
          <p:nvPr>
            <p:ph idx="1"/>
          </p:nvPr>
        </p:nvSpPr>
        <p:spPr/>
        <p:txBody>
          <a:bodyPr>
            <a:normAutofit fontScale="92500" lnSpcReduction="20000"/>
          </a:bodyPr>
          <a:lstStyle/>
          <a:p>
            <a:r>
              <a:rPr lang="en-US" sz="4800" b="1" dirty="0"/>
              <a:t>Emerson's famous</a:t>
            </a:r>
            <a:r>
              <a:rPr lang="en-US" sz="4800" dirty="0"/>
              <a:t> essay, “Self-Reliance," in which the writer instructs his listener to examine his relationship with Nature and God, and to trust his own judgment above all others.</a:t>
            </a:r>
          </a:p>
        </p:txBody>
      </p:sp>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1482021" y="2853646"/>
              <a:ext cx="360" cy="360"/>
            </p14:xfrm>
          </p:contentPart>
        </mc:Choice>
        <mc:Fallback xmlns="">
          <p:pic>
            <p:nvPicPr>
              <p:cNvPr id="5" name="Ink 4"/>
              <p:cNvPicPr/>
              <p:nvPr/>
            </p:nvPicPr>
            <p:blipFill>
              <a:blip r:embed="rId3"/>
              <a:stretch>
                <a:fillRect/>
              </a:stretch>
            </p:blipFill>
            <p:spPr>
              <a:xfrm>
                <a:off x="1470141" y="2841766"/>
                <a:ext cx="24120" cy="24120"/>
              </a:xfrm>
              <a:prstGeom prst="rect">
                <a:avLst/>
              </a:prstGeom>
            </p:spPr>
          </p:pic>
        </mc:Fallback>
      </mc:AlternateContent>
    </p:spTree>
    <p:extLst>
      <p:ext uri="{BB962C8B-B14F-4D97-AF65-F5344CB8AC3E}">
        <p14:creationId xmlns:p14="http://schemas.microsoft.com/office/powerpoint/2010/main" val="37356027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730</TotalTime>
  <Words>643</Words>
  <Application>Microsoft Office PowerPoint</Application>
  <PresentationFormat>Widescreen</PresentationFormat>
  <Paragraphs>88</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Century Gothic</vt:lpstr>
      <vt:lpstr>Times New Roman</vt:lpstr>
      <vt:lpstr>Wingdings 3</vt:lpstr>
      <vt:lpstr>Ion Boardroom</vt:lpstr>
      <vt:lpstr> Birth of Social Justice in America</vt:lpstr>
      <vt:lpstr>  Social Justice Issues in History</vt:lpstr>
      <vt:lpstr>   Today In Class</vt:lpstr>
      <vt:lpstr> Woman &amp; Social Activism</vt:lpstr>
      <vt:lpstr>    Grimke Sisters</vt:lpstr>
      <vt:lpstr>  2nd Great Awakening 1820’s - ? </vt:lpstr>
      <vt:lpstr>Why The Great Awakening</vt:lpstr>
      <vt:lpstr>1800’s The Religious Revival -2nd Great Awakening</vt:lpstr>
      <vt:lpstr>    Physiology</vt:lpstr>
      <vt:lpstr>Grimke Sisters</vt:lpstr>
      <vt:lpstr>Transcendentalism &amp; Reform mid 1800’s  </vt:lpstr>
      <vt:lpstr>Henry David Thoreau- Walden (1854</vt:lpstr>
      <vt:lpstr>Henry David Thoreau</vt:lpstr>
      <vt:lpstr>Thoreau’s views </vt:lpstr>
      <vt:lpstr>PowerPoint Presentation</vt:lpstr>
      <vt:lpstr>Ralph Waldo Emerson, Father of Transcendentalism</vt:lpstr>
      <vt:lpstr>PowerPoint Presentation</vt:lpstr>
      <vt:lpstr>Ralph Waldo Emerson’s Best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Great Awakening</dc:title>
  <dc:creator>Daniel Hallock</dc:creator>
  <cp:lastModifiedBy>Daniel Hallock</cp:lastModifiedBy>
  <cp:revision>36</cp:revision>
  <dcterms:created xsi:type="dcterms:W3CDTF">2017-11-27T13:39:52Z</dcterms:created>
  <dcterms:modified xsi:type="dcterms:W3CDTF">2019-12-13T19:56:56Z</dcterms:modified>
</cp:coreProperties>
</file>