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47" d="100"/>
          <a:sy n="47" d="100"/>
        </p:scale>
        <p:origin x="-715" y="-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44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939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61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81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611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8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66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876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99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47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5472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4038600"/>
            <a:ext cx="82296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EE2A5-5879-4D6B-B6B4-4C921C0EC0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56031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8E294-4B32-47BB-960B-9BECD52277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8224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ED7CF-1855-41AE-8E17-6E74D3229171}" type="datetimeFigureOut">
              <a:rPr lang="en-US" smtClean="0"/>
              <a:t>5/15/2015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89BD68-74DA-46A2-99A1-B24774DAB4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22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\\henhud-fs01\users$\hhhs\teachers\Eileen.Cancro\Chapter%208%20Climate\Orographic%20Effect.swf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231900"/>
          </a:xfrm>
        </p:spPr>
        <p:txBody>
          <a:bodyPr/>
          <a:lstStyle/>
          <a:p>
            <a:pPr eaLnBrk="1" hangingPunct="1"/>
            <a:r>
              <a:rPr lang="en-US" smtClean="0">
                <a:effectLst/>
                <a:latin typeface="Comic Sans MS" pitchFamily="66" charset="0"/>
              </a:rPr>
              <a:t>IV.  Climate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676400"/>
            <a:ext cx="8229600" cy="4648200"/>
          </a:xfrm>
        </p:spPr>
        <p:txBody>
          <a:bodyPr/>
          <a:lstStyle/>
          <a:p>
            <a:pPr marL="609600" indent="-609600" eaLnBrk="1" hangingPunct="1">
              <a:buFontTx/>
              <a:buAutoNum type="alphaU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Climate – weather conditions of a large area, for a long period of time 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Measured by </a:t>
            </a: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temperature</a:t>
            </a:r>
            <a:r>
              <a:rPr lang="en-US" b="1" dirty="0" smtClean="0">
                <a:effectLst/>
                <a:latin typeface="Comic Sans MS" pitchFamily="66" charset="0"/>
              </a:rPr>
              <a:t> and </a:t>
            </a: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humidity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Annually –average of year, highs and lows, monthly average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P = Average Annual Precipitation</a:t>
            </a: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b="1" dirty="0" err="1" smtClean="0">
                <a:effectLst/>
                <a:latin typeface="Comic Sans MS" pitchFamily="66" charset="0"/>
              </a:rPr>
              <a:t>Ep</a:t>
            </a:r>
            <a:r>
              <a:rPr lang="en-US" b="1" dirty="0" smtClean="0">
                <a:effectLst/>
                <a:latin typeface="Comic Sans MS" pitchFamily="66" charset="0"/>
              </a:rPr>
              <a:t> = Average Annual </a:t>
            </a:r>
            <a:r>
              <a:rPr lang="en-US" b="1" dirty="0" err="1" smtClean="0">
                <a:effectLst/>
                <a:latin typeface="Comic Sans MS" pitchFamily="66" charset="0"/>
              </a:rPr>
              <a:t>Temperatue</a:t>
            </a:r>
            <a:endParaRPr lang="en-US" b="1" dirty="0" smtClean="0">
              <a:effectLst/>
              <a:latin typeface="Comic Sans MS" pitchFamily="66" charset="0"/>
            </a:endParaRPr>
          </a:p>
          <a:p>
            <a:pPr marL="990600" lvl="1" indent="-533400" eaLnBrk="1" hangingPunct="1">
              <a:buFontTx/>
              <a:buAutoNum type="arabi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P / </a:t>
            </a:r>
            <a:r>
              <a:rPr lang="en-US" b="1" dirty="0" err="1" smtClean="0">
                <a:effectLst/>
                <a:latin typeface="Comic Sans MS" pitchFamily="66" charset="0"/>
              </a:rPr>
              <a:t>Ep</a:t>
            </a:r>
            <a:r>
              <a:rPr lang="en-US" b="1" dirty="0" smtClean="0">
                <a:effectLst/>
                <a:latin typeface="Comic Sans MS" pitchFamily="66" charset="0"/>
              </a:rPr>
              <a:t> Ratio = climate Type</a:t>
            </a:r>
          </a:p>
        </p:txBody>
      </p:sp>
    </p:spTree>
    <p:extLst>
      <p:ext uri="{BB962C8B-B14F-4D97-AF65-F5344CB8AC3E}">
        <p14:creationId xmlns:p14="http://schemas.microsoft.com/office/powerpoint/2010/main" val="174916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17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17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17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7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17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17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/>
      <p:bldP spid="317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ffectLst/>
                <a:latin typeface="Comic Sans MS" pitchFamily="66" charset="0"/>
              </a:rPr>
              <a:t>1.  </a:t>
            </a:r>
            <a:r>
              <a:rPr lang="en-US" u="sng" smtClean="0">
                <a:effectLst/>
                <a:latin typeface="Comic Sans MS" pitchFamily="66" charset="0"/>
              </a:rPr>
              <a:t>Latitude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524000"/>
            <a:ext cx="8839200" cy="44958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Latitude</a:t>
            </a:r>
            <a:r>
              <a:rPr lang="en-US" b="1" dirty="0" smtClean="0">
                <a:effectLst/>
                <a:latin typeface="Comic Sans MS" pitchFamily="66" charset="0"/>
              </a:rPr>
              <a:t> determines Angle of Insolation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The higher the </a:t>
            </a:r>
            <a:r>
              <a:rPr lang="en-US" b="1" u="sng" dirty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l</a:t>
            </a: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atitude</a:t>
            </a:r>
            <a:r>
              <a:rPr lang="en-US" b="1" dirty="0" smtClean="0">
                <a:effectLst/>
                <a:latin typeface="Comic Sans MS" pitchFamily="66" charset="0"/>
              </a:rPr>
              <a:t>, the </a:t>
            </a: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lower</a:t>
            </a:r>
            <a:r>
              <a:rPr lang="en-US" b="1" dirty="0" smtClean="0">
                <a:effectLst/>
                <a:latin typeface="Comic Sans MS" pitchFamily="66" charset="0"/>
              </a:rPr>
              <a:t> the Angle of Insolation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Higher</a:t>
            </a:r>
            <a:r>
              <a:rPr lang="en-US" b="1" dirty="0" smtClean="0">
                <a:effectLst/>
                <a:latin typeface="Comic Sans MS" pitchFamily="66" charset="0"/>
              </a:rPr>
              <a:t> Latitudes = </a:t>
            </a: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Colder</a:t>
            </a:r>
            <a:r>
              <a:rPr lang="en-US" b="1" dirty="0" smtClean="0">
                <a:effectLst/>
                <a:latin typeface="Comic Sans MS" pitchFamily="66" charset="0"/>
              </a:rPr>
              <a:t> Temperatures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Lower</a:t>
            </a:r>
            <a:r>
              <a:rPr lang="en-US" b="1" dirty="0" smtClean="0">
                <a:effectLst/>
                <a:latin typeface="Comic Sans MS" pitchFamily="66" charset="0"/>
              </a:rPr>
              <a:t> Latitudes = </a:t>
            </a:r>
            <a:r>
              <a:rPr lang="en-US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Warmer</a:t>
            </a:r>
            <a:r>
              <a:rPr lang="en-US" b="1" dirty="0" smtClean="0">
                <a:effectLst/>
                <a:latin typeface="Comic Sans MS" pitchFamily="66" charset="0"/>
              </a:rPr>
              <a:t> Temperatures</a:t>
            </a:r>
          </a:p>
          <a:p>
            <a:pPr marL="0" indent="0" eaLnBrk="1" hangingPunct="1">
              <a:buFontTx/>
              <a:buNone/>
              <a:defRPr/>
            </a:pPr>
            <a:endParaRPr lang="en-US" sz="2800" b="1" dirty="0" smtClean="0"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515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37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37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37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37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  <p:bldP spid="73731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5" descr="williston_BS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6544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5" descr="andagoya_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5618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ffectLst/>
                <a:latin typeface="Comic Sans MS" pitchFamily="66" charset="0"/>
              </a:rPr>
              <a:t>2.  </a:t>
            </a:r>
            <a:r>
              <a:rPr lang="en-US" u="sng" smtClean="0">
                <a:effectLst/>
                <a:latin typeface="Comic Sans MS" pitchFamily="66" charset="0"/>
              </a:rPr>
              <a:t>Altitude / Elevation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lphaLcPeriod"/>
              <a:defRPr/>
            </a:pPr>
            <a:r>
              <a:rPr lang="en-US" sz="4400" dirty="0" smtClean="0">
                <a:effectLst/>
                <a:latin typeface="Comic Sans MS" pitchFamily="66" charset="0"/>
              </a:rPr>
              <a:t>An </a:t>
            </a:r>
            <a:r>
              <a:rPr lang="en-US" sz="44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increase in altitude</a:t>
            </a:r>
            <a:r>
              <a:rPr lang="en-US" sz="4400" dirty="0" smtClean="0">
                <a:effectLst/>
                <a:latin typeface="Comic Sans MS" pitchFamily="66" charset="0"/>
              </a:rPr>
              <a:t>, </a:t>
            </a:r>
            <a:r>
              <a:rPr lang="en-US" sz="44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decrease</a:t>
            </a:r>
            <a:r>
              <a:rPr lang="en-US" sz="4400" dirty="0" smtClean="0">
                <a:effectLst/>
                <a:latin typeface="Comic Sans MS" pitchFamily="66" charset="0"/>
              </a:rPr>
              <a:t> in temperature.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sz="4400" dirty="0" smtClean="0">
                <a:effectLst/>
                <a:latin typeface="Comic Sans MS" pitchFamily="66" charset="0"/>
              </a:rPr>
              <a:t>Higher </a:t>
            </a:r>
            <a:r>
              <a:rPr lang="en-US" sz="44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altitudes</a:t>
            </a:r>
            <a:r>
              <a:rPr lang="en-US" sz="4400" dirty="0" smtClean="0">
                <a:effectLst/>
                <a:latin typeface="Comic Sans MS" pitchFamily="66" charset="0"/>
              </a:rPr>
              <a:t> tend to have more </a:t>
            </a:r>
            <a:r>
              <a:rPr lang="en-US" sz="4400" b="1" u="sng" dirty="0" smtClean="0"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moisture</a:t>
            </a:r>
            <a:r>
              <a:rPr lang="en-US" sz="4400" b="1" dirty="0" smtClean="0">
                <a:solidFill>
                  <a:schemeClr val="tx2"/>
                </a:solidFill>
                <a:effectLst/>
                <a:latin typeface="Comic Sans MS" pitchFamily="66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7528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4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4" grpId="0"/>
      <p:bldP spid="7475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0"/>
            <a:ext cx="8229600" cy="1079500"/>
          </a:xfrm>
        </p:spPr>
        <p:txBody>
          <a:bodyPr/>
          <a:lstStyle/>
          <a:p>
            <a:pPr eaLnBrk="1" hangingPunct="1"/>
            <a:r>
              <a:rPr lang="en-US" smtClean="0">
                <a:effectLst/>
                <a:latin typeface="Comic Sans MS" pitchFamily="66" charset="0"/>
              </a:rPr>
              <a:t>3.  </a:t>
            </a:r>
            <a:r>
              <a:rPr lang="en-US" u="sng" smtClean="0">
                <a:effectLst/>
                <a:latin typeface="Comic Sans MS" pitchFamily="66" charset="0"/>
              </a:rPr>
              <a:t>Mountain Ranges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686800" cy="45720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Adiabatic Lifting =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cooling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Air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rises</a:t>
            </a:r>
            <a:r>
              <a:rPr lang="en-US" b="1" dirty="0" smtClean="0">
                <a:effectLst/>
                <a:latin typeface="Comic Sans MS" pitchFamily="66" charset="0"/>
              </a:rPr>
              <a:t> on the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windward</a:t>
            </a:r>
            <a:r>
              <a:rPr lang="en-US" b="1" dirty="0" smtClean="0">
                <a:effectLst/>
                <a:latin typeface="Comic Sans MS" pitchFamily="66" charset="0"/>
              </a:rPr>
              <a:t> side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Air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sinks</a:t>
            </a:r>
            <a:r>
              <a:rPr lang="en-US" b="1" dirty="0" smtClean="0">
                <a:effectLst/>
                <a:latin typeface="Comic Sans MS" pitchFamily="66" charset="0"/>
              </a:rPr>
              <a:t> on the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Leeward</a:t>
            </a:r>
            <a:r>
              <a:rPr lang="en-US" b="1" dirty="0" smtClean="0">
                <a:effectLst/>
                <a:latin typeface="Comic Sans MS" pitchFamily="66" charset="0"/>
              </a:rPr>
              <a:t> side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Windward</a:t>
            </a:r>
            <a:r>
              <a:rPr lang="en-US" b="1" dirty="0" smtClean="0">
                <a:effectLst/>
                <a:latin typeface="Comic Sans MS" pitchFamily="66" charset="0"/>
              </a:rPr>
              <a:t> side of the mountain –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cool</a:t>
            </a:r>
            <a:r>
              <a:rPr lang="en-US" b="1" dirty="0" smtClean="0">
                <a:effectLst/>
                <a:latin typeface="Comic Sans MS" pitchFamily="66" charset="0"/>
              </a:rPr>
              <a:t>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and</a:t>
            </a:r>
            <a:r>
              <a:rPr lang="en-US" b="1" dirty="0" smtClean="0">
                <a:effectLst/>
                <a:latin typeface="Comic Sans MS" pitchFamily="66" charset="0"/>
              </a:rPr>
              <a:t>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moist 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Leeward</a:t>
            </a:r>
            <a:r>
              <a:rPr lang="en-US" b="1" dirty="0" smtClean="0">
                <a:effectLst/>
                <a:latin typeface="Comic Sans MS" pitchFamily="66" charset="0"/>
              </a:rPr>
              <a:t> side of the mountain –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hot</a:t>
            </a:r>
            <a:r>
              <a:rPr lang="en-US" b="1" dirty="0" smtClean="0">
                <a:effectLst/>
                <a:latin typeface="Comic Sans MS" pitchFamily="66" charset="0"/>
              </a:rPr>
              <a:t>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and</a:t>
            </a:r>
            <a:r>
              <a:rPr lang="en-US" b="1" dirty="0" smtClean="0">
                <a:effectLst/>
                <a:latin typeface="Comic Sans MS" pitchFamily="66" charset="0"/>
              </a:rPr>
              <a:t> </a:t>
            </a:r>
            <a:r>
              <a:rPr lang="en-US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/>
                <a:latin typeface="Comic Sans MS" pitchFamily="66" charset="0"/>
              </a:rPr>
              <a:t>dry</a:t>
            </a:r>
          </a:p>
        </p:txBody>
      </p:sp>
    </p:spTree>
    <p:extLst>
      <p:ext uri="{BB962C8B-B14F-4D97-AF65-F5344CB8AC3E}">
        <p14:creationId xmlns:p14="http://schemas.microsoft.com/office/powerpoint/2010/main" val="470059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/>
      <p:bldP spid="77827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838200"/>
            <a:ext cx="8686800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80" name="Picture 4" descr="C:\Program Files\Microsoft Office\MEDIA\CAGCAT10\j0293828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1295400"/>
            <a:ext cx="1744663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33600" y="2901950"/>
            <a:ext cx="1295400" cy="3683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b="1" dirty="0">
                <a:solidFill>
                  <a:schemeClr val="bg1">
                    <a:lumMod val="40000"/>
                    <a:lumOff val="60000"/>
                  </a:schemeClr>
                </a:solidFill>
                <a:latin typeface="Comic Sans MS" pitchFamily="66" charset="0"/>
                <a:cs typeface="+mn-cs"/>
              </a:rPr>
              <a:t>Air rises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14500" y="2532063"/>
            <a:ext cx="21336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b="1" dirty="0">
                <a:solidFill>
                  <a:schemeClr val="bg1">
                    <a:lumMod val="40000"/>
                    <a:lumOff val="60000"/>
                  </a:schemeClr>
                </a:solidFill>
                <a:latin typeface="Comic Sans MS" pitchFamily="66" charset="0"/>
                <a:cs typeface="+mn-cs"/>
              </a:rPr>
              <a:t>Expands &amp; cools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08050" y="1828800"/>
            <a:ext cx="2940050" cy="6461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b="1" dirty="0">
                <a:solidFill>
                  <a:schemeClr val="bg1">
                    <a:lumMod val="40000"/>
                    <a:lumOff val="60000"/>
                  </a:schemeClr>
                </a:solidFill>
                <a:latin typeface="Comic Sans MS" pitchFamily="66" charset="0"/>
                <a:cs typeface="+mn-cs"/>
              </a:rPr>
              <a:t>Condensation, clouds, precipitation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06500" y="971550"/>
            <a:ext cx="3149600" cy="647700"/>
          </a:xfrm>
          <a:prstGeom prst="rect">
            <a:avLst/>
          </a:prstGeom>
          <a:solidFill>
            <a:schemeClr val="tx2"/>
          </a:solidFill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WINDWARD SIDE</a:t>
            </a:r>
          </a:p>
          <a:p>
            <a:pPr eaLnBrk="0" hangingPunct="0">
              <a:defRPr/>
            </a:pPr>
            <a:r>
              <a:rPr lang="en-US" b="1" dirty="0">
                <a:solidFill>
                  <a:schemeClr val="bg2">
                    <a:lumMod val="60000"/>
                    <a:lumOff val="40000"/>
                  </a:schemeClr>
                </a:solidFill>
                <a:latin typeface="Comic Sans MS" pitchFamily="66" charset="0"/>
                <a:cs typeface="+mn-cs"/>
              </a:rPr>
              <a:t>COOL, MOIST CLIMATE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278688" y="2212975"/>
            <a:ext cx="1295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r>
              <a:rPr lang="en-US" b="1">
                <a:solidFill>
                  <a:srgbClr val="C00000"/>
                </a:solidFill>
                <a:latin typeface="Comic Sans MS" pitchFamily="66" charset="0"/>
              </a:rPr>
              <a:t>Air sinks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086600" y="2709863"/>
            <a:ext cx="1676400" cy="6477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  <a:latin typeface="Comic Sans MS" pitchFamily="66" charset="0"/>
              </a:rPr>
              <a:t>Compresses &amp; warms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5638800" y="971550"/>
            <a:ext cx="25542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algn="ctr"/>
            <a:r>
              <a:rPr lang="en-US" b="1">
                <a:solidFill>
                  <a:srgbClr val="C00000"/>
                </a:solidFill>
                <a:latin typeface="Comic Sans MS" pitchFamily="66" charset="0"/>
              </a:rPr>
              <a:t>LEEWARD SIDE</a:t>
            </a:r>
          </a:p>
          <a:p>
            <a:pPr algn="ctr"/>
            <a:r>
              <a:rPr lang="en-US" b="1">
                <a:solidFill>
                  <a:srgbClr val="C00000"/>
                </a:solidFill>
                <a:latin typeface="Comic Sans MS" pitchFamily="66" charset="0"/>
              </a:rPr>
              <a:t>HOT AND DRY</a:t>
            </a:r>
          </a:p>
        </p:txBody>
      </p:sp>
    </p:spTree>
    <p:extLst>
      <p:ext uri="{BB962C8B-B14F-4D97-AF65-F5344CB8AC3E}">
        <p14:creationId xmlns:p14="http://schemas.microsoft.com/office/powerpoint/2010/main" val="384829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7" grpId="0"/>
      <p:bldP spid="8" grpId="0" animBg="1"/>
      <p:bldP spid="9" grpId="0"/>
      <p:bldP spid="10" grpId="0" animBg="1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rographic Effect.swf"/>
          <p:cNvPicPr>
            <a:picLocks noRot="1" noChangeAspect="1"/>
          </p:cNvPicPr>
          <p:nvPr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0"/>
            <a:ext cx="8686800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5564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5" descr="orographic_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52388"/>
            <a:ext cx="7924800" cy="675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8262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5" descr="show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0"/>
            <a:ext cx="65532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228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609600"/>
            <a:ext cx="8839200" cy="1143000"/>
          </a:xfrm>
        </p:spPr>
        <p:txBody>
          <a:bodyPr/>
          <a:lstStyle/>
          <a:p>
            <a:pPr marL="838200" indent="-838200" eaLnBrk="1" hangingPunct="1"/>
            <a:r>
              <a:rPr lang="en-US" sz="4000" smtClean="0">
                <a:effectLst/>
                <a:latin typeface="Comic Sans MS" pitchFamily="66" charset="0"/>
              </a:rPr>
              <a:t>4. </a:t>
            </a:r>
            <a:r>
              <a:rPr lang="en-US" sz="4000" u="sng" smtClean="0">
                <a:effectLst/>
                <a:latin typeface="Comic Sans MS" pitchFamily="66" charset="0"/>
              </a:rPr>
              <a:t>Oceans or Large Bodies of Water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1905000"/>
            <a:ext cx="89154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H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umid, marine climate </a:t>
            </a:r>
            <a:r>
              <a:rPr lang="en-US" b="1" dirty="0" smtClean="0">
                <a:effectLst/>
                <a:latin typeface="Comic Sans MS" pitchFamily="66" charset="0"/>
              </a:rPr>
              <a:t>(temperature will be moderated) 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Less</a:t>
            </a:r>
            <a:r>
              <a:rPr lang="en-US" b="1" dirty="0" smtClean="0">
                <a:effectLst/>
                <a:latin typeface="Comic Sans MS" pitchFamily="66" charset="0"/>
              </a:rPr>
              <a:t> of a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temperature range 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Cooler</a:t>
            </a:r>
            <a:r>
              <a:rPr lang="en-US" b="1" dirty="0" smtClean="0">
                <a:effectLst/>
                <a:latin typeface="Comic Sans MS" pitchFamily="66" charset="0"/>
              </a:rPr>
              <a:t> summers,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warmer</a:t>
            </a:r>
            <a:r>
              <a:rPr lang="en-US" b="1" dirty="0" smtClean="0">
                <a:effectLst/>
                <a:latin typeface="Comic Sans MS" pitchFamily="66" charset="0"/>
              </a:rPr>
              <a:t> winters </a:t>
            </a:r>
            <a:br>
              <a:rPr lang="en-US" b="1" dirty="0" smtClean="0">
                <a:effectLst/>
                <a:latin typeface="Comic Sans MS" pitchFamily="66" charset="0"/>
              </a:rPr>
            </a:br>
            <a:endParaRPr lang="en-US" b="1" dirty="0" smtClean="0"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685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8" grpId="0"/>
      <p:bldP spid="75779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92100"/>
            <a:ext cx="9067800" cy="1384300"/>
          </a:xfrm>
        </p:spPr>
        <p:txBody>
          <a:bodyPr/>
          <a:lstStyle/>
          <a:p>
            <a:pPr marL="838200" indent="-838200" eaLnBrk="1" hangingPunct="1">
              <a:defRPr/>
            </a:pPr>
            <a:r>
              <a:rPr lang="en-US" sz="4000" dirty="0" smtClean="0">
                <a:effectLst/>
                <a:latin typeface="Comic Sans MS" pitchFamily="66" charset="0"/>
              </a:rPr>
              <a:t>5. </a:t>
            </a:r>
            <a:r>
              <a:rPr lang="en-US" sz="4000" b="1" dirty="0" smtClean="0">
                <a:effectLst/>
                <a:latin typeface="Comic Sans MS" pitchFamily="66" charset="0"/>
              </a:rPr>
              <a:t>Middle of the continent- </a:t>
            </a:r>
            <a:r>
              <a:rPr lang="en-US" sz="4000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(Landlocked)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Will be continental climate (extreme temperatures) 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Land</a:t>
            </a:r>
            <a:r>
              <a:rPr lang="en-US" b="1" dirty="0" smtClean="0">
                <a:effectLst/>
                <a:latin typeface="Comic Sans MS" pitchFamily="66" charset="0"/>
              </a:rPr>
              <a:t> Heats up and cools off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fast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Greater</a:t>
            </a:r>
            <a:r>
              <a:rPr lang="en-US" b="1" dirty="0" smtClean="0">
                <a:effectLst/>
                <a:latin typeface="Comic Sans MS" pitchFamily="66" charset="0"/>
              </a:rPr>
              <a:t> temperature range</a:t>
            </a:r>
          </a:p>
          <a:p>
            <a:pPr marL="609600" indent="-609600" eaLnBrk="1" hangingPunct="1"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Hotter</a:t>
            </a:r>
            <a:r>
              <a:rPr lang="en-US" b="1" dirty="0" smtClean="0">
                <a:effectLst/>
                <a:latin typeface="Comic Sans MS" pitchFamily="66" charset="0"/>
              </a:rPr>
              <a:t> summers,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colder</a:t>
            </a:r>
            <a:r>
              <a:rPr lang="en-US" b="1" dirty="0" smtClean="0">
                <a:effectLst/>
                <a:latin typeface="Comic Sans MS" pitchFamily="66" charset="0"/>
              </a:rPr>
              <a:t> winters</a:t>
            </a:r>
            <a:br>
              <a:rPr lang="en-US" b="1" dirty="0" smtClean="0">
                <a:effectLst/>
                <a:latin typeface="Comic Sans MS" pitchFamily="66" charset="0"/>
              </a:rPr>
            </a:br>
            <a:endParaRPr lang="en-US" b="1" dirty="0" smtClean="0"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6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68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68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68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68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2" grpId="0"/>
      <p:bldP spid="7680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7772400" cy="56356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>
                <a:effectLst/>
                <a:latin typeface="Comic Sans MS" pitchFamily="66" charset="0"/>
              </a:rPr>
              <a:t>6. Planetary Wind Belts- 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685800"/>
            <a:ext cx="8229600" cy="1371600"/>
          </a:xfrm>
        </p:spPr>
        <p:txBody>
          <a:bodyPr>
            <a:normAutofit lnSpcReduction="10000"/>
          </a:bodyPr>
          <a:lstStyle/>
          <a:p>
            <a:pPr marL="609600" indent="-609600" eaLnBrk="1" hangingPunct="1">
              <a:lnSpc>
                <a:spcPct val="90000"/>
              </a:lnSpc>
              <a:buFontTx/>
              <a:buAutoNum type="alphaLcPeriod"/>
              <a:defRPr/>
            </a:pP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Drive weather systems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Storm tracks follow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planetary wind belts</a:t>
            </a:r>
            <a:endParaRPr lang="en-US" sz="2400" u="sng" dirty="0" smtClean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sz="2400" dirty="0" smtClean="0">
              <a:effectLst/>
              <a:latin typeface="Comic Sans MS" pitchFamily="66" charset="0"/>
            </a:endParaRPr>
          </a:p>
        </p:txBody>
      </p:sp>
      <p:sp>
        <p:nvSpPr>
          <p:cNvPr id="82950" name="Rectangle 6"/>
          <p:cNvSpPr>
            <a:spLocks noGrp="1" noChangeArrowheads="1"/>
          </p:cNvSpPr>
          <p:nvPr>
            <p:ph sz="half" idx="2"/>
          </p:nvPr>
        </p:nvSpPr>
        <p:spPr>
          <a:xfrm>
            <a:off x="457200" y="4030663"/>
            <a:ext cx="8229600" cy="1989137"/>
          </a:xfrm>
        </p:spPr>
        <p:txBody>
          <a:bodyPr/>
          <a:lstStyle/>
          <a:p>
            <a:pPr eaLnBrk="1" hangingPunct="1">
              <a:defRPr/>
            </a:pPr>
            <a:endParaRPr lang="en-US" sz="2800" smtClean="0"/>
          </a:p>
        </p:txBody>
      </p:sp>
      <p:pic>
        <p:nvPicPr>
          <p:cNvPr id="57349" name="Picture 10" descr="pg14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300288"/>
            <a:ext cx="8839200" cy="482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2860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2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2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29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946" grpId="0"/>
      <p:bldP spid="8294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ffectLst/>
                <a:latin typeface="Comic Sans MS" pitchFamily="66" charset="0"/>
              </a:rPr>
              <a:t>7. Surface Ocean Currents- </a:t>
            </a:r>
          </a:p>
        </p:txBody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Page 4 in Earth Science Reference Table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lphaLcPeriod"/>
              <a:defRPr/>
            </a:pPr>
            <a:r>
              <a:rPr lang="en-US" b="1" dirty="0" smtClean="0">
                <a:effectLst/>
                <a:latin typeface="Comic Sans MS" pitchFamily="66" charset="0"/>
              </a:rPr>
              <a:t>Can bring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cool water </a:t>
            </a:r>
            <a:r>
              <a:rPr lang="en-US" b="1" dirty="0" smtClean="0">
                <a:effectLst/>
                <a:latin typeface="Comic Sans MS" pitchFamily="66" charset="0"/>
              </a:rPr>
              <a:t>therefore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cool </a:t>
            </a:r>
            <a:r>
              <a:rPr lang="en-US" b="1" dirty="0" smtClean="0">
                <a:effectLst/>
                <a:latin typeface="Comic Sans MS" pitchFamily="66" charset="0"/>
              </a:rPr>
              <a:t>down 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lphaLcPeriod"/>
              <a:defRPr/>
            </a:pPr>
            <a:r>
              <a:rPr lang="en-US" b="1" dirty="0">
                <a:effectLst/>
                <a:latin typeface="Comic Sans MS" pitchFamily="66" charset="0"/>
              </a:rPr>
              <a:t>C</a:t>
            </a:r>
            <a:r>
              <a:rPr lang="en-US" b="1" dirty="0" smtClean="0">
                <a:effectLst/>
                <a:latin typeface="Comic Sans MS" pitchFamily="66" charset="0"/>
              </a:rPr>
              <a:t>an bring </a:t>
            </a:r>
            <a:r>
              <a:rPr lang="en-US" b="1" dirty="0" smtClean="0">
                <a:solidFill>
                  <a:schemeClr val="tx2"/>
                </a:solidFill>
                <a:effectLst/>
                <a:latin typeface="Comic Sans MS" pitchFamily="66" charset="0"/>
              </a:rPr>
              <a:t>warm water </a:t>
            </a:r>
            <a:r>
              <a:rPr lang="en-US" b="1" dirty="0" smtClean="0">
                <a:effectLst/>
                <a:latin typeface="Comic Sans MS" pitchFamily="66" charset="0"/>
              </a:rPr>
              <a:t>to cooler areas therefore </a:t>
            </a:r>
            <a:r>
              <a:rPr lang="en-US" b="1" u="sng" dirty="0" smtClean="0">
                <a:solidFill>
                  <a:schemeClr val="accent6">
                    <a:lumMod val="20000"/>
                    <a:lumOff val="80000"/>
                  </a:schemeClr>
                </a:solidFill>
                <a:effectLst/>
                <a:latin typeface="Comic Sans MS" pitchFamily="66" charset="0"/>
              </a:rPr>
              <a:t>warm up</a:t>
            </a:r>
            <a:endParaRPr lang="en-US" sz="2800" b="1" u="sng" dirty="0" smtClean="0">
              <a:solidFill>
                <a:schemeClr val="accent6">
                  <a:lumMod val="20000"/>
                  <a:lumOff val="80000"/>
                </a:schemeClr>
              </a:solidFill>
              <a:effectLst/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AutoNum type="alphaLcPeriod"/>
              <a:defRPr/>
            </a:pPr>
            <a:endParaRPr lang="en-US" sz="2800" b="1" dirty="0" smtClean="0">
              <a:effectLst/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 smtClean="0">
              <a:effectLst/>
              <a:latin typeface="Comic Sans MS" pitchFamily="66" charset="0"/>
            </a:endParaRPr>
          </a:p>
          <a:p>
            <a:pPr marL="609600" indent="-609600" eaLnBrk="1" hangingPunct="1">
              <a:lnSpc>
                <a:spcPct val="90000"/>
              </a:lnSpc>
              <a:buFontTx/>
              <a:buNone/>
              <a:defRPr/>
            </a:pPr>
            <a:endParaRPr lang="en-US" sz="2800" b="1" dirty="0" smtClean="0"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568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4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4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4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4" grpId="0"/>
      <p:bldP spid="84995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3" y="0"/>
            <a:ext cx="9196387" cy="6503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866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sng" smtClean="0">
                <a:effectLst/>
                <a:latin typeface="Comic Sans MS" pitchFamily="66" charset="0"/>
              </a:rPr>
              <a:t>Climate Types</a:t>
            </a:r>
            <a:r>
              <a:rPr lang="en-US" b="1" smtClean="0">
                <a:effectLst/>
                <a:latin typeface="Comic Sans MS" pitchFamily="66" charset="0"/>
              </a:rPr>
              <a:t>:</a:t>
            </a:r>
          </a:p>
        </p:txBody>
      </p:sp>
      <p:graphicFrame>
        <p:nvGraphicFramePr>
          <p:cNvPr id="71704" name="Group 24"/>
          <p:cNvGraphicFramePr>
            <a:graphicFrameLocks noGrp="1"/>
          </p:cNvGraphicFramePr>
          <p:nvPr>
            <p:ph idx="1"/>
          </p:nvPr>
        </p:nvGraphicFramePr>
        <p:xfrm>
          <a:off x="228600" y="1524000"/>
          <a:ext cx="8763000" cy="4495800"/>
        </p:xfrm>
        <a:graphic>
          <a:graphicData uri="http://schemas.openxmlformats.org/drawingml/2006/table">
            <a:tbl>
              <a:tblPr/>
              <a:tblGrid>
                <a:gridCol w="4381500"/>
                <a:gridCol w="4381500"/>
              </a:tblGrid>
              <a:tr h="898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3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P/</a:t>
                      </a:r>
                      <a:r>
                        <a:rPr kumimoji="0" lang="en-US" sz="3200" b="1" i="0" u="sng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Ep</a:t>
                      </a:r>
                      <a:r>
                        <a:rPr kumimoji="0" lang="en-US" sz="3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 Ratio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3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Comic Sans MS" pitchFamily="66" charset="0"/>
                        </a:rPr>
                        <a:t>Climate Type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</a:tr>
              <a:tr h="900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Less Than .4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Arid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</a:tr>
              <a:tr h="898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0.4 – 0.8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C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Semiarid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</a:tr>
              <a:tr h="90020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0.9 – 1.2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accent1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Subhumid</a:t>
                      </a:r>
                      <a:endParaRPr kumimoji="0" lang="en-US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1">
                            <a:lumMod val="60000"/>
                            <a:lumOff val="4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omic Sans MS" pitchFamily="66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</a:tr>
              <a:tr h="89846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Greater Than 1.2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20000"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omic Sans MS" pitchFamily="66" charset="0"/>
                        </a:rPr>
                        <a:t>Humid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>
                        <a:alpha val="57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008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</TotalTime>
  <Words>294</Words>
  <Application>Microsoft Office PowerPoint</Application>
  <PresentationFormat>On-screen Show (4:3)</PresentationFormat>
  <Paragraphs>58</Paragraphs>
  <Slides>16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IV.  Climate</vt:lpstr>
      <vt:lpstr>1.  Latitude</vt:lpstr>
      <vt:lpstr>PowerPoint Presentation</vt:lpstr>
      <vt:lpstr>PowerPoint Presentation</vt:lpstr>
      <vt:lpstr>2.  Altitude / Elevation</vt:lpstr>
      <vt:lpstr>3.  Mountain Ranges</vt:lpstr>
      <vt:lpstr>PowerPoint Presentation</vt:lpstr>
      <vt:lpstr>PowerPoint Presentation</vt:lpstr>
      <vt:lpstr>PowerPoint Presentation</vt:lpstr>
      <vt:lpstr>PowerPoint Presentation</vt:lpstr>
      <vt:lpstr>4. Oceans or Large Bodies of Water</vt:lpstr>
      <vt:lpstr>5. Middle of the continent- (Landlocked)</vt:lpstr>
      <vt:lpstr>6. Planetary Wind Belts- </vt:lpstr>
      <vt:lpstr>7. Surface Ocean Currents- </vt:lpstr>
      <vt:lpstr>PowerPoint Presentation</vt:lpstr>
      <vt:lpstr>Climate Types:</vt:lpstr>
    </vt:vector>
  </TitlesOfParts>
  <Company>Hendrick Hudson School District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IV.  Climate</dc:title>
  <dc:creator>User</dc:creator>
  <cp:lastModifiedBy>User</cp:lastModifiedBy>
  <cp:revision>1</cp:revision>
  <dcterms:created xsi:type="dcterms:W3CDTF">2015-05-15T12:04:23Z</dcterms:created>
  <dcterms:modified xsi:type="dcterms:W3CDTF">2015-05-15T12:05:43Z</dcterms:modified>
</cp:coreProperties>
</file>