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Default Extension="doc" ContentType="application/msword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52"/>
  </p:notesMasterIdLst>
  <p:handoutMasterIdLst>
    <p:handoutMasterId r:id="rId53"/>
  </p:handoutMasterIdLst>
  <p:sldIdLst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1" r:id="rId12"/>
    <p:sldId id="265" r:id="rId13"/>
    <p:sldId id="272" r:id="rId14"/>
    <p:sldId id="266" r:id="rId15"/>
    <p:sldId id="267" r:id="rId16"/>
    <p:sldId id="270" r:id="rId17"/>
    <p:sldId id="268" r:id="rId18"/>
    <p:sldId id="305" r:id="rId19"/>
    <p:sldId id="304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307" r:id="rId30"/>
    <p:sldId id="283" r:id="rId31"/>
    <p:sldId id="306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54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1344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A450E074-EA34-4A0C-AAFD-77A53E9BC531}" type="datetimeFigureOut">
              <a:rPr lang="en-US"/>
              <a:pPr/>
              <a:t>1/21/2011</a:t>
            </a:fld>
            <a:endParaRPr lang="en-US"/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90F8F885-E371-4959-861E-BF6BB62AA6E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6ECF04A8-BA0D-407D-8FE2-D1608903A9FB}" type="datetimeFigureOut">
              <a:rPr lang="en-US"/>
              <a:pPr/>
              <a:t>1/21/2011</a:t>
            </a:fld>
            <a:endParaRPr lang="en-US"/>
          </a:p>
        </p:txBody>
      </p:sp>
      <p:sp>
        <p:nvSpPr>
          <p:cNvPr id="3584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BDD33E90-A719-4016-BA68-2B2EBA4E849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Point out that there are 8 sample fidelity check forms as well as a brief narrative to provide additional information on fidelity of implementation in the handouts.   Give participants about 3 minutes to look through these and discuss them with each other.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 prepared to add a few comments or examples for each bulleted item on slides #11-14.  Also reference these items in the RTI Framework under, ”Effective Instruction.”  Tell the teachers you will be providing specific examples for Explicit and Systematic Lessons, and Differentiated Instruction/Flexible Groups.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Give participants 2-3 minutes to brainstorm with a partner.  Check in with everyone for ideas.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31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3EAA60B-5880-481C-839A-1517000602D4}" type="slidenum">
              <a:rPr lang="en-US" sz="1200">
                <a:latin typeface="Calibri" pitchFamily="34" charset="0"/>
              </a:rPr>
              <a:pPr algn="r"/>
              <a:t>33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512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/>
              <a:t>Cathy – see their parents and school working together; power of a team; empower both parents and schools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31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6822187-8303-4FF4-B391-FC4C76F8F386}" type="slidenum">
              <a:rPr lang="en-US" sz="1200">
                <a:latin typeface="Calibri" pitchFamily="34" charset="0"/>
              </a:rPr>
              <a:pPr algn="r"/>
              <a:t>34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532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/>
              <a:t>Cathy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31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2DC61CA-F4FF-471C-8B33-9471422606BB}" type="slidenum">
              <a:rPr lang="en-US" sz="1200">
                <a:latin typeface="Calibri" pitchFamily="34" charset="0"/>
              </a:rPr>
              <a:pPr algn="r"/>
              <a:t>35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552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/>
              <a:t>Cathy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31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E2E5E5C-E5E8-4E97-81D3-5AAA9CFC35CC}" type="slidenum">
              <a:rPr lang="en-US" sz="1200">
                <a:latin typeface="Calibri" pitchFamily="34" charset="0"/>
              </a:rPr>
              <a:pPr algn="r"/>
              <a:t>36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573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ct val="0"/>
              </a:spcBef>
            </a:pPr>
            <a:r>
              <a:rPr lang="en-US"/>
              <a:t>Julie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31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3728A62-167D-4EA3-AE8E-201B301A2A92}" type="slidenum">
              <a:rPr lang="en-US" sz="1200">
                <a:latin typeface="Calibri" pitchFamily="34" charset="0"/>
              </a:rPr>
              <a:pPr algn="r"/>
              <a:t>37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593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/>
              <a:t>Julie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031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CADA59A-B126-4D67-A6A8-183B87082FA0}" type="slidenum">
              <a:rPr lang="en-US" sz="1200">
                <a:latin typeface="Calibri" pitchFamily="34" charset="0"/>
              </a:rPr>
              <a:pPr algn="r"/>
              <a:t>38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614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/>
              <a:t>Cathy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31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ED0F3E9-6562-4330-B731-1AE63A82DB7D}" type="slidenum">
              <a:rPr lang="en-US" sz="1200">
                <a:latin typeface="Calibri" pitchFamily="34" charset="0"/>
              </a:rPr>
              <a:pPr algn="r"/>
              <a:t>39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634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/>
              <a:t>Cathy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31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6D9A333-D5D9-43DC-87FD-B680F2ACC7F6}" type="slidenum">
              <a:rPr lang="en-US" sz="1200">
                <a:latin typeface="Calibri" pitchFamily="34" charset="0"/>
              </a:rPr>
              <a:pPr algn="r"/>
              <a:t>40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655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/>
              <a:t>Cathy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02B277C-4BDF-4F07-A6F5-90AE01150880}" type="slidenum">
              <a:rPr lang="en-US" sz="1200">
                <a:latin typeface="Calibri" pitchFamily="34" charset="0"/>
              </a:rPr>
              <a:pPr algn="r"/>
              <a:t>42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686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/>
              <a:t>Cathy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031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891BD3C-AA8F-4246-8217-2B478A0E4767}" type="slidenum">
              <a:rPr lang="en-US" sz="1200">
                <a:latin typeface="Calibri" pitchFamily="34" charset="0"/>
              </a:rPr>
              <a:pPr algn="r"/>
              <a:t>45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727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/>
              <a:t>Cathy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031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4A90677-DE58-4DD0-9F46-74C2C88BAC2B}" type="slidenum">
              <a:rPr lang="en-US" sz="1200">
                <a:latin typeface="Calibri" pitchFamily="34" charset="0"/>
              </a:rPr>
              <a:pPr algn="r"/>
              <a:t>46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747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/>
              <a:t>Cathy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031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BF271F2-464F-4987-A4B4-B4559C270E0A}" type="slidenum">
              <a:rPr lang="en-US" sz="1200">
                <a:latin typeface="Calibri" pitchFamily="34" charset="0"/>
              </a:rPr>
              <a:pPr algn="r"/>
              <a:t>47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768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/>
              <a:t>Cathy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FD928-5035-4556-88A2-7CF5A2D1A2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9418D-0D0E-4801-9C62-19CD631EF7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71C11-A638-4894-BDA4-A582075D4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1D779-3430-4C97-AA38-1242315DA2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583CA-538E-4834-8CD7-C8BF3032C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28CE7-EABD-4A69-827B-CA08FD8C1A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DF139-EB12-43CF-BAC0-E31FC76166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5C58B-A3D3-4730-BD8D-02D9E06914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52DBB-75C5-4440-B495-401E957D4E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A5949-F137-4363-BB47-1AE497F30D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489B0-E6BC-4645-BD07-D69C8A2FA0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1828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86600" y="6245225"/>
            <a:ext cx="1600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E6848-092A-4FEA-8CC4-844A61EEC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3A7648-A28B-419D-B5B3-44984A0332C8}" type="datetimeFigureOut">
              <a:rPr lang="en-US"/>
              <a:pPr/>
              <a:t>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DD2A63-555E-4F61-BC91-FB53AB5027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7E280E-C7A6-4CAB-A2D7-2DC409682B21}" type="datetimeFigureOut">
              <a:rPr lang="en-US"/>
              <a:pPr/>
              <a:t>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F2C4A3-0724-45B4-B379-00DEA47E96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7CF3EA-2A84-4D95-A777-B2FABB3152E7}" type="datetimeFigureOut">
              <a:rPr lang="en-US"/>
              <a:pPr/>
              <a:t>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19733-851D-4CA6-8E68-C832F675EA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F5BC55-0F35-4044-857E-9161A9794D36}" type="datetimeFigureOut">
              <a:rPr lang="en-US"/>
              <a:pPr/>
              <a:t>1/21/2011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1F0F8C-4DAE-4482-A177-67119F25F4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1681A3-0EB7-4DBA-B59E-5A8E0F46E29E}" type="datetimeFigureOut">
              <a:rPr lang="en-US"/>
              <a:pPr/>
              <a:t>1/21/2011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447BF-793C-4B6A-8C56-318B93D90B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57B169-1278-4BF4-98E2-1A4942C397ED}" type="datetimeFigureOut">
              <a:rPr lang="en-US"/>
              <a:pPr/>
              <a:t>1/21/2011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98FF31-1E6F-4D79-8690-1D03A9AD6C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1A273-F13D-49A1-A654-593CCD070FAB}" type="datetimeFigureOut">
              <a:rPr lang="en-US"/>
              <a:pPr/>
              <a:t>1/21/2011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9402D3-9C0B-4ABC-A05E-14FF3836D7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F13E5D-918C-4374-80CD-68208FEF6CB4}" type="datetimeFigureOut">
              <a:rPr lang="en-US"/>
              <a:pPr/>
              <a:t>1/21/2011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B5024C-7DB5-41E3-9007-55970B6EFA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CDDD9D-59CA-4FF5-99B8-A4CF3545BC11}" type="datetimeFigureOut">
              <a:rPr lang="en-US"/>
              <a:pPr/>
              <a:t>1/21/2011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805B16-DADE-4234-9843-F2417DEED5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72BFE3-C71B-46BD-9581-740E4365DCB6}" type="datetimeFigureOut">
              <a:rPr lang="en-US"/>
              <a:pPr/>
              <a:t>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62C0D3-BD19-4D53-883D-6276A5ADB4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DF87A7-F68E-4BA3-BBF9-A46BFC112E36}" type="datetimeFigureOut">
              <a:rPr lang="en-US"/>
              <a:pPr/>
              <a:t>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F273F8-03C3-4A0A-9723-469EBBD976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1828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5225"/>
            <a:ext cx="1600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E3C5F57F-C63F-4BD8-9130-9EA26CFC97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3128963" y="6324600"/>
            <a:ext cx="3598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6" tIns="45718" rIns="91436" bIns="45718"/>
          <a:lstStyle/>
          <a:p>
            <a:pPr eaLnBrk="0" hangingPunct="0"/>
            <a:r>
              <a:rPr lang="en-US" sz="1100" b="1"/>
              <a:t>Montana Office of Public Instruction  </a:t>
            </a:r>
          </a:p>
          <a:p>
            <a:pPr eaLnBrk="0" hangingPunct="0"/>
            <a:r>
              <a:rPr lang="en-US" sz="1100" b="1"/>
              <a:t>Denise Juneau, Superintendent   opi.mt.gov</a:t>
            </a:r>
          </a:p>
          <a:p>
            <a:pPr eaLnBrk="0" hangingPunct="0"/>
            <a:endParaRPr lang="en-US" sz="1100" b="1"/>
          </a:p>
        </p:txBody>
      </p:sp>
      <p:pic>
        <p:nvPicPr>
          <p:cNvPr id="89095" name="Picture 7" descr="StateSeal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667000" y="6284913"/>
            <a:ext cx="533400" cy="50641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3A260FBA-EE68-4ADD-A719-7D7F509B4BC5}" type="datetimeFigureOut">
              <a:rPr lang="en-US"/>
              <a:pPr/>
              <a:t>1/21/2011</a:t>
            </a:fld>
            <a:endParaRPr lang="en-US"/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04C5416-D63F-4570-90A6-8FF42888C48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6764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/>
              <a:t/>
            </a:r>
            <a:br>
              <a:rPr lang="en-US" sz="4000"/>
            </a:br>
            <a:r>
              <a:rPr lang="en-US" sz="4000" b="1"/>
              <a:t> </a:t>
            </a:r>
            <a:r>
              <a:rPr lang="en-US" sz="4000"/>
              <a:t/>
            </a:r>
            <a:br>
              <a:rPr lang="en-US" sz="4000"/>
            </a:br>
            <a:r>
              <a:rPr lang="en-US" sz="4000" b="1"/>
              <a:t>The Other Essential Components – “the Glue”</a:t>
            </a:r>
            <a:r>
              <a:rPr lang="en-US" sz="4000"/>
              <a:t/>
            </a:r>
            <a:br>
              <a:rPr lang="en-US" sz="4000"/>
            </a:br>
            <a:r>
              <a:rPr lang="en-US" sz="4000"/>
              <a:t/>
            </a:r>
            <a:br>
              <a:rPr lang="en-US" sz="4000"/>
            </a:br>
            <a:endParaRPr lang="en-US" sz="400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057400" y="3581400"/>
            <a:ext cx="6400800" cy="17526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3000"/>
              <a:t>Fidelity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3000"/>
              <a:t> 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3000"/>
              <a:t>Training &amp; Professional Development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3000"/>
              <a:t/>
            </a:r>
            <a:br>
              <a:rPr lang="en-US" sz="3000"/>
            </a:br>
            <a:r>
              <a:rPr lang="en-US" sz="3000"/>
              <a:t>Family and Community Involvement</a:t>
            </a:r>
          </a:p>
        </p:txBody>
      </p:sp>
      <p:pic>
        <p:nvPicPr>
          <p:cNvPr id="4100" name="Picture 4" descr="C:\Documents and Settings\Administrator\Local Settings\Temporary Internet Files\Content.IE5\3P52OGX0\MCj0310824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200400"/>
            <a:ext cx="2009775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/>
          <a:p>
            <a:pPr algn="l"/>
            <a:r>
              <a:rPr lang="en-US" sz="4000" b="1"/>
              <a:t>Fidelity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/>
          <a:p>
            <a:pPr marL="0" indent="0">
              <a:buFontTx/>
              <a:buNone/>
            </a:pPr>
            <a:r>
              <a:rPr lang="en-US" sz="2800">
                <a:solidFill>
                  <a:srgbClr val="898989"/>
                </a:solidFill>
              </a:rPr>
              <a:t>Essential Component</a:t>
            </a:r>
          </a:p>
        </p:txBody>
      </p:sp>
      <p:pic>
        <p:nvPicPr>
          <p:cNvPr id="5124" name="Picture 4" descr="C:\Documents and Settings\Administrator\Local Settings\Temporary Internet Files\Content.IE5\3P52OGX0\MCj0310824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0"/>
            <a:ext cx="2009775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Fidelity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05000"/>
            <a:ext cx="8077200" cy="4495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300"/>
              <a:t>Also known as treatment fidelity: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Fidelity of implementation is defined as the accurate and consistent application of an agreed upon procedure.  Was “it” implemented as planned?  </a:t>
            </a:r>
          </a:p>
          <a:p>
            <a:pPr>
              <a:lnSpc>
                <a:spcPct val="90000"/>
              </a:lnSpc>
            </a:pPr>
            <a:r>
              <a:rPr lang="en-US" sz="2300"/>
              <a:t>Why? Without fidelity information, we don’t know if: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Good results are actually due to the procedure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Poor results are actually due to the procedure, or to some modifications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We must know if it was the procedure that failed, or if it was not followed/implemented properly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Finally, we cannot assume the procedure  will work with others if we are not sure it was “the” procedure that worked in the first place</a:t>
            </a:r>
          </a:p>
        </p:txBody>
      </p:sp>
      <p:pic>
        <p:nvPicPr>
          <p:cNvPr id="6148" name="Picture 2" descr="C:\Documents and Settings\Administrator\Local Settings\Temporary Internet Files\Content.IE5\MM741MKL\MCBD06881_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0816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Fidelity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>
                <a:cs typeface="Times New Roman" pitchFamily="18" charset="0"/>
              </a:rPr>
              <a:t>Fidelity is often assumed, rather than assessed</a:t>
            </a:r>
          </a:p>
          <a:p>
            <a:pPr>
              <a:lnSpc>
                <a:spcPct val="90000"/>
              </a:lnSpc>
            </a:pPr>
            <a:endParaRPr lang="en-US" sz="260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600">
                <a:cs typeface="Times New Roman" pitchFamily="18" charset="0"/>
              </a:rPr>
              <a:t>Outcomes cannot be attributed to the curriculum, intervention, or other procedures unless one measures the extent to which the intervention plan was implemented</a:t>
            </a:r>
          </a:p>
          <a:p>
            <a:pPr>
              <a:lnSpc>
                <a:spcPct val="90000"/>
              </a:lnSpc>
            </a:pPr>
            <a:endParaRPr lang="en-US" sz="260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600">
                <a:cs typeface="Times New Roman" pitchFamily="18" charset="0"/>
              </a:rPr>
              <a:t>Outcomes cannot be attributed to the curriculum, intervention, or other procedures unless one measures the accuracy that a reliable and valid assessment was implemented.</a:t>
            </a:r>
          </a:p>
          <a:p>
            <a:pPr>
              <a:lnSpc>
                <a:spcPct val="90000"/>
              </a:lnSpc>
            </a:pPr>
            <a:endParaRPr lang="en-US" sz="3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WHY is this so Important with RTI?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700"/>
              <a:t>A MAIN distinguishing factor of RTI is its presumed ability to rule out “instructional casualties”</a:t>
            </a:r>
          </a:p>
          <a:p>
            <a:pPr>
              <a:buFontTx/>
              <a:buNone/>
            </a:pPr>
            <a:endParaRPr lang="en-US" sz="2700"/>
          </a:p>
          <a:p>
            <a:pPr lvl="1"/>
            <a:r>
              <a:rPr lang="en-US" sz="2200"/>
              <a:t>This can only be done if evidence-based curriculum, instruction, and interventions are done as intended</a:t>
            </a:r>
          </a:p>
          <a:p>
            <a:pPr lvl="1"/>
            <a:endParaRPr lang="en-US" sz="2200"/>
          </a:p>
          <a:p>
            <a:r>
              <a:rPr lang="en-US" sz="2700"/>
              <a:t>The same concept also applies to assessment</a:t>
            </a:r>
          </a:p>
          <a:p>
            <a:endParaRPr lang="en-US" sz="2700"/>
          </a:p>
          <a:p>
            <a:pPr lvl="1"/>
            <a:r>
              <a:rPr lang="en-US" sz="2200"/>
              <a:t>Formative evaluation is a KEY component of RtI</a:t>
            </a:r>
          </a:p>
          <a:p>
            <a:pPr lvl="2"/>
            <a:r>
              <a:rPr lang="en-US" sz="2000"/>
              <a:t>Is this evaluation being done as intended for all?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en-US" sz="4000"/>
              <a:t>What is Assessed for Fidelity in RTI?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19200"/>
            <a:ext cx="8229600" cy="5029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500" b="1"/>
              <a:t>See Fidelity checklist handouts for:</a:t>
            </a:r>
          </a:p>
          <a:p>
            <a:pPr>
              <a:lnSpc>
                <a:spcPct val="80000"/>
              </a:lnSpc>
            </a:pPr>
            <a:r>
              <a:rPr lang="en-US" sz="2500"/>
              <a:t>Instruction of evidence-based core curriculum</a:t>
            </a:r>
          </a:p>
          <a:p>
            <a:pPr>
              <a:lnSpc>
                <a:spcPct val="80000"/>
              </a:lnSpc>
            </a:pPr>
            <a:r>
              <a:rPr lang="en-US" sz="2500"/>
              <a:t>Intervention instruction</a:t>
            </a:r>
          </a:p>
          <a:p>
            <a:pPr>
              <a:lnSpc>
                <a:spcPct val="80000"/>
              </a:lnSpc>
            </a:pPr>
            <a:r>
              <a:rPr lang="en-US" sz="2500"/>
              <a:t>Positive Behavior Supports – school-wide (SET)</a:t>
            </a:r>
          </a:p>
          <a:p>
            <a:pPr>
              <a:lnSpc>
                <a:spcPct val="80000"/>
              </a:lnSpc>
            </a:pPr>
            <a:r>
              <a:rPr lang="en-US" sz="2500"/>
              <a:t>Assessments – academic &amp; behavioral</a:t>
            </a:r>
          </a:p>
          <a:p>
            <a:pPr>
              <a:lnSpc>
                <a:spcPct val="80000"/>
              </a:lnSpc>
            </a:pPr>
            <a:r>
              <a:rPr lang="en-US" sz="2500"/>
              <a:t>RTI framework procedural implementation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2500"/>
              <a:t>Why? –</a:t>
            </a:r>
          </a:p>
          <a:p>
            <a:pPr>
              <a:lnSpc>
                <a:spcPct val="80000"/>
              </a:lnSpc>
            </a:pPr>
            <a:r>
              <a:rPr lang="en-US" sz="2500"/>
              <a:t>Outcomes are reliable only if we know procedures were followed and outcomes were measured accurately.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/>
          </a:p>
          <a:p>
            <a:pPr>
              <a:lnSpc>
                <a:spcPct val="80000"/>
              </a:lnSpc>
              <a:buFontTx/>
              <a:buNone/>
            </a:pPr>
            <a:r>
              <a:rPr lang="en-US" sz="2500" b="1"/>
              <a:t>See Handout “Fidelity” for additional information and ways to measure fidelity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900"/>
              <a:t>Graph Progress with Integrity:  Good Implementation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ph idx="4294967295"/>
          </p:nvPr>
        </p:nvGraphicFramePr>
        <p:xfrm>
          <a:off x="109538" y="1590675"/>
          <a:ext cx="8685212" cy="5175250"/>
        </p:xfrm>
        <a:graphic>
          <a:graphicData uri="http://schemas.openxmlformats.org/presentationml/2006/ole">
            <p:oleObj spid="_x0000_s1026" name="Chart" r:id="rId3" imgW="8696249" imgH="5181600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900"/>
              <a:t>Graph Progress with Integrity: </a:t>
            </a:r>
            <a:br>
              <a:rPr lang="en-US" sz="2900"/>
            </a:br>
            <a:r>
              <a:rPr lang="en-US" sz="2900"/>
              <a:t>Poor Implementation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ph idx="4294967295"/>
          </p:nvPr>
        </p:nvGraphicFramePr>
        <p:xfrm>
          <a:off x="0" y="1682750"/>
          <a:ext cx="8685213" cy="5175250"/>
        </p:xfrm>
        <a:graphic>
          <a:graphicData uri="http://schemas.openxmlformats.org/presentationml/2006/ole">
            <p:oleObj spid="_x0000_s2050" name="Chart" r:id="rId3" imgW="8696249" imgH="5181600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How to Assess Fidelity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/>
              <a:t>Direct observation – “walk throughs”</a:t>
            </a:r>
          </a:p>
          <a:p>
            <a:pPr lvl="1"/>
            <a:r>
              <a:rPr lang="en-US"/>
              <a:t>Trained observers watch implementation (either live or taped)</a:t>
            </a:r>
          </a:p>
          <a:p>
            <a:pPr lvl="1"/>
            <a:r>
              <a:rPr lang="en-US"/>
              <a:t>Drawbacks: Often limited resources</a:t>
            </a:r>
          </a:p>
          <a:p>
            <a:r>
              <a:rPr lang="en-US"/>
              <a:t>Examples</a:t>
            </a:r>
          </a:p>
          <a:p>
            <a:pPr lvl="1"/>
            <a:r>
              <a:rPr lang="en-US"/>
              <a:t>Harcourt Reading (core program)</a:t>
            </a:r>
          </a:p>
          <a:p>
            <a:pPr lvl="1"/>
            <a:r>
              <a:rPr lang="en-US"/>
              <a:t>PATR or Read Well (Intervention)</a:t>
            </a:r>
          </a:p>
          <a:p>
            <a:pPr lvl="1"/>
            <a:r>
              <a:rPr lang="en-US"/>
              <a:t>DIBELS (assessment)</a:t>
            </a:r>
          </a:p>
          <a:p>
            <a:pPr lvl="1">
              <a:buFontTx/>
              <a:buNone/>
            </a:pPr>
            <a:endParaRPr lang="en-US"/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/>
              <a:t>Read Well Plus                           Classroom    ___________________</a:t>
            </a:r>
            <a:br>
              <a:rPr lang="en-US" sz="2000" b="1"/>
            </a:br>
            <a:r>
              <a:rPr lang="en-US" sz="2000" b="1"/>
              <a:t>Observation Sheet                     Date               ___________________</a:t>
            </a:r>
            <a:r>
              <a:rPr lang="en-US"/>
              <a:t>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4038600" cy="4525963"/>
          </a:xfrm>
        </p:spPr>
        <p:txBody>
          <a:bodyPr/>
          <a:lstStyle/>
          <a:p>
            <a:r>
              <a:rPr lang="en-US" sz="1600"/>
              <a:t>Each Read Well Plus lesson should be 40 - 60 minutes long.</a:t>
            </a:r>
          </a:p>
          <a:p>
            <a:endParaRPr lang="en-US" sz="1600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3276600" y="-974725"/>
            <a:ext cx="762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8402" name="Text Box 754"/>
          <p:cNvSpPr txBox="1">
            <a:spLocks noChangeArrowheads="1"/>
          </p:cNvSpPr>
          <p:nvPr/>
        </p:nvSpPr>
        <p:spPr bwMode="auto">
          <a:xfrm>
            <a:off x="3871913" y="2103438"/>
            <a:ext cx="762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29309" name="Group 637"/>
          <p:cNvGraphicFramePr>
            <a:graphicFrameLocks noGrp="1"/>
          </p:cNvGraphicFramePr>
          <p:nvPr>
            <p:ph sz="half" idx="2"/>
          </p:nvPr>
        </p:nvGraphicFramePr>
        <p:xfrm>
          <a:off x="685800" y="1981200"/>
          <a:ext cx="7924800" cy="4178301"/>
        </p:xfrm>
        <a:graphic>
          <a:graphicData uri="http://schemas.openxmlformats.org/drawingml/2006/table">
            <a:tbl>
              <a:tblPr/>
              <a:tblGrid>
                <a:gridCol w="3321050"/>
                <a:gridCol w="549275"/>
                <a:gridCol w="504825"/>
                <a:gridCol w="508000"/>
                <a:gridCol w="508000"/>
                <a:gridCol w="504825"/>
                <a:gridCol w="508000"/>
                <a:gridCol w="238125"/>
                <a:gridCol w="673100"/>
                <a:gridCol w="609600"/>
              </a:tblGrid>
              <a:tr h="24765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Evident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Evident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 gridSpan="7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Rapport established at beginning of session/Use of decoding folders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Sound Review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7650"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&gt; Review sound cards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&gt; Review tricky word cards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&gt; Whole group turns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&gt; Individual turns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063"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New Sound Introduction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</a:tr>
              <a:tr h="247650"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&gt; New sound modeled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&gt; Student practices new sound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&gt; Whole group/Individual turns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9310" name="Picture 6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0" y="1295400"/>
            <a:ext cx="914400" cy="912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How to Assess Fidelity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700"/>
              <a:t>Self-Reporting</a:t>
            </a:r>
          </a:p>
          <a:p>
            <a:pPr lvl="1"/>
            <a:r>
              <a:rPr lang="en-US" sz="2200"/>
              <a:t>Person doing intervention (usually teacher) can rate the degree to each intervention component was implemented</a:t>
            </a:r>
          </a:p>
          <a:p>
            <a:pPr lvl="1"/>
            <a:r>
              <a:rPr lang="en-US" sz="2200"/>
              <a:t>These are easy and may actually serve as a prompt</a:t>
            </a:r>
          </a:p>
          <a:p>
            <a:pPr lvl="1"/>
            <a:r>
              <a:rPr lang="en-US" sz="2200"/>
              <a:t>Drawbacks: Not as objective; social desirability effect; more paperwork</a:t>
            </a:r>
          </a:p>
          <a:p>
            <a:r>
              <a:rPr lang="en-US" sz="2600"/>
              <a:t>Can use an weekly “Activity Log”  (self report)</a:t>
            </a:r>
          </a:p>
          <a:p>
            <a:r>
              <a:rPr lang="en-US" sz="2700"/>
              <a:t>Example</a:t>
            </a:r>
          </a:p>
          <a:p>
            <a:pPr>
              <a:buFontTx/>
              <a:buNone/>
            </a:pPr>
            <a:r>
              <a:rPr lang="en-US" sz="2700"/>
              <a:t>	See handouts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7" name="Object 3"/>
          <p:cNvGraphicFramePr>
            <a:graphicFrameLocks noChangeAspect="1"/>
          </p:cNvGraphicFramePr>
          <p:nvPr>
            <p:ph idx="1"/>
          </p:nvPr>
        </p:nvGraphicFramePr>
        <p:xfrm>
          <a:off x="304800" y="381000"/>
          <a:ext cx="8482013" cy="6096000"/>
        </p:xfrm>
        <a:graphic>
          <a:graphicData uri="http://schemas.openxmlformats.org/presentationml/2006/ole">
            <p:oleObj spid="_x0000_s31747" name="Document" r:id="rId3" imgW="9297099" imgH="6372733" progId="Word.Document.8">
              <p:embed/>
            </p:oleObj>
          </a:graphicData>
        </a:graphic>
      </p:graphicFrame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7200" y="0"/>
            <a:ext cx="1066800" cy="1065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Developing a Fidelity Checklist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/>
              <a:t>Steps:</a:t>
            </a:r>
          </a:p>
          <a:p>
            <a:pPr lvl="1"/>
            <a:r>
              <a:rPr lang="en-US"/>
              <a:t>1. Develop a list of each procedure component</a:t>
            </a:r>
          </a:p>
          <a:p>
            <a:pPr lvl="1"/>
            <a:r>
              <a:rPr lang="en-US"/>
              <a:t>2. . Record whether each component occurred</a:t>
            </a:r>
          </a:p>
          <a:p>
            <a:pPr lvl="1"/>
            <a:r>
              <a:rPr lang="en-US"/>
              <a:t>3. . Compute level of integrity by session and component</a:t>
            </a:r>
          </a:p>
          <a:p>
            <a:pPr lvl="1"/>
            <a:r>
              <a:rPr lang="en-US"/>
              <a:t>4. Can also calculate weekly (or monthly etc.) integrity checklists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Which Kind and How Often?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/>
              <a:t>Try to use the most accurate, yet convenient</a:t>
            </a:r>
          </a:p>
          <a:p>
            <a:r>
              <a:rPr lang="en-US"/>
              <a:t>The more often, the better</a:t>
            </a:r>
          </a:p>
          <a:p>
            <a:pPr lvl="1"/>
            <a:r>
              <a:rPr lang="en-US"/>
              <a:t>Some aspect of self-reporting should occur daily, or even with each intervention process</a:t>
            </a:r>
          </a:p>
          <a:p>
            <a:r>
              <a:rPr lang="en-US"/>
              <a:t>Direct observation by another individual:</a:t>
            </a:r>
          </a:p>
          <a:p>
            <a:pPr lvl="1"/>
            <a:r>
              <a:rPr lang="en-US"/>
              <a:t>Twenty percent % of the time would be a great standard</a:t>
            </a:r>
          </a:p>
          <a:p>
            <a:pPr lvl="1"/>
            <a:r>
              <a:rPr lang="en-US"/>
              <a:t>Is this possible?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4495800"/>
          </a:xfrm>
        </p:spPr>
        <p:txBody>
          <a:bodyPr/>
          <a:lstStyle/>
          <a:p>
            <a:r>
              <a:rPr lang="en-US"/>
              <a:t>Fidelity Checks—Some Examples</a:t>
            </a:r>
          </a:p>
        </p:txBody>
      </p:sp>
      <p:pic>
        <p:nvPicPr>
          <p:cNvPr id="26628" name="Picture 4" descr="MCj0397044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5029200"/>
            <a:ext cx="903288" cy="919163"/>
          </a:xfrm>
          <a:prstGeom prst="rect">
            <a:avLst/>
          </a:prstGeom>
          <a:noFill/>
        </p:spPr>
      </p:pic>
      <p:pic>
        <p:nvPicPr>
          <p:cNvPr id="26629" name="Picture 5" descr="MCj0397044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3581400"/>
            <a:ext cx="903288" cy="919163"/>
          </a:xfrm>
          <a:prstGeom prst="rect">
            <a:avLst/>
          </a:prstGeom>
          <a:noFill/>
        </p:spPr>
      </p:pic>
      <p:pic>
        <p:nvPicPr>
          <p:cNvPr id="26630" name="Picture 6" descr="MCj0397044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4495800"/>
            <a:ext cx="903288" cy="919163"/>
          </a:xfrm>
          <a:prstGeom prst="rect">
            <a:avLst/>
          </a:prstGeom>
          <a:noFill/>
        </p:spPr>
      </p:pic>
      <p:pic>
        <p:nvPicPr>
          <p:cNvPr id="26631" name="Picture 7" descr="MCj03970440000[1]"/>
          <p:cNvPicPr>
            <a:picLocks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76800" y="3429000"/>
            <a:ext cx="903288" cy="919163"/>
          </a:xfrm>
        </p:spPr>
      </p:pic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228600"/>
            <a:ext cx="1447800" cy="1446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04800"/>
            <a:ext cx="8229600" cy="1143000"/>
          </a:xfrm>
        </p:spPr>
        <p:txBody>
          <a:bodyPr/>
          <a:lstStyle/>
          <a:p>
            <a:r>
              <a:rPr lang="en-US">
                <a:latin typeface="Times New Roman" pitchFamily="18" charset="0"/>
              </a:rPr>
              <a:t>Time to Discuss &amp; Decide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000"/>
              <a:t>What programs do you already have checklists for?</a:t>
            </a:r>
          </a:p>
          <a:p>
            <a:pPr>
              <a:lnSpc>
                <a:spcPct val="80000"/>
              </a:lnSpc>
            </a:pPr>
            <a:endParaRPr lang="en-US" sz="3000"/>
          </a:p>
          <a:p>
            <a:pPr>
              <a:lnSpc>
                <a:spcPct val="80000"/>
              </a:lnSpc>
            </a:pPr>
            <a:r>
              <a:rPr lang="en-US" sz="3000"/>
              <a:t>What Fidelity checklists do you need to develop?</a:t>
            </a:r>
          </a:p>
          <a:p>
            <a:pPr>
              <a:lnSpc>
                <a:spcPct val="80000"/>
              </a:lnSpc>
            </a:pPr>
            <a:endParaRPr lang="en-US" sz="3000"/>
          </a:p>
          <a:p>
            <a:pPr>
              <a:lnSpc>
                <a:spcPct val="80000"/>
              </a:lnSpc>
            </a:pPr>
            <a:r>
              <a:rPr lang="en-US" sz="3000"/>
              <a:t>How will you keep track of your completion of these items?</a:t>
            </a:r>
          </a:p>
          <a:p>
            <a:pPr>
              <a:lnSpc>
                <a:spcPct val="80000"/>
              </a:lnSpc>
            </a:pPr>
            <a:endParaRPr lang="en-US" sz="3000"/>
          </a:p>
          <a:p>
            <a:pPr>
              <a:lnSpc>
                <a:spcPct val="80000"/>
              </a:lnSpc>
            </a:pPr>
            <a:r>
              <a:rPr lang="en-US" sz="3000"/>
              <a:t>Who will do it?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3000"/>
          </a:p>
        </p:txBody>
      </p:sp>
      <p:pic>
        <p:nvPicPr>
          <p:cNvPr id="14341" name="Picture 5" descr="MCj0398383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4800600"/>
            <a:ext cx="2133600" cy="1646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r>
              <a:rPr lang="en-US" sz="3600"/>
              <a:t/>
            </a:r>
            <a:br>
              <a:rPr lang="en-US" sz="3600"/>
            </a:br>
            <a:r>
              <a:rPr lang="en-US" sz="3600"/>
              <a:t>Montana Self-Assessment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743200"/>
            <a:ext cx="8382000" cy="19812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4800" b="1"/>
              <a:t>Fidelity of Implementation</a:t>
            </a:r>
          </a:p>
        </p:txBody>
      </p:sp>
      <p:pic>
        <p:nvPicPr>
          <p:cNvPr id="82948" name="Picture 4" descr="MCj0232391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5105400"/>
            <a:ext cx="1600200" cy="1582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/>
          <a:p>
            <a:pPr algn="l"/>
            <a:r>
              <a:rPr lang="en-US" sz="4000" b="1"/>
              <a:t>Training and Professional Development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/>
          <a:p>
            <a:pPr marL="0" indent="0">
              <a:buFontTx/>
              <a:buNone/>
            </a:pPr>
            <a:r>
              <a:rPr lang="en-US" sz="2800">
                <a:solidFill>
                  <a:srgbClr val="898989"/>
                </a:solidFill>
              </a:rPr>
              <a:t>Essential Component</a:t>
            </a:r>
          </a:p>
        </p:txBody>
      </p:sp>
      <p:pic>
        <p:nvPicPr>
          <p:cNvPr id="79876" name="Picture 4" descr="C:\Documents and Settings\Administrator\Local Settings\Temporary Internet Files\Content.IE5\3P52OGX0\MCj0310824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0"/>
            <a:ext cx="2009775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4114800" y="990600"/>
            <a:ext cx="4648200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800">
                <a:solidFill>
                  <a:schemeClr val="tx2"/>
                </a:solidFill>
              </a:rPr>
              <a:t>Through experience and training, teachers will learn the skills to employ instructional techniques that have the greatest impact on learning.</a:t>
            </a:r>
            <a:r>
              <a:rPr lang="en-US" sz="360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34819" name="Picture 3" descr="MPj0422194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990600"/>
            <a:ext cx="3151188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High-Powered Professional Development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>
                <a:solidFill>
                  <a:schemeClr val="hlink"/>
                </a:solidFill>
              </a:rPr>
              <a:t>Tell</a:t>
            </a:r>
          </a:p>
          <a:p>
            <a:r>
              <a:rPr lang="en-US" sz="4400">
                <a:solidFill>
                  <a:schemeClr val="hlink"/>
                </a:solidFill>
              </a:rPr>
              <a:t>Show </a:t>
            </a:r>
          </a:p>
          <a:p>
            <a:r>
              <a:rPr lang="en-US" sz="4400">
                <a:solidFill>
                  <a:schemeClr val="hlink"/>
                </a:solidFill>
              </a:rPr>
              <a:t>Practice</a:t>
            </a:r>
          </a:p>
          <a:p>
            <a:r>
              <a:rPr lang="en-US" sz="4400">
                <a:solidFill>
                  <a:schemeClr val="hlink"/>
                </a:solidFill>
              </a:rPr>
              <a:t>Observe </a:t>
            </a:r>
          </a:p>
          <a:p>
            <a:r>
              <a:rPr lang="en-US" sz="4400">
                <a:solidFill>
                  <a:schemeClr val="hlink"/>
                </a:solidFill>
              </a:rPr>
              <a:t>Coach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 on What??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RTI Philosophy &amp; Process</a:t>
            </a:r>
          </a:p>
          <a:p>
            <a:r>
              <a:rPr lang="en-US">
                <a:solidFill>
                  <a:schemeClr val="hlink"/>
                </a:solidFill>
              </a:rPr>
              <a:t>Core Program(s)</a:t>
            </a:r>
          </a:p>
          <a:p>
            <a:r>
              <a:rPr lang="en-US">
                <a:solidFill>
                  <a:schemeClr val="hlink"/>
                </a:solidFill>
              </a:rPr>
              <a:t>Intervention Programs</a:t>
            </a:r>
          </a:p>
          <a:p>
            <a:r>
              <a:rPr lang="en-US">
                <a:solidFill>
                  <a:schemeClr val="hlink"/>
                </a:solidFill>
              </a:rPr>
              <a:t>Effective Instruction Practices</a:t>
            </a:r>
          </a:p>
          <a:p>
            <a:r>
              <a:rPr lang="en-US">
                <a:solidFill>
                  <a:schemeClr val="hlink"/>
                </a:solidFill>
              </a:rPr>
              <a:t>Assessment—Benchmark, Prog. Mon., Diag.</a:t>
            </a:r>
          </a:p>
          <a:p>
            <a:pPr lvl="1"/>
            <a:r>
              <a:rPr lang="en-US">
                <a:solidFill>
                  <a:schemeClr val="hlink"/>
                </a:solidFill>
              </a:rPr>
              <a:t>Administration</a:t>
            </a:r>
          </a:p>
          <a:p>
            <a:pPr lvl="1"/>
            <a:r>
              <a:rPr lang="en-US">
                <a:solidFill>
                  <a:schemeClr val="hlink"/>
                </a:solidFill>
              </a:rPr>
              <a:t>Recording &amp; Scoring</a:t>
            </a:r>
          </a:p>
          <a:p>
            <a:pPr lvl="1"/>
            <a:r>
              <a:rPr lang="en-US">
                <a:solidFill>
                  <a:schemeClr val="hlink"/>
                </a:solidFill>
              </a:rPr>
              <a:t>Interpreting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/>
              <a:t>Who Gets Trained?</a:t>
            </a:r>
            <a:br>
              <a:rPr lang="en-US" sz="4000"/>
            </a:br>
            <a:r>
              <a:rPr lang="en-US" sz="3200"/>
              <a:t>Based on Need to Know and Skill Level</a:t>
            </a:r>
            <a:endParaRPr lang="en-US" sz="4000"/>
          </a:p>
        </p:txBody>
      </p:sp>
      <p:sp>
        <p:nvSpPr>
          <p:cNvPr id="39939" name="_s1030"/>
          <p:cNvSpPr>
            <a:spLocks noChangeArrowheads="1"/>
          </p:cNvSpPr>
          <p:nvPr/>
        </p:nvSpPr>
        <p:spPr bwMode="auto">
          <a:xfrm flipV="1">
            <a:off x="1905000" y="4191000"/>
            <a:ext cx="4359275" cy="1196975"/>
          </a:xfrm>
          <a:custGeom>
            <a:avLst/>
            <a:gdLst>
              <a:gd name="T0" fmla="*/ 3996002 w 21600"/>
              <a:gd name="T1" fmla="*/ 598488 h 21600"/>
              <a:gd name="T2" fmla="*/ 2179638 w 21600"/>
              <a:gd name="T3" fmla="*/ 1196975 h 21600"/>
              <a:gd name="T4" fmla="*/ 363273 w 21600"/>
              <a:gd name="T5" fmla="*/ 598488 h 21600"/>
              <a:gd name="T6" fmla="*/ 2179638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600 w 21600"/>
              <a:gd name="T13" fmla="*/ 3600 h 21600"/>
              <a:gd name="T14" fmla="*/ 18000 w 21600"/>
              <a:gd name="T15" fmla="*/ 180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3600" y="21600"/>
                </a:lnTo>
                <a:lnTo>
                  <a:pt x="180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9900"/>
          </a:solidFill>
          <a:ln w="4699" algn="in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 eaLnBrk="0" hangingPunct="0"/>
            <a:endParaRPr lang="en-US" sz="2000" b="1">
              <a:solidFill>
                <a:srgbClr val="009900"/>
              </a:solidFill>
            </a:endParaRPr>
          </a:p>
        </p:txBody>
      </p:sp>
      <p:sp>
        <p:nvSpPr>
          <p:cNvPr id="39940" name="_s1029"/>
          <p:cNvSpPr>
            <a:spLocks noChangeArrowheads="1"/>
          </p:cNvSpPr>
          <p:nvPr/>
        </p:nvSpPr>
        <p:spPr bwMode="auto">
          <a:xfrm flipV="1">
            <a:off x="2590800" y="2971800"/>
            <a:ext cx="2905125" cy="1195388"/>
          </a:xfrm>
          <a:custGeom>
            <a:avLst/>
            <a:gdLst>
              <a:gd name="T0" fmla="*/ 2541985 w 21600"/>
              <a:gd name="T1" fmla="*/ 597694 h 21600"/>
              <a:gd name="T2" fmla="*/ 1452563 w 21600"/>
              <a:gd name="T3" fmla="*/ 1195388 h 21600"/>
              <a:gd name="T4" fmla="*/ 363141 w 21600"/>
              <a:gd name="T5" fmla="*/ 597694 h 21600"/>
              <a:gd name="T6" fmla="*/ 1452563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00"/>
          </a:solidFill>
          <a:ln w="4699" algn="in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 eaLnBrk="0" hangingPunct="0"/>
            <a:endParaRPr lang="en-US" sz="2400" b="1"/>
          </a:p>
        </p:txBody>
      </p:sp>
      <p:sp>
        <p:nvSpPr>
          <p:cNvPr id="39941" name="_s1028"/>
          <p:cNvSpPr>
            <a:spLocks noChangeArrowheads="1"/>
          </p:cNvSpPr>
          <p:nvPr/>
        </p:nvSpPr>
        <p:spPr bwMode="auto">
          <a:xfrm flipV="1">
            <a:off x="3352800" y="1752600"/>
            <a:ext cx="1447800" cy="1196975"/>
          </a:xfrm>
          <a:custGeom>
            <a:avLst/>
            <a:gdLst>
              <a:gd name="T0" fmla="*/ 1090612 w 21600"/>
              <a:gd name="T1" fmla="*/ 598488 h 21600"/>
              <a:gd name="T2" fmla="*/ 727075 w 21600"/>
              <a:gd name="T3" fmla="*/ 1196975 h 21600"/>
              <a:gd name="T4" fmla="*/ 363538 w 21600"/>
              <a:gd name="T5" fmla="*/ 598488 h 21600"/>
              <a:gd name="T6" fmla="*/ 727075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7200 w 21600"/>
              <a:gd name="T13" fmla="*/ 7200 h 21600"/>
              <a:gd name="T14" fmla="*/ 14400 w 21600"/>
              <a:gd name="T15" fmla="*/ 144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08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0000"/>
          </a:solidFill>
          <a:ln w="4699" algn="in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 eaLnBrk="0" hangingPunct="0"/>
            <a:endParaRPr lang="en-US" sz="2400" b="1"/>
          </a:p>
          <a:p>
            <a:pPr algn="ctr" eaLnBrk="0" hangingPunct="0"/>
            <a:endParaRPr lang="en-US" sz="2400" b="1"/>
          </a:p>
          <a:p>
            <a:pPr algn="ctr" eaLnBrk="0" hangingPunct="0"/>
            <a:r>
              <a:rPr lang="en-US" sz="2400" b="1"/>
              <a:t>A Few</a:t>
            </a:r>
          </a:p>
        </p:txBody>
      </p:sp>
      <p:sp>
        <p:nvSpPr>
          <p:cNvPr id="39942" name="Text Box 8"/>
          <p:cNvSpPr txBox="1">
            <a:spLocks noChangeArrowheads="1"/>
          </p:cNvSpPr>
          <p:nvPr/>
        </p:nvSpPr>
        <p:spPr bwMode="auto">
          <a:xfrm>
            <a:off x="2590800" y="4419600"/>
            <a:ext cx="29718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400" b="1"/>
          </a:p>
          <a:p>
            <a:pPr algn="ctr">
              <a:spcBef>
                <a:spcPct val="50000"/>
              </a:spcBef>
            </a:pPr>
            <a:r>
              <a:rPr lang="en-US" sz="2400" b="1"/>
              <a:t>All Staff</a:t>
            </a:r>
          </a:p>
        </p:txBody>
      </p:sp>
      <p:sp>
        <p:nvSpPr>
          <p:cNvPr id="39943" name="Text Box 9"/>
          <p:cNvSpPr txBox="1">
            <a:spLocks noChangeArrowheads="1"/>
          </p:cNvSpPr>
          <p:nvPr/>
        </p:nvSpPr>
        <p:spPr bwMode="auto">
          <a:xfrm>
            <a:off x="2667000" y="2971800"/>
            <a:ext cx="29718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400" b="1"/>
          </a:p>
          <a:p>
            <a:pPr algn="ctr">
              <a:spcBef>
                <a:spcPct val="50000"/>
              </a:spcBef>
            </a:pPr>
            <a:r>
              <a:rPr lang="en-US" sz="2400" b="1"/>
              <a:t>Some</a:t>
            </a:r>
          </a:p>
        </p:txBody>
      </p:sp>
      <p:sp>
        <p:nvSpPr>
          <p:cNvPr id="39944" name="Text Box 10"/>
          <p:cNvSpPr txBox="1">
            <a:spLocks noChangeArrowheads="1"/>
          </p:cNvSpPr>
          <p:nvPr/>
        </p:nvSpPr>
        <p:spPr bwMode="auto">
          <a:xfrm>
            <a:off x="381000" y="1676400"/>
            <a:ext cx="304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DON’T FORGET…..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New Staff </a:t>
            </a:r>
          </a:p>
          <a:p>
            <a:r>
              <a:rPr lang="en-US" sz="4000">
                <a:solidFill>
                  <a:schemeClr val="hlink"/>
                </a:solidFill>
              </a:rPr>
              <a:t>District Adm. &amp; Board of Trustees</a:t>
            </a:r>
          </a:p>
          <a:p>
            <a:r>
              <a:rPr lang="en-US" sz="4000">
                <a:solidFill>
                  <a:schemeClr val="hlink"/>
                </a:solidFill>
              </a:rPr>
              <a:t>Support Staff including Coop. Staff</a:t>
            </a:r>
          </a:p>
          <a:p>
            <a:r>
              <a:rPr lang="en-US" sz="4000">
                <a:solidFill>
                  <a:schemeClr val="hlink"/>
                </a:solidFill>
              </a:rPr>
              <a:t>Review, Review, Review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z="4000"/>
              <a:t>WHEN DOES TRAINING HAPPEN?</a:t>
            </a:r>
            <a:br>
              <a:rPr lang="en-US" sz="4000"/>
            </a:br>
            <a:r>
              <a:rPr lang="en-US" sz="3200"/>
              <a:t>In Many Ways &amp; in Little Chunks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1800">
              <a:solidFill>
                <a:schemeClr val="hlink"/>
              </a:solidFill>
            </a:endParaRP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>
                <a:solidFill>
                  <a:schemeClr val="hlink"/>
                </a:solidFill>
              </a:rPr>
              <a:t>Inservice Days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>
                <a:solidFill>
                  <a:schemeClr val="hlink"/>
                </a:solidFill>
              </a:rPr>
              <a:t>Summers &amp; Saturdays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>
                <a:solidFill>
                  <a:schemeClr val="hlink"/>
                </a:solidFill>
              </a:rPr>
              <a:t>Release Time/Roving Subs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>
                <a:solidFill>
                  <a:schemeClr val="hlink"/>
                </a:solidFill>
              </a:rPr>
              <a:t>Before &amp; After School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>
                <a:solidFill>
                  <a:schemeClr val="hlink"/>
                </a:solidFill>
              </a:rPr>
              <a:t>At Staff Meetings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>
                <a:solidFill>
                  <a:schemeClr val="hlink"/>
                </a:solidFill>
              </a:rPr>
              <a:t>Covering for Each Other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>
                <a:solidFill>
                  <a:schemeClr val="hlink"/>
                </a:solidFill>
              </a:rPr>
              <a:t>IN THE CLASSROOM</a:t>
            </a:r>
          </a:p>
          <a:p>
            <a:pPr lvl="1">
              <a:lnSpc>
                <a:spcPct val="80000"/>
              </a:lnSpc>
              <a:buFontTx/>
              <a:buChar char="•"/>
            </a:pPr>
            <a:endParaRPr lang="en-US">
              <a:solidFill>
                <a:schemeClr val="hlink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2400">
                <a:solidFill>
                  <a:schemeClr val="hlink"/>
                </a:solidFill>
              </a:rPr>
              <a:t>Every Year,  All Year</a:t>
            </a:r>
            <a:r>
              <a:rPr lang="en-US" sz="1800">
                <a:solidFill>
                  <a:schemeClr val="hlink"/>
                </a:solidFill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/>
              <a:t>Instructional Coaching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/>
              <a:t>Instructional Coaching:</a:t>
            </a:r>
          </a:p>
          <a:p>
            <a:pPr lvl="1">
              <a:lnSpc>
                <a:spcPct val="90000"/>
              </a:lnSpc>
            </a:pPr>
            <a:r>
              <a:rPr lang="en-US" sz="2600"/>
              <a:t>Developed at University of  Kansas</a:t>
            </a:r>
          </a:p>
          <a:p>
            <a:pPr lvl="1">
              <a:lnSpc>
                <a:spcPct val="90000"/>
              </a:lnSpc>
            </a:pPr>
            <a:r>
              <a:rPr lang="en-US" sz="2600"/>
              <a:t>Primary purpose is to enable teachers to implement scientifically proven instructional practices aka “the big 4  ”      </a:t>
            </a:r>
          </a:p>
          <a:p>
            <a:pPr lvl="2">
              <a:lnSpc>
                <a:spcPct val="90000"/>
              </a:lnSpc>
            </a:pPr>
            <a:r>
              <a:rPr lang="en-US" sz="2200"/>
              <a:t>Behavior</a:t>
            </a:r>
          </a:p>
          <a:p>
            <a:pPr lvl="2">
              <a:lnSpc>
                <a:spcPct val="90000"/>
              </a:lnSpc>
            </a:pPr>
            <a:r>
              <a:rPr lang="en-US" sz="2200"/>
              <a:t>Content knowledge</a:t>
            </a:r>
          </a:p>
          <a:p>
            <a:pPr lvl="2">
              <a:lnSpc>
                <a:spcPct val="90000"/>
              </a:lnSpc>
            </a:pPr>
            <a:r>
              <a:rPr lang="en-US" sz="2200"/>
              <a:t>Direct instruction</a:t>
            </a:r>
          </a:p>
          <a:p>
            <a:pPr lvl="2">
              <a:lnSpc>
                <a:spcPct val="90000"/>
              </a:lnSpc>
            </a:pPr>
            <a:r>
              <a:rPr lang="en-US" sz="2200"/>
              <a:t>Formative assessment</a:t>
            </a:r>
          </a:p>
          <a:p>
            <a:pPr lvl="1">
              <a:lnSpc>
                <a:spcPct val="90000"/>
              </a:lnSpc>
            </a:pPr>
            <a:r>
              <a:rPr lang="en-US" sz="2600"/>
              <a:t>Collaborative model of peer coaches</a:t>
            </a:r>
          </a:p>
          <a:p>
            <a:pPr lvl="1">
              <a:lnSpc>
                <a:spcPct val="90000"/>
              </a:lnSpc>
            </a:pPr>
            <a:r>
              <a:rPr lang="en-US" sz="2600"/>
              <a:t>Upcoming professional development – </a:t>
            </a:r>
          </a:p>
          <a:p>
            <a:pPr lvl="1">
              <a:lnSpc>
                <a:spcPct val="90000"/>
              </a:lnSpc>
            </a:pPr>
            <a:r>
              <a:rPr lang="en-US" sz="2200" b="1"/>
              <a:t>see Handout “Instructional Coaching” under “Teaming &amp; Collaboration” tab</a:t>
            </a:r>
          </a:p>
          <a:p>
            <a:pPr lvl="1">
              <a:lnSpc>
                <a:spcPct val="90000"/>
              </a:lnSpc>
            </a:pPr>
            <a:endParaRPr lang="en-US" sz="2200" b="1"/>
          </a:p>
          <a:p>
            <a:pPr lvl="1">
              <a:lnSpc>
                <a:spcPct val="90000"/>
              </a:lnSpc>
            </a:pPr>
            <a:endParaRPr lang="en-US" sz="2600"/>
          </a:p>
        </p:txBody>
      </p:sp>
      <p:pic>
        <p:nvPicPr>
          <p:cNvPr id="43012" name="Picture 2" descr="C:\Documents and Settings\Administrator\Local Settings\Temporary Internet Files\Content.IE5\MM741MKL\MCj0186172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228600"/>
            <a:ext cx="1285875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Does It?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US" sz="4800">
              <a:solidFill>
                <a:schemeClr val="hlink"/>
              </a:solidFill>
            </a:endParaRPr>
          </a:p>
          <a:p>
            <a:pPr algn="ctr">
              <a:buFontTx/>
              <a:buNone/>
            </a:pPr>
            <a:r>
              <a:rPr lang="en-US" sz="5400">
                <a:solidFill>
                  <a:schemeClr val="hlink"/>
                </a:solidFill>
              </a:rPr>
              <a:t>Anyone who can!</a:t>
            </a:r>
          </a:p>
          <a:p>
            <a:pPr algn="ctr">
              <a:buFontTx/>
              <a:buNone/>
            </a:pPr>
            <a:r>
              <a:rPr lang="en-US" sz="4000">
                <a:solidFill>
                  <a:schemeClr val="hlink"/>
                </a:solidFill>
              </a:rPr>
              <a:t>Just don’t forget fidelity</a:t>
            </a:r>
          </a:p>
          <a:p>
            <a:pPr algn="ctr">
              <a:buFontTx/>
              <a:buNone/>
            </a:pPr>
            <a:endParaRPr lang="en-US" sz="4000">
              <a:solidFill>
                <a:schemeClr val="hlink"/>
              </a:solidFill>
            </a:endParaRPr>
          </a:p>
          <a:p>
            <a:pPr algn="ctr">
              <a:buFontTx/>
              <a:buNone/>
            </a:pPr>
            <a:r>
              <a:rPr lang="en-US" sz="4000">
                <a:solidFill>
                  <a:schemeClr val="hlink"/>
                </a:solidFill>
              </a:rPr>
              <a:t>Possibilities???</a:t>
            </a:r>
          </a:p>
        </p:txBody>
      </p:sp>
      <p:pic>
        <p:nvPicPr>
          <p:cNvPr id="44036" name="Picture 4" descr="MCj0398383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4724400"/>
            <a:ext cx="1676400" cy="12938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828800"/>
          </a:xfrm>
        </p:spPr>
        <p:txBody>
          <a:bodyPr/>
          <a:lstStyle/>
          <a:p>
            <a:r>
              <a:rPr lang="en-US" sz="4800"/>
              <a:t>THE BIG ROAD BLOCKS!</a:t>
            </a:r>
            <a:br>
              <a:rPr lang="en-US" sz="4800"/>
            </a:br>
            <a:endParaRPr lang="en-US" sz="480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581400"/>
            <a:ext cx="8001000" cy="27432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sz="6000" b="1">
                <a:solidFill>
                  <a:schemeClr val="hlink"/>
                </a:solidFill>
              </a:rPr>
              <a:t>and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sz="4800" b="1">
              <a:solidFill>
                <a:schemeClr val="hlink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7200" b="1">
                <a:solidFill>
                  <a:srgbClr val="008000"/>
                </a:solidFill>
              </a:rPr>
              <a:t>$$$$$$$$$$</a:t>
            </a:r>
          </a:p>
        </p:txBody>
      </p:sp>
      <p:pic>
        <p:nvPicPr>
          <p:cNvPr id="45060" name="Picture 4" descr="MCj042423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057400"/>
            <a:ext cx="990600" cy="990600"/>
          </a:xfrm>
          <a:prstGeom prst="rect">
            <a:avLst/>
          </a:prstGeom>
          <a:noFill/>
        </p:spPr>
      </p:pic>
      <p:pic>
        <p:nvPicPr>
          <p:cNvPr id="45061" name="Picture 5" descr="MCj042423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2057400"/>
            <a:ext cx="990600" cy="990600"/>
          </a:xfrm>
          <a:prstGeom prst="rect">
            <a:avLst/>
          </a:prstGeom>
          <a:noFill/>
        </p:spPr>
      </p:pic>
      <p:pic>
        <p:nvPicPr>
          <p:cNvPr id="45062" name="Picture 6" descr="MCj042423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2057400"/>
            <a:ext cx="990600" cy="990600"/>
          </a:xfrm>
          <a:prstGeom prst="rect">
            <a:avLst/>
          </a:prstGeom>
          <a:noFill/>
        </p:spPr>
      </p:pic>
      <p:pic>
        <p:nvPicPr>
          <p:cNvPr id="45063" name="Picture 7" descr="MCj042423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2057400"/>
            <a:ext cx="990600" cy="990600"/>
          </a:xfrm>
          <a:prstGeom prst="rect">
            <a:avLst/>
          </a:prstGeom>
          <a:noFill/>
        </p:spPr>
      </p:pic>
      <p:pic>
        <p:nvPicPr>
          <p:cNvPr id="45064" name="Picture 8" descr="MCj042423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2057400"/>
            <a:ext cx="990600" cy="990600"/>
          </a:xfrm>
          <a:prstGeom prst="rect">
            <a:avLst/>
          </a:prstGeom>
          <a:noFill/>
        </p:spPr>
      </p:pic>
      <p:pic>
        <p:nvPicPr>
          <p:cNvPr id="45066" name="Picture 10" descr="MCj0290387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3048000"/>
            <a:ext cx="1946275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It’s time to build a roundabout!</a:t>
            </a:r>
          </a:p>
        </p:txBody>
      </p:sp>
      <p:pic>
        <p:nvPicPr>
          <p:cNvPr id="87044" name="Picture 4" descr="MCj04324350000[1]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28800" y="1676400"/>
            <a:ext cx="5715000" cy="4167188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itchFamily="18" charset="0"/>
              </a:rPr>
              <a:t>Time to Discuss &amp; Decide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training needs do you have?</a:t>
            </a:r>
          </a:p>
          <a:p>
            <a:r>
              <a:rPr lang="en-US"/>
              <a:t>When could training be scheduled?</a:t>
            </a:r>
          </a:p>
          <a:p>
            <a:r>
              <a:rPr lang="en-US"/>
              <a:t>Could you establish a set time for regular training?</a:t>
            </a:r>
          </a:p>
          <a:p>
            <a:r>
              <a:rPr lang="en-US"/>
              <a:t>Who could provide the training?</a:t>
            </a:r>
          </a:p>
          <a:p>
            <a:r>
              <a:rPr lang="en-US"/>
              <a:t>What resources could you use?</a:t>
            </a:r>
          </a:p>
          <a:p>
            <a:endParaRPr lang="en-US"/>
          </a:p>
        </p:txBody>
      </p:sp>
      <p:pic>
        <p:nvPicPr>
          <p:cNvPr id="46084" name="Picture 4" descr="MCj0398383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4953000"/>
            <a:ext cx="2133600" cy="1646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sz="3600"/>
              <a:t/>
            </a:r>
            <a:br>
              <a:rPr lang="en-US" sz="3600"/>
            </a:br>
            <a:r>
              <a:rPr lang="en-US" sz="3600"/>
              <a:t>Montana Self-Assessment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590800"/>
            <a:ext cx="8382000" cy="19812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4800" b="1"/>
              <a:t>Training and Professional Development</a:t>
            </a:r>
          </a:p>
        </p:txBody>
      </p:sp>
      <p:pic>
        <p:nvPicPr>
          <p:cNvPr id="83972" name="Picture 4" descr="MCj0232391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5105400"/>
            <a:ext cx="1600200" cy="1582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722313" y="4406900"/>
            <a:ext cx="8193087" cy="1917700"/>
          </a:xfrm>
        </p:spPr>
        <p:txBody>
          <a:bodyPr anchor="t">
            <a:normAutofit/>
          </a:bodyPr>
          <a:lstStyle/>
          <a:p>
            <a:pPr algn="l"/>
            <a:r>
              <a:rPr lang="en-US" b="1"/>
              <a:t>Family and Community Involvement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/>
          <a:p>
            <a:pPr marL="0" indent="0">
              <a:buFontTx/>
              <a:buNone/>
            </a:pPr>
            <a:r>
              <a:rPr lang="en-US" sz="2800">
                <a:solidFill>
                  <a:srgbClr val="898989"/>
                </a:solidFill>
              </a:rPr>
              <a:t>Essential Component</a:t>
            </a:r>
          </a:p>
        </p:txBody>
      </p:sp>
      <p:pic>
        <p:nvPicPr>
          <p:cNvPr id="48132" name="Picture 4" descr="C:\Documents and Settings\Administrator\Local Settings\Temporary Internet Files\Content.IE5\3P52OGX0\MCj0310824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90600"/>
            <a:ext cx="2009775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3"/>
          <p:cNvSpPr>
            <a:spLocks noGrp="1"/>
          </p:cNvSpPr>
          <p:nvPr>
            <p:ph type="title" idx="4294967295"/>
          </p:nvPr>
        </p:nvSpPr>
        <p:spPr>
          <a:xfrm>
            <a:off x="914400" y="838200"/>
            <a:ext cx="5410200" cy="1143000"/>
          </a:xfrm>
        </p:spPr>
        <p:txBody>
          <a:bodyPr/>
          <a:lstStyle/>
          <a:p>
            <a:pPr algn="l"/>
            <a:r>
              <a:rPr lang="en-US"/>
              <a:t>Family Involvement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228600" y="18288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Involving families at all phases is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   a key aspect of a successful RTI process. </a:t>
            </a:r>
          </a:p>
          <a:p>
            <a:pPr>
              <a:lnSpc>
                <a:spcPct val="90000"/>
              </a:lnSpc>
            </a:pPr>
            <a:r>
              <a:rPr lang="en-US"/>
              <a:t>Parent support of their child’s education increases the likelihood of success.  </a:t>
            </a:r>
          </a:p>
          <a:p>
            <a:pPr>
              <a:lnSpc>
                <a:spcPct val="90000"/>
              </a:lnSpc>
            </a:pPr>
            <a:r>
              <a:rPr lang="en-US"/>
              <a:t>A summary of home-school collaboration research (Esler, Godber &amp; Christenson, 2002) lists the demonstrated benefits of these partnerships for not only students, but for teachers and parents.</a:t>
            </a:r>
          </a:p>
        </p:txBody>
      </p:sp>
      <p:pic>
        <p:nvPicPr>
          <p:cNvPr id="49156" name="Picture 4" descr="C:\Documents and Settings\Administrator\Local Settings\Temporary Internet Files\Content.IE5\TSI4ECVJ\MPj0422732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0"/>
            <a:ext cx="2209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 noGrp="1"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t>Source:  Cherry Creek School District, CO (CCSD 9/05)</a:t>
            </a: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04800"/>
            <a:ext cx="8229600" cy="1143000"/>
          </a:xfrm>
        </p:spPr>
        <p:txBody>
          <a:bodyPr/>
          <a:lstStyle/>
          <a:p>
            <a:pPr algn="l"/>
            <a:r>
              <a:rPr lang="en-US"/>
              <a:t>Research-Based Benefits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600200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/>
              <a:t>For Students…</a:t>
            </a:r>
            <a:endParaRPr lang="en-US"/>
          </a:p>
          <a:p>
            <a:r>
              <a:rPr lang="en-US" sz="2800"/>
              <a:t>Higher achievement </a:t>
            </a:r>
          </a:p>
          <a:p>
            <a:endParaRPr lang="en-US" sz="800"/>
          </a:p>
          <a:p>
            <a:r>
              <a:rPr lang="en-US" sz="2800"/>
              <a:t>More positive attitudes toward school</a:t>
            </a:r>
          </a:p>
          <a:p>
            <a:endParaRPr lang="en-US" sz="800"/>
          </a:p>
          <a:p>
            <a:endParaRPr lang="en-US" sz="800"/>
          </a:p>
          <a:p>
            <a:r>
              <a:rPr lang="en-US" sz="2800"/>
              <a:t>Higher quality and more appropriate homework</a:t>
            </a:r>
          </a:p>
          <a:p>
            <a:endParaRPr lang="en-US" sz="800"/>
          </a:p>
          <a:p>
            <a:r>
              <a:rPr lang="en-US" sz="2800"/>
              <a:t>Completion of more homework on weekends</a:t>
            </a:r>
          </a:p>
          <a:p>
            <a:endParaRPr lang="en-US" sz="800"/>
          </a:p>
          <a:p>
            <a:r>
              <a:rPr lang="en-US" sz="2800"/>
              <a:t>Observing more similarities between family and schools</a:t>
            </a:r>
          </a:p>
        </p:txBody>
      </p:sp>
      <p:pic>
        <p:nvPicPr>
          <p:cNvPr id="50181" name="Picture 2" descr="C:\Documents and Settings\Administrator\Local Settings\Temporary Internet Files\Content.IE5\TSI4ECVJ\MPj0438552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304800"/>
            <a:ext cx="2057400" cy="154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 noGrp="1"/>
          </p:cNvSpPr>
          <p:nvPr/>
        </p:nvSpPr>
        <p:spPr>
          <a:xfrm>
            <a:off x="0" y="594360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t>Source:  Cherry Creek School District, CO (CCSD 9/05)</a:t>
            </a: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/>
              <a:t>Research-Based Benefits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295400"/>
            <a:ext cx="8991600" cy="4830763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  <a:buFont typeface="Wingdings" pitchFamily="2" charset="2"/>
              <a:buNone/>
            </a:pPr>
            <a:r>
              <a:rPr lang="en-US" sz="3300" b="1"/>
              <a:t>For Families…</a:t>
            </a:r>
          </a:p>
          <a:p>
            <a:pPr>
              <a:lnSpc>
                <a:spcPct val="70000"/>
              </a:lnSpc>
              <a:buFont typeface="Wingdings" pitchFamily="2" charset="2"/>
              <a:buNone/>
            </a:pPr>
            <a:endParaRPr lang="en-US" sz="1400"/>
          </a:p>
          <a:p>
            <a:pPr>
              <a:lnSpc>
                <a:spcPct val="70000"/>
              </a:lnSpc>
            </a:pPr>
            <a:r>
              <a:rPr lang="en-US" sz="2800"/>
              <a:t>Receiving ideas from school on how to help their children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sz="1400"/>
          </a:p>
          <a:p>
            <a:pPr>
              <a:lnSpc>
                <a:spcPct val="70000"/>
              </a:lnSpc>
            </a:pPr>
            <a:r>
              <a:rPr lang="en-US" sz="2800"/>
              <a:t>Learning more about educational programs and how the school works</a:t>
            </a:r>
          </a:p>
          <a:p>
            <a:pPr>
              <a:lnSpc>
                <a:spcPct val="70000"/>
              </a:lnSpc>
            </a:pPr>
            <a:endParaRPr lang="en-US" sz="1400"/>
          </a:p>
          <a:p>
            <a:pPr>
              <a:lnSpc>
                <a:spcPct val="70000"/>
              </a:lnSpc>
            </a:pPr>
            <a:r>
              <a:rPr lang="en-US" sz="2800"/>
              <a:t>Becoming more supportive of children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sz="1400"/>
          </a:p>
          <a:p>
            <a:pPr>
              <a:lnSpc>
                <a:spcPct val="70000"/>
              </a:lnSpc>
            </a:pPr>
            <a:r>
              <a:rPr lang="en-US" sz="2800"/>
              <a:t>Becoming more confident about ways to help children learn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sz="1400"/>
          </a:p>
          <a:p>
            <a:pPr>
              <a:lnSpc>
                <a:spcPct val="70000"/>
              </a:lnSpc>
            </a:pPr>
            <a:r>
              <a:rPr lang="en-US" sz="2800"/>
              <a:t>Gaining more positive views of teachers and the school</a:t>
            </a:r>
          </a:p>
        </p:txBody>
      </p:sp>
      <p:pic>
        <p:nvPicPr>
          <p:cNvPr id="52229" name="Picture 6" descr="C:\Documents and Settings\Administrator\Local Settings\Temporary Internet Files\Content.IE5\MM741MKL\MPj0426517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0"/>
            <a:ext cx="2209800" cy="14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 noGrp="1"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t>Source:  Cherry Creek School District, CO (CCSD 9/05)</a:t>
            </a: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/>
              <a:t>Research-Based Benefits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b="1"/>
              <a:t>For Teachers  and Administrators…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Improved teacher morale</a:t>
            </a:r>
          </a:p>
          <a:p>
            <a:pPr>
              <a:lnSpc>
                <a:spcPct val="90000"/>
              </a:lnSpc>
            </a:pPr>
            <a:endParaRPr lang="en-US" sz="1400"/>
          </a:p>
          <a:p>
            <a:pPr>
              <a:lnSpc>
                <a:spcPct val="90000"/>
              </a:lnSpc>
            </a:pPr>
            <a:r>
              <a:rPr lang="en-US"/>
              <a:t>Higher parent ratings of teachers by parents</a:t>
            </a:r>
          </a:p>
          <a:p>
            <a:pPr>
              <a:lnSpc>
                <a:spcPct val="90000"/>
              </a:lnSpc>
            </a:pPr>
            <a:endParaRPr lang="en-US" sz="1200"/>
          </a:p>
          <a:p>
            <a:pPr>
              <a:lnSpc>
                <a:spcPct val="90000"/>
              </a:lnSpc>
            </a:pPr>
            <a:r>
              <a:rPr lang="en-US"/>
              <a:t>Positive teacher’s rating of parents </a:t>
            </a:r>
          </a:p>
          <a:p>
            <a:pPr>
              <a:lnSpc>
                <a:spcPct val="90000"/>
              </a:lnSpc>
            </a:pPr>
            <a:endParaRPr lang="en-US" sz="1600"/>
          </a:p>
          <a:p>
            <a:pPr>
              <a:lnSpc>
                <a:spcPct val="90000"/>
              </a:lnSpc>
            </a:pPr>
            <a:r>
              <a:rPr lang="en-US"/>
              <a:t>Improved student achievement</a:t>
            </a:r>
          </a:p>
          <a:p>
            <a:pPr>
              <a:lnSpc>
                <a:spcPct val="90000"/>
              </a:lnSpc>
            </a:pPr>
            <a:endParaRPr lang="en-US" sz="1200"/>
          </a:p>
          <a:p>
            <a:pPr>
              <a:lnSpc>
                <a:spcPct val="90000"/>
              </a:lnSpc>
            </a:pPr>
            <a:r>
              <a:rPr lang="en-US"/>
              <a:t>Parents support schools and bond issues</a:t>
            </a:r>
          </a:p>
        </p:txBody>
      </p:sp>
      <p:pic>
        <p:nvPicPr>
          <p:cNvPr id="54277" name="Picture 5" descr="C:\Documents and Settings\Administrator\Local Settings\Temporary Internet Files\Content.IE5\00XBTUD1\MPj0408984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0"/>
            <a:ext cx="1752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 noGrp="1"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t>Source:  Cherry Creek School District, CO (CCSD 9/05)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en-US" sz="4000"/>
              <a:t>Ways We May Already Encourage Parent Involvement…In Buildings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828800"/>
            <a:ext cx="8534400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Volunteers</a:t>
            </a:r>
          </a:p>
          <a:p>
            <a:pPr>
              <a:lnSpc>
                <a:spcPct val="80000"/>
              </a:lnSpc>
            </a:pPr>
            <a:r>
              <a:rPr lang="en-US" sz="2800"/>
              <a:t>PTA and PTO’s</a:t>
            </a:r>
          </a:p>
          <a:p>
            <a:pPr>
              <a:lnSpc>
                <a:spcPct val="80000"/>
              </a:lnSpc>
            </a:pPr>
            <a:r>
              <a:rPr lang="en-US" sz="2800"/>
              <a:t>Accountability Committees</a:t>
            </a:r>
          </a:p>
          <a:p>
            <a:pPr>
              <a:lnSpc>
                <a:spcPct val="80000"/>
              </a:lnSpc>
            </a:pPr>
            <a:r>
              <a:rPr lang="en-US" sz="2800"/>
              <a:t>Safety Teams</a:t>
            </a:r>
          </a:p>
          <a:p>
            <a:pPr>
              <a:lnSpc>
                <a:spcPct val="80000"/>
              </a:lnSpc>
            </a:pPr>
            <a:r>
              <a:rPr lang="en-US" sz="2800"/>
              <a:t>Parent-Teacher Conferences</a:t>
            </a:r>
          </a:p>
          <a:p>
            <a:pPr>
              <a:lnSpc>
                <a:spcPct val="80000"/>
              </a:lnSpc>
            </a:pPr>
            <a:r>
              <a:rPr lang="en-US" sz="2800"/>
              <a:t>Back-to-School Nights</a:t>
            </a:r>
          </a:p>
          <a:p>
            <a:pPr>
              <a:lnSpc>
                <a:spcPct val="80000"/>
              </a:lnSpc>
            </a:pPr>
            <a:r>
              <a:rPr lang="en-US" sz="2800"/>
              <a:t>Family-School l Community Liaisons</a:t>
            </a:r>
          </a:p>
          <a:p>
            <a:pPr>
              <a:lnSpc>
                <a:spcPct val="80000"/>
              </a:lnSpc>
            </a:pPr>
            <a:r>
              <a:rPr lang="en-US" sz="2800"/>
              <a:t>Parent Universities/Parent Workshops</a:t>
            </a:r>
          </a:p>
          <a:p>
            <a:pPr>
              <a:lnSpc>
                <a:spcPct val="80000"/>
              </a:lnSpc>
            </a:pPr>
            <a:r>
              <a:rPr lang="en-US" sz="2800"/>
              <a:t>Staffing and IEP Meetings</a:t>
            </a:r>
          </a:p>
          <a:p>
            <a:pPr>
              <a:lnSpc>
                <a:spcPct val="80000"/>
              </a:lnSpc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 noGrp="1"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t>Source:  Cherry Creek School District, CO (CCSD 9/05)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en-US" sz="4000"/>
              <a:t>So What is Different About </a:t>
            </a:r>
            <a:br>
              <a:rPr lang="en-US" sz="4000"/>
            </a:br>
            <a:r>
              <a:rPr lang="en-US" sz="4000"/>
              <a:t>Family-School Partnerships?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1905000"/>
            <a:ext cx="3505200" cy="4267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/>
              <a:t>THEY ARE MORE…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3600" b="1"/>
              <a:t>Reciprocal</a:t>
            </a:r>
          </a:p>
          <a:p>
            <a:pPr>
              <a:lnSpc>
                <a:spcPct val="90000"/>
              </a:lnSpc>
            </a:pPr>
            <a:r>
              <a:rPr lang="en-US" sz="3600" b="1"/>
              <a:t>Inclusive</a:t>
            </a:r>
          </a:p>
          <a:p>
            <a:pPr>
              <a:lnSpc>
                <a:spcPct val="90000"/>
              </a:lnSpc>
            </a:pPr>
            <a:r>
              <a:rPr lang="en-US" sz="3600" b="1"/>
              <a:t>Systemic</a:t>
            </a:r>
          </a:p>
          <a:p>
            <a:pPr>
              <a:lnSpc>
                <a:spcPct val="90000"/>
              </a:lnSpc>
            </a:pPr>
            <a:r>
              <a:rPr lang="en-US" sz="3600" b="1"/>
              <a:t>Responsive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3600" b="1"/>
          </a:p>
          <a:p>
            <a:pPr>
              <a:lnSpc>
                <a:spcPct val="90000"/>
              </a:lnSpc>
            </a:pPr>
            <a:endParaRPr lang="en-US" sz="3600" b="1"/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 noGrp="1"/>
          </p:cNvSpPr>
          <p:nvPr/>
        </p:nvSpPr>
        <p:spPr>
          <a:xfrm>
            <a:off x="0" y="617220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t>Source:  Cherry Creek School District, CO (CCSD 9/05)</a:t>
            </a: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200" b="1"/>
              <a:t>WHY Family-School Partnerships?</a:t>
            </a:r>
            <a:endParaRPr lang="en-US" b="1"/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3820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/>
              <a:t>Research</a:t>
            </a:r>
            <a:r>
              <a:rPr lang="en-US" sz="2800"/>
              <a:t> – these partnerships work!</a:t>
            </a:r>
          </a:p>
          <a:p>
            <a:pPr>
              <a:lnSpc>
                <a:spcPct val="80000"/>
              </a:lnSpc>
            </a:pPr>
            <a:endParaRPr lang="en-US" sz="2800"/>
          </a:p>
          <a:p>
            <a:pPr>
              <a:lnSpc>
                <a:spcPct val="80000"/>
              </a:lnSpc>
            </a:pPr>
            <a:r>
              <a:rPr lang="en-US" sz="2800" b="1"/>
              <a:t>Laws</a:t>
            </a:r>
            <a:r>
              <a:rPr lang="en-US" sz="2800"/>
              <a:t> - Parent-school partnerships are the law!</a:t>
            </a:r>
          </a:p>
          <a:p>
            <a:pPr>
              <a:lnSpc>
                <a:spcPct val="80000"/>
              </a:lnSpc>
            </a:pPr>
            <a:endParaRPr lang="en-US" sz="2800"/>
          </a:p>
          <a:p>
            <a:pPr>
              <a:lnSpc>
                <a:spcPct val="80000"/>
              </a:lnSpc>
            </a:pPr>
            <a:r>
              <a:rPr lang="en-US" sz="2800" b="1"/>
              <a:t>Recommendations</a:t>
            </a:r>
            <a:r>
              <a:rPr lang="en-US" sz="2800"/>
              <a:t>- Parent-school partnerships are recommended!</a:t>
            </a:r>
          </a:p>
          <a:p>
            <a:pPr>
              <a:lnSpc>
                <a:spcPct val="80000"/>
              </a:lnSpc>
            </a:pPr>
            <a:endParaRPr lang="en-US" sz="2800"/>
          </a:p>
          <a:p>
            <a:pPr>
              <a:lnSpc>
                <a:spcPct val="80000"/>
              </a:lnSpc>
            </a:pPr>
            <a:r>
              <a:rPr lang="en-US" sz="2800" b="1"/>
              <a:t>Assets</a:t>
            </a:r>
            <a:r>
              <a:rPr lang="en-US" sz="2800"/>
              <a:t> - Parent-school partnerships build assets!</a:t>
            </a:r>
          </a:p>
          <a:p>
            <a:pPr>
              <a:lnSpc>
                <a:spcPct val="80000"/>
              </a:lnSpc>
            </a:pPr>
            <a:endParaRPr lang="en-US" sz="2800"/>
          </a:p>
          <a:p>
            <a:pPr>
              <a:lnSpc>
                <a:spcPct val="80000"/>
              </a:lnSpc>
            </a:pPr>
            <a:r>
              <a:rPr lang="en-US" sz="2800" b="1"/>
              <a:t>Data </a:t>
            </a:r>
            <a:r>
              <a:rPr lang="en-US" sz="2800"/>
              <a:t>- Parent-school partnerships provide data for decision making!		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 noGrp="1"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t>Source:  Cherry Creek School District, CO (CCSD 9/05)</a:t>
            </a: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Legal Mandates </a:t>
            </a:r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/>
              <a:t>“No Child Left Behind (NCLB)</a:t>
            </a:r>
            <a:r>
              <a:rPr lang="en-US" sz="2800"/>
              <a:t> requires that parents be involved in planning, implementation, evaluation, and accountability of their children’s education.” (Colorado Department of Education, 2004)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 b="1"/>
              <a:t>IDEA (2004)</a:t>
            </a:r>
            <a:r>
              <a:rPr lang="en-US" sz="2800"/>
              <a:t> focuses on parent-school collaboration/agreement around such issues as paperwork, meeting attendance, and progress monitoring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 noGrp="1"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t>Source:  Cherry Creek School District, CO (CCSD 9/05)</a:t>
            </a: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Policy Group Recommendations</a:t>
            </a:r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7800"/>
            <a:ext cx="8229600" cy="4373563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2800"/>
          </a:p>
          <a:p>
            <a:pPr>
              <a:lnSpc>
                <a:spcPct val="80000"/>
              </a:lnSpc>
            </a:pPr>
            <a:r>
              <a:rPr lang="en-US" sz="2800" b="1"/>
              <a:t>The President’s Commission on Excellence in Special Education</a:t>
            </a:r>
            <a:r>
              <a:rPr lang="en-US" sz="2800"/>
              <a:t> (2002) recommends “that…IDEA should empower parents as key players and decision-makers in their children’s education… monitoring efforts should focus significantly results…”</a:t>
            </a:r>
          </a:p>
          <a:p>
            <a:pPr>
              <a:lnSpc>
                <a:spcPct val="80000"/>
              </a:lnSpc>
            </a:pPr>
            <a:r>
              <a:rPr lang="en-US" sz="2800" b="1"/>
              <a:t>The Learning Disabilities Roundtable</a:t>
            </a:r>
            <a:r>
              <a:rPr lang="en-US" sz="2800"/>
              <a:t> (2004) states that there should be documentation of parent involvement throughout the LD identification process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 noGrp="1"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t>Source:  Cherry Creek School District, CO (CCSD 9/05)</a:t>
            </a:r>
          </a:p>
        </p:txBody>
      </p:sp>
      <p:sp>
        <p:nvSpPr>
          <p:cNvPr id="200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en-US" sz="3600"/>
              <a:t/>
            </a:r>
            <a:br>
              <a:rPr lang="en-US" sz="3600"/>
            </a:br>
            <a:r>
              <a:rPr lang="en-US" sz="3600"/>
              <a:t/>
            </a:r>
            <a:br>
              <a:rPr lang="en-US" sz="3600"/>
            </a:br>
            <a:r>
              <a:rPr lang="en-US" sz="3600"/>
              <a:t/>
            </a:r>
            <a:br>
              <a:rPr lang="en-US" sz="3600"/>
            </a:br>
            <a:r>
              <a:rPr lang="en-US" sz="3600"/>
              <a:t>Data for Decision-Making</a:t>
            </a:r>
            <a:br>
              <a:rPr lang="en-US" sz="3600"/>
            </a:br>
            <a:r>
              <a:rPr lang="en-US" sz="3600"/>
              <a:t/>
            </a:r>
            <a:br>
              <a:rPr lang="en-US" sz="3600"/>
            </a:br>
            <a:endParaRPr lang="en-US" sz="3600"/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800" b="1"/>
              <a:t>Parents know their children at home and school personnel know their students at school.</a:t>
            </a:r>
          </a:p>
          <a:p>
            <a:pPr>
              <a:buFontTx/>
              <a:buNone/>
            </a:pPr>
            <a:endParaRPr lang="en-US" sz="1400" b="1"/>
          </a:p>
          <a:p>
            <a:r>
              <a:rPr lang="en-US" sz="2800" b="1"/>
              <a:t>Effective and prescriptive data-based decisions are made with the most complete data possible. </a:t>
            </a:r>
          </a:p>
          <a:p>
            <a:pPr>
              <a:buFontTx/>
              <a:buNone/>
            </a:pPr>
            <a:r>
              <a:rPr lang="en-US" sz="1400" b="1"/>
              <a:t> </a:t>
            </a:r>
          </a:p>
          <a:p>
            <a:r>
              <a:rPr lang="en-US" sz="2800" b="1"/>
              <a:t>Parent and school data should be gathered collaboratively to help students succeed.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 noGrp="1"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t>Source:  Cherry Creek School District, CO (CCSD 9/05)</a:t>
            </a:r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HOW?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/>
              <a:t>Implement a Multi-Tiered Model </a:t>
            </a:r>
          </a:p>
          <a:p>
            <a:pPr>
              <a:lnSpc>
                <a:spcPct val="90000"/>
              </a:lnSpc>
            </a:pPr>
            <a:endParaRPr lang="en-US" sz="2800" b="1"/>
          </a:p>
          <a:p>
            <a:pPr>
              <a:lnSpc>
                <a:spcPct val="90000"/>
              </a:lnSpc>
            </a:pPr>
            <a:r>
              <a:rPr lang="en-US" sz="2800" b="1"/>
              <a:t>Problem-Solve With Parents</a:t>
            </a:r>
          </a:p>
          <a:p>
            <a:pPr>
              <a:lnSpc>
                <a:spcPct val="90000"/>
              </a:lnSpc>
            </a:pPr>
            <a:endParaRPr lang="en-US" sz="2800" b="1"/>
          </a:p>
          <a:p>
            <a:pPr>
              <a:lnSpc>
                <a:spcPct val="90000"/>
              </a:lnSpc>
            </a:pPr>
            <a:r>
              <a:rPr lang="en-US" sz="2800" b="1"/>
              <a:t>Address Barriers</a:t>
            </a:r>
          </a:p>
          <a:p>
            <a:pPr>
              <a:lnSpc>
                <a:spcPct val="90000"/>
              </a:lnSpc>
            </a:pPr>
            <a:endParaRPr lang="en-US" sz="2800" b="1"/>
          </a:p>
          <a:p>
            <a:pPr>
              <a:lnSpc>
                <a:spcPct val="90000"/>
              </a:lnSpc>
            </a:pPr>
            <a:r>
              <a:rPr lang="en-US" sz="2800" b="1"/>
              <a:t>Establish Communication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b="1"/>
          </a:p>
          <a:p>
            <a:pPr>
              <a:lnSpc>
                <a:spcPct val="90000"/>
              </a:lnSpc>
            </a:pPr>
            <a:endParaRPr lang="en-US" sz="28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Informing Parents About RTI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382000" cy="4876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000"/>
              <a:t>Provide parents with written information about the RTI program and be prepared to answer questions about RTI processes.</a:t>
            </a:r>
          </a:p>
          <a:p>
            <a:pPr>
              <a:lnSpc>
                <a:spcPct val="80000"/>
              </a:lnSpc>
            </a:pPr>
            <a:r>
              <a:rPr lang="en-US" sz="3000"/>
              <a:t>Prepare parent handouts that explain: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the process at their schools along with answers to commonly asked questions.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how the system is different from a traditional education system and about the vital and collaborative role that parents play within a RTI process.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the purpose of school -wide screening measures that are implemented three times per year to:</a:t>
            </a:r>
          </a:p>
          <a:p>
            <a:pPr lvl="2">
              <a:lnSpc>
                <a:spcPct val="80000"/>
              </a:lnSpc>
            </a:pPr>
            <a:r>
              <a:rPr lang="en-US" sz="2200"/>
              <a:t>match student skill to instruction.</a:t>
            </a:r>
          </a:p>
          <a:p>
            <a:pPr lvl="2">
              <a:lnSpc>
                <a:spcPct val="80000"/>
              </a:lnSpc>
            </a:pPr>
            <a:r>
              <a:rPr lang="en-US" sz="2200"/>
              <a:t>identify students at risk</a:t>
            </a:r>
          </a:p>
        </p:txBody>
      </p:sp>
      <p:sp>
        <p:nvSpPr>
          <p:cNvPr id="69636" name="TextBox 5"/>
          <p:cNvSpPr txBox="1">
            <a:spLocks noChangeArrowheads="1"/>
          </p:cNvSpPr>
          <p:nvPr/>
        </p:nvSpPr>
        <p:spPr bwMode="auto">
          <a:xfrm>
            <a:off x="228600" y="6248400"/>
            <a:ext cx="4648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alibri" pitchFamily="34" charset="0"/>
              </a:rPr>
              <a:t>See sample parent letter handouts</a:t>
            </a:r>
          </a:p>
        </p:txBody>
      </p:sp>
      <p:pic>
        <p:nvPicPr>
          <p:cNvPr id="6963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5638800"/>
            <a:ext cx="1066800" cy="1065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/>
              <a:t>Parent Participation</a:t>
            </a:r>
          </a:p>
        </p:txBody>
      </p:sp>
      <p:sp>
        <p:nvSpPr>
          <p:cNvPr id="70659" name="_s1030"/>
          <p:cNvSpPr>
            <a:spLocks noChangeArrowheads="1"/>
          </p:cNvSpPr>
          <p:nvPr/>
        </p:nvSpPr>
        <p:spPr bwMode="auto">
          <a:xfrm flipV="1">
            <a:off x="1905000" y="4191000"/>
            <a:ext cx="4359275" cy="1196975"/>
          </a:xfrm>
          <a:custGeom>
            <a:avLst/>
            <a:gdLst>
              <a:gd name="T0" fmla="*/ 3996002 w 21600"/>
              <a:gd name="T1" fmla="*/ 598488 h 21600"/>
              <a:gd name="T2" fmla="*/ 2179638 w 21600"/>
              <a:gd name="T3" fmla="*/ 1196975 h 21600"/>
              <a:gd name="T4" fmla="*/ 363273 w 21600"/>
              <a:gd name="T5" fmla="*/ 598488 h 21600"/>
              <a:gd name="T6" fmla="*/ 2179638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600 w 21600"/>
              <a:gd name="T13" fmla="*/ 3600 h 21600"/>
              <a:gd name="T14" fmla="*/ 18000 w 21600"/>
              <a:gd name="T15" fmla="*/ 180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3600" y="21600"/>
                </a:lnTo>
                <a:lnTo>
                  <a:pt x="180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9900"/>
          </a:solidFill>
          <a:ln w="4699" algn="in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 eaLnBrk="0" hangingPunct="0"/>
            <a:endParaRPr lang="en-US" sz="2000" b="1">
              <a:solidFill>
                <a:srgbClr val="009900"/>
              </a:solidFill>
            </a:endParaRPr>
          </a:p>
        </p:txBody>
      </p:sp>
      <p:sp>
        <p:nvSpPr>
          <p:cNvPr id="70660" name="_s1029"/>
          <p:cNvSpPr>
            <a:spLocks noChangeArrowheads="1"/>
          </p:cNvSpPr>
          <p:nvPr/>
        </p:nvSpPr>
        <p:spPr bwMode="auto">
          <a:xfrm flipV="1">
            <a:off x="2590800" y="2971800"/>
            <a:ext cx="2905125" cy="1195388"/>
          </a:xfrm>
          <a:custGeom>
            <a:avLst/>
            <a:gdLst>
              <a:gd name="T0" fmla="*/ 2541985 w 21600"/>
              <a:gd name="T1" fmla="*/ 597694 h 21600"/>
              <a:gd name="T2" fmla="*/ 1452563 w 21600"/>
              <a:gd name="T3" fmla="*/ 1195388 h 21600"/>
              <a:gd name="T4" fmla="*/ 363141 w 21600"/>
              <a:gd name="T5" fmla="*/ 597694 h 21600"/>
              <a:gd name="T6" fmla="*/ 1452563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00"/>
          </a:solidFill>
          <a:ln w="4699" algn="in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 eaLnBrk="0" hangingPunct="0"/>
            <a:endParaRPr lang="en-US" sz="2400" b="1"/>
          </a:p>
        </p:txBody>
      </p:sp>
      <p:sp>
        <p:nvSpPr>
          <p:cNvPr id="70661" name="_s1028"/>
          <p:cNvSpPr>
            <a:spLocks noChangeArrowheads="1"/>
          </p:cNvSpPr>
          <p:nvPr/>
        </p:nvSpPr>
        <p:spPr bwMode="auto">
          <a:xfrm flipV="1">
            <a:off x="3352800" y="1752600"/>
            <a:ext cx="1447800" cy="1196975"/>
          </a:xfrm>
          <a:custGeom>
            <a:avLst/>
            <a:gdLst>
              <a:gd name="T0" fmla="*/ 1090612 w 21600"/>
              <a:gd name="T1" fmla="*/ 598488 h 21600"/>
              <a:gd name="T2" fmla="*/ 727075 w 21600"/>
              <a:gd name="T3" fmla="*/ 1196975 h 21600"/>
              <a:gd name="T4" fmla="*/ 363538 w 21600"/>
              <a:gd name="T5" fmla="*/ 598488 h 21600"/>
              <a:gd name="T6" fmla="*/ 727075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7200 w 21600"/>
              <a:gd name="T13" fmla="*/ 7200 h 21600"/>
              <a:gd name="T14" fmla="*/ 14400 w 21600"/>
              <a:gd name="T15" fmla="*/ 144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08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0000"/>
          </a:solidFill>
          <a:ln w="4699" algn="in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 eaLnBrk="0" hangingPunct="0"/>
            <a:r>
              <a:rPr lang="en-US" sz="2400" b="1"/>
              <a:t>Intensive</a:t>
            </a:r>
          </a:p>
          <a:p>
            <a:pPr algn="ctr" eaLnBrk="0" hangingPunct="0"/>
            <a:endParaRPr lang="en-US" sz="2400" b="1"/>
          </a:p>
          <a:p>
            <a:pPr algn="ctr" eaLnBrk="0" hangingPunct="0"/>
            <a:r>
              <a:rPr lang="en-US" sz="2400" b="1"/>
              <a:t>A Few Parents</a:t>
            </a:r>
          </a:p>
        </p:txBody>
      </p:sp>
      <p:sp>
        <p:nvSpPr>
          <p:cNvPr id="70662" name="Text Box 8"/>
          <p:cNvSpPr txBox="1">
            <a:spLocks noChangeArrowheads="1"/>
          </p:cNvSpPr>
          <p:nvPr/>
        </p:nvSpPr>
        <p:spPr bwMode="auto">
          <a:xfrm>
            <a:off x="2590800" y="4419600"/>
            <a:ext cx="29718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/>
              <a:t>CORE</a:t>
            </a:r>
          </a:p>
          <a:p>
            <a:pPr algn="ctr">
              <a:spcBef>
                <a:spcPct val="50000"/>
              </a:spcBef>
            </a:pPr>
            <a:r>
              <a:rPr lang="en-US" sz="2400" b="1"/>
              <a:t>All Parents</a:t>
            </a:r>
          </a:p>
        </p:txBody>
      </p:sp>
      <p:sp>
        <p:nvSpPr>
          <p:cNvPr id="70663" name="Text Box 9"/>
          <p:cNvSpPr txBox="1">
            <a:spLocks noChangeArrowheads="1"/>
          </p:cNvSpPr>
          <p:nvPr/>
        </p:nvSpPr>
        <p:spPr bwMode="auto">
          <a:xfrm>
            <a:off x="2667000" y="2971800"/>
            <a:ext cx="29718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/>
              <a:t>Strategic</a:t>
            </a:r>
          </a:p>
          <a:p>
            <a:pPr algn="ctr">
              <a:spcBef>
                <a:spcPct val="50000"/>
              </a:spcBef>
            </a:pPr>
            <a:r>
              <a:rPr lang="en-US" sz="2400" b="1"/>
              <a:t>Some Parents</a:t>
            </a:r>
          </a:p>
        </p:txBody>
      </p:sp>
      <p:sp>
        <p:nvSpPr>
          <p:cNvPr id="70664" name="Text Box 10"/>
          <p:cNvSpPr txBox="1">
            <a:spLocks noChangeArrowheads="1"/>
          </p:cNvSpPr>
          <p:nvPr/>
        </p:nvSpPr>
        <p:spPr bwMode="auto">
          <a:xfrm>
            <a:off x="381000" y="1676400"/>
            <a:ext cx="304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 noGrp="1"/>
          </p:cNvSpPr>
          <p:nvPr/>
        </p:nvSpPr>
        <p:spPr>
          <a:xfrm>
            <a:off x="381000" y="586740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t>Source:  Cherry Creek School District, CO (CCSD 9/05)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en-US" sz="4000"/>
              <a:t>Tier 1 - UNIVERSAL OPPORTUNITIES</a:t>
            </a:r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sz="2400"/>
          </a:p>
          <a:p>
            <a:pPr>
              <a:lnSpc>
                <a:spcPct val="80000"/>
              </a:lnSpc>
            </a:pPr>
            <a:r>
              <a:rPr lang="en-US" sz="2400"/>
              <a:t>Understanding that both parents and schools have important expertise/knowledge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/>
          </a:p>
          <a:p>
            <a:pPr>
              <a:lnSpc>
                <a:spcPct val="80000"/>
              </a:lnSpc>
            </a:pPr>
            <a:r>
              <a:rPr lang="en-US" sz="2400"/>
              <a:t>Outreach to all parents including those with cultural, language, and learning differences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/>
          </a:p>
          <a:p>
            <a:pPr>
              <a:lnSpc>
                <a:spcPct val="80000"/>
              </a:lnSpc>
            </a:pPr>
            <a:r>
              <a:rPr lang="en-US" sz="2400"/>
              <a:t>Purposeful, regular communication regarding student success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/>
          </a:p>
          <a:p>
            <a:pPr>
              <a:lnSpc>
                <a:spcPct val="80000"/>
              </a:lnSpc>
            </a:pPr>
            <a:r>
              <a:rPr lang="en-US" sz="2400"/>
              <a:t>Parent knowledge of behavioral and academic expectations, including home  support strategies</a:t>
            </a:r>
          </a:p>
          <a:p>
            <a:pPr>
              <a:lnSpc>
                <a:spcPct val="80000"/>
              </a:lnSpc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 noGrp="1"/>
          </p:cNvSpPr>
          <p:nvPr/>
        </p:nvSpPr>
        <p:spPr>
          <a:xfrm>
            <a:off x="228600" y="601980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t>Source:  Cherry Creek School District, CO (CCSD 9/05)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en-US" sz="3600"/>
              <a:t>Tier 2 - TARGETED OPPORTUNITIES </a:t>
            </a:r>
            <a:r>
              <a:rPr lang="en-US" sz="3200"/>
              <a:t>(Includes All Universal)</a:t>
            </a:r>
            <a:endParaRPr lang="en-US" sz="4000"/>
          </a:p>
        </p:txBody>
      </p:sp>
      <p:sp>
        <p:nvSpPr>
          <p:cNvPr id="7373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24000"/>
            <a:ext cx="82296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Ongoing parent partnership in problem-solving, intervention planning and progress monitoring of student success</a:t>
            </a:r>
          </a:p>
          <a:p>
            <a:pPr>
              <a:lnSpc>
                <a:spcPct val="90000"/>
              </a:lnSpc>
            </a:pPr>
            <a:endParaRPr lang="en-US" sz="1200"/>
          </a:p>
          <a:p>
            <a:pPr>
              <a:lnSpc>
                <a:spcPct val="90000"/>
              </a:lnSpc>
            </a:pPr>
            <a:r>
              <a:rPr lang="en-US" sz="2800"/>
              <a:t>Parent counseling related to student success</a:t>
            </a:r>
          </a:p>
          <a:p>
            <a:pPr>
              <a:lnSpc>
                <a:spcPct val="90000"/>
              </a:lnSpc>
            </a:pPr>
            <a:endParaRPr lang="en-US" sz="1200"/>
          </a:p>
          <a:p>
            <a:pPr>
              <a:lnSpc>
                <a:spcPct val="90000"/>
              </a:lnSpc>
            </a:pPr>
            <a:r>
              <a:rPr lang="en-US" sz="2800"/>
              <a:t>Focused, individualized parent partnership plan</a:t>
            </a:r>
          </a:p>
          <a:p>
            <a:pPr>
              <a:lnSpc>
                <a:spcPct val="90000"/>
              </a:lnSpc>
            </a:pPr>
            <a:endParaRPr lang="en-US" sz="1200"/>
          </a:p>
          <a:p>
            <a:pPr>
              <a:lnSpc>
                <a:spcPct val="90000"/>
              </a:lnSpc>
            </a:pPr>
            <a:r>
              <a:rPr lang="en-US" sz="2800"/>
              <a:t>Home visits</a:t>
            </a:r>
          </a:p>
          <a:p>
            <a:pPr>
              <a:lnSpc>
                <a:spcPct val="90000"/>
              </a:lnSpc>
            </a:pPr>
            <a:endParaRPr lang="en-US" sz="1200"/>
          </a:p>
          <a:p>
            <a:pPr>
              <a:lnSpc>
                <a:spcPct val="90000"/>
              </a:lnSpc>
            </a:pPr>
            <a:r>
              <a:rPr lang="en-US" sz="2800"/>
              <a:t>Personalized communication venues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 noGrp="1"/>
          </p:cNvSpPr>
          <p:nvPr/>
        </p:nvSpPr>
        <p:spPr>
          <a:xfrm>
            <a:off x="228600" y="586740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t>Source:  Cherry Creek School District, CO (CCSD 9/05)</a:t>
            </a:r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en-US" sz="3600"/>
              <a:t> Tier 3 - INTENSIVE OPPORTUNITIES</a:t>
            </a:r>
            <a:r>
              <a:rPr lang="en-US" sz="3200"/>
              <a:t> (Includes all Universal and Targeted)</a:t>
            </a: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Wrap-around process with close home-school-community collaboration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r>
              <a:rPr lang="en-US"/>
              <a:t>Special education staffing and IEP process with ongoing parent partnership and problem-solving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 idx="4294967295"/>
          </p:nvPr>
        </p:nvSpPr>
        <p:spPr>
          <a:xfrm>
            <a:off x="838200" y="304800"/>
            <a:ext cx="7010400" cy="1143000"/>
          </a:xfrm>
        </p:spPr>
        <p:txBody>
          <a:bodyPr/>
          <a:lstStyle/>
          <a:p>
            <a:r>
              <a:rPr lang="en-US">
                <a:latin typeface="Times New Roman" pitchFamily="18" charset="0"/>
              </a:rPr>
              <a:t>Time to Discuss &amp; Decide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371600"/>
            <a:ext cx="8229600" cy="5287963"/>
          </a:xfrm>
        </p:spPr>
        <p:txBody>
          <a:bodyPr/>
          <a:lstStyle/>
          <a:p>
            <a:r>
              <a:rPr lang="en-US" sz="2800"/>
              <a:t>See Handout “Parent Involvement” (Table on p.2) “</a:t>
            </a:r>
            <a:r>
              <a:rPr lang="en-US" sz="2800" b="1"/>
              <a:t>Involving Parents in the RTI Process”</a:t>
            </a:r>
          </a:p>
          <a:p>
            <a:r>
              <a:rPr lang="en-US" sz="2800"/>
              <a:t>How would you involve parents?</a:t>
            </a:r>
          </a:p>
          <a:p>
            <a:r>
              <a:rPr lang="en-US" sz="2800"/>
              <a:t>Also discuss:</a:t>
            </a:r>
          </a:p>
          <a:p>
            <a:pPr lvl="1"/>
            <a:r>
              <a:rPr lang="en-US"/>
              <a:t>Parent culture in school</a:t>
            </a:r>
          </a:p>
          <a:p>
            <a:pPr lvl="1"/>
            <a:r>
              <a:rPr lang="en-US"/>
              <a:t>Barriers to participation (school &amp; parents)</a:t>
            </a:r>
          </a:p>
          <a:p>
            <a:pPr lvl="1"/>
            <a:r>
              <a:rPr lang="en-US"/>
              <a:t>Ways to eliminate potential barriers</a:t>
            </a:r>
          </a:p>
          <a:p>
            <a:r>
              <a:rPr lang="en-US" sz="2800"/>
              <a:t>Teams report out</a:t>
            </a:r>
          </a:p>
        </p:txBody>
      </p:sp>
      <p:pic>
        <p:nvPicPr>
          <p:cNvPr id="77829" name="Picture 5" descr="MCj0398383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4953000"/>
            <a:ext cx="2133600" cy="1646238"/>
          </a:xfrm>
          <a:prstGeom prst="rect">
            <a:avLst/>
          </a:prstGeom>
          <a:noFill/>
        </p:spPr>
      </p:pic>
      <p:pic>
        <p:nvPicPr>
          <p:cNvPr id="778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304800"/>
            <a:ext cx="990600" cy="989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sz="3600"/>
              <a:t/>
            </a:r>
            <a:br>
              <a:rPr lang="en-US" sz="3600"/>
            </a:br>
            <a:r>
              <a:rPr lang="en-US" sz="3600"/>
              <a:t>Montana Self-Assessment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590800"/>
            <a:ext cx="8382000" cy="19812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4800" b="1"/>
              <a:t>Community &amp; Family Involvement</a:t>
            </a:r>
          </a:p>
        </p:txBody>
      </p:sp>
      <p:pic>
        <p:nvPicPr>
          <p:cNvPr id="78852" name="Picture 4" descr="MCj0232391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5105400"/>
            <a:ext cx="1600200" cy="1582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112</TotalTime>
  <Words>1937</Words>
  <Application>Microsoft Office PowerPoint</Application>
  <PresentationFormat>On-screen Show (4:3)</PresentationFormat>
  <Paragraphs>442</Paragraphs>
  <Slides>49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Calibri</vt:lpstr>
      <vt:lpstr>Arial</vt:lpstr>
      <vt:lpstr>Times New Roman</vt:lpstr>
      <vt:lpstr>Wingdings</vt:lpstr>
      <vt:lpstr>blank</vt:lpstr>
      <vt:lpstr>Default Design</vt:lpstr>
      <vt:lpstr>Microsoft Graph Chart</vt:lpstr>
      <vt:lpstr>Microsoft Word Document</vt:lpstr>
      <vt:lpstr>   The Other Essential Components – “the Glue”  </vt:lpstr>
      <vt:lpstr>Fidelity</vt:lpstr>
      <vt:lpstr>Fidelity</vt:lpstr>
      <vt:lpstr>Fidelity</vt:lpstr>
      <vt:lpstr>WHY is this so Important with RTI?</vt:lpstr>
      <vt:lpstr>What is Assessed for Fidelity in RTI?</vt:lpstr>
      <vt:lpstr>Graph Progress with Integrity:  Good Implementation</vt:lpstr>
      <vt:lpstr>Graph Progress with Integrity:  Poor Implementation</vt:lpstr>
      <vt:lpstr>How to Assess Fidelity</vt:lpstr>
      <vt:lpstr>Read Well Plus                           Classroom    ___________________ Observation Sheet                     Date               ___________________ </vt:lpstr>
      <vt:lpstr>How to Assess Fidelity</vt:lpstr>
      <vt:lpstr>Slide 12</vt:lpstr>
      <vt:lpstr>Developing a Fidelity Checklist</vt:lpstr>
      <vt:lpstr>Which Kind and How Often?</vt:lpstr>
      <vt:lpstr>Fidelity Checks—Some Examples</vt:lpstr>
      <vt:lpstr>Time to Discuss &amp; Decide</vt:lpstr>
      <vt:lpstr> Montana Self-Assessment</vt:lpstr>
      <vt:lpstr>Training and Professional Development</vt:lpstr>
      <vt:lpstr>Slide 19</vt:lpstr>
      <vt:lpstr>High-Powered Professional Development</vt:lpstr>
      <vt:lpstr>Training on What??</vt:lpstr>
      <vt:lpstr>Who Gets Trained? Based on Need to Know and Skill Level</vt:lpstr>
      <vt:lpstr>DON’T FORGET…..</vt:lpstr>
      <vt:lpstr>WHEN DOES TRAINING HAPPEN? In Many Ways &amp; in Little Chunks</vt:lpstr>
      <vt:lpstr>Instructional Coaching</vt:lpstr>
      <vt:lpstr>Who Does It?</vt:lpstr>
      <vt:lpstr>THE BIG ROAD BLOCKS! </vt:lpstr>
      <vt:lpstr>It’s time to build a roundabout!</vt:lpstr>
      <vt:lpstr>Time to Discuss &amp; Decide</vt:lpstr>
      <vt:lpstr> Montana Self-Assessment</vt:lpstr>
      <vt:lpstr>Family and Community Involvement</vt:lpstr>
      <vt:lpstr>Family Involvement</vt:lpstr>
      <vt:lpstr>Research-Based Benefits</vt:lpstr>
      <vt:lpstr>Research-Based Benefits</vt:lpstr>
      <vt:lpstr>Research-Based Benefits</vt:lpstr>
      <vt:lpstr>Ways We May Already Encourage Parent Involvement…In Buildings</vt:lpstr>
      <vt:lpstr>So What is Different About  Family-School Partnerships?</vt:lpstr>
      <vt:lpstr>WHY Family-School Partnerships?</vt:lpstr>
      <vt:lpstr>Legal Mandates </vt:lpstr>
      <vt:lpstr>Policy Group Recommendations</vt:lpstr>
      <vt:lpstr>   Data for Decision-Making  </vt:lpstr>
      <vt:lpstr>HOW?</vt:lpstr>
      <vt:lpstr>Informing Parents About RTI</vt:lpstr>
      <vt:lpstr>Parent Participation</vt:lpstr>
      <vt:lpstr>Tier 1 - UNIVERSAL OPPORTUNITIES</vt:lpstr>
      <vt:lpstr>Tier 2 - TARGETED OPPORTUNITIES (Includes All Universal)</vt:lpstr>
      <vt:lpstr> Tier 3 - INTENSIVE OPPORTUNITIES (Includes all Universal and Targeted)</vt:lpstr>
      <vt:lpstr>Time to Discuss &amp; Decide</vt:lpstr>
      <vt:lpstr> Montana Self-Assessment</vt:lpstr>
    </vt:vector>
  </TitlesOfParts>
  <Company>UM Psychology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  The Other Essential Components – “the Glue”  </dc:title>
  <dc:creator>Margaret</dc:creator>
  <cp:lastModifiedBy>Chatham Schools</cp:lastModifiedBy>
  <cp:revision>13</cp:revision>
  <dcterms:created xsi:type="dcterms:W3CDTF">2008-06-16T14:38:47Z</dcterms:created>
  <dcterms:modified xsi:type="dcterms:W3CDTF">2011-01-21T19:37:52Z</dcterms:modified>
</cp:coreProperties>
</file>