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17" r:id="rId5"/>
    <p:sldId id="318" r:id="rId6"/>
    <p:sldId id="339" r:id="rId7"/>
    <p:sldId id="275" r:id="rId8"/>
    <p:sldId id="276" r:id="rId9"/>
    <p:sldId id="321" r:id="rId10"/>
    <p:sldId id="309" r:id="rId11"/>
    <p:sldId id="311" r:id="rId12"/>
    <p:sldId id="308" r:id="rId13"/>
    <p:sldId id="310" r:id="rId14"/>
    <p:sldId id="30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  <a:srgbClr val="9B5F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5"/>
  </p:normalViewPr>
  <p:slideViewPr>
    <p:cSldViewPr snapToGrid="0" snapToObjects="1"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7349D-6721-604C-ADD9-04B789642696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D1292-DA3E-DE46-9195-0294F091A6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918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5FC54-8C26-394B-B026-97FBACCBB0DC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CE070-E2FF-534F-A7B7-C96DB1B117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466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33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676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E238-838B-FC47-8FF9-64BB21F10EFD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80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A462-6BFE-BE43-AC1E-F4BF1FD77F30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058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927-EB98-ED4D-A759-2898D9A6490D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14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6861-760D-F742-BF1A-BAE62B31C456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53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2A7D-5F4C-364C-A288-2BE6749780E9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167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D0FDE-F32F-5E4D-9A13-3A9CC6475B05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600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22D-31AE-054E-B5DD-C3806467657B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9850-FCF3-5F4E-AA8F-E20D2161A678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66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BBA-B763-3046-A6E3-C929CD343AA3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80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551D3-DE8E-4741-A7B6-97436FEBCC60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83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E59A1-C308-6C4C-9D25-E27E939D6FD9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4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D3099-678D-C245-BBFB-6DEC88269F4B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685" y="3821269"/>
            <a:ext cx="2721756" cy="2634032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88900" y="248509"/>
            <a:ext cx="9307602" cy="615010"/>
            <a:chOff x="-88900" y="203200"/>
            <a:chExt cx="9307602" cy="596900"/>
          </a:xfrm>
        </p:grpSpPr>
        <p:sp>
          <p:nvSpPr>
            <p:cNvPr id="8" name="Rectangle 7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0" y="268678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spc="300" dirty="0">
                  <a:solidFill>
                    <a:schemeClr val="bg1"/>
                  </a:solidFill>
                  <a:latin typeface="Gill Sans"/>
                  <a:cs typeface="Gill Sans"/>
                </a:rPr>
                <a:t>PHARR-SAN JUAN-ALAMO INDEPENDENT SCHOOL DISTRICT</a:t>
              </a:r>
            </a:p>
          </p:txBody>
        </p: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726265" y="1211968"/>
            <a:ext cx="6223247" cy="1345320"/>
          </a:xfrm>
        </p:spPr>
        <p:txBody>
          <a:bodyPr>
            <a:noAutofit/>
          </a:bodyPr>
          <a:lstStyle/>
          <a:p>
            <a:pPr algn="l"/>
            <a:r>
              <a:rPr lang="en-US" sz="4800" dirty="0"/>
              <a:t/>
            </a:r>
            <a:br>
              <a:rPr lang="en-US" sz="4800" dirty="0"/>
            </a:br>
            <a:r>
              <a:rPr lang="en-US" sz="5400" dirty="0"/>
              <a:t>Student </a:t>
            </a:r>
            <a:r>
              <a:rPr lang="en-US" sz="5400" dirty="0" smtClean="0"/>
              <a:t>Orientation</a:t>
            </a:r>
            <a:endParaRPr lang="en-US" sz="5400" spc="-15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644072" y="2844560"/>
            <a:ext cx="5081453" cy="97670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sz="5200" b="1" dirty="0">
                <a:solidFill>
                  <a:srgbClr val="820000"/>
                </a:solidFill>
              </a:rPr>
              <a:t>Class of 2019 and Beyond</a:t>
            </a:r>
          </a:p>
        </p:txBody>
      </p:sp>
    </p:spTree>
    <p:extLst>
      <p:ext uri="{BB962C8B-B14F-4D97-AF65-F5344CB8AC3E}">
        <p14:creationId xmlns:p14="http://schemas.microsoft.com/office/powerpoint/2010/main" val="192341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7905" y="1390438"/>
            <a:ext cx="81888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800009"/>
                </a:solidFill>
              </a:rPr>
              <a:t>Sample TEXT and Graph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740253"/>
            <a:chOff x="-88900" y="203200"/>
            <a:chExt cx="9307602" cy="718455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-39685" y="451754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dirty="0">
                  <a:solidFill>
                    <a:schemeClr val="bg1"/>
                  </a:solidFill>
                </a:rPr>
                <a:t>High School Course Requirements</a:t>
              </a:r>
              <a:r>
                <a:rPr lang="en-US" sz="2800" spc="300" dirty="0">
                  <a:solidFill>
                    <a:schemeClr val="bg1"/>
                  </a:solidFill>
                  <a:latin typeface="Gill Sans"/>
                  <a:cs typeface="Gill Sans"/>
                </a:rPr>
                <a:t> </a:t>
              </a:r>
            </a:p>
            <a:p>
              <a:pPr algn="l"/>
              <a:endParaRPr lang="en-US" sz="2800" spc="300" dirty="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D062024-09A9-4D33-A20E-7917D8631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375" y="1401177"/>
            <a:ext cx="6781328" cy="441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7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 dirty="0">
                  <a:solidFill>
                    <a:prstClr val="white"/>
                  </a:solidFill>
                  <a:latin typeface="Gill Sans"/>
                  <a:cs typeface="Gill Sans"/>
                </a:rPr>
                <a:t>Assessments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595594"/>
              </p:ext>
            </p:extLst>
          </p:nvPr>
        </p:nvGraphicFramePr>
        <p:xfrm>
          <a:off x="169337" y="1339677"/>
          <a:ext cx="8682166" cy="4234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7331">
                  <a:extLst>
                    <a:ext uri="{9D8B030D-6E8A-4147-A177-3AD203B41FA5}">
                      <a16:colId xmlns:a16="http://schemas.microsoft.com/office/drawing/2014/main" xmlns="" val="155566351"/>
                    </a:ext>
                  </a:extLst>
                </a:gridCol>
                <a:gridCol w="2087331">
                  <a:extLst>
                    <a:ext uri="{9D8B030D-6E8A-4147-A177-3AD203B41FA5}">
                      <a16:colId xmlns:a16="http://schemas.microsoft.com/office/drawing/2014/main" xmlns="" val="2326905824"/>
                    </a:ext>
                  </a:extLst>
                </a:gridCol>
                <a:gridCol w="2420173">
                  <a:extLst>
                    <a:ext uri="{9D8B030D-6E8A-4147-A177-3AD203B41FA5}">
                      <a16:colId xmlns:a16="http://schemas.microsoft.com/office/drawing/2014/main" xmlns="" val="50644914"/>
                    </a:ext>
                  </a:extLst>
                </a:gridCol>
                <a:gridCol w="2087331">
                  <a:extLst>
                    <a:ext uri="{9D8B030D-6E8A-4147-A177-3AD203B41FA5}">
                      <a16:colId xmlns:a16="http://schemas.microsoft.com/office/drawing/2014/main" xmlns="" val="663169965"/>
                    </a:ext>
                  </a:extLst>
                </a:gridCol>
              </a:tblGrid>
              <a:tr h="562739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College Preparatory</a:t>
                      </a:r>
                      <a:r>
                        <a:rPr lang="en-US" baseline="0" dirty="0"/>
                        <a:t> &amp; State Exams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8700416"/>
                  </a:ext>
                </a:extLst>
              </a:tr>
              <a:tr h="56273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0319824"/>
                  </a:ext>
                </a:extLst>
              </a:tr>
              <a:tr h="3012368">
                <a:tc>
                  <a:txBody>
                    <a:bodyPr/>
                    <a:lstStyle/>
                    <a:p>
                      <a:r>
                        <a:rPr lang="en-US" dirty="0"/>
                        <a:t>TSI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Algebra 1 EOC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Biology EOC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English 1 </a:t>
                      </a:r>
                      <a:r>
                        <a:rPr lang="en-US" dirty="0" smtClean="0"/>
                        <a:t>EOC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AP Exams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TSI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English</a:t>
                      </a:r>
                      <a:r>
                        <a:rPr lang="en-US" baseline="0" dirty="0"/>
                        <a:t> 2 </a:t>
                      </a:r>
                      <a:r>
                        <a:rPr lang="en-US" baseline="0" dirty="0" smtClean="0"/>
                        <a:t>EOC</a:t>
                      </a:r>
                      <a:endParaRPr lang="en-US" baseline="0" dirty="0"/>
                    </a:p>
                    <a:p>
                      <a:endParaRPr lang="en-US" baseline="0" dirty="0"/>
                    </a:p>
                    <a:p>
                      <a:r>
                        <a:rPr lang="en-US" baseline="0" dirty="0"/>
                        <a:t>AP Exams</a:t>
                      </a:r>
                    </a:p>
                    <a:p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TSI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US History</a:t>
                      </a:r>
                      <a:r>
                        <a:rPr lang="en-US" baseline="0" dirty="0"/>
                        <a:t> EOC</a:t>
                      </a:r>
                    </a:p>
                    <a:p>
                      <a:endParaRPr lang="en-US" baseline="0" dirty="0"/>
                    </a:p>
                    <a:p>
                      <a:r>
                        <a:rPr lang="en-US" baseline="0" dirty="0"/>
                        <a:t>PSAT/NMSQT (Fall)</a:t>
                      </a:r>
                    </a:p>
                    <a:p>
                      <a:endParaRPr lang="en-US" baseline="0" dirty="0"/>
                    </a:p>
                    <a:p>
                      <a:r>
                        <a:rPr lang="en-US" baseline="0" dirty="0"/>
                        <a:t>SAT  (Spring)</a:t>
                      </a:r>
                    </a:p>
                    <a:p>
                      <a:endParaRPr lang="en-US" baseline="0" dirty="0"/>
                    </a:p>
                    <a:p>
                      <a:r>
                        <a:rPr lang="en-US" baseline="0" dirty="0"/>
                        <a:t>ACT (Spring)</a:t>
                      </a:r>
                    </a:p>
                    <a:p>
                      <a:endParaRPr lang="en-US" baseline="0" dirty="0"/>
                    </a:p>
                    <a:p>
                      <a:r>
                        <a:rPr lang="en-US" baseline="0" dirty="0"/>
                        <a:t>AP exams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TSI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ACT</a:t>
                      </a:r>
                    </a:p>
                    <a:p>
                      <a:endParaRPr lang="en-US" baseline="0" dirty="0"/>
                    </a:p>
                    <a:p>
                      <a:r>
                        <a:rPr lang="en-US" baseline="0" dirty="0"/>
                        <a:t>SAT</a:t>
                      </a:r>
                    </a:p>
                    <a:p>
                      <a:endParaRPr lang="en-US" baseline="0" dirty="0"/>
                    </a:p>
                    <a:p>
                      <a:r>
                        <a:rPr lang="en-US" baseline="0" dirty="0"/>
                        <a:t>AP Exams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0928419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256683"/>
              </p:ext>
            </p:extLst>
          </p:nvPr>
        </p:nvGraphicFramePr>
        <p:xfrm>
          <a:off x="1464074" y="5715633"/>
          <a:ext cx="6339015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9015">
                  <a:extLst>
                    <a:ext uri="{9D8B030D-6E8A-4147-A177-3AD203B41FA5}">
                      <a16:colId xmlns:a16="http://schemas.microsoft.com/office/drawing/2014/main" xmlns="" val="3540146446"/>
                    </a:ext>
                  </a:extLst>
                </a:gridCol>
              </a:tblGrid>
              <a:tr h="30061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Performance</a:t>
                      </a:r>
                      <a:r>
                        <a:rPr lang="en-US" baseline="0" dirty="0"/>
                        <a:t> Acknowledgments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37416251"/>
                  </a:ext>
                </a:extLst>
              </a:tr>
              <a:tr h="52608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AP exams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College Board exams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61313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626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243" y="4250857"/>
            <a:ext cx="2645590" cy="251824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88900" y="248509"/>
            <a:ext cx="9307602" cy="615010"/>
            <a:chOff x="-88900" y="203200"/>
            <a:chExt cx="9307602" cy="596900"/>
          </a:xfrm>
        </p:grpSpPr>
        <p:sp>
          <p:nvSpPr>
            <p:cNvPr id="8" name="Rectangle 7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0" y="268678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spc="300" dirty="0">
                  <a:solidFill>
                    <a:schemeClr val="bg1"/>
                  </a:solidFill>
                  <a:latin typeface="Gill Sans"/>
                  <a:cs typeface="Gill Sans"/>
                </a:rPr>
                <a:t>PHARR-SAN JUAN-ALAMO INDEPENDENT SCHOOL DISTRICT</a:t>
              </a:r>
            </a:p>
          </p:txBody>
        </p: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53285" y="2429005"/>
            <a:ext cx="8637428" cy="1470025"/>
          </a:xfrm>
        </p:spPr>
        <p:txBody>
          <a:bodyPr>
            <a:noAutofit/>
          </a:bodyPr>
          <a:lstStyle/>
          <a:p>
            <a:pPr algn="l"/>
            <a:r>
              <a:rPr lang="en-US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High School Endorsement Selection</a:t>
            </a:r>
            <a:endParaRPr lang="en-US" sz="6600" spc="-15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070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5776464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 dirty="0">
                  <a:solidFill>
                    <a:schemeClr val="bg1"/>
                  </a:solidFill>
                  <a:latin typeface="Gill Sans"/>
                  <a:cs typeface="Gill Sans"/>
                </a:rPr>
                <a:t>What’s an Endorsement? 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5</a:t>
            </a:fld>
            <a:endParaRPr 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xmlns="" id="{85D928C0-0547-435D-B4D1-615F4BE6B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681" y="1072174"/>
            <a:ext cx="8229600" cy="48982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An endorsement is a program of study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An endorsement is earned when a student completes core curriculum requirements and a sequence of courses in a concentrated area of study.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Students must have their endorsement selection in writing prior “upon entering 9</a:t>
            </a:r>
            <a:r>
              <a:rPr lang="en-US" sz="2800" baseline="30000" dirty="0"/>
              <a:t>th</a:t>
            </a:r>
            <a:r>
              <a:rPr lang="en-US" sz="2800" dirty="0"/>
              <a:t> grade.”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58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88900" y="248509"/>
            <a:ext cx="9307602" cy="615010"/>
            <a:chOff x="-88900" y="203200"/>
            <a:chExt cx="9307602" cy="596900"/>
          </a:xfrm>
        </p:grpSpPr>
        <p:sp>
          <p:nvSpPr>
            <p:cNvPr id="8" name="Rectangle 7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0" y="268678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 spc="300" dirty="0">
                  <a:solidFill>
                    <a:schemeClr val="bg1"/>
                  </a:solidFill>
                  <a:latin typeface="Gill Sans"/>
                  <a:cs typeface="Gill Sans"/>
                </a:rPr>
                <a:t>Endorsement Options</a:t>
              </a:r>
            </a:p>
          </p:txBody>
        </p:sp>
      </p:grpSp>
      <p:pic>
        <p:nvPicPr>
          <p:cNvPr id="7" name="Picture 6" descr="Endorsements ">
            <a:extLst>
              <a:ext uri="{FF2B5EF4-FFF2-40B4-BE49-F238E27FC236}">
                <a16:creationId xmlns:a16="http://schemas.microsoft.com/office/drawing/2014/main" xmlns="" id="{7910C5E5-C6CB-4B83-97B6-0CDACA7ECB9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92" y="1507949"/>
            <a:ext cx="7731215" cy="4599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8161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47962"/>
              </p:ext>
            </p:extLst>
          </p:nvPr>
        </p:nvGraphicFramePr>
        <p:xfrm>
          <a:off x="267587" y="1403577"/>
          <a:ext cx="8438508" cy="1312005"/>
        </p:xfrm>
        <a:graphic>
          <a:graphicData uri="http://schemas.openxmlformats.org/drawingml/2006/table">
            <a:tbl>
              <a:tblPr firstRow="1" firstCol="1" bandRow="1" bandCol="1">
                <a:effectLst/>
                <a:tableStyleId>{1FECB4D8-DB02-4DC6-A0A2-4F2EBAE1DC90}</a:tableStyleId>
              </a:tblPr>
              <a:tblGrid>
                <a:gridCol w="2554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924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920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53468"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/>
                        <a:t>Programs of Study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Career Pathways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u="sng" dirty="0"/>
                        <a:t>*Senior Level Academies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u="sng" dirty="0"/>
                        <a:t>-Senior Level Programs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8537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Science, Technology, Engineering &amp; Mathematics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Cybersecurity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Engineering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 dirty="0" smtClean="0">
                  <a:solidFill>
                    <a:schemeClr val="bg1"/>
                  </a:solidFill>
                  <a:latin typeface="Gill Sans"/>
                  <a:cs typeface="Gill Sans"/>
                </a:rPr>
                <a:t>PSJA Endorsement Options: </a:t>
              </a:r>
              <a:r>
                <a:rPr lang="en-US" sz="2800" spc="300" dirty="0">
                  <a:solidFill>
                    <a:schemeClr val="bg1"/>
                  </a:solidFill>
                  <a:latin typeface="Gill Sans"/>
                  <a:cs typeface="Gill Sans"/>
                </a:rPr>
                <a:t>STEM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131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837589"/>
              </p:ext>
            </p:extLst>
          </p:nvPr>
        </p:nvGraphicFramePr>
        <p:xfrm>
          <a:off x="457200" y="1427535"/>
          <a:ext cx="8438508" cy="5603911"/>
        </p:xfrm>
        <a:graphic>
          <a:graphicData uri="http://schemas.openxmlformats.org/drawingml/2006/table">
            <a:tbl>
              <a:tblPr firstRow="1" firstCol="1" bandRow="1" bandCol="1">
                <a:effectLst/>
                <a:tableStyleId>{1FECB4D8-DB02-4DC6-A0A2-4F2EBAE1DC90}</a:tableStyleId>
              </a:tblPr>
              <a:tblGrid>
                <a:gridCol w="2554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06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938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6816"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/>
                        <a:t>Programs of Study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Career Pathways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u="sng" dirty="0"/>
                        <a:t>*Senior Level Academies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u="sng" dirty="0"/>
                        <a:t>-Senior Level Programs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2415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Agriculture, Food, &amp; Natural Resources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Animal Science        Plant Science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Agribusiness        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Applied Agri. Engineering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Environmental And Natural Resources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2088">
                <a:tc>
                  <a:txBody>
                    <a:bodyPr/>
                    <a:lstStyle/>
                    <a:p>
                      <a:r>
                        <a:rPr lang="en-US" sz="1100" dirty="0"/>
                        <a:t>Architecture &amp; Construction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Electrical Trades</a:t>
                      </a:r>
                    </a:p>
                    <a:p>
                      <a:r>
                        <a:rPr lang="en-US" sz="1100" dirty="0"/>
                        <a:t>Carpentry</a:t>
                      </a:r>
                    </a:p>
                    <a:p>
                      <a:r>
                        <a:rPr lang="en-US" sz="1100" dirty="0"/>
                        <a:t>Architectural &amp; Visual Technology</a:t>
                      </a:r>
                    </a:p>
                    <a:p>
                      <a:r>
                        <a:rPr lang="en-US" sz="1100" dirty="0"/>
                        <a:t>HVAC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074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Arts, AV Technology &amp; Communications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Digital Communications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Design &amp; Multimedia Arts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63169649"/>
                  </a:ext>
                </a:extLst>
              </a:tr>
              <a:tr h="621426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Business, Marketing &amp; Finance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Accounting &amp; Financial Services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Business Management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Entrepreneurship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Marketing &amp; Sales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8422481"/>
                  </a:ext>
                </a:extLst>
              </a:tr>
              <a:tr h="355962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Hospitality &amp; Tourism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Culinary Arts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9934792"/>
                  </a:ext>
                </a:extLst>
              </a:tr>
              <a:tr h="301147">
                <a:tc>
                  <a:txBody>
                    <a:bodyPr/>
                    <a:lstStyle/>
                    <a:p>
                      <a:r>
                        <a:rPr lang="en-US" sz="1100" dirty="0"/>
                        <a:t>Information Technology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Information Technology Support &amp; Services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74977594"/>
                  </a:ext>
                </a:extLst>
              </a:tr>
              <a:tr h="6515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Manufacturing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Welding</a:t>
                      </a:r>
                    </a:p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Advanced Manufacturing &amp; Machinery Mechanics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*Welding Technology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7180170"/>
                  </a:ext>
                </a:extLst>
              </a:tr>
              <a:tr h="975578">
                <a:tc>
                  <a:txBody>
                    <a:bodyPr/>
                    <a:lstStyle/>
                    <a:p>
                      <a:r>
                        <a:rPr lang="en-US" sz="1200" dirty="0"/>
                        <a:t>Transportation, Distribution </a:t>
                      </a:r>
                    </a:p>
                    <a:p>
                      <a:r>
                        <a:rPr lang="en-US" sz="1200" dirty="0"/>
                        <a:t>&amp; Logistics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Automotive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*Automotive Maintenance &amp; Light Repair            </a:t>
                      </a:r>
                    </a:p>
                    <a:p>
                      <a:r>
                        <a:rPr lang="en-US" sz="1200" dirty="0"/>
                        <a:t>         Technology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5214508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8"/>
              <a:ext cx="9143999" cy="55822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 dirty="0" smtClean="0">
                  <a:solidFill>
                    <a:schemeClr val="bg1"/>
                  </a:solidFill>
                  <a:latin typeface="Gill Sans"/>
                  <a:cs typeface="Gill Sans"/>
                </a:rPr>
                <a:t>PSJA Endorsement Options: </a:t>
              </a:r>
              <a:r>
                <a:rPr lang="en-US" sz="2800" spc="300" dirty="0">
                  <a:solidFill>
                    <a:schemeClr val="bg1"/>
                  </a:solidFill>
                  <a:latin typeface="Gill Sans"/>
                  <a:cs typeface="Gill Sans"/>
                </a:rPr>
                <a:t>Business &amp; Industry 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363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271889"/>
              </p:ext>
            </p:extLst>
          </p:nvPr>
        </p:nvGraphicFramePr>
        <p:xfrm>
          <a:off x="267587" y="1403577"/>
          <a:ext cx="8438508" cy="3294811"/>
        </p:xfrm>
        <a:graphic>
          <a:graphicData uri="http://schemas.openxmlformats.org/drawingml/2006/table">
            <a:tbl>
              <a:tblPr firstRow="1" firstCol="1" bandRow="1" bandCol="1">
                <a:effectLst/>
                <a:tableStyleId>{1FECB4D8-DB02-4DC6-A0A2-4F2EBAE1DC90}</a:tableStyleId>
              </a:tblPr>
              <a:tblGrid>
                <a:gridCol w="2554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924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920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53468"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/>
                        <a:t>Programs of Study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Career Pathways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u="sng" dirty="0"/>
                        <a:t>*Senior Level Academies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u="sng" dirty="0"/>
                        <a:t>-Senior Level Programs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8537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Education &amp; Training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Teaching &amp; Training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5728">
                <a:tc>
                  <a:txBody>
                    <a:bodyPr/>
                    <a:lstStyle/>
                    <a:p>
                      <a:r>
                        <a:rPr lang="en-US" sz="1100" dirty="0"/>
                        <a:t>Health Science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Healthcare Diagnostics</a:t>
                      </a:r>
                    </a:p>
                    <a:p>
                      <a:r>
                        <a:rPr lang="en-US" sz="1100" dirty="0"/>
                        <a:t>Nursing Science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*Emergency Medical Technology (EMT) Academy</a:t>
                      </a:r>
                    </a:p>
                    <a:p>
                      <a:r>
                        <a:rPr lang="en-US" sz="1100" dirty="0"/>
                        <a:t>*Dental Assistant Academy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100" dirty="0"/>
                        <a:t>Certified Nurses Aide/Assistant (CNA)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100" dirty="0"/>
                        <a:t>Phlebotomy Technician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100" dirty="0"/>
                        <a:t>Certified EKG Technician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6583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Law, Public Safety, Corrections &amp; Security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Law Enforcement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Emergency Services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*Basic Firefighter Technology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3169649"/>
                  </a:ext>
                </a:extLst>
              </a:tr>
              <a:tr h="526583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Human Services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Cosmetology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31027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 dirty="0" smtClean="0">
                  <a:solidFill>
                    <a:schemeClr val="bg1"/>
                  </a:solidFill>
                  <a:latin typeface="Gill Sans"/>
                  <a:cs typeface="Gill Sans"/>
                </a:rPr>
                <a:t>PSJA Endorsement Options: </a:t>
              </a:r>
              <a:r>
                <a:rPr lang="en-US" sz="2800" spc="300" dirty="0">
                  <a:solidFill>
                    <a:schemeClr val="bg1"/>
                  </a:solidFill>
                  <a:latin typeface="Gill Sans"/>
                  <a:cs typeface="Gill Sans"/>
                </a:rPr>
                <a:t>Public Service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04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99484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241991"/>
              </p:ext>
            </p:extLst>
          </p:nvPr>
        </p:nvGraphicFramePr>
        <p:xfrm>
          <a:off x="267587" y="1403577"/>
          <a:ext cx="8438508" cy="1981729"/>
        </p:xfrm>
        <a:graphic>
          <a:graphicData uri="http://schemas.openxmlformats.org/drawingml/2006/table">
            <a:tbl>
              <a:tblPr firstRow="1" firstCol="1" bandRow="1" bandCol="1">
                <a:effectLst/>
                <a:tableStyleId>{1FECB4D8-DB02-4DC6-A0A2-4F2EBAE1DC90}</a:tableStyleId>
              </a:tblPr>
              <a:tblGrid>
                <a:gridCol w="2554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924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920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29409"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/>
                        <a:t>Area of Focus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Courses related to this career pathway: 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u="sng" dirty="0"/>
                        <a:t>*Senior Level Academies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u="sng" dirty="0"/>
                        <a:t>-Senior Level Programs</a:t>
                      </a: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50209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Performing Arts of Music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Theatre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Visual Arts 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Drama                           English Literature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Band                             History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Choir                            World Languages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Political Science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8"/>
              <a:ext cx="9143999" cy="55822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 dirty="0" smtClean="0">
                  <a:solidFill>
                    <a:schemeClr val="bg1"/>
                  </a:solidFill>
                  <a:latin typeface="Gill Sans"/>
                  <a:cs typeface="Gill Sans"/>
                </a:rPr>
                <a:t>PSJA Endorsement Options: </a:t>
              </a:r>
              <a:r>
                <a:rPr lang="en-US" sz="2800" spc="300" dirty="0">
                  <a:solidFill>
                    <a:schemeClr val="bg1"/>
                  </a:solidFill>
                  <a:latin typeface="Gill Sans"/>
                  <a:cs typeface="Gill Sans"/>
                </a:rPr>
                <a:t>Arts &amp; Humanities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172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883272"/>
            <a:ext cx="9143999" cy="1295400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 materials, content and forms contained in this presentation are the intellectual property of PSJA ISD 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may not be copied, reproduced, distributed or displayed without PSJA ISD’s express written permission. 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written permission is granted, information may be used accompanied 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 an acknowledgement that PSJA ISD is the source.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0" y="3856969"/>
            <a:ext cx="9143998" cy="1001486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90"/>
                </a:solidFill>
                <a:latin typeface="Calibri"/>
                <a:cs typeface="Calibri"/>
              </a:rPr>
              <a:t>psjaisd.us    facebook.com/psjaisd    twitter.com/psjaisd</a:t>
            </a:r>
            <a:br>
              <a:rPr lang="en-US" sz="2400" dirty="0">
                <a:solidFill>
                  <a:srgbClr val="000090"/>
                </a:solidFill>
                <a:latin typeface="Calibri"/>
                <a:cs typeface="Calibri"/>
              </a:rPr>
            </a:br>
            <a:endParaRPr lang="en-US" sz="2400" dirty="0">
              <a:solidFill>
                <a:srgbClr val="000090"/>
              </a:solidFill>
              <a:latin typeface="Calibri"/>
              <a:cs typeface="Calibri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90172" y="4013532"/>
            <a:ext cx="0" cy="312615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-88900" y="248509"/>
            <a:ext cx="9307602" cy="615010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" y="315974"/>
            <a:ext cx="9143999" cy="4841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spc="300" dirty="0">
                <a:solidFill>
                  <a:schemeClr val="bg1"/>
                </a:solidFill>
                <a:latin typeface="Gill Sans"/>
                <a:cs typeface="Gill Sans"/>
              </a:rPr>
              <a:t>PHARR-SAN JUAN-ALAMO INDEPENDENT SCHOOL DISTRICT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487372" y="4026564"/>
            <a:ext cx="0" cy="312615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91" y="1179338"/>
            <a:ext cx="2645590" cy="251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38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D502FBE4F73A46ADDDEBAADB6FD8E2" ma:contentTypeVersion="13" ma:contentTypeDescription="Create a new document." ma:contentTypeScope="" ma:versionID="0f97c92257da276bb74ea6f8c2c63288">
  <xsd:schema xmlns:xsd="http://www.w3.org/2001/XMLSchema" xmlns:xs="http://www.w3.org/2001/XMLSchema" xmlns:p="http://schemas.microsoft.com/office/2006/metadata/properties" xmlns:ns3="4b40ada0-a812-4470-ae13-3f21db633622" xmlns:ns4="d4dec887-9a2f-4846-888c-b7c823bf0694" targetNamespace="http://schemas.microsoft.com/office/2006/metadata/properties" ma:root="true" ma:fieldsID="7066640a1273d0b8768de340ed3937a9" ns3:_="" ns4:_="">
    <xsd:import namespace="4b40ada0-a812-4470-ae13-3f21db633622"/>
    <xsd:import namespace="d4dec887-9a2f-4846-888c-b7c823bf069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40ada0-a812-4470-ae13-3f21db63362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ec887-9a2f-4846-888c-b7c823bf0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B8E3F0-3037-46F5-A45F-346D3042CD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838638-9C82-4EA9-919D-A95FBC797CB0}">
  <ds:schemaRefs>
    <ds:schemaRef ds:uri="http://purl.org/dc/elements/1.1/"/>
    <ds:schemaRef ds:uri="http://purl.org/dc/terms/"/>
    <ds:schemaRef ds:uri="d4dec887-9a2f-4846-888c-b7c823bf0694"/>
    <ds:schemaRef ds:uri="4b40ada0-a812-4470-ae13-3f21db633622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90E6D83-F26E-4DEF-A7C2-1E651D5471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40ada0-a812-4470-ae13-3f21db633622"/>
    <ds:schemaRef ds:uri="d4dec887-9a2f-4846-888c-b7c823bf06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467</Words>
  <Application>Microsoft Office PowerPoint</Application>
  <PresentationFormat>On-screen Show (4:3)</PresentationFormat>
  <Paragraphs>147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Gill Sans</vt:lpstr>
      <vt:lpstr>Wingdings</vt:lpstr>
      <vt:lpstr>Office Theme</vt:lpstr>
      <vt:lpstr> Student Orientation</vt:lpstr>
      <vt:lpstr>PowerPoint Presentation</vt:lpstr>
      <vt:lpstr>PowerPoint Presentation</vt:lpstr>
      <vt:lpstr>High School Endorsement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psjaisd.us    facebook.com/psjaisd    twitter.com/psjaisd </vt:lpstr>
    </vt:vector>
  </TitlesOfParts>
  <Company>PSJA 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Straight from the Source</dc:title>
  <dc:creator>Arianna Vazquez User</dc:creator>
  <cp:lastModifiedBy>Beatriz Gonzalez</cp:lastModifiedBy>
  <cp:revision>118</cp:revision>
  <cp:lastPrinted>2014-06-16T16:50:55Z</cp:lastPrinted>
  <dcterms:created xsi:type="dcterms:W3CDTF">2014-04-11T14:28:54Z</dcterms:created>
  <dcterms:modified xsi:type="dcterms:W3CDTF">2020-03-30T17:38:16Z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0x010100C0D502FBE4F73A46ADDDEBAADB6FD8E2</vt:lpwstr>
  </property>
</Properties>
</file>