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75" r:id="rId5"/>
    <p:sldId id="317" r:id="rId6"/>
    <p:sldId id="328" r:id="rId7"/>
    <p:sldId id="329" r:id="rId8"/>
    <p:sldId id="313" r:id="rId9"/>
    <p:sldId id="322" r:id="rId10"/>
    <p:sldId id="325" r:id="rId11"/>
    <p:sldId id="324" r:id="rId12"/>
    <p:sldId id="326" r:id="rId13"/>
    <p:sldId id="327" r:id="rId14"/>
    <p:sldId id="314" r:id="rId15"/>
    <p:sldId id="323" r:id="rId16"/>
    <p:sldId id="330" r:id="rId17"/>
    <p:sldId id="307" r:id="rId18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5F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9D7FE-1DB7-EA91-CA34-5C263D6E945D}" v="308" dt="2021-07-01T17:09:57.324"/>
    <p1510:client id="{5063AC43-B5A6-4F2F-9F16-500AF87DBE40}" v="164" dt="2021-06-24T14:02:44.362"/>
    <p1510:client id="{77009CDD-23CF-61C7-0809-88E9FE033FE2}" v="132" dt="2021-07-01T20:14:56.8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65"/>
  </p:normalViewPr>
  <p:slideViewPr>
    <p:cSldViewPr snapToGrid="0" snapToObjects="1">
      <p:cViewPr varScale="1">
        <p:scale>
          <a:sx n="68" d="100"/>
          <a:sy n="68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F47349D-6721-604C-ADD9-04B789642696}" type="datetimeFigureOut">
              <a:rPr lang="en-US" smtClean="0"/>
              <a:t>2/4/2022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0D5D1292-DA3E-DE46-9195-0294F091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6918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DEF5FC54-8C26-394B-B026-97FBACCBB0DC}" type="datetimeFigureOut">
              <a:rPr lang="en-US" smtClean="0"/>
              <a:t>2/4/2022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AECCE070-E2FF-534F-A7B7-C96DB1B117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73466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57871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447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831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06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4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170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92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1456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90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7465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302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1641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411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CCE070-E2FF-534F-A7B7-C96DB1B117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804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4E238-838B-FC47-8FF9-64BB21F10EFD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801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BA462-6BFE-BE43-AC1E-F4BF1FD77F30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058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51927-EB98-ED4D-A759-2898D9A6490D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45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86861-760D-F742-BF1A-BAE62B31C456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530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2A7D-5F4C-364C-A288-2BE6749780E9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1678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D0FDE-F32F-5E4D-9A13-3A9CC6475B05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600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4D22D-31AE-054E-B5DD-C3806467657B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25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79850-FCF3-5F4E-AA8F-E20D2161A678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466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A0BBA-B763-3046-A6E3-C929CD343AA3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280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551D3-DE8E-4741-A7B6-97436FEBCC60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832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E59A1-C308-6C4C-9D25-E27E939D6FD9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14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D3099-678D-C245-BBFB-6DEC88269F4B}" type="datetime1">
              <a:rPr lang="en-US" smtClean="0"/>
              <a:t>2/4/2022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6E770-5B8E-4A47-88F3-6D6A9AA5671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sychcentral.com/" TargetMode="External"/><Relationship Id="rId5" Type="http://schemas.openxmlformats.org/officeDocument/2006/relationships/hyperlink" Target="https://psychcentral.com/blog/5-tips-for-building-a-healthy-relationship-with-your-teenager#2" TargetMode="External"/><Relationship Id="rId4" Type="http://schemas.openxmlformats.org/officeDocument/2006/relationships/hyperlink" Target="https://www.huffpost.com/entry/10-tips-for-improving-parent-teen-relationships_b_6737916#:~:text=10%20Tips%20for%20Improving%20Parent-Teen%20Relationships%201%20Remember,unplugged%20time%20to%20enjoy%20being%20a%20family.%20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88900" y="248509"/>
            <a:ext cx="9307602" cy="615010"/>
            <a:chOff x="-88900" y="203200"/>
            <a:chExt cx="9307602" cy="596900"/>
          </a:xfrm>
        </p:grpSpPr>
        <p:sp>
          <p:nvSpPr>
            <p:cNvPr id="8" name="Rectangle 7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itle 1"/>
            <p:cNvSpPr txBox="1">
              <a:spLocks/>
            </p:cNvSpPr>
            <p:nvPr/>
          </p:nvSpPr>
          <p:spPr>
            <a:xfrm>
              <a:off x="0" y="26867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spc="300" dirty="0">
                  <a:solidFill>
                    <a:schemeClr val="bg1"/>
                  </a:solidFill>
                  <a:latin typeface="Gill Sans"/>
                  <a:cs typeface="Gill Sans"/>
                </a:rPr>
                <a:t>PHARR-SAN JUAN-ALAMO INDEPENDENT SCHOOL DISTRICT</a:t>
              </a:r>
            </a:p>
          </p:txBody>
        </p:sp>
      </p:grp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253285" y="1407635"/>
            <a:ext cx="8637428" cy="1345320"/>
          </a:xfrm>
        </p:spPr>
        <p:txBody>
          <a:bodyPr>
            <a:noAutofit/>
          </a:bodyPr>
          <a:lstStyle/>
          <a:p>
            <a:r>
              <a:rPr lang="en-US" sz="4800" b="1" dirty="0">
                <a:cs typeface="Calibri"/>
              </a:rPr>
              <a:t>CONSTRUYENDO LA RELACIÓN CON SU ADOLESCENTE</a:t>
            </a:r>
            <a:endParaRPr lang="en-US" sz="4800" dirty="0"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78661" y="6466680"/>
            <a:ext cx="1270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Updated 6/23/21</a:t>
            </a: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319123" y="2140269"/>
            <a:ext cx="8291207" cy="6126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rgbClr val="C00000"/>
              </a:solidFill>
            </a:endParaRPr>
          </a:p>
        </p:txBody>
      </p:sp>
      <p:pic>
        <p:nvPicPr>
          <p:cNvPr id="11" name="Picture 10" descr="trans_psja_logo_stack.png">
            <a:extLst>
              <a:ext uri="{FF2B5EF4-FFF2-40B4-BE49-F238E27FC236}">
                <a16:creationId xmlns:a16="http://schemas.microsoft.com/office/drawing/2014/main" id="{E700EC37-230D-47EF-8AD7-60D576416D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571FF96C-7D1C-4272-9169-E181572C7B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68" y="3049891"/>
            <a:ext cx="3695116" cy="325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2070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AGENDA</a:t>
              </a: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+mj-lt"/>
              </a:rPr>
              <a:t>La </a:t>
            </a:r>
            <a:r>
              <a:rPr lang="en-US" dirty="0" err="1">
                <a:latin typeface="+mj-lt"/>
              </a:rPr>
              <a:t>importancia</a:t>
            </a:r>
            <a:r>
              <a:rPr lang="en-US" dirty="0">
                <a:latin typeface="+mj-lt"/>
              </a:rPr>
              <a:t> de </a:t>
            </a:r>
            <a:r>
              <a:rPr lang="en-US" dirty="0" err="1">
                <a:latin typeface="+mj-lt"/>
              </a:rPr>
              <a:t>tener</a:t>
            </a:r>
            <a:r>
              <a:rPr lang="en-US" dirty="0">
                <a:latin typeface="+mj-lt"/>
              </a:rPr>
              <a:t> una </a:t>
            </a:r>
            <a:r>
              <a:rPr lang="en-US" dirty="0" err="1">
                <a:latin typeface="+mj-lt"/>
              </a:rPr>
              <a:t>relación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positiva</a:t>
            </a:r>
            <a:r>
              <a:rPr lang="en-US" dirty="0">
                <a:latin typeface="+mj-lt"/>
              </a:rPr>
              <a:t> con </a:t>
            </a:r>
            <a:r>
              <a:rPr lang="en-US" dirty="0" err="1">
                <a:latin typeface="+mj-lt"/>
              </a:rPr>
              <a:t>su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adolescente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Tips para </a:t>
            </a:r>
            <a:r>
              <a:rPr lang="en-US" dirty="0" err="1">
                <a:latin typeface="+mj-lt"/>
              </a:rPr>
              <a:t>mejorar</a:t>
            </a:r>
            <a:r>
              <a:rPr lang="en-US" dirty="0">
                <a:latin typeface="+mj-lt"/>
              </a:rPr>
              <a:t> la </a:t>
            </a:r>
            <a:r>
              <a:rPr lang="en-US" dirty="0" err="1">
                <a:latin typeface="+mj-lt"/>
              </a:rPr>
              <a:t>relación</a:t>
            </a:r>
            <a:r>
              <a:rPr lang="en-US" dirty="0">
                <a:latin typeface="+mj-lt"/>
              </a:rPr>
              <a:t> con </a:t>
            </a:r>
            <a:r>
              <a:rPr lang="en-US" dirty="0" err="1">
                <a:latin typeface="+mj-lt"/>
              </a:rPr>
              <a:t>su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hijo</a:t>
            </a:r>
            <a:r>
              <a:rPr lang="en-US" dirty="0">
                <a:latin typeface="+mj-lt"/>
              </a:rPr>
              <a:t>/a</a:t>
            </a:r>
          </a:p>
          <a:p>
            <a:r>
              <a:rPr lang="en-US" dirty="0">
                <a:latin typeface="+mj-lt"/>
              </a:rPr>
              <a:t>Frases </a:t>
            </a:r>
            <a:r>
              <a:rPr lang="en-US" dirty="0" err="1">
                <a:latin typeface="+mj-lt"/>
              </a:rPr>
              <a:t>positivas</a:t>
            </a:r>
            <a:r>
              <a:rPr lang="en-US" dirty="0">
                <a:latin typeface="+mj-lt"/>
              </a:rPr>
              <a:t> para usar </a:t>
            </a:r>
            <a:r>
              <a:rPr lang="en-US" dirty="0" err="1">
                <a:latin typeface="+mj-lt"/>
              </a:rPr>
              <a:t>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conversaciones</a:t>
            </a:r>
            <a:r>
              <a:rPr lang="en-US" dirty="0">
                <a:latin typeface="+mj-lt"/>
              </a:rPr>
              <a:t> con </a:t>
            </a:r>
            <a:r>
              <a:rPr lang="en-US" dirty="0" err="1">
                <a:latin typeface="+mj-lt"/>
              </a:rPr>
              <a:t>su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hijo</a:t>
            </a:r>
            <a:r>
              <a:rPr lang="en-US" dirty="0">
                <a:latin typeface="+mj-lt"/>
              </a:rPr>
              <a:t>/a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D98A54-F4A4-4E81-AFC1-B1B2761CF7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2986" y="4267419"/>
            <a:ext cx="4180214" cy="245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435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83890" y="272412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2700" b="1" dirty="0">
                  <a:solidFill>
                    <a:schemeClr val="bg1"/>
                  </a:solidFill>
                  <a:ea typeface="+mj-lt"/>
                  <a:cs typeface="+mj-lt"/>
                </a:rPr>
                <a:t>LA IMPORTANCIA DE TENER UNA RELACIÓN POSITIVA </a:t>
              </a:r>
              <a:endParaRPr lang="en-US" sz="2700" b="1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3</a:t>
            </a:fld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8354EB-09DC-44A7-8048-7D81DFD78937}"/>
              </a:ext>
            </a:extLst>
          </p:cNvPr>
          <p:cNvSpPr txBox="1"/>
          <p:nvPr/>
        </p:nvSpPr>
        <p:spPr>
          <a:xfrm>
            <a:off x="530959" y="1267478"/>
            <a:ext cx="8078370" cy="298543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Como padres,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hemos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visto por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nuestros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hijos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desde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antes de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su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n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acimiento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.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Ahora</a:t>
            </a:r>
            <a:r>
              <a:rPr lang="en-US" sz="2800" b="0" i="0" dirty="0">
                <a:solidFill>
                  <a:srgbClr val="231F20"/>
                </a:solidFill>
                <a:effectLst/>
                <a:latin typeface="+mj-lt"/>
              </a:rPr>
              <a:t> que son </a:t>
            </a:r>
            <a:r>
              <a:rPr lang="en-US" sz="2800" b="0" i="0" dirty="0" err="1">
                <a:solidFill>
                  <a:srgbClr val="231F20"/>
                </a:solidFill>
                <a:effectLst/>
                <a:latin typeface="+mj-lt"/>
              </a:rPr>
              <a:t>adolescentes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quieren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tener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independencia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y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libertad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para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tomar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sus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propias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decisiones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. Pero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aún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mientras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incrementan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su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independencia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necesitan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que los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guíemos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,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ámemos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y hasta que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nos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divertamos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 con </a:t>
            </a:r>
            <a:r>
              <a:rPr lang="en-US" sz="2800" dirty="0" err="1">
                <a:solidFill>
                  <a:srgbClr val="231F20"/>
                </a:solidFill>
                <a:latin typeface="+mj-lt"/>
              </a:rPr>
              <a:t>ellos</a:t>
            </a:r>
            <a:r>
              <a:rPr lang="en-US" sz="2800" dirty="0">
                <a:solidFill>
                  <a:srgbClr val="231F20"/>
                </a:solidFill>
                <a:latin typeface="+mj-lt"/>
              </a:rPr>
              <a:t>.</a:t>
            </a:r>
            <a:endParaRPr lang="en-US" sz="2800">
              <a:solidFill>
                <a:srgbClr val="231F20"/>
              </a:solidFill>
              <a:latin typeface="Proxima Nova"/>
            </a:endParaRPr>
          </a:p>
          <a:p>
            <a:endParaRPr lang="en-US" sz="2000" dirty="0">
              <a:solidFill>
                <a:srgbClr val="231F20"/>
              </a:solidFill>
              <a:latin typeface="Proxima Nova"/>
            </a:endParaRPr>
          </a:p>
        </p:txBody>
      </p:sp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A6CB79A1-B9C5-432E-A50C-8D8CFAD74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155" y="4029051"/>
            <a:ext cx="4968740" cy="2388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88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See the source image">
            <a:extLst>
              <a:ext uri="{FF2B5EF4-FFF2-40B4-BE49-F238E27FC236}">
                <a16:creationId xmlns:a16="http://schemas.microsoft.com/office/drawing/2014/main" id="{A43B6399-E238-4EC1-AB06-9DD0D11B8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969" y="5190405"/>
            <a:ext cx="1519361" cy="1601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-81802" y="143704"/>
            <a:ext cx="9307602" cy="615010"/>
            <a:chOff x="-81802" y="114881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1802" y="114881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000" b="1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804" y="-3871"/>
            <a:ext cx="1444996" cy="13754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A176877C-618C-4836-9C12-1F66F4C89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83266" y="55877"/>
            <a:ext cx="8229600" cy="780439"/>
          </a:xfrm>
        </p:spPr>
        <p:txBody>
          <a:bodyPr>
            <a:noAutofit/>
          </a:bodyPr>
          <a:lstStyle/>
          <a:p>
            <a:pPr algn="l"/>
            <a:r>
              <a:rPr lang="en-US" sz="4000" b="1" dirty="0" err="1">
                <a:solidFill>
                  <a:schemeClr val="bg1"/>
                </a:solidFill>
              </a:rPr>
              <a:t>RELACIÓN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POSITIVA</a:t>
            </a:r>
            <a:endParaRPr lang="en-US" sz="4000">
              <a:solidFill>
                <a:schemeClr val="bg1"/>
              </a:solidFill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4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7B8D5-AB54-4E43-A244-D585EEF5E57D}"/>
              </a:ext>
            </a:extLst>
          </p:cNvPr>
          <p:cNvSpPr txBox="1"/>
          <p:nvPr/>
        </p:nvSpPr>
        <p:spPr>
          <a:xfrm>
            <a:off x="267319" y="1212863"/>
            <a:ext cx="8598874" cy="45243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Por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más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que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su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hijo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/a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quiera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controlar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su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propia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vida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,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tenemos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que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proyectarles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una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medida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de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guianza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y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autoridad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.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Aunque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veces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piensan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que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ya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saben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todo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y que son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suficientemente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maduros para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tomar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sus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propias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decisiones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, la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falta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de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experiencia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los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puede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afectar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al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tomar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dichas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decisiones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Esto a </a:t>
            </a:r>
            <a:r>
              <a:rPr lang="en-US" sz="24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veces</a:t>
            </a:r>
            <a:r>
              <a:rPr lang="en-US" sz="24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nos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transmite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miedo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 a que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nuestros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/s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comenzaran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comportarse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maneras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no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saludables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US" sz="2400" b="0" i="0" dirty="0">
              <a:solidFill>
                <a:srgbClr val="231F20"/>
              </a:solidFill>
              <a:effectLst/>
              <a:latin typeface="Calibri"/>
              <a:cs typeface="Calibri"/>
            </a:endParaRPr>
          </a:p>
          <a:p>
            <a:endParaRPr lang="en-US" sz="2400" dirty="0">
              <a:solidFill>
                <a:srgbClr val="231F2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Nuestra meta debe ser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ver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a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nuestros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/as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como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personas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física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, mental y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emocionalmente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saludables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, que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saben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conocen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entre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bien y el mal, que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puedan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sentir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orgullo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si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mismos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 y de sus </a:t>
            </a:r>
            <a:r>
              <a:rPr lang="en-US" sz="2400" dirty="0" err="1">
                <a:solidFill>
                  <a:srgbClr val="231F20"/>
                </a:solidFill>
                <a:latin typeface="Calibri"/>
                <a:cs typeface="Calibri"/>
              </a:rPr>
              <a:t>habilidades</a:t>
            </a:r>
            <a:r>
              <a:rPr lang="en-US" sz="2400" dirty="0">
                <a:solidFill>
                  <a:srgbClr val="231F20"/>
                </a:solidFill>
                <a:latin typeface="Calibri"/>
                <a:cs typeface="Calibri"/>
              </a:rPr>
              <a:t>.  </a:t>
            </a:r>
            <a:endParaRPr lang="en-US" sz="24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592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309489" y="2656321"/>
            <a:ext cx="44717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err="1">
                <a:latin typeface="+mj-lt"/>
              </a:rPr>
              <a:t>Escoja</a:t>
            </a:r>
            <a:r>
              <a:rPr lang="en-US" sz="2000" b="1" dirty="0">
                <a:latin typeface="+mj-lt"/>
              </a:rPr>
              <a:t> sus </a:t>
            </a:r>
            <a:r>
              <a:rPr lang="en-US" sz="2000" b="1" dirty="0" err="1">
                <a:latin typeface="+mj-lt"/>
              </a:rPr>
              <a:t>batallas</a:t>
            </a:r>
            <a:endParaRPr lang="en-US" sz="2000" b="0" i="0" dirty="0">
              <a:effectLst/>
              <a:latin typeface="+mj-lt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2900" b="1" dirty="0">
                  <a:solidFill>
                    <a:schemeClr val="bg1"/>
                  </a:solidFill>
                  <a:cs typeface="Calibri"/>
                </a:rPr>
                <a:t>TIPS PARA CONSTRUÍR UNA RELACIÓN SALUDABLE</a:t>
              </a:r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000" b="1" dirty="0">
                <a:solidFill>
                  <a:schemeClr val="bg1"/>
                </a:solidFill>
                <a:latin typeface="Calibri"/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5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F152A4-890E-4822-A6CA-ABF0ED2BEC80}"/>
              </a:ext>
            </a:extLst>
          </p:cNvPr>
          <p:cNvSpPr txBox="1"/>
          <p:nvPr/>
        </p:nvSpPr>
        <p:spPr>
          <a:xfrm>
            <a:off x="309489" y="1113302"/>
            <a:ext cx="46986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Tome </a:t>
            </a:r>
            <a:r>
              <a:rPr lang="en-US" sz="2000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interes</a:t>
            </a:r>
            <a:r>
              <a:rPr lang="en-US" sz="2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b="1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sus </a:t>
            </a:r>
            <a:r>
              <a:rPr lang="en-US" sz="2000" b="1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intereses</a:t>
            </a:r>
            <a:endParaRPr lang="en-US" sz="20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8B3D3CD-992F-4833-B3FB-D5DA8543CE9B}"/>
              </a:ext>
            </a:extLst>
          </p:cNvPr>
          <p:cNvSpPr txBox="1"/>
          <p:nvPr/>
        </p:nvSpPr>
        <p:spPr>
          <a:xfrm>
            <a:off x="309489" y="1512375"/>
            <a:ext cx="8520375" cy="10156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0" i="0" dirty="0" err="1">
                <a:effectLst/>
                <a:latin typeface="Calibri"/>
                <a:cs typeface="Calibri"/>
              </a:rPr>
              <a:t>Muchas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veces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</a:rPr>
              <a:t>los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hijos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comienzan</a:t>
            </a:r>
            <a:r>
              <a:rPr lang="en-US" sz="2000" b="0" i="0" dirty="0">
                <a:effectLst/>
                <a:latin typeface="Calibri"/>
                <a:cs typeface="Calibri"/>
              </a:rPr>
              <a:t> con los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mismos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intereses</a:t>
            </a:r>
            <a:r>
              <a:rPr lang="en-US" sz="2000" b="0" i="0" dirty="0">
                <a:effectLst/>
                <a:latin typeface="Calibri"/>
                <a:cs typeface="Calibri"/>
              </a:rPr>
              <a:t> que sus padres. Pero al paso de los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años</a:t>
            </a:r>
            <a:r>
              <a:rPr lang="en-US" sz="2000" b="0" i="0" dirty="0">
                <a:effectLst/>
                <a:latin typeface="Calibri"/>
                <a:cs typeface="Calibri"/>
              </a:rPr>
              <a:t>,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crecen</a:t>
            </a:r>
            <a:r>
              <a:rPr lang="en-US" sz="2000" b="0" i="0" dirty="0">
                <a:effectLst/>
                <a:latin typeface="Calibri"/>
                <a:cs typeface="Calibri"/>
              </a:rPr>
              <a:t> y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maduran</a:t>
            </a:r>
            <a:r>
              <a:rPr lang="en-US" sz="2000" b="0" i="0" dirty="0">
                <a:effectLst/>
                <a:latin typeface="Calibri"/>
                <a:cs typeface="Calibri"/>
              </a:rPr>
              <a:t> y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comienzan</a:t>
            </a:r>
            <a:r>
              <a:rPr lang="en-US" sz="2000" b="0" i="0" dirty="0">
                <a:effectLst/>
                <a:latin typeface="Calibri"/>
                <a:cs typeface="Calibri"/>
              </a:rPr>
              <a:t> a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querer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explorar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su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propios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intereses</a:t>
            </a:r>
            <a:r>
              <a:rPr lang="en-US" sz="2000" dirty="0">
                <a:latin typeface="Calibri"/>
                <a:cs typeface="Calibri"/>
              </a:rPr>
              <a:t>.</a:t>
            </a:r>
            <a:r>
              <a:rPr lang="en-US" sz="2000" b="0" i="0" dirty="0">
                <a:effectLst/>
                <a:latin typeface="Calibri"/>
                <a:cs typeface="Calibri"/>
              </a:rPr>
              <a:t> L</a:t>
            </a:r>
            <a:r>
              <a:rPr lang="en-US" sz="2000" dirty="0">
                <a:latin typeface="Calibri"/>
                <a:cs typeface="Calibri"/>
              </a:rPr>
              <a:t>a </a:t>
            </a:r>
            <a:r>
              <a:rPr lang="en-US" sz="2000" dirty="0" err="1">
                <a:latin typeface="Calibri"/>
                <a:cs typeface="Calibri"/>
              </a:rPr>
              <a:t>mayoria</a:t>
            </a:r>
            <a:r>
              <a:rPr lang="en-US" sz="2000" dirty="0">
                <a:latin typeface="Calibri"/>
                <a:cs typeface="Calibri"/>
              </a:rPr>
              <a:t> de las </a:t>
            </a:r>
            <a:r>
              <a:rPr lang="en-US" sz="2000" dirty="0" err="1">
                <a:latin typeface="Calibri"/>
                <a:cs typeface="Calibri"/>
              </a:rPr>
              <a:t>veces</a:t>
            </a:r>
            <a:r>
              <a:rPr lang="en-US" sz="2000" dirty="0">
                <a:latin typeface="Calibri"/>
                <a:cs typeface="Calibri"/>
              </a:rPr>
              <a:t> son </a:t>
            </a:r>
            <a:r>
              <a:rPr lang="en-US" sz="2000" dirty="0" err="1">
                <a:latin typeface="Calibri"/>
                <a:cs typeface="Calibri"/>
              </a:rPr>
              <a:t>muy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diferentes</a:t>
            </a:r>
            <a:r>
              <a:rPr lang="en-US" sz="2000" dirty="0">
                <a:latin typeface="Calibri"/>
                <a:cs typeface="Calibri"/>
              </a:rPr>
              <a:t> a las de los padres.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D46818-2D69-46FD-BDD4-858B9D303EA1}"/>
              </a:ext>
            </a:extLst>
          </p:cNvPr>
          <p:cNvSpPr txBox="1"/>
          <p:nvPr/>
        </p:nvSpPr>
        <p:spPr>
          <a:xfrm>
            <a:off x="309489" y="3037080"/>
            <a:ext cx="8531218" cy="193899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0" i="0" dirty="0" err="1">
                <a:effectLst/>
                <a:latin typeface="Calibri"/>
                <a:cs typeface="Calibri"/>
              </a:rPr>
              <a:t>Deje</a:t>
            </a:r>
            <a:r>
              <a:rPr lang="en-US" sz="2000" b="0" i="0" dirty="0">
                <a:effectLst/>
                <a:latin typeface="Calibri"/>
                <a:cs typeface="Calibri"/>
              </a:rPr>
              <a:t>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ir</a:t>
            </a:r>
            <a:r>
              <a:rPr lang="en-US" sz="2000" b="0" i="0" dirty="0">
                <a:effectLst/>
                <a:latin typeface="Calibri"/>
                <a:cs typeface="Calibri"/>
              </a:rPr>
              <a:t> las </a:t>
            </a:r>
            <a:r>
              <a:rPr lang="en-US" sz="2000" b="0" i="0" dirty="0" err="1">
                <a:effectLst/>
                <a:latin typeface="Calibri"/>
                <a:cs typeface="Calibri"/>
              </a:rPr>
              <a:t>cosas</a:t>
            </a:r>
            <a:r>
              <a:rPr lang="en-US" sz="2000" b="0" i="0" dirty="0">
                <a:effectLst/>
                <a:latin typeface="Calibri"/>
                <a:cs typeface="Calibri"/>
              </a:rPr>
              <a:t> que </a:t>
            </a:r>
            <a:r>
              <a:rPr lang="en-US" sz="2000" dirty="0">
                <a:latin typeface="Calibri"/>
                <a:cs typeface="Calibri"/>
              </a:rPr>
              <a:t>no </a:t>
            </a:r>
            <a:r>
              <a:rPr lang="en-US" sz="2000" dirty="0" err="1">
                <a:latin typeface="Calibri"/>
                <a:cs typeface="Calibri"/>
              </a:rPr>
              <a:t>tendrán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impacto</a:t>
            </a:r>
            <a:r>
              <a:rPr lang="en-US" sz="2000" dirty="0">
                <a:latin typeface="Calibri"/>
                <a:cs typeface="Calibri"/>
              </a:rPr>
              <a:t> a largo </a:t>
            </a:r>
            <a:r>
              <a:rPr lang="en-US" sz="2000" dirty="0" err="1">
                <a:latin typeface="Calibri"/>
                <a:cs typeface="Calibri"/>
              </a:rPr>
              <a:t>plazo</a:t>
            </a:r>
            <a:r>
              <a:rPr lang="en-US" sz="2000" dirty="0">
                <a:latin typeface="Calibri"/>
                <a:cs typeface="Calibri"/>
              </a:rPr>
              <a:t>. </a:t>
            </a:r>
            <a:r>
              <a:rPr lang="en-US" sz="2000" dirty="0" err="1">
                <a:latin typeface="Calibri"/>
                <a:cs typeface="Calibri"/>
              </a:rPr>
              <a:t>Cosas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como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el</a:t>
            </a:r>
            <a:r>
              <a:rPr lang="en-US" sz="2000" dirty="0">
                <a:latin typeface="Calibri"/>
                <a:cs typeface="Calibri"/>
              </a:rPr>
              <a:t> color o </a:t>
            </a:r>
            <a:r>
              <a:rPr lang="en-US" sz="2000" dirty="0" err="1">
                <a:latin typeface="Calibri"/>
                <a:cs typeface="Calibri"/>
              </a:rPr>
              <a:t>corte</a:t>
            </a:r>
            <a:r>
              <a:rPr lang="en-US" sz="2000" dirty="0">
                <a:latin typeface="Calibri"/>
                <a:cs typeface="Calibri"/>
              </a:rPr>
              <a:t> de </a:t>
            </a:r>
            <a:r>
              <a:rPr lang="en-US" sz="2000" dirty="0" err="1">
                <a:latin typeface="Calibri"/>
                <a:cs typeface="Calibri"/>
              </a:rPr>
              <a:t>su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pelo</a:t>
            </a:r>
            <a:r>
              <a:rPr lang="en-US" sz="2000" dirty="0">
                <a:latin typeface="Calibri"/>
                <a:cs typeface="Calibri"/>
              </a:rPr>
              <a:t>, palabras que </a:t>
            </a:r>
            <a:r>
              <a:rPr lang="en-US" sz="2000" dirty="0" err="1">
                <a:latin typeface="Calibri"/>
                <a:cs typeface="Calibri"/>
              </a:rPr>
              <a:t>dicen</a:t>
            </a:r>
            <a:r>
              <a:rPr lang="en-US" sz="2000" dirty="0">
                <a:latin typeface="Calibri"/>
                <a:cs typeface="Calibri"/>
              </a:rPr>
              <a:t>, o </a:t>
            </a:r>
            <a:r>
              <a:rPr lang="en-US" sz="2000" dirty="0" err="1">
                <a:latin typeface="Calibri"/>
                <a:cs typeface="Calibri"/>
              </a:rPr>
              <a:t>como</a:t>
            </a:r>
            <a:r>
              <a:rPr lang="en-US" sz="2000" dirty="0">
                <a:latin typeface="Calibri"/>
                <a:cs typeface="Calibri"/>
              </a:rPr>
              <a:t> se </a:t>
            </a:r>
            <a:r>
              <a:rPr lang="en-US" sz="2000" dirty="0" err="1">
                <a:latin typeface="Calibri"/>
                <a:cs typeface="Calibri"/>
              </a:rPr>
              <a:t>pueden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vestir</a:t>
            </a:r>
            <a:r>
              <a:rPr lang="en-US" sz="2000" dirty="0">
                <a:latin typeface="Calibri"/>
                <a:cs typeface="Calibri"/>
              </a:rPr>
              <a:t> son </a:t>
            </a:r>
            <a:r>
              <a:rPr lang="en-US" sz="2000" dirty="0" err="1">
                <a:latin typeface="Calibri"/>
                <a:cs typeface="Calibri"/>
              </a:rPr>
              <a:t>cosas</a:t>
            </a:r>
            <a:r>
              <a:rPr lang="en-US" sz="2000" dirty="0">
                <a:latin typeface="Calibri"/>
                <a:cs typeface="Calibri"/>
              </a:rPr>
              <a:t> que debe </a:t>
            </a:r>
            <a:r>
              <a:rPr lang="en-US" sz="2000" dirty="0" err="1">
                <a:latin typeface="Calibri"/>
                <a:cs typeface="Calibri"/>
              </a:rPr>
              <a:t>pensar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realmente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meritan</a:t>
            </a:r>
            <a:r>
              <a:rPr lang="en-US" sz="2000" dirty="0">
                <a:latin typeface="Calibri"/>
                <a:cs typeface="Calibri"/>
              </a:rPr>
              <a:t> una </a:t>
            </a:r>
            <a:r>
              <a:rPr lang="en-US" sz="2000" dirty="0" err="1">
                <a:latin typeface="Calibri"/>
                <a:cs typeface="Calibri"/>
              </a:rPr>
              <a:t>discusión</a:t>
            </a:r>
            <a:r>
              <a:rPr lang="en-US" sz="2000" dirty="0">
                <a:latin typeface="Calibri"/>
                <a:cs typeface="Calibri"/>
              </a:rPr>
              <a:t> o </a:t>
            </a:r>
            <a:r>
              <a:rPr lang="en-US" sz="2000" dirty="0" err="1">
                <a:latin typeface="Calibri"/>
                <a:cs typeface="Calibri"/>
              </a:rPr>
              <a:t>pelea</a:t>
            </a:r>
            <a:r>
              <a:rPr lang="en-US" sz="2000" dirty="0">
                <a:latin typeface="Calibri"/>
                <a:cs typeface="Calibri"/>
              </a:rPr>
              <a:t>. Si </a:t>
            </a:r>
            <a:r>
              <a:rPr lang="en-US" sz="2000" dirty="0" err="1">
                <a:latin typeface="Calibri"/>
                <a:cs typeface="Calibri"/>
              </a:rPr>
              <a:t>constantemente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está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dictando</a:t>
            </a:r>
            <a:r>
              <a:rPr lang="en-US" sz="2000" dirty="0">
                <a:latin typeface="Calibri"/>
                <a:cs typeface="Calibri"/>
              </a:rPr>
              <a:t> que </a:t>
            </a:r>
            <a:r>
              <a:rPr lang="en-US" sz="2000" dirty="0" err="1">
                <a:latin typeface="Calibri"/>
                <a:cs typeface="Calibri"/>
              </a:rPr>
              <a:t>pueden</a:t>
            </a:r>
            <a:r>
              <a:rPr lang="en-US" sz="2000" dirty="0">
                <a:latin typeface="Calibri"/>
                <a:cs typeface="Calibri"/>
              </a:rPr>
              <a:t> o no </a:t>
            </a:r>
            <a:r>
              <a:rPr lang="en-US" sz="2000" dirty="0" err="1">
                <a:latin typeface="Calibri"/>
                <a:cs typeface="Calibri"/>
              </a:rPr>
              <a:t>pueden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hacer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debilita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su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autoridad</a:t>
            </a:r>
            <a:r>
              <a:rPr lang="en-US" sz="2000" dirty="0">
                <a:latin typeface="Calibri"/>
                <a:cs typeface="Calibri"/>
              </a:rPr>
              <a:t> y </a:t>
            </a:r>
            <a:r>
              <a:rPr lang="en-US" sz="2000" dirty="0" err="1">
                <a:latin typeface="Calibri"/>
                <a:cs typeface="Calibri"/>
              </a:rPr>
              <a:t>su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respeto</a:t>
            </a:r>
            <a:r>
              <a:rPr lang="en-US" sz="2000" dirty="0">
                <a:latin typeface="Calibri"/>
                <a:cs typeface="Calibri"/>
              </a:rPr>
              <a:t>. Sus </a:t>
            </a:r>
            <a:r>
              <a:rPr lang="en-US" sz="2000" dirty="0" err="1">
                <a:latin typeface="Calibri"/>
                <a:cs typeface="Calibri"/>
              </a:rPr>
              <a:t>hijos</a:t>
            </a:r>
            <a:r>
              <a:rPr lang="en-US" sz="2000" dirty="0">
                <a:latin typeface="Calibri"/>
                <a:cs typeface="Calibri"/>
              </a:rPr>
              <a:t> no </a:t>
            </a:r>
            <a:r>
              <a:rPr lang="en-US" sz="2000" dirty="0" err="1">
                <a:latin typeface="Calibri"/>
                <a:cs typeface="Calibri"/>
              </a:rPr>
              <a:t>tendrán</a:t>
            </a:r>
            <a:r>
              <a:rPr lang="en-US" sz="2000" dirty="0">
                <a:latin typeface="Calibri"/>
                <a:cs typeface="Calibri"/>
              </a:rPr>
              <a:t> la </a:t>
            </a:r>
            <a:r>
              <a:rPr lang="en-US" sz="2000" dirty="0" err="1">
                <a:latin typeface="Calibri"/>
                <a:cs typeface="Calibri"/>
              </a:rPr>
              <a:t>confianza</a:t>
            </a:r>
            <a:r>
              <a:rPr lang="en-US" sz="2000" dirty="0">
                <a:latin typeface="Calibri"/>
                <a:cs typeface="Calibri"/>
              </a:rPr>
              <a:t> y hasta </a:t>
            </a:r>
            <a:r>
              <a:rPr lang="en-US" sz="2000" dirty="0" err="1">
                <a:latin typeface="Calibri"/>
                <a:cs typeface="Calibri"/>
              </a:rPr>
              <a:t>podrán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sentir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miedo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hablar</a:t>
            </a:r>
            <a:r>
              <a:rPr lang="en-US" sz="2000" dirty="0">
                <a:latin typeface="Calibri"/>
                <a:cs typeface="Calibri"/>
              </a:rPr>
              <a:t> con </a:t>
            </a:r>
            <a:r>
              <a:rPr lang="en-US" sz="2000" dirty="0" err="1">
                <a:latin typeface="Calibri"/>
                <a:cs typeface="Calibri"/>
              </a:rPr>
              <a:t>ustedes</a:t>
            </a:r>
            <a:r>
              <a:rPr lang="en-US" sz="2000" dirty="0">
                <a:latin typeface="Calibri"/>
                <a:cs typeface="Calibri"/>
              </a:rPr>
              <a:t>. </a:t>
            </a:r>
            <a:r>
              <a:rPr lang="en-US" sz="2000" dirty="0" err="1">
                <a:latin typeface="Calibri"/>
                <a:cs typeface="Calibri"/>
              </a:rPr>
              <a:t>Podrían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empezar</a:t>
            </a:r>
            <a:r>
              <a:rPr lang="en-US" sz="2000" dirty="0">
                <a:latin typeface="Calibri"/>
                <a:cs typeface="Calibri"/>
              </a:rPr>
              <a:t> a </a:t>
            </a:r>
            <a:r>
              <a:rPr lang="en-US" sz="2000" dirty="0" err="1">
                <a:latin typeface="Calibri"/>
                <a:cs typeface="Calibri"/>
              </a:rPr>
              <a:t>mentir</a:t>
            </a:r>
            <a:r>
              <a:rPr lang="en-US" sz="2000" dirty="0">
                <a:latin typeface="Calibri"/>
                <a:cs typeface="Calibri"/>
              </a:rPr>
              <a:t> o hasta </a:t>
            </a:r>
            <a:r>
              <a:rPr lang="en-US" sz="2000" dirty="0" err="1">
                <a:latin typeface="Calibri"/>
                <a:cs typeface="Calibri"/>
              </a:rPr>
              <a:t>podrían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empezar</a:t>
            </a:r>
            <a:r>
              <a:rPr lang="en-US" sz="2000" dirty="0">
                <a:latin typeface="Calibri"/>
                <a:cs typeface="Calibri"/>
              </a:rPr>
              <a:t> a </a:t>
            </a:r>
            <a:r>
              <a:rPr lang="en-US" sz="2000" dirty="0" err="1">
                <a:latin typeface="Calibri"/>
                <a:cs typeface="Calibri"/>
              </a:rPr>
              <a:t>desafiarlos</a:t>
            </a:r>
            <a:r>
              <a:rPr lang="en-US" sz="2000" dirty="0">
                <a:latin typeface="Calibri"/>
                <a:cs typeface="Calibri"/>
              </a:rPr>
              <a:t>.</a:t>
            </a:r>
          </a:p>
        </p:txBody>
      </p:sp>
      <p:pic>
        <p:nvPicPr>
          <p:cNvPr id="20" name="Picture 2" descr="See the source image">
            <a:extLst>
              <a:ext uri="{FF2B5EF4-FFF2-40B4-BE49-F238E27FC236}">
                <a16:creationId xmlns:a16="http://schemas.microsoft.com/office/drawing/2014/main" id="{270B318B-D2D8-46E1-8DC7-45651A007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262" y="4994618"/>
            <a:ext cx="2633135" cy="175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6">
            <a:extLst>
              <a:ext uri="{FF2B5EF4-FFF2-40B4-BE49-F238E27FC236}">
                <a16:creationId xmlns:a16="http://schemas.microsoft.com/office/drawing/2014/main" id="{F26E1731-43C3-457F-BEFE-BA3E19CF6934}"/>
              </a:ext>
            </a:extLst>
          </p:cNvPr>
          <p:cNvSpPr>
            <a:spLocks noGrp="1"/>
          </p:cNvSpPr>
          <p:nvPr/>
        </p:nvSpPr>
        <p:spPr>
          <a:xfrm>
            <a:off x="-3381794" y="2437857"/>
            <a:ext cx="10313523" cy="571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br>
              <a:rPr lang="en-US" b="1" i="0" dirty="0">
                <a:solidFill>
                  <a:srgbClr val="231F20"/>
                </a:solidFill>
                <a:effectLst/>
                <a:latin typeface="Tiempos Headline SemiBold"/>
              </a:rPr>
            </a:b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441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73026" y="193994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PASEN TIEMPO JUNTOS EN FAMILIA</a:t>
              </a:r>
              <a:endParaRPr lang="en-US" sz="4000">
                <a:solidFill>
                  <a:schemeClr val="bg1"/>
                </a:solidFill>
                <a:cs typeface="Calibri"/>
              </a:endParaRPr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000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309" y="1052754"/>
            <a:ext cx="5219521" cy="656754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2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Cuando</a:t>
            </a:r>
            <a:r>
              <a:rPr lang="en-US" sz="22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un </a:t>
            </a:r>
            <a:r>
              <a:rPr lang="en-US" sz="22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niño</a:t>
            </a:r>
            <a:r>
              <a:rPr lang="en-US" sz="22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se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convierte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adolescente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ya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no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quiere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pasar tanto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tiempo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con sus padres. Pero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si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refuerza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la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dinámica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familiar,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podrá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ser ese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apoyo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/a tanto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necesita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. Sin saber, 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también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esta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creando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una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avenida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tendrá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siempre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disponible.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Ellos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sentirán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la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confianza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hablar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con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Actividades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como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comer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familia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(sin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celular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o television)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noches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juego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limpieza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equipo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ejercisio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o ser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voluntarios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pueden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ayudar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crear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ese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vínculo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durará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toda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la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vida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. Todo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esto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puede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ayudar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  a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/a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sepa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estará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presente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y que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siempre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contará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con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, no solo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durante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200" dirty="0" err="1">
                <a:solidFill>
                  <a:srgbClr val="231F20"/>
                </a:solidFill>
                <a:latin typeface="Calibri"/>
                <a:cs typeface="Calibri"/>
              </a:rPr>
              <a:t>adolescensia</a:t>
            </a:r>
            <a:r>
              <a:rPr lang="en-US" sz="22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US" sz="2200" dirty="0">
              <a:latin typeface="Calibri"/>
              <a:cs typeface="Calibri"/>
            </a:endParaRPr>
          </a:p>
          <a:p>
            <a:endParaRPr lang="en-US" sz="2200" dirty="0">
              <a:cs typeface="Calibri"/>
            </a:endParaRPr>
          </a:p>
          <a:p>
            <a:endParaRPr lang="en-US" sz="2200" dirty="0"/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6</a:t>
            </a:fld>
            <a:endParaRPr lang="en-US" dirty="0"/>
          </a:p>
        </p:txBody>
      </p:sp>
      <p:pic>
        <p:nvPicPr>
          <p:cNvPr id="6148" name="Picture 4" descr="See the source image">
            <a:extLst>
              <a:ext uri="{FF2B5EF4-FFF2-40B4-BE49-F238E27FC236}">
                <a16:creationId xmlns:a16="http://schemas.microsoft.com/office/drawing/2014/main" id="{9F99B2C3-B3C5-449B-9E7B-3F128849D81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388" y="2443127"/>
            <a:ext cx="3762375" cy="250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0192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SEA </a:t>
              </a:r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SU</a:t>
              </a:r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 </a:t>
              </a:r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EJEMPLO</a:t>
              </a:r>
              <a:endParaRPr lang="en-US" dirty="0" err="1">
                <a:solidFill>
                  <a:schemeClr val="bg1"/>
                </a:solidFill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7905" y="1252879"/>
            <a:ext cx="4771093" cy="435640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No </a:t>
            </a:r>
            <a:r>
              <a:rPr lang="en-US" sz="26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necesitamos</a:t>
            </a: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ser santos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pero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si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ayuda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ser un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modelo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seguir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para que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nuestros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hijos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vean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manejar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comportamiento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cualquier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situación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Trate de ser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consciente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conducta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delante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/a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porque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ellos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siempre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nos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observan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adaptan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manera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ser con la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nuestra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Nosotros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somos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 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espejo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 que les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ayuda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determinar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lo que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ellos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ven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hábitos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aceptables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  </a:t>
            </a:r>
            <a:endParaRPr lang="en-US" sz="2600">
              <a:cs typeface="Calibr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F6D91-9DC8-42DC-B65C-2D6BCED9937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552410" y="2126750"/>
            <a:ext cx="3231994" cy="29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608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8386"/>
            <a:chOff x="-88900" y="203200"/>
            <a:chExt cx="9307602" cy="600177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333476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IMPONGA</a:t>
              </a:r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 </a:t>
              </a:r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LÍMITES</a:t>
              </a:r>
              <a:endParaRPr lang="en-US" sz="400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9912" y="1277817"/>
            <a:ext cx="4559234" cy="544859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6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Talvez</a:t>
            </a: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26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tenga</a:t>
            </a: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un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joven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adulto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casa,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pero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todavia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es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adulto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/a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tiene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que saber que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impone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los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límites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es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El Instituto Nacional de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Abuso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Drogas se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enfoca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la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importancia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calmadamente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firmemente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imponer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limites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con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hijo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/a. Si no lo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hacemos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puede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creárle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problemas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 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cuando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 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comeinzen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una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vida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solos. </a:t>
            </a:r>
            <a:endParaRPr lang="en-US" sz="2600" dirty="0">
              <a:cs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C1D0462-A76A-433F-8C6A-54038181588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868410" y="2351934"/>
            <a:ext cx="4156753" cy="294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756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72412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SEAN RESPETUÓSOS</a:t>
              </a:r>
              <a:endParaRPr lang="en-US" dirty="0" err="1">
                <a:solidFill>
                  <a:schemeClr val="bg1"/>
                </a:solidFill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8447" y="852883"/>
            <a:ext cx="4913832" cy="444803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Con la </a:t>
            </a:r>
            <a:r>
              <a:rPr lang="en-US" sz="26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prevalecencia</a:t>
            </a:r>
            <a:r>
              <a:rPr lang="en-US" sz="26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del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ciberacoso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, los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adolescentes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hoy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tienen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más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propensidad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 las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críticas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y a las burlas de sus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compañeros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Para un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adolescente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sensible,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se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puede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sentir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como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una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tortura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No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contribuya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al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acoso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al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también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burlarse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asi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usted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piense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que es un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juego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Abstengase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usar palabras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negativas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Escuchar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esto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de sus padres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puede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afectar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auto-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estima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hacerlos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sentir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tristes y hasta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inseguros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su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propio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2600" dirty="0" err="1">
                <a:solidFill>
                  <a:srgbClr val="231F20"/>
                </a:solidFill>
                <a:latin typeface="Calibri"/>
                <a:cs typeface="Calibri"/>
              </a:rPr>
              <a:t>hogar</a:t>
            </a:r>
            <a:r>
              <a:rPr lang="en-US" sz="26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endParaRPr lang="en-US" sz="2600">
              <a:latin typeface="Calibri"/>
              <a:cs typeface="Calibri"/>
            </a:endParaRPr>
          </a:p>
          <a:p>
            <a:pPr marL="0" indent="0">
              <a:buNone/>
            </a:pPr>
            <a:endParaRPr lang="en-US" sz="2600" dirty="0">
              <a:cs typeface="Calibr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9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557ABE-A434-40D2-9062-2111F27BD5E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087904" y="2116476"/>
            <a:ext cx="3819790" cy="277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9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880543"/>
            <a:chOff x="-88900" y="203200"/>
            <a:chExt cx="9307602" cy="854614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587913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DEMUESTRE</a:t>
              </a:r>
              <a:r>
                <a:rPr lang="en-US" sz="4000" b="1" dirty="0">
                  <a:solidFill>
                    <a:schemeClr val="bg1"/>
                  </a:solidFill>
                  <a:cs typeface="Calibri"/>
                </a:rPr>
                <a:t> QUE LE </a:t>
              </a:r>
              <a:r>
                <a:rPr lang="en-US" sz="4000" b="1" dirty="0" err="1">
                  <a:solidFill>
                    <a:schemeClr val="bg1"/>
                  </a:solidFill>
                  <a:cs typeface="Calibri"/>
                </a:rPr>
                <a:t>IMPORTA</a:t>
              </a:r>
              <a:endParaRPr lang="en-US" sz="4000">
                <a:solidFill>
                  <a:schemeClr val="bg1"/>
                </a:solidFill>
                <a:ea typeface="+mj-lt"/>
                <a:cs typeface="+mj-lt"/>
              </a:endParaRPr>
            </a:p>
            <a:p>
              <a:pPr algn="l"/>
              <a:endParaRPr lang="en-US" sz="4000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51915" y="1265151"/>
            <a:ext cx="8661139" cy="4332144"/>
          </a:xfrm>
        </p:spPr>
        <p:txBody>
          <a:bodyPr vert="horz" lIns="91440" tIns="45720" rIns="91440" bIns="45720" rtlCol="0" anchor="t">
            <a:normAutofit fontScale="40000" lnSpcReduction="20000"/>
          </a:bodyPr>
          <a:lstStyle/>
          <a:p>
            <a:pPr marL="0" indent="0">
              <a:buNone/>
            </a:pP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Así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sea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hacerles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su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comida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favorita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o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escribirles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una nota,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ayuda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a que se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sientan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importantes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amados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apoyados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por sus padres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en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los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años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que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pueden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ser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turbulentos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para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ellos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.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Si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tienen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alguna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pelea</a:t>
            </a:r>
            <a:r>
              <a:rPr lang="en-US" sz="8000" b="0" i="0" dirty="0">
                <a:solidFill>
                  <a:srgbClr val="231F20"/>
                </a:solidFill>
                <a:effectLst/>
                <a:latin typeface="Calibri"/>
                <a:cs typeface="Calibri"/>
              </a:rPr>
              <a:t> o </a:t>
            </a:r>
            <a:r>
              <a:rPr lang="en-US" sz="8000" b="0" i="0" dirty="0" err="1">
                <a:solidFill>
                  <a:srgbClr val="231F20"/>
                </a:solidFill>
                <a:effectLst/>
                <a:latin typeface="Calibri"/>
                <a:cs typeface="Calibri"/>
              </a:rPr>
              <a:t>discusión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,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tómese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tiempo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de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pedir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disculpas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y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enfatize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que los ama sin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importar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nada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más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.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Enfatize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el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amor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incondicional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y la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fuerza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del </a:t>
            </a:r>
            <a:r>
              <a:rPr lang="en-US" sz="8000" dirty="0" err="1">
                <a:solidFill>
                  <a:srgbClr val="231F20"/>
                </a:solidFill>
                <a:latin typeface="Calibri"/>
                <a:cs typeface="Calibri"/>
              </a:rPr>
              <a:t>nucleo</a:t>
            </a:r>
            <a:r>
              <a:rPr lang="en-US" sz="8000" dirty="0">
                <a:solidFill>
                  <a:srgbClr val="231F20"/>
                </a:solidFill>
                <a:latin typeface="Calibri"/>
                <a:cs typeface="Calibri"/>
              </a:rPr>
              <a:t> familiar.  </a:t>
            </a:r>
            <a:endParaRPr lang="en-US">
              <a:cs typeface="Calibri"/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060B9A-C344-470F-9971-8E871444C32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3101829" y="4204143"/>
            <a:ext cx="4038600" cy="24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98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41589" y="1447773"/>
            <a:ext cx="4170618" cy="48936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0" i="0" dirty="0">
                <a:effectLst/>
                <a:latin typeface="Calibri"/>
                <a:cs typeface="Calibri"/>
              </a:rPr>
              <a:t>Tal </a:t>
            </a:r>
            <a:r>
              <a:rPr lang="en-US" sz="2400" b="0" i="0" dirty="0" err="1">
                <a:effectLst/>
                <a:latin typeface="Calibri"/>
                <a:cs typeface="Calibri"/>
              </a:rPr>
              <a:t>vez</a:t>
            </a:r>
            <a:r>
              <a:rPr lang="en-US" sz="2400" b="0" i="0" dirty="0">
                <a:effectLst/>
                <a:latin typeface="Calibri"/>
                <a:cs typeface="Calibri"/>
              </a:rPr>
              <a:t> </a:t>
            </a:r>
            <a:r>
              <a:rPr lang="en-US" sz="2400" dirty="0">
                <a:latin typeface="Calibri"/>
                <a:cs typeface="Calibri"/>
              </a:rPr>
              <a:t>se </a:t>
            </a:r>
            <a:r>
              <a:rPr lang="en-US" sz="2400" dirty="0" err="1">
                <a:latin typeface="Calibri"/>
                <a:cs typeface="Calibri"/>
              </a:rPr>
              <a:t>comporten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como</a:t>
            </a:r>
            <a:r>
              <a:rPr lang="en-US" sz="2400" dirty="0">
                <a:latin typeface="Calibri"/>
                <a:cs typeface="Calibri"/>
              </a:rPr>
              <a:t> que no les </a:t>
            </a:r>
            <a:r>
              <a:rPr lang="en-US" sz="2400" dirty="0" err="1">
                <a:latin typeface="Calibri"/>
                <a:cs typeface="Calibri"/>
              </a:rPr>
              <a:t>importa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si</a:t>
            </a:r>
            <a:r>
              <a:rPr lang="en-US" sz="2400" dirty="0">
                <a:latin typeface="Calibri"/>
                <a:cs typeface="Calibri"/>
              </a:rPr>
              <a:t> used </a:t>
            </a:r>
            <a:r>
              <a:rPr lang="en-US" sz="2400" dirty="0" err="1">
                <a:latin typeface="Calibri"/>
                <a:cs typeface="Calibri"/>
              </a:rPr>
              <a:t>asiste</a:t>
            </a:r>
            <a:r>
              <a:rPr lang="en-US" sz="2400" dirty="0">
                <a:latin typeface="Calibri"/>
                <a:cs typeface="Calibri"/>
              </a:rPr>
              <a:t> a sus </a:t>
            </a:r>
            <a:r>
              <a:rPr lang="en-US" sz="2400" dirty="0" err="1">
                <a:latin typeface="Calibri"/>
                <a:cs typeface="Calibri"/>
              </a:rPr>
              <a:t>juegos</a:t>
            </a:r>
            <a:r>
              <a:rPr lang="en-US" sz="2400" dirty="0">
                <a:latin typeface="Calibri"/>
                <a:cs typeface="Calibri"/>
              </a:rPr>
              <a:t>, </a:t>
            </a:r>
            <a:r>
              <a:rPr lang="en-US" sz="2400" dirty="0" err="1">
                <a:latin typeface="Calibri"/>
                <a:cs typeface="Calibri"/>
              </a:rPr>
              <a:t>actuaciones</a:t>
            </a:r>
            <a:r>
              <a:rPr lang="en-US" sz="2400" dirty="0">
                <a:latin typeface="Calibri"/>
                <a:cs typeface="Calibri"/>
              </a:rPr>
              <a:t> o </a:t>
            </a:r>
            <a:r>
              <a:rPr lang="en-US" sz="2400" dirty="0" err="1">
                <a:latin typeface="Calibri"/>
                <a:cs typeface="Calibri"/>
              </a:rPr>
              <a:t>ceremonias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pero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b="1" dirty="0">
                <a:latin typeface="Calibri"/>
                <a:cs typeface="Calibri"/>
              </a:rPr>
              <a:t>SI LES IMPORTA</a:t>
            </a:r>
            <a:r>
              <a:rPr lang="en-US" sz="2400" dirty="0">
                <a:latin typeface="Calibri"/>
                <a:cs typeface="Calibri"/>
              </a:rPr>
              <a:t>. Solo </a:t>
            </a:r>
            <a:r>
              <a:rPr lang="en-US" sz="2400" dirty="0" err="1">
                <a:latin typeface="Calibri"/>
                <a:cs typeface="Calibri"/>
              </a:rPr>
              <a:t>porque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han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crecido</a:t>
            </a:r>
            <a:r>
              <a:rPr lang="en-US" sz="2400" dirty="0">
                <a:latin typeface="Calibri"/>
                <a:cs typeface="Calibri"/>
              </a:rPr>
              <a:t> no </a:t>
            </a:r>
            <a:r>
              <a:rPr lang="en-US" sz="2400" dirty="0" err="1">
                <a:latin typeface="Calibri"/>
                <a:cs typeface="Calibri"/>
              </a:rPr>
              <a:t>significa</a:t>
            </a:r>
            <a:r>
              <a:rPr lang="en-US" sz="2400" dirty="0">
                <a:latin typeface="Calibri"/>
                <a:cs typeface="Calibri"/>
              </a:rPr>
              <a:t> que </a:t>
            </a:r>
            <a:r>
              <a:rPr lang="en-US" sz="2400" dirty="0" err="1">
                <a:latin typeface="Calibri"/>
                <a:cs typeface="Calibri"/>
              </a:rPr>
              <a:t>su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necesidad</a:t>
            </a:r>
            <a:r>
              <a:rPr lang="en-US" sz="2400" dirty="0">
                <a:latin typeface="Calibri"/>
                <a:cs typeface="Calibri"/>
              </a:rPr>
              <a:t> de </a:t>
            </a:r>
            <a:r>
              <a:rPr lang="en-US" sz="2400" dirty="0" err="1">
                <a:latin typeface="Calibri"/>
                <a:cs typeface="Calibri"/>
              </a:rPr>
              <a:t>apoyo</a:t>
            </a:r>
            <a:r>
              <a:rPr lang="en-US" sz="2400" dirty="0">
                <a:latin typeface="Calibri"/>
                <a:cs typeface="Calibri"/>
              </a:rPr>
              <a:t> a </a:t>
            </a:r>
            <a:r>
              <a:rPr lang="en-US" sz="2400" dirty="0" err="1">
                <a:latin typeface="Calibri"/>
                <a:cs typeface="Calibri"/>
              </a:rPr>
              <a:t>disminuído</a:t>
            </a:r>
            <a:r>
              <a:rPr lang="en-US" sz="2400" dirty="0">
                <a:latin typeface="Calibri"/>
                <a:cs typeface="Calibri"/>
              </a:rPr>
              <a:t>. </a:t>
            </a:r>
            <a:r>
              <a:rPr lang="en-US" sz="2400" b="1" dirty="0">
                <a:latin typeface="Calibri"/>
                <a:cs typeface="Calibri"/>
              </a:rPr>
              <a:t>SU PRESENCIA </a:t>
            </a:r>
            <a:r>
              <a:rPr lang="en-US" sz="2400" dirty="0" err="1">
                <a:latin typeface="Calibri"/>
                <a:cs typeface="Calibri"/>
              </a:rPr>
              <a:t>importa</a:t>
            </a:r>
            <a:r>
              <a:rPr lang="en-US" sz="2400" dirty="0">
                <a:latin typeface="Calibri"/>
                <a:cs typeface="Calibri"/>
              </a:rPr>
              <a:t>, y </a:t>
            </a:r>
            <a:r>
              <a:rPr lang="en-US" sz="2400" dirty="0" err="1">
                <a:latin typeface="Calibri"/>
                <a:cs typeface="Calibri"/>
              </a:rPr>
              <a:t>mucho</a:t>
            </a:r>
            <a:r>
              <a:rPr lang="en-US" sz="2400" dirty="0">
                <a:latin typeface="Calibri"/>
                <a:cs typeface="Calibri"/>
              </a:rPr>
              <a:t>. No </a:t>
            </a:r>
            <a:r>
              <a:rPr lang="en-US" sz="2400" dirty="0" err="1">
                <a:latin typeface="Calibri"/>
                <a:cs typeface="Calibri"/>
              </a:rPr>
              <a:t>importa</a:t>
            </a:r>
            <a:r>
              <a:rPr lang="en-US" sz="2400" dirty="0">
                <a:latin typeface="Calibri"/>
                <a:cs typeface="Calibri"/>
              </a:rPr>
              <a:t> lo que </a:t>
            </a:r>
            <a:r>
              <a:rPr lang="en-US" sz="2400" dirty="0" err="1">
                <a:latin typeface="Calibri"/>
                <a:cs typeface="Calibri"/>
              </a:rPr>
              <a:t>digan</a:t>
            </a:r>
            <a:r>
              <a:rPr lang="en-US" sz="2400" dirty="0">
                <a:latin typeface="Calibri"/>
                <a:cs typeface="Calibri"/>
              </a:rPr>
              <a:t>. </a:t>
            </a:r>
            <a:endParaRPr lang="en-US" sz="2400" b="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400" dirty="0" err="1">
                <a:latin typeface="Calibri"/>
                <a:cs typeface="Calibri"/>
              </a:rPr>
              <a:t>Manténgase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involucrado</a:t>
            </a:r>
            <a:r>
              <a:rPr lang="en-US" sz="2400" dirty="0">
                <a:latin typeface="Calibri"/>
                <a:cs typeface="Calibri"/>
              </a:rPr>
              <a:t>, </a:t>
            </a:r>
            <a:r>
              <a:rPr lang="en-US" sz="2400" dirty="0" err="1">
                <a:latin typeface="Calibri"/>
                <a:cs typeface="Calibri"/>
              </a:rPr>
              <a:t>muestre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interés</a:t>
            </a:r>
            <a:r>
              <a:rPr lang="en-US" sz="2400" dirty="0">
                <a:latin typeface="Calibri"/>
                <a:cs typeface="Calibri"/>
              </a:rPr>
              <a:t> y </a:t>
            </a:r>
            <a:r>
              <a:rPr lang="en-US" sz="2400" dirty="0" err="1">
                <a:latin typeface="Calibri"/>
                <a:cs typeface="Calibri"/>
              </a:rPr>
              <a:t>participe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en</a:t>
            </a:r>
            <a:r>
              <a:rPr lang="en-US" sz="2400" dirty="0">
                <a:latin typeface="Calibri"/>
                <a:cs typeface="Calibri"/>
              </a:rPr>
              <a:t> sus </a:t>
            </a:r>
            <a:r>
              <a:rPr lang="en-US" sz="2400" dirty="0" err="1">
                <a:latin typeface="Calibri"/>
                <a:cs typeface="Calibri"/>
              </a:rPr>
              <a:t>vidas</a:t>
            </a:r>
            <a:r>
              <a:rPr lang="en-US" sz="2400" dirty="0">
                <a:latin typeface="Calibri"/>
                <a:cs typeface="Calibri"/>
              </a:rPr>
              <a:t>.</a:t>
            </a:r>
            <a:endParaRPr lang="en-US" sz="2400" b="0" i="0" dirty="0">
              <a:effectLst/>
              <a:latin typeface="Calibri"/>
              <a:cs typeface="Calibri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859570"/>
            <a:chOff x="-88900" y="203200"/>
            <a:chExt cx="9307602" cy="834259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-10486" y="567558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sz="3600" b="1" dirty="0">
                  <a:solidFill>
                    <a:schemeClr val="bg1"/>
                  </a:solidFill>
                  <a:cs typeface="Calibri"/>
                </a:rPr>
                <a:t>SIEMPRE QUE PUEDA, ESTÉ PRESENTE</a:t>
              </a:r>
              <a:endParaRPr lang="en-US" sz="3600" dirty="0">
                <a:solidFill>
                  <a:schemeClr val="bg1"/>
                </a:solidFill>
                <a:ea typeface="+mj-lt"/>
                <a:cs typeface="+mj-lt"/>
              </a:endParaRPr>
            </a:p>
            <a:p>
              <a:pPr algn="l"/>
              <a:endParaRPr lang="en-US" sz="4000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4" descr="Diagram&#10;&#10;Description automatically generated">
            <a:extLst>
              <a:ext uri="{FF2B5EF4-FFF2-40B4-BE49-F238E27FC236}">
                <a16:creationId xmlns:a16="http://schemas.microsoft.com/office/drawing/2014/main" id="{44DB509C-A94C-4A04-887B-2457AC1195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896" y="1550859"/>
            <a:ext cx="3571612" cy="468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302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37905" y="3032793"/>
            <a:ext cx="4072515" cy="3153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000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E80DC3-345A-4C06-9D07-697E96B2DF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5626" y="905822"/>
            <a:ext cx="4007441" cy="59001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0CA87F-9BDA-47DF-A6CF-055DBE575970}"/>
              </a:ext>
            </a:extLst>
          </p:cNvPr>
          <p:cNvSpPr txBox="1"/>
          <p:nvPr/>
        </p:nvSpPr>
        <p:spPr>
          <a:xfrm>
            <a:off x="3578" y="192206"/>
            <a:ext cx="541276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¿</a:t>
            </a:r>
            <a:r>
              <a:rPr lang="en-US" sz="4000" b="1" dirty="0" err="1">
                <a:solidFill>
                  <a:schemeClr val="bg1"/>
                </a:solidFill>
              </a:rPr>
              <a:t>PREGUNTAS</a:t>
            </a:r>
            <a:r>
              <a:rPr lang="en-US" sz="4000" b="1" dirty="0">
                <a:solidFill>
                  <a:schemeClr val="bg1"/>
                </a:solidFill>
              </a:rPr>
              <a:t>?</a:t>
            </a:r>
            <a:endParaRPr lang="en-US" sz="4000" b="1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43035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88900" y="234703"/>
            <a:ext cx="9307602" cy="615010"/>
            <a:chOff x="-88900" y="203200"/>
            <a:chExt cx="9307602" cy="596900"/>
          </a:xfrm>
        </p:grpSpPr>
        <p:sp>
          <p:nvSpPr>
            <p:cNvPr id="15" name="Rectangle 14"/>
            <p:cNvSpPr/>
            <p:nvPr/>
          </p:nvSpPr>
          <p:spPr>
            <a:xfrm>
              <a:off x="-88900" y="203200"/>
              <a:ext cx="9307602" cy="596900"/>
            </a:xfrm>
            <a:prstGeom prst="rect">
              <a:avLst/>
            </a:prstGeom>
            <a:solidFill>
              <a:srgbClr val="80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4000" dirty="0">
                  <a:ea typeface="+mn-lt"/>
                  <a:cs typeface="+mn-lt"/>
                </a:rPr>
                <a:t>RECURSOS</a:t>
              </a:r>
              <a:endParaRPr lang="en-US" sz="4000" dirty="0">
                <a:cs typeface="Calibri"/>
              </a:endParaRPr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0" y="241879"/>
              <a:ext cx="9143999" cy="469901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endParaRPr lang="en-US" sz="4000" b="1" dirty="0">
                <a:solidFill>
                  <a:schemeClr val="bg1"/>
                </a:solidFill>
                <a:cs typeface="Calibri"/>
              </a:endParaRPr>
            </a:p>
          </p:txBody>
        </p:sp>
      </p:grpSp>
      <p:pic>
        <p:nvPicPr>
          <p:cNvPr id="18" name="Picture 17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783" y="12242"/>
            <a:ext cx="1444996" cy="137544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6E770-5B8E-4A47-88F3-6D6A9AA56717}" type="slidenum">
              <a:rPr lang="en-US" smtClean="0"/>
              <a:t>13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C2667-F7FF-493C-A741-F3B38F34B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9FA92233-EEC2-4DC3-A320-F48A49D78FDF}"/>
              </a:ext>
            </a:extLst>
          </p:cNvPr>
          <p:cNvSpPr>
            <a:spLocks noGrp="1"/>
          </p:cNvSpPr>
          <p:nvPr/>
        </p:nvSpPr>
        <p:spPr>
          <a:xfrm>
            <a:off x="809114" y="1602778"/>
            <a:ext cx="7745979" cy="330440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hlinkClick r:id="rId4"/>
              </a:rPr>
              <a:t>10 Tips for Improving Parent-Teen Relationships | HuffPost Life</a:t>
            </a:r>
            <a:endParaRPr lang="en-US" sz="2800" dirty="0"/>
          </a:p>
          <a:p>
            <a:r>
              <a:rPr lang="en-US" sz="2800" dirty="0">
                <a:hlinkClick r:id="rId5"/>
              </a:rPr>
              <a:t>5 Tips for Building a Healthy Relationship with Your Teenager (psychcentral.com)</a:t>
            </a:r>
            <a:endParaRPr lang="en-US" sz="2800" dirty="0"/>
          </a:p>
          <a:p>
            <a:r>
              <a:rPr lang="en-US" dirty="0">
                <a:hlinkClick r:id="rId6"/>
              </a:rPr>
              <a:t>https://psychcentral.com/</a:t>
            </a:r>
            <a:endParaRPr lang="en-US" dirty="0"/>
          </a:p>
          <a:p>
            <a:pPr marL="0" indent="0">
              <a:buNone/>
            </a:pPr>
            <a:endParaRPr lang="en-US" dirty="0">
              <a:cs typeface="Calibri"/>
            </a:endParaRP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7392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4883272"/>
            <a:ext cx="9143999" cy="1295400"/>
          </a:xfrm>
        </p:spPr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materials, content and forms contained in this presentation are the intellectual property of PSJA ISD 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and may not be copied, reproduced, distributed or displayed without PSJA ISD’s express written permission. 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If written permission is granted, information may be used accompanied 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by an acknowledgement that PSJA ISD is the source.</a:t>
            </a:r>
          </a:p>
          <a:p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0" y="3856969"/>
            <a:ext cx="9143998" cy="1001486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rgbClr val="000090"/>
                </a:solidFill>
                <a:latin typeface="Calibri"/>
                <a:cs typeface="Calibri"/>
              </a:rPr>
              <a:t>psjaisd.us    facebook.com/psjaisd    twitter.com/psjaisd</a:t>
            </a:r>
            <a:br>
              <a:rPr lang="en-US" sz="2400" dirty="0">
                <a:solidFill>
                  <a:srgbClr val="000090"/>
                </a:solidFill>
                <a:latin typeface="Calibri"/>
                <a:cs typeface="Calibri"/>
              </a:rPr>
            </a:br>
            <a:endParaRPr lang="en-US" sz="2400" dirty="0">
              <a:solidFill>
                <a:srgbClr val="000090"/>
              </a:solidFill>
              <a:latin typeface="Calibri"/>
              <a:cs typeface="Calibri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490172" y="4013532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-88900" y="248509"/>
            <a:ext cx="9307602" cy="615010"/>
          </a:xfrm>
          <a:prstGeom prst="rect">
            <a:avLst/>
          </a:prstGeom>
          <a:solidFill>
            <a:srgbClr val="80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1" y="315974"/>
            <a:ext cx="9143999" cy="4841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spc="300" dirty="0">
                <a:solidFill>
                  <a:schemeClr val="bg1"/>
                </a:solidFill>
                <a:latin typeface="Gill Sans"/>
                <a:cs typeface="Gill Sans"/>
              </a:rPr>
              <a:t>PHARR-SAN JUAN-ALAMO INDEPENDENT SCHOOL DISTRICT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487372" y="4026564"/>
            <a:ext cx="0" cy="312615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trans_psja_logo_stack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891" y="1179338"/>
            <a:ext cx="2645590" cy="251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BA6FEDE76BA154B94D6F0FF465B6D8C" ma:contentTypeVersion="8" ma:contentTypeDescription="Create a new document." ma:contentTypeScope="" ma:versionID="a4de5f0af5de5307a561d14ca49ca388">
  <xsd:schema xmlns:xsd="http://www.w3.org/2001/XMLSchema" xmlns:xs="http://www.w3.org/2001/XMLSchema" xmlns:p="http://schemas.microsoft.com/office/2006/metadata/properties" xmlns:ns2="f36faf14-d1f2-43b4-9e2d-cc5f4e00e791" targetNamespace="http://schemas.microsoft.com/office/2006/metadata/properties" ma:root="true" ma:fieldsID="29ba482f25b791332a9bef6c7ba2677a" ns2:_="">
    <xsd:import namespace="f36faf14-d1f2-43b4-9e2d-cc5f4e00e7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6faf14-d1f2-43b4-9e2d-cc5f4e00e7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852188-5BEE-4693-917D-F82A567C08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C76C0A-41B2-45DB-B80D-94204E14527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57A1D93-07E0-470B-9CE3-E9BE4092D8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6faf14-d1f2-43b4-9e2d-cc5f4e00e7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1001</Words>
  <Application>Microsoft Office PowerPoint</Application>
  <PresentationFormat>On-screen Show (4:3)</PresentationFormat>
  <Paragraphs>94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Gill Sans</vt:lpstr>
      <vt:lpstr>Proxima Nova</vt:lpstr>
      <vt:lpstr>Tiempos Headline SemiBold</vt:lpstr>
      <vt:lpstr>Office Theme</vt:lpstr>
      <vt:lpstr>CONSTRUYENDO LA RELACIÓN CON SU ADOLESCENTE</vt:lpstr>
      <vt:lpstr>PowerPoint Presentation</vt:lpstr>
      <vt:lpstr>PowerPoint Presentation</vt:lpstr>
      <vt:lpstr>RELACIÓN POSITIVA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psjaisd.us    facebook.com/psjaisd    twitter.com/psjaisd </vt:lpstr>
    </vt:vector>
  </TitlesOfParts>
  <Company>PSJA ISD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CONSTRUYENDO LA RELACIÓN CON SU ADOLESCENTE</dc:title>
  <dc:creator>Arianna Vazquez User</dc:creator>
  <cp:lastModifiedBy>Roel Guajardo</cp:lastModifiedBy>
  <cp:revision>324</cp:revision>
  <cp:lastPrinted>2018-06-26T21:38:44Z</cp:lastPrinted>
  <dcterms:created xsi:type="dcterms:W3CDTF">2014-04-11T14:28:54Z</dcterms:created>
  <dcterms:modified xsi:type="dcterms:W3CDTF">2022-02-04T22:13:55Z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0x0101000BA6FEDE76BA154B94D6F0FF465B6D8C</vt:lpwstr>
  </property>
  <property fmtid="{D5CDD505-2E9C-101B-9397-08002B2CF9AE}" pid="3" name="Order">
    <vt:r8>2383100</vt:r8>
  </property>
  <property fmtid="{D5CDD505-2E9C-101B-9397-08002B2CF9AE}" pid="4" name="_ExtendedDescription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</Properties>
</file>