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275" r:id="rId5"/>
    <p:sldId id="311" r:id="rId6"/>
    <p:sldId id="326" r:id="rId7"/>
    <p:sldId id="325" r:id="rId8"/>
    <p:sldId id="312" r:id="rId9"/>
    <p:sldId id="313" r:id="rId10"/>
    <p:sldId id="324" r:id="rId11"/>
    <p:sldId id="314" r:id="rId12"/>
    <p:sldId id="315" r:id="rId13"/>
    <p:sldId id="317" r:id="rId14"/>
    <p:sldId id="316" r:id="rId15"/>
    <p:sldId id="318" r:id="rId16"/>
    <p:sldId id="323" r:id="rId17"/>
    <p:sldId id="30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loria Gutierrez" initials="GG" lastIdx="2" clrIdx="0">
    <p:extLst>
      <p:ext uri="{19B8F6BF-5375-455C-9EA6-DF929625EA0E}">
        <p15:presenceInfo xmlns:p15="http://schemas.microsoft.com/office/powerpoint/2012/main" userId="S::gloria.gutierrez@psjaisd.us::5be2218f-5a59-41d6-af95-e41b4b05dd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75F"/>
    <a:srgbClr val="9B5F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04A77B-E145-5500-F46D-6B6CFBEAE7FB}" v="269" dt="2021-07-01T17:58:08.212"/>
    <p1510:client id="{94365BEA-1FA5-B1FB-A412-AA449D57D5CF}" v="10" dt="2021-07-01T15:33:52.105"/>
    <p1510:client id="{EACE4B6C-93E9-DB57-1C18-222E18952D28}" v="1082" dt="2021-07-01T15:33:05.2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47349D-6721-604C-ADD9-04B789642696}" type="datetimeFigureOut">
              <a:rPr lang="en-US" smtClean="0"/>
              <a:t>4/12/2022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D5D1292-DA3E-DE46-9195-0294F091A645}" type="slidenum">
              <a:rPr lang="en-US" smtClean="0"/>
              <a:t>‹#›</a:t>
            </a:fld>
            <a:endParaRPr lang="en-US"/>
          </a:p>
        </p:txBody>
      </p:sp>
    </p:spTree>
    <p:extLst>
      <p:ext uri="{BB962C8B-B14F-4D97-AF65-F5344CB8AC3E}">
        <p14:creationId xmlns:p14="http://schemas.microsoft.com/office/powerpoint/2010/main" val="3539691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5FC54-8C26-394B-B026-97FBACCBB0DC}" type="datetimeFigureOut">
              <a:rPr lang="en-US" smtClean="0"/>
              <a:t>4/12/2022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CCE070-E2FF-534F-A7B7-C96DB1B11795}" type="slidenum">
              <a:rPr lang="en-US" smtClean="0"/>
              <a:t>‹#›</a:t>
            </a:fld>
            <a:endParaRPr lang="en-US"/>
          </a:p>
        </p:txBody>
      </p:sp>
    </p:spTree>
    <p:extLst>
      <p:ext uri="{BB962C8B-B14F-4D97-AF65-F5344CB8AC3E}">
        <p14:creationId xmlns:p14="http://schemas.microsoft.com/office/powerpoint/2010/main" val="36373466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video doesn’t play when you press arrow use the link below.</a:t>
            </a:r>
          </a:p>
        </p:txBody>
      </p:sp>
      <p:sp>
        <p:nvSpPr>
          <p:cNvPr id="4" name="Slide Number Placeholder 3"/>
          <p:cNvSpPr>
            <a:spLocks noGrp="1"/>
          </p:cNvSpPr>
          <p:nvPr>
            <p:ph type="sldNum" sz="quarter" idx="5"/>
          </p:nvPr>
        </p:nvSpPr>
        <p:spPr/>
        <p:txBody>
          <a:bodyPr/>
          <a:lstStyle/>
          <a:p>
            <a:fld id="{AECCE070-E2FF-534F-A7B7-C96DB1B11795}" type="slidenum">
              <a:rPr lang="en-US" smtClean="0"/>
              <a:t>3</a:t>
            </a:fld>
            <a:endParaRPr lang="en-US"/>
          </a:p>
        </p:txBody>
      </p:sp>
    </p:spTree>
    <p:extLst>
      <p:ext uri="{BB962C8B-B14F-4D97-AF65-F5344CB8AC3E}">
        <p14:creationId xmlns:p14="http://schemas.microsoft.com/office/powerpoint/2010/main" val="26475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CCE070-E2FF-534F-A7B7-C96DB1B11795}" type="slidenum">
              <a:rPr lang="en-US" smtClean="0"/>
              <a:t>6</a:t>
            </a:fld>
            <a:endParaRPr lang="en-US"/>
          </a:p>
        </p:txBody>
      </p:sp>
    </p:spTree>
    <p:extLst>
      <p:ext uri="{BB962C8B-B14F-4D97-AF65-F5344CB8AC3E}">
        <p14:creationId xmlns:p14="http://schemas.microsoft.com/office/powerpoint/2010/main" val="668913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CCE070-E2FF-534F-A7B7-C96DB1B11795}" type="slidenum">
              <a:rPr lang="en-US" smtClean="0"/>
              <a:t>11</a:t>
            </a:fld>
            <a:endParaRPr lang="en-US"/>
          </a:p>
        </p:txBody>
      </p:sp>
    </p:spTree>
    <p:extLst>
      <p:ext uri="{BB962C8B-B14F-4D97-AF65-F5344CB8AC3E}">
        <p14:creationId xmlns:p14="http://schemas.microsoft.com/office/powerpoint/2010/main" val="1475867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CCE070-E2FF-534F-A7B7-C96DB1B11795}" type="slidenum">
              <a:rPr lang="en-US" smtClean="0"/>
              <a:t>12</a:t>
            </a:fld>
            <a:endParaRPr lang="en-US"/>
          </a:p>
        </p:txBody>
      </p:sp>
    </p:spTree>
    <p:extLst>
      <p:ext uri="{BB962C8B-B14F-4D97-AF65-F5344CB8AC3E}">
        <p14:creationId xmlns:p14="http://schemas.microsoft.com/office/powerpoint/2010/main" val="4281977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CCE070-E2FF-534F-A7B7-C96DB1B11795}" type="slidenum">
              <a:rPr lang="en-US" smtClean="0"/>
              <a:t>13</a:t>
            </a:fld>
            <a:endParaRPr lang="en-US"/>
          </a:p>
        </p:txBody>
      </p:sp>
    </p:spTree>
    <p:extLst>
      <p:ext uri="{BB962C8B-B14F-4D97-AF65-F5344CB8AC3E}">
        <p14:creationId xmlns:p14="http://schemas.microsoft.com/office/powerpoint/2010/main" val="314817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4D4E238-838B-FC47-8FF9-64BB21F10EFD}"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252180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7BA462-6BFE-BE43-AC1E-F4BF1FD77F30}"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57305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51927-EB98-ED4D-A759-2898D9A6490D}"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2382145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986861-760D-F742-BF1A-BAE62B31C456}"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3117530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AC2A7D-5F4C-364C-A288-2BE6749780E9}" type="datetime1">
              <a:rPr lang="en-US" smtClean="0"/>
              <a:t>4/12/2022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3387167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DD0FDE-F32F-5E4D-9A13-3A9CC6475B05}" type="datetime1">
              <a:rPr lang="en-US" smtClean="0"/>
              <a:t>4/12/2022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76560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4D22D-31AE-054E-B5DD-C3806467657B}" type="datetime1">
              <a:rPr lang="en-US" smtClean="0"/>
              <a:t>4/12/2022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31562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379850-FCF3-5F4E-AA8F-E20D2161A678}"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2139466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6A0BBA-B763-3046-A6E3-C929CD343AA3}"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4270280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5551D3-DE8E-4741-A7B6-97436FEBCC60}"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34058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DE59A1-C308-6C4C-9D25-E27E939D6FD9}"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a:p>
        </p:txBody>
      </p:sp>
    </p:spTree>
    <p:extLst>
      <p:ext uri="{BB962C8B-B14F-4D97-AF65-F5344CB8AC3E}">
        <p14:creationId xmlns:p14="http://schemas.microsoft.com/office/powerpoint/2010/main" val="142114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D3099-678D-C245-BBFB-6DEC88269F4B}" type="datetime1">
              <a:rPr lang="en-US" smtClean="0"/>
              <a:t>4/12/2022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6E770-5B8E-4A47-88F3-6D6A9AA56717}" type="slidenum">
              <a:rPr lang="en-US" smtClean="0"/>
              <a:t>‹#›</a:t>
            </a:fld>
            <a:endParaRPr lang="en-US"/>
          </a:p>
        </p:txBody>
      </p:sp>
    </p:spTree>
    <p:extLst>
      <p:ext uri="{BB962C8B-B14F-4D97-AF65-F5344CB8AC3E}">
        <p14:creationId xmlns:p14="http://schemas.microsoft.com/office/powerpoint/2010/main" val="320195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bddoctorsmelbourne.com.au/mental-health-melbourne-cbd/"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hyperlink" Target="https://pixabay.com/en/mental-health-brain-mind-mental-3332122/"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video" Target="https://www.youtube.com/embed/y-ACcDIGi-c?feature=oembed" TargetMode="External"/><Relationship Id="rId6" Type="http://schemas.openxmlformats.org/officeDocument/2006/relationships/hyperlink" Target="https://www.youtube.com/watch?v=y-ACcDIGi-c&amp;list=TLPQMDEwNzIwMjFPLf3c6I-N9w&amp;index=1" TargetMode="Externa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azharreflections.wordpress.com/category/coursera/" TargetMode="External"/><Relationship Id="rId2" Type="http://schemas.openxmlformats.org/officeDocument/2006/relationships/image" Target="../media/image5.jpeg"/><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hyperlink" Target="https://www.mentalhealthfirstaid.or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rawpixel.com/search/trauma"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mentalhealth.go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debbest.com/2016/10/16/the-cost-of-missing-the-december-1st-flsa-deadline-in-business-and-at-wor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hoosehelp.com/blogs/society/americans-won2019t-pay-as-much-to-prevent-mental-illness-as-physical-illness" TargetMode="External"/><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saulalbert/34991210106" TargetMode="External"/><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http://oldisrj.lbp.world/Article.aspx?ArticleID=4297" TargetMode="External"/><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myjourneywithdepression.wordpress.com/2012/12/01/why-i-write-about-my-mental-health/" TargetMode="External"/><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png"/><Relationship Id="rId3" Type="http://schemas.openxmlformats.org/officeDocument/2006/relationships/image" Target="../media/image12.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hyperlink" Target="https://healthcare.utah.edu/healthfeed/postings/2017/04/celebs-mental.php" TargetMode="External"/><Relationship Id="rId10" Type="http://schemas.openxmlformats.org/officeDocument/2006/relationships/image" Target="../media/image17.jpeg"/><Relationship Id="rId4" Type="http://schemas.openxmlformats.org/officeDocument/2006/relationships/hyperlink" Target="https://www.historyhop.com/tags/australian/" TargetMode="External"/><Relationship Id="rId9" Type="http://schemas.openxmlformats.org/officeDocument/2006/relationships/image" Target="../media/image16.jpe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www.utrgv.edu/counseling/services/suicide-prevention/index.htm" TargetMode="External"/><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hyperlink" Target="https://healthxph.net/social-media/mental-health-care-access-schools-universities-closer-inquiry/" TargetMode="Externa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hyperlink" Target="http://www.nami.org/" TargetMode="External"/><Relationship Id="rId3" Type="http://schemas.openxmlformats.org/officeDocument/2006/relationships/hyperlink" Target="https://www.mentalhealthfirstaid.org/" TargetMode="External"/><Relationship Id="rId7" Type="http://schemas.openxmlformats.org/officeDocument/2006/relationships/hyperlink" Target="http://www.mentalhealth.org.u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www.rethink.org/" TargetMode="External"/><Relationship Id="rId5" Type="http://schemas.openxmlformats.org/officeDocument/2006/relationships/hyperlink" Target="https://healthcare.utah.edu/healthfeed/postings/2017/04/celebs-mental.php" TargetMode="External"/><Relationship Id="rId10" Type="http://schemas.openxmlformats.org/officeDocument/2006/relationships/image" Target="../media/image2.png"/><Relationship Id="rId4" Type="http://schemas.openxmlformats.org/officeDocument/2006/relationships/hyperlink" Target="https://www.mentalhealth.gov/" TargetMode="External"/><Relationship Id="rId9" Type="http://schemas.openxmlformats.org/officeDocument/2006/relationships/hyperlink" Target="http://www.mentalhealth.gov/"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88900" y="248509"/>
            <a:ext cx="9307602" cy="615010"/>
            <a:chOff x="-88900" y="203200"/>
            <a:chExt cx="9307602" cy="596900"/>
          </a:xfrm>
        </p:grpSpPr>
        <p:sp>
          <p:nvSpPr>
            <p:cNvPr id="8" name="Rectangle 7"/>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spc="300">
                  <a:solidFill>
                    <a:schemeClr val="bg1"/>
                  </a:solidFill>
                  <a:latin typeface="Gill Sans"/>
                  <a:cs typeface="Gill Sans"/>
                </a:rPr>
                <a:t>PHARR-SAN JUAN-ALAMO INDEPENDENT SCHOOL DISTRICT</a:t>
              </a:r>
            </a:p>
          </p:txBody>
        </p:sp>
      </p:grpSp>
      <p:sp>
        <p:nvSpPr>
          <p:cNvPr id="13" name="Title 1"/>
          <p:cNvSpPr>
            <a:spLocks noGrp="1"/>
          </p:cNvSpPr>
          <p:nvPr>
            <p:ph type="ctrTitle"/>
          </p:nvPr>
        </p:nvSpPr>
        <p:spPr>
          <a:xfrm>
            <a:off x="252119" y="939800"/>
            <a:ext cx="8637428" cy="1470025"/>
          </a:xfrm>
        </p:spPr>
        <p:txBody>
          <a:bodyPr>
            <a:noAutofit/>
          </a:bodyPr>
          <a:lstStyle/>
          <a:p>
            <a:r>
              <a:rPr lang="en-US" sz="8000" b="1" spc="300" dirty="0">
                <a:latin typeface="Calibri"/>
                <a:cs typeface="Calibri"/>
              </a:rPr>
              <a:t>Mental Health</a:t>
            </a:r>
            <a:endParaRPr lang="en-US" sz="6000" b="1" spc="-150" dirty="0">
              <a:latin typeface="Calibri"/>
              <a:cs typeface="Calibri"/>
            </a:endParaRPr>
          </a:p>
        </p:txBody>
      </p:sp>
      <p:sp>
        <p:nvSpPr>
          <p:cNvPr id="14" name="Subtitle 2"/>
          <p:cNvSpPr txBox="1">
            <a:spLocks/>
          </p:cNvSpPr>
          <p:nvPr/>
        </p:nvSpPr>
        <p:spPr>
          <a:xfrm>
            <a:off x="252119" y="2237362"/>
            <a:ext cx="8637428" cy="130593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00" b="1">
                <a:solidFill>
                  <a:schemeClr val="tx2">
                    <a:lumMod val="75000"/>
                  </a:schemeClr>
                </a:solidFill>
              </a:rPr>
              <a:t>A Guide for Parents</a:t>
            </a:r>
          </a:p>
        </p:txBody>
      </p:sp>
      <p:pic>
        <p:nvPicPr>
          <p:cNvPr id="17" name="Picture 16" descr="A picture containing map&#10;&#10;Description automatically generated">
            <a:extLst>
              <a:ext uri="{FF2B5EF4-FFF2-40B4-BE49-F238E27FC236}">
                <a16:creationId xmlns:a16="http://schemas.microsoft.com/office/drawing/2014/main" id="{46485174-B870-48B7-B40D-FB66C389EE7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3245" r="11354"/>
          <a:stretch/>
        </p:blipFill>
        <p:spPr>
          <a:xfrm>
            <a:off x="1513842" y="2927868"/>
            <a:ext cx="4850776" cy="3614158"/>
          </a:xfrm>
          <a:prstGeom prst="rect">
            <a:avLst/>
          </a:prstGeom>
        </p:spPr>
      </p:pic>
      <p:pic>
        <p:nvPicPr>
          <p:cNvPr id="11" name="Picture 10" descr="trans_psja_logo_stack.png">
            <a:extLst>
              <a:ext uri="{FF2B5EF4-FFF2-40B4-BE49-F238E27FC236}">
                <a16:creationId xmlns:a16="http://schemas.microsoft.com/office/drawing/2014/main" id="{479D41B3-A8A7-48DB-B75E-6EA6F88F06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5243" y="4250857"/>
            <a:ext cx="2645590" cy="2518243"/>
          </a:xfrm>
          <a:prstGeom prst="rect">
            <a:avLst/>
          </a:prstGeom>
        </p:spPr>
      </p:pic>
    </p:spTree>
    <p:extLst>
      <p:ext uri="{BB962C8B-B14F-4D97-AF65-F5344CB8AC3E}">
        <p14:creationId xmlns:p14="http://schemas.microsoft.com/office/powerpoint/2010/main" val="2012070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37905" y="3032793"/>
            <a:ext cx="4072515" cy="3153230"/>
          </a:xfrm>
          <a:prstGeom prst="rect">
            <a:avLst/>
          </a:prstGeom>
          <a:noFill/>
        </p:spPr>
        <p:txBody>
          <a:bodyPr wrap="square" rtlCol="0">
            <a:spAutoFit/>
          </a:bodyPr>
          <a:lstStyle/>
          <a:p>
            <a:endParaRPr lang="en-US"/>
          </a:p>
        </p:txBody>
      </p:sp>
      <p:grpSp>
        <p:nvGrpSpPr>
          <p:cNvPr id="14" name="Group 13"/>
          <p:cNvGrpSpPr/>
          <p:nvPr/>
        </p:nvGrpSpPr>
        <p:grpSpPr>
          <a:xfrm>
            <a:off x="-24432" y="234703"/>
            <a:ext cx="9168432"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24432" y="321317"/>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cap="all" dirty="0">
                  <a:solidFill>
                    <a:schemeClr val="bg1"/>
                  </a:solidFill>
                </a:rPr>
                <a:t>Agenda</a:t>
              </a:r>
              <a:endParaRPr lang="en-US" sz="4000" b="1" cap="all">
                <a:solidFill>
                  <a:schemeClr val="bg1"/>
                </a:solidFill>
                <a:cs typeface="Calibri"/>
              </a:endParaRPr>
            </a:p>
            <a:p>
              <a:pPr algn="l"/>
              <a:endParaRPr lang="en-US" sz="1200" spc="300">
                <a:solidFill>
                  <a:schemeClr val="bg1"/>
                </a:solidFill>
                <a:latin typeface="Gill Sans"/>
                <a:cs typeface="Gill Sans"/>
              </a:endParaRPr>
            </a:p>
          </p:txBody>
        </p:sp>
      </p:grpSp>
      <p:sp>
        <p:nvSpPr>
          <p:cNvPr id="6" name="Content Placeholder 5">
            <a:extLst>
              <a:ext uri="{FF2B5EF4-FFF2-40B4-BE49-F238E27FC236}">
                <a16:creationId xmlns:a16="http://schemas.microsoft.com/office/drawing/2014/main" id="{BF1A87F8-A292-4B6F-AF82-396CA43C7B5B}"/>
              </a:ext>
            </a:extLst>
          </p:cNvPr>
          <p:cNvSpPr>
            <a:spLocks noGrp="1"/>
          </p:cNvSpPr>
          <p:nvPr>
            <p:ph idx="1"/>
          </p:nvPr>
        </p:nvSpPr>
        <p:spPr>
          <a:xfrm>
            <a:off x="336654" y="1089144"/>
            <a:ext cx="5952504" cy="3799007"/>
          </a:xfrm>
        </p:spPr>
        <p:txBody>
          <a:bodyPr vert="horz" lIns="91440" tIns="45720" rIns="91440" bIns="45720" rtlCol="0" anchor="t">
            <a:noAutofit/>
          </a:bodyPr>
          <a:lstStyle/>
          <a:p>
            <a:pPr algn="l"/>
            <a:r>
              <a:rPr lang="en-US" sz="2800" dirty="0">
                <a:solidFill>
                  <a:srgbClr val="380538"/>
                </a:solidFill>
                <a:latin typeface="Calibri"/>
                <a:cs typeface="Calibri"/>
              </a:rPr>
              <a:t>Statistics 2020</a:t>
            </a:r>
          </a:p>
          <a:p>
            <a:pPr algn="l"/>
            <a:r>
              <a:rPr lang="en-US" sz="2800" dirty="0">
                <a:solidFill>
                  <a:srgbClr val="380538"/>
                </a:solidFill>
                <a:latin typeface="Calibri"/>
                <a:cs typeface="Calibri"/>
              </a:rPr>
              <a:t>What is Mental Health?</a:t>
            </a:r>
          </a:p>
          <a:p>
            <a:pPr algn="l"/>
            <a:r>
              <a:rPr lang="en-US" sz="2800" dirty="0">
                <a:solidFill>
                  <a:srgbClr val="380538"/>
                </a:solidFill>
                <a:latin typeface="Calibri"/>
                <a:cs typeface="Calibri"/>
              </a:rPr>
              <a:t>Early Warning Signs</a:t>
            </a:r>
          </a:p>
          <a:p>
            <a:pPr algn="l"/>
            <a:r>
              <a:rPr lang="en-US" sz="2800" dirty="0">
                <a:solidFill>
                  <a:srgbClr val="380538"/>
                </a:solidFill>
                <a:latin typeface="Calibri"/>
                <a:cs typeface="Calibri"/>
              </a:rPr>
              <a:t>Mental Health Difficulties</a:t>
            </a:r>
          </a:p>
          <a:p>
            <a:pPr algn="l"/>
            <a:r>
              <a:rPr lang="en-US" sz="2800" dirty="0">
                <a:solidFill>
                  <a:srgbClr val="380538"/>
                </a:solidFill>
                <a:latin typeface="Calibri"/>
                <a:cs typeface="Calibri"/>
              </a:rPr>
              <a:t>Mental Health Disorders</a:t>
            </a:r>
          </a:p>
          <a:p>
            <a:pPr algn="l"/>
            <a:r>
              <a:rPr lang="en-US" sz="2800" dirty="0">
                <a:solidFill>
                  <a:srgbClr val="380538"/>
                </a:solidFill>
                <a:latin typeface="Calibri"/>
                <a:cs typeface="Calibri"/>
              </a:rPr>
              <a:t>Anxiety Disorder</a:t>
            </a:r>
          </a:p>
          <a:p>
            <a:pPr algn="l"/>
            <a:r>
              <a:rPr lang="en-US" sz="2800" dirty="0">
                <a:solidFill>
                  <a:srgbClr val="380538"/>
                </a:solidFill>
                <a:latin typeface="Calibri"/>
                <a:cs typeface="Calibri"/>
              </a:rPr>
              <a:t>Common Effects</a:t>
            </a:r>
          </a:p>
          <a:p>
            <a:pPr algn="l"/>
            <a:r>
              <a:rPr lang="en-US" sz="2800" dirty="0">
                <a:solidFill>
                  <a:srgbClr val="380538"/>
                </a:solidFill>
                <a:latin typeface="Calibri"/>
                <a:cs typeface="Calibri"/>
              </a:rPr>
              <a:t>Did You Know?</a:t>
            </a:r>
          </a:p>
          <a:p>
            <a:r>
              <a:rPr lang="en-US" sz="2800" dirty="0">
                <a:solidFill>
                  <a:srgbClr val="380538"/>
                </a:solidFill>
                <a:latin typeface="Calibri"/>
                <a:cs typeface="Calibri"/>
              </a:rPr>
              <a:t>Mental Health  Resources</a:t>
            </a:r>
          </a:p>
          <a:p>
            <a:pPr algn="l"/>
            <a:endParaRPr lang="en-US" sz="2800" dirty="0">
              <a:solidFill>
                <a:srgbClr val="380538"/>
              </a:solidFill>
              <a:latin typeface="Calibri"/>
              <a:cs typeface="Calibri"/>
            </a:endParaRPr>
          </a:p>
          <a:p>
            <a:pPr algn="l"/>
            <a:endParaRPr lang="en-US" sz="2000">
              <a:solidFill>
                <a:srgbClr val="380538"/>
              </a:solidFill>
              <a:latin typeface="PublicoHeadline"/>
            </a:endParaRPr>
          </a:p>
          <a:p>
            <a:pPr algn="l"/>
            <a:endParaRPr lang="en-US" sz="2000">
              <a:solidFill>
                <a:srgbClr val="380538"/>
              </a:solidFill>
              <a:latin typeface="PublicoHeadline"/>
            </a:endParaRPr>
          </a:p>
          <a:p>
            <a:pPr algn="l"/>
            <a:endParaRPr lang="en-US" sz="2000">
              <a:solidFill>
                <a:srgbClr val="380538"/>
              </a:solidFill>
              <a:latin typeface="PublicoHeadline"/>
            </a:endParaRPr>
          </a:p>
          <a:p>
            <a:pPr algn="l"/>
            <a:endParaRPr lang="en-US" sz="2000">
              <a:solidFill>
                <a:srgbClr val="380538"/>
              </a:solidFill>
              <a:latin typeface="PublicoHeadline"/>
            </a:endParaRPr>
          </a:p>
          <a:p>
            <a:pPr algn="l"/>
            <a:endParaRPr lang="en-US" sz="2000">
              <a:solidFill>
                <a:srgbClr val="380538"/>
              </a:solidFill>
              <a:latin typeface="PublicoHeadline"/>
            </a:endParaRPr>
          </a:p>
          <a:p>
            <a:pPr algn="l"/>
            <a:endParaRPr lang="en-US" sz="2000">
              <a:solidFill>
                <a:srgbClr val="380538"/>
              </a:solidFill>
              <a:latin typeface="PublicoHeadline"/>
            </a:endParaRPr>
          </a:p>
          <a:p>
            <a:pPr algn="l"/>
            <a:endParaRPr lang="en-US">
              <a:solidFill>
                <a:srgbClr val="380538"/>
              </a:solidFill>
              <a:latin typeface="PublicoHeadline"/>
            </a:endParaRPr>
          </a:p>
          <a:p>
            <a:pPr algn="l"/>
            <a:endParaRPr lang="en-US"/>
          </a:p>
        </p:txBody>
      </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2</a:t>
            </a:fld>
            <a:endParaRPr lang="en-US"/>
          </a:p>
        </p:txBody>
      </p:sp>
      <p:pic>
        <p:nvPicPr>
          <p:cNvPr id="11" name="Picture 10" descr="trans_psja_logo_stack.png">
            <a:extLst>
              <a:ext uri="{FF2B5EF4-FFF2-40B4-BE49-F238E27FC236}">
                <a16:creationId xmlns:a16="http://schemas.microsoft.com/office/drawing/2014/main" id="{A27F4B1A-7B28-4EA8-9594-4CB24B13AF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8093" y="66839"/>
            <a:ext cx="1444996" cy="1375440"/>
          </a:xfrm>
          <a:prstGeom prst="rect">
            <a:avLst/>
          </a:prstGeom>
        </p:spPr>
      </p:pic>
      <p:pic>
        <p:nvPicPr>
          <p:cNvPr id="4" name="Picture 3" descr="Icon&#10;&#10;Description automatically generated with medium confidence">
            <a:extLst>
              <a:ext uri="{FF2B5EF4-FFF2-40B4-BE49-F238E27FC236}">
                <a16:creationId xmlns:a16="http://schemas.microsoft.com/office/drawing/2014/main" id="{743C915A-7571-447F-BEC8-46AAC1210C3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07880" y="1949967"/>
            <a:ext cx="4326975" cy="3335570"/>
          </a:xfrm>
          <a:prstGeom prst="rect">
            <a:avLst/>
          </a:prstGeom>
        </p:spPr>
      </p:pic>
    </p:spTree>
    <p:extLst>
      <p:ext uri="{BB962C8B-B14F-4D97-AF65-F5344CB8AC3E}">
        <p14:creationId xmlns:p14="http://schemas.microsoft.com/office/powerpoint/2010/main" val="238315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3</a:t>
            </a:fld>
            <a:endParaRPr lang="en-US"/>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760070" cy="661720"/>
          </a:xfrm>
          <a:prstGeom prst="rect">
            <a:avLst/>
          </a:prstGeom>
          <a:noFill/>
        </p:spPr>
        <p:txBody>
          <a:bodyPr wrap="square" rtlCol="0">
            <a:spAutoFit/>
          </a:bodyPr>
          <a:lstStyle/>
          <a:p>
            <a:r>
              <a:rPr lang="en-US" sz="3700" b="1" cap="all">
                <a:solidFill>
                  <a:schemeClr val="bg1"/>
                </a:solidFill>
                <a:latin typeface="+mj-lt"/>
              </a:rPr>
              <a:t>Mental health video</a:t>
            </a:r>
          </a:p>
        </p:txBody>
      </p:sp>
      <p:pic>
        <p:nvPicPr>
          <p:cNvPr id="12" name="Picture 11" descr="trans_psja_logo_stack.png">
            <a:extLst>
              <a:ext uri="{FF2B5EF4-FFF2-40B4-BE49-F238E27FC236}">
                <a16:creationId xmlns:a16="http://schemas.microsoft.com/office/drawing/2014/main" id="{23BB51FF-F2D0-41D8-8A4C-2C5D6CB29B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pic>
        <p:nvPicPr>
          <p:cNvPr id="4" name="Online Media 3" title="Mental Health Awareness">
            <a:hlinkClick r:id="" action="ppaction://media"/>
            <a:extLst>
              <a:ext uri="{FF2B5EF4-FFF2-40B4-BE49-F238E27FC236}">
                <a16:creationId xmlns:a16="http://schemas.microsoft.com/office/drawing/2014/main" id="{0631448C-4B7D-4472-8B60-2CB677DF7534}"/>
              </a:ext>
            </a:extLst>
          </p:cNvPr>
          <p:cNvPicPr>
            <a:picLocks noRot="1" noChangeAspect="1"/>
          </p:cNvPicPr>
          <p:nvPr>
            <a:videoFile r:link="rId1"/>
          </p:nvPr>
        </p:nvPicPr>
        <p:blipFill>
          <a:blip r:embed="rId5"/>
          <a:stretch>
            <a:fillRect/>
          </a:stretch>
        </p:blipFill>
        <p:spPr>
          <a:xfrm>
            <a:off x="1479791" y="1550775"/>
            <a:ext cx="5603864" cy="3166183"/>
          </a:xfrm>
          <a:prstGeom prst="rect">
            <a:avLst/>
          </a:prstGeom>
        </p:spPr>
      </p:pic>
      <p:sp>
        <p:nvSpPr>
          <p:cNvPr id="19" name="TextBox 18">
            <a:extLst>
              <a:ext uri="{FF2B5EF4-FFF2-40B4-BE49-F238E27FC236}">
                <a16:creationId xmlns:a16="http://schemas.microsoft.com/office/drawing/2014/main" id="{37863D73-A0C8-4815-8B34-0B32A72FD8D1}"/>
              </a:ext>
            </a:extLst>
          </p:cNvPr>
          <p:cNvSpPr txBox="1"/>
          <p:nvPr/>
        </p:nvSpPr>
        <p:spPr>
          <a:xfrm>
            <a:off x="1273917" y="6384536"/>
            <a:ext cx="7963437" cy="307777"/>
          </a:xfrm>
          <a:prstGeom prst="rect">
            <a:avLst/>
          </a:prstGeom>
          <a:noFill/>
        </p:spPr>
        <p:txBody>
          <a:bodyPr wrap="square">
            <a:spAutoFit/>
          </a:bodyPr>
          <a:lstStyle/>
          <a:p>
            <a:r>
              <a:rPr lang="en-US" sz="1400">
                <a:hlinkClick r:id="rId6"/>
              </a:rPr>
              <a:t>https://www.youtube.com/watch?v=y-ACcDIGi-c&amp;list=TLPQMDEwNzIwMjFPLf3c6I-N9w&amp;index=1</a:t>
            </a:r>
            <a:r>
              <a:rPr lang="en-US" sz="1400"/>
              <a:t> </a:t>
            </a:r>
          </a:p>
        </p:txBody>
      </p:sp>
    </p:spTree>
    <p:extLst>
      <p:ext uri="{BB962C8B-B14F-4D97-AF65-F5344CB8AC3E}">
        <p14:creationId xmlns:p14="http://schemas.microsoft.com/office/powerpoint/2010/main" val="28518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stationary, vector graphics&#10;&#10;Description automatically generated">
            <a:extLst>
              <a:ext uri="{FF2B5EF4-FFF2-40B4-BE49-F238E27FC236}">
                <a16:creationId xmlns:a16="http://schemas.microsoft.com/office/drawing/2014/main" id="{4891254B-98B4-4AD5-9EFD-C9FFDD1D17B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623566" y="1975463"/>
            <a:ext cx="3408463" cy="2472446"/>
          </a:xfrm>
          <a:prstGeom prst="rect">
            <a:avLst/>
          </a:prstGeom>
        </p:spPr>
      </p:pic>
      <p:sp>
        <p:nvSpPr>
          <p:cNvPr id="13" name="TextBox 12"/>
          <p:cNvSpPr txBox="1"/>
          <p:nvPr/>
        </p:nvSpPr>
        <p:spPr>
          <a:xfrm>
            <a:off x="177461" y="971414"/>
            <a:ext cx="5500008" cy="584775"/>
          </a:xfrm>
          <a:prstGeom prst="rect">
            <a:avLst/>
          </a:prstGeom>
          <a:noFill/>
        </p:spPr>
        <p:txBody>
          <a:bodyPr wrap="square" rtlCol="0">
            <a:spAutoFit/>
          </a:bodyPr>
          <a:lstStyle/>
          <a:p>
            <a:pPr algn="ctr"/>
            <a:r>
              <a:rPr lang="en-US" sz="3200" b="1">
                <a:solidFill>
                  <a:srgbClr val="1E175F"/>
                </a:solidFill>
              </a:rPr>
              <a:t>Mental Health Statistics 2020</a:t>
            </a:r>
          </a:p>
        </p:txBody>
      </p:sp>
      <p:sp>
        <p:nvSpPr>
          <p:cNvPr id="16" name="TextBox 15"/>
          <p:cNvSpPr txBox="1"/>
          <p:nvPr/>
        </p:nvSpPr>
        <p:spPr>
          <a:xfrm>
            <a:off x="175752" y="5771141"/>
            <a:ext cx="8846496" cy="584775"/>
          </a:xfrm>
          <a:prstGeom prst="rect">
            <a:avLst/>
          </a:prstGeom>
          <a:noFill/>
        </p:spPr>
        <p:txBody>
          <a:bodyPr wrap="square" rtlCol="0">
            <a:spAutoFit/>
          </a:bodyPr>
          <a:lstStyle/>
          <a:p>
            <a:pPr algn="l" fontAlgn="base"/>
            <a:r>
              <a:rPr lang="en-US" sz="1600" b="0" i="1">
                <a:solidFill>
                  <a:srgbClr val="2A395B"/>
                </a:solidFill>
                <a:effectLst/>
              </a:rPr>
              <a:t>Mental health and substance use challenges affect everyone differently and recognizing when to get help yourself or offer support to someone else is an important step in changing these statistics for the better.</a:t>
            </a:r>
          </a:p>
        </p:txBody>
      </p:sp>
      <p:grpSp>
        <p:nvGrpSpPr>
          <p:cNvPr id="14" name="Group 13"/>
          <p:cNvGrpSpPr/>
          <p:nvPr/>
        </p:nvGrpSpPr>
        <p:grpSpPr>
          <a:xfrm>
            <a:off x="0" y="206567"/>
            <a:ext cx="9144000"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17" name="Title 1"/>
            <p:cNvSpPr txBox="1">
              <a:spLocks/>
            </p:cNvSpPr>
            <p:nvPr/>
          </p:nvSpPr>
          <p:spPr>
            <a:xfrm>
              <a:off x="-24432" y="321317"/>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cap="all" dirty="0">
                  <a:solidFill>
                    <a:schemeClr val="bg1"/>
                  </a:solidFill>
                </a:rPr>
                <a:t>Statistics 2020</a:t>
              </a:r>
              <a:endParaRPr lang="en-US" sz="4000" b="1" cap="all">
                <a:solidFill>
                  <a:schemeClr val="bg1"/>
                </a:solidFill>
                <a:cs typeface="Calibri"/>
              </a:endParaRPr>
            </a:p>
            <a:p>
              <a:pPr algn="l"/>
              <a:endParaRPr lang="en-US" sz="1200" spc="300">
                <a:solidFill>
                  <a:schemeClr val="bg1"/>
                </a:solidFill>
                <a:latin typeface="Gill Sans"/>
                <a:cs typeface="Gill Sans"/>
              </a:endParaRPr>
            </a:p>
          </p:txBody>
        </p:sp>
      </p:gr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4</a:t>
            </a:fld>
            <a:endParaRPr lang="en-US"/>
          </a:p>
        </p:txBody>
      </p:sp>
      <p:sp>
        <p:nvSpPr>
          <p:cNvPr id="19" name="TextBox 18">
            <a:extLst>
              <a:ext uri="{FF2B5EF4-FFF2-40B4-BE49-F238E27FC236}">
                <a16:creationId xmlns:a16="http://schemas.microsoft.com/office/drawing/2014/main" id="{CBF95C5A-57F9-465B-A27B-7EE98EE16385}"/>
              </a:ext>
            </a:extLst>
          </p:cNvPr>
          <p:cNvSpPr txBox="1"/>
          <p:nvPr/>
        </p:nvSpPr>
        <p:spPr>
          <a:xfrm>
            <a:off x="343532" y="1549694"/>
            <a:ext cx="5647053" cy="4616648"/>
          </a:xfrm>
          <a:prstGeom prst="rect">
            <a:avLst/>
          </a:prstGeom>
          <a:noFill/>
        </p:spPr>
        <p:txBody>
          <a:bodyPr wrap="square" lIns="91440" tIns="45720" rIns="91440" bIns="45720" anchor="t">
            <a:spAutoFit/>
          </a:bodyPr>
          <a:lstStyle/>
          <a:p>
            <a:pPr marL="285750" indent="-285750" algn="l" fontAlgn="base">
              <a:buFont typeface="Arial" panose="020B0604020202020204" pitchFamily="34" charset="0"/>
              <a:buChar char="•"/>
            </a:pPr>
            <a:r>
              <a:rPr lang="en-US" sz="2000" b="0" i="0" dirty="0">
                <a:effectLst/>
                <a:latin typeface="Calibri"/>
                <a:cs typeface="Calibri"/>
              </a:rPr>
              <a:t>In late June, 40% of U.S. adults reported struggling with mental health or substance use.</a:t>
            </a:r>
          </a:p>
          <a:p>
            <a:pPr marL="285750" indent="-285750" algn="l" fontAlgn="base">
              <a:buFont typeface="Arial" panose="020B0604020202020204" pitchFamily="34" charset="0"/>
              <a:buChar char="•"/>
            </a:pPr>
            <a:r>
              <a:rPr lang="en-US" sz="2000" b="0" i="0" dirty="0">
                <a:effectLst/>
                <a:latin typeface="Calibri"/>
                <a:cs typeface="Calibri"/>
              </a:rPr>
              <a:t>One in six U.S. youth aged 6-17 experience a mental health disorder each year.</a:t>
            </a:r>
          </a:p>
          <a:p>
            <a:pPr marL="285750" indent="-285750" algn="l" fontAlgn="base">
              <a:buFont typeface="Arial" panose="020B0604020202020204" pitchFamily="34" charset="0"/>
              <a:buChar char="•"/>
            </a:pPr>
            <a:r>
              <a:rPr lang="en-US" sz="2000" b="0" i="0" dirty="0">
                <a:effectLst/>
                <a:latin typeface="Calibri"/>
                <a:cs typeface="Calibri"/>
              </a:rPr>
              <a:t>Half of all lifetime mental illness begins by age 14, and 75% by age 24.</a:t>
            </a:r>
          </a:p>
          <a:p>
            <a:pPr marL="285750" indent="-285750" algn="l" fontAlgn="base">
              <a:buFont typeface="Arial" panose="020B0604020202020204" pitchFamily="34" charset="0"/>
              <a:buChar char="•"/>
            </a:pPr>
            <a:r>
              <a:rPr lang="en-US" sz="2000" b="0" i="0" dirty="0">
                <a:effectLst/>
                <a:latin typeface="Calibri"/>
                <a:cs typeface="Calibri"/>
              </a:rPr>
              <a:t>Suicide is the second</a:t>
            </a:r>
            <a:r>
              <a:rPr lang="en-US" sz="2000" b="0" i="0" u="sng" dirty="0">
                <a:effectLst/>
                <a:latin typeface="Calibri"/>
                <a:cs typeface="Calibri"/>
              </a:rPr>
              <a:t>-</a:t>
            </a:r>
            <a:r>
              <a:rPr lang="en-US" sz="2000" b="0" i="0" dirty="0">
                <a:effectLst/>
                <a:latin typeface="Calibri"/>
                <a:cs typeface="Calibri"/>
              </a:rPr>
              <a:t>leading cause of death among people aged 10-34 in the U.S. and the 10th leading cause of death in the U.S.</a:t>
            </a:r>
          </a:p>
          <a:p>
            <a:pPr marL="285750" indent="-285750" algn="l" fontAlgn="base">
              <a:buFont typeface="Arial" panose="020B0604020202020204" pitchFamily="34" charset="0"/>
              <a:buChar char="•"/>
            </a:pPr>
            <a:r>
              <a:rPr lang="en-US" sz="2000" b="0" i="0" dirty="0">
                <a:effectLst/>
                <a:latin typeface="Calibri"/>
                <a:cs typeface="Calibri"/>
              </a:rPr>
              <a:t>More than 70% of youth in the juvenile justice system have a diagnosed mental illness.</a:t>
            </a:r>
          </a:p>
          <a:p>
            <a:pPr marL="285750" indent="-285750" algn="l" fontAlgn="base">
              <a:buFont typeface="Arial" panose="020B0604020202020204" pitchFamily="34" charset="0"/>
              <a:buChar char="•"/>
            </a:pPr>
            <a:r>
              <a:rPr lang="en-US" sz="2000" b="0" i="0" dirty="0">
                <a:effectLst/>
                <a:latin typeface="Calibri"/>
                <a:cs typeface="Calibri"/>
              </a:rPr>
              <a:t>The most common mental illnesses in the U.S. are anxiety disorders, which affect 40 million adults (18.1% of the population).</a:t>
            </a:r>
          </a:p>
          <a:p>
            <a:pPr algn="l" fontAlgn="base"/>
            <a:endParaRPr lang="en-US" sz="1400" b="0" i="0" dirty="0">
              <a:effectLst/>
              <a:latin typeface="inherit"/>
            </a:endParaRPr>
          </a:p>
        </p:txBody>
      </p:sp>
      <p:sp>
        <p:nvSpPr>
          <p:cNvPr id="24" name="TextBox 23">
            <a:extLst>
              <a:ext uri="{FF2B5EF4-FFF2-40B4-BE49-F238E27FC236}">
                <a16:creationId xmlns:a16="http://schemas.microsoft.com/office/drawing/2014/main" id="{92CACBB8-4E99-44C3-A038-FF40AA18D930}"/>
              </a:ext>
            </a:extLst>
          </p:cNvPr>
          <p:cNvSpPr txBox="1"/>
          <p:nvPr/>
        </p:nvSpPr>
        <p:spPr>
          <a:xfrm>
            <a:off x="5527690" y="6382689"/>
            <a:ext cx="6334124" cy="307777"/>
          </a:xfrm>
          <a:prstGeom prst="rect">
            <a:avLst/>
          </a:prstGeom>
          <a:noFill/>
        </p:spPr>
        <p:txBody>
          <a:bodyPr wrap="square" lIns="91440" tIns="45720" rIns="91440" bIns="45720" anchor="t">
            <a:spAutoFit/>
          </a:bodyPr>
          <a:lstStyle/>
          <a:p>
            <a:r>
              <a:rPr lang="en-US" sz="1400" dirty="0">
                <a:hlinkClick r:id="rId4"/>
              </a:rPr>
              <a:t>https://www.mentalhealthfirstaid.org/</a:t>
            </a:r>
            <a:endParaRPr lang="en-US" sz="1400"/>
          </a:p>
        </p:txBody>
      </p:sp>
      <p:pic>
        <p:nvPicPr>
          <p:cNvPr id="12" name="Picture 11" descr="trans_psja_logo_stack.png">
            <a:extLst>
              <a:ext uri="{FF2B5EF4-FFF2-40B4-BE49-F238E27FC236}">
                <a16:creationId xmlns:a16="http://schemas.microsoft.com/office/drawing/2014/main" id="{B6077569-AAFC-499A-9FB3-383381F52E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3940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con&#10;&#10;Description automatically generated">
            <a:extLst>
              <a:ext uri="{FF2B5EF4-FFF2-40B4-BE49-F238E27FC236}">
                <a16:creationId xmlns:a16="http://schemas.microsoft.com/office/drawing/2014/main" id="{CF8444B9-72C2-4836-BD54-BD7CC0DD8C2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503101" y="3086971"/>
            <a:ext cx="4430894" cy="3536326"/>
          </a:xfrm>
          <a:prstGeom prst="rect">
            <a:avLst/>
          </a:prstGeom>
        </p:spPr>
      </p:pic>
      <p:sp>
        <p:nvSpPr>
          <p:cNvPr id="16" name="TextBox 15"/>
          <p:cNvSpPr txBox="1"/>
          <p:nvPr/>
        </p:nvSpPr>
        <p:spPr>
          <a:xfrm>
            <a:off x="9842429" y="1387682"/>
            <a:ext cx="1726029" cy="4616648"/>
          </a:xfrm>
          <a:prstGeom prst="rect">
            <a:avLst/>
          </a:prstGeom>
          <a:noFill/>
        </p:spPr>
        <p:txBody>
          <a:bodyPr wrap="square" rtlCol="0">
            <a:spAutoFit/>
          </a:bodyPr>
          <a:lstStyle/>
          <a:p>
            <a:r>
              <a:rPr lang="en-CA" sz="1200" i="1"/>
              <a:t>Stress</a:t>
            </a:r>
            <a:r>
              <a:rPr lang="en-CA" sz="1200"/>
              <a:t> – Our response to: change, difficult situations, threatening situations.</a:t>
            </a:r>
          </a:p>
          <a:p>
            <a:r>
              <a:rPr lang="en-CA" sz="1200" i="1"/>
              <a:t>Anxiety</a:t>
            </a:r>
            <a:r>
              <a:rPr lang="en-CA" sz="1200"/>
              <a:t> – </a:t>
            </a:r>
            <a:r>
              <a:rPr lang="en-US" sz="1200"/>
              <a:t>A general term for several disorders that cause nervousness, fear, apprehension, and worrying. These disorders affect how we feel and behave and can cause physical symptoms. Mild anxiety is vague and unsettling, while severe anxiety can seriously affect day-to-day living.</a:t>
            </a:r>
            <a:endParaRPr lang="en-CA" sz="1200"/>
          </a:p>
          <a:p>
            <a:r>
              <a:rPr lang="en-CA" sz="1200" i="1"/>
              <a:t>Depression</a:t>
            </a:r>
            <a:r>
              <a:rPr lang="en-CA" sz="1200"/>
              <a:t> – </a:t>
            </a:r>
            <a:r>
              <a:rPr lang="en-US" sz="1200"/>
              <a:t>A mood disorder characterized by low mood, a feeling of sadness, and a general loss of interest in things.</a:t>
            </a:r>
            <a:endParaRPr lang="en-CA" sz="1200"/>
          </a:p>
          <a:p>
            <a:endParaRPr lang="en-US" b="1" u="sng"/>
          </a:p>
        </p:txBody>
      </p:sp>
      <p:sp>
        <p:nvSpPr>
          <p:cNvPr id="15" name="Rectangle 14"/>
          <p:cNvSpPr/>
          <p:nvPr/>
        </p:nvSpPr>
        <p:spPr>
          <a:xfrm>
            <a:off x="-1" y="264280"/>
            <a:ext cx="9172135"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5</a:t>
            </a:fld>
            <a:endParaRPr lang="en-US"/>
          </a:p>
        </p:txBody>
      </p:sp>
      <p:sp>
        <p:nvSpPr>
          <p:cNvPr id="10" name="TextBox 9">
            <a:extLst>
              <a:ext uri="{FF2B5EF4-FFF2-40B4-BE49-F238E27FC236}">
                <a16:creationId xmlns:a16="http://schemas.microsoft.com/office/drawing/2014/main" id="{833574CE-05F8-49D7-8F3E-411553D7C6FE}"/>
              </a:ext>
            </a:extLst>
          </p:cNvPr>
          <p:cNvSpPr txBox="1"/>
          <p:nvPr/>
        </p:nvSpPr>
        <p:spPr>
          <a:xfrm>
            <a:off x="-88900" y="183870"/>
            <a:ext cx="8188820"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cs typeface="Calibri"/>
              </a:rPr>
              <a:t> WHAT IS IT?</a:t>
            </a:r>
            <a:endParaRPr lang="en-US" dirty="0">
              <a:solidFill>
                <a:schemeClr val="bg1"/>
              </a:solidFill>
            </a:endParaRPr>
          </a:p>
        </p:txBody>
      </p:sp>
      <p:sp>
        <p:nvSpPr>
          <p:cNvPr id="3" name="TextBox 2">
            <a:extLst>
              <a:ext uri="{FF2B5EF4-FFF2-40B4-BE49-F238E27FC236}">
                <a16:creationId xmlns:a16="http://schemas.microsoft.com/office/drawing/2014/main" id="{2812CED5-13EC-4984-B3D1-D4F6731FC7B8}"/>
              </a:ext>
            </a:extLst>
          </p:cNvPr>
          <p:cNvSpPr txBox="1"/>
          <p:nvPr/>
        </p:nvSpPr>
        <p:spPr>
          <a:xfrm>
            <a:off x="198176" y="1716079"/>
            <a:ext cx="4662505" cy="5324535"/>
          </a:xfrm>
          <a:prstGeom prst="rect">
            <a:avLst/>
          </a:prstGeom>
          <a:noFill/>
        </p:spPr>
        <p:txBody>
          <a:bodyPr wrap="square" lIns="91440" tIns="45720" rIns="91440" bIns="45720" rtlCol="0" anchor="t">
            <a:spAutoFit/>
          </a:bodyPr>
          <a:lstStyle/>
          <a:p>
            <a:pPr algn="l"/>
            <a:r>
              <a:rPr lang="en-US" sz="2000" b="0" i="0" dirty="0">
                <a:solidFill>
                  <a:srgbClr val="000000"/>
                </a:solidFill>
                <a:effectLst/>
              </a:rPr>
              <a:t>Mental health includes our emotional, psychological, and social well-being. It affects how we think, feel, and act. It also helps determine how we handle stress, relate to others, and make choices. Mental health is important at every stage of life, from childhood and adolescence through adulthood.</a:t>
            </a:r>
            <a:endParaRPr lang="en-US" sz="2000" b="0" i="0">
              <a:solidFill>
                <a:srgbClr val="000000"/>
              </a:solidFill>
              <a:effectLst/>
              <a:cs typeface="Calibri"/>
            </a:endParaRPr>
          </a:p>
          <a:p>
            <a:pPr algn="l"/>
            <a:r>
              <a:rPr lang="en-US" sz="2000" b="0" i="0" dirty="0">
                <a:solidFill>
                  <a:srgbClr val="000000"/>
                </a:solidFill>
                <a:effectLst/>
              </a:rPr>
              <a:t>Over the course of your life, if you experience mental health problems, your thinking, mood, and behavior could be affected. Many factors contribute to mental health problems, including:</a:t>
            </a:r>
            <a:endParaRPr lang="en-US" sz="2000" b="0" i="0">
              <a:solidFill>
                <a:srgbClr val="000000"/>
              </a:solidFill>
              <a:effectLst/>
              <a:cs typeface="Calibri"/>
            </a:endParaRPr>
          </a:p>
          <a:p>
            <a:pPr algn="l">
              <a:buFont typeface="Arial" panose="020B0604020202020204" pitchFamily="34" charset="0"/>
              <a:buChar char="•"/>
            </a:pPr>
            <a:r>
              <a:rPr lang="en-US" sz="2000" b="0" i="0" dirty="0">
                <a:solidFill>
                  <a:srgbClr val="000000"/>
                </a:solidFill>
                <a:effectLst/>
              </a:rPr>
              <a:t>Biological factors, such as genes or brain chemistry</a:t>
            </a:r>
            <a:endParaRPr lang="en-US" sz="2000" b="0" i="0">
              <a:solidFill>
                <a:srgbClr val="000000"/>
              </a:solidFill>
              <a:effectLst/>
              <a:cs typeface="Calibri"/>
            </a:endParaRPr>
          </a:p>
          <a:p>
            <a:pPr algn="l">
              <a:buFont typeface="Arial" panose="020B0604020202020204" pitchFamily="34" charset="0"/>
              <a:buChar char="•"/>
            </a:pPr>
            <a:r>
              <a:rPr lang="en-US" sz="2000" b="0" i="0" dirty="0">
                <a:solidFill>
                  <a:srgbClr val="000000"/>
                </a:solidFill>
                <a:effectLst/>
              </a:rPr>
              <a:t>Life experiences, such as trauma or abuse</a:t>
            </a:r>
            <a:endParaRPr lang="en-US" sz="2000" b="0" i="0">
              <a:solidFill>
                <a:srgbClr val="000000"/>
              </a:solidFill>
              <a:effectLst/>
              <a:cs typeface="Calibri"/>
            </a:endParaRPr>
          </a:p>
          <a:p>
            <a:pPr algn="l">
              <a:buFont typeface="Arial" panose="020B0604020202020204" pitchFamily="34" charset="0"/>
              <a:buChar char="•"/>
            </a:pPr>
            <a:r>
              <a:rPr lang="en-US" sz="2000" b="0" i="0" dirty="0">
                <a:solidFill>
                  <a:srgbClr val="000000"/>
                </a:solidFill>
                <a:effectLst/>
              </a:rPr>
              <a:t>Family history of mental health problems</a:t>
            </a:r>
            <a:endParaRPr lang="en-US" sz="2000" b="0" i="0" dirty="0">
              <a:solidFill>
                <a:srgbClr val="000000"/>
              </a:solidFill>
              <a:effectLst/>
              <a:cs typeface="Calibri"/>
            </a:endParaRPr>
          </a:p>
        </p:txBody>
      </p:sp>
      <p:sp>
        <p:nvSpPr>
          <p:cNvPr id="4" name="TextBox 3">
            <a:extLst>
              <a:ext uri="{FF2B5EF4-FFF2-40B4-BE49-F238E27FC236}">
                <a16:creationId xmlns:a16="http://schemas.microsoft.com/office/drawing/2014/main" id="{047F4EF6-92D9-4FAD-A932-D0AA16B5E3FE}"/>
              </a:ext>
            </a:extLst>
          </p:cNvPr>
          <p:cNvSpPr txBox="1"/>
          <p:nvPr/>
        </p:nvSpPr>
        <p:spPr>
          <a:xfrm>
            <a:off x="439359" y="1258208"/>
            <a:ext cx="3704427" cy="461665"/>
          </a:xfrm>
          <a:prstGeom prst="rect">
            <a:avLst/>
          </a:prstGeom>
          <a:noFill/>
        </p:spPr>
        <p:txBody>
          <a:bodyPr wrap="square" lIns="91440" tIns="45720" rIns="91440" bIns="45720" rtlCol="0" anchor="t">
            <a:spAutoFit/>
          </a:bodyPr>
          <a:lstStyle/>
          <a:p>
            <a:pPr algn="ctr"/>
            <a:r>
              <a:rPr lang="en-US" sz="2400" b="1" dirty="0">
                <a:latin typeface="+mj-lt"/>
              </a:rPr>
              <a:t>What is Mental Health?</a:t>
            </a:r>
            <a:endParaRPr lang="en-US" sz="2400" b="1" dirty="0">
              <a:latin typeface="+mj-lt"/>
              <a:cs typeface="Calibri"/>
            </a:endParaRPr>
          </a:p>
        </p:txBody>
      </p:sp>
      <p:sp>
        <p:nvSpPr>
          <p:cNvPr id="14" name="TextBox 13">
            <a:extLst>
              <a:ext uri="{FF2B5EF4-FFF2-40B4-BE49-F238E27FC236}">
                <a16:creationId xmlns:a16="http://schemas.microsoft.com/office/drawing/2014/main" id="{8A88B798-8307-4D95-8A0E-CEC64398B298}"/>
              </a:ext>
            </a:extLst>
          </p:cNvPr>
          <p:cNvSpPr txBox="1"/>
          <p:nvPr/>
        </p:nvSpPr>
        <p:spPr>
          <a:xfrm>
            <a:off x="6015485" y="6387081"/>
            <a:ext cx="3197393" cy="307777"/>
          </a:xfrm>
          <a:prstGeom prst="rect">
            <a:avLst/>
          </a:prstGeom>
          <a:noFill/>
        </p:spPr>
        <p:txBody>
          <a:bodyPr wrap="square" lIns="91440" tIns="45720" rIns="91440" bIns="45720" anchor="t">
            <a:spAutoFit/>
          </a:bodyPr>
          <a:lstStyle/>
          <a:p>
            <a:r>
              <a:rPr lang="en-US" sz="1400" dirty="0">
                <a:hlinkClick r:id="rId4"/>
              </a:rPr>
              <a:t>https://www.mentalhealth.gov</a:t>
            </a:r>
            <a:endParaRPr lang="en-US"/>
          </a:p>
        </p:txBody>
      </p:sp>
      <p:sp>
        <p:nvSpPr>
          <p:cNvPr id="17" name="TextBox 16">
            <a:extLst>
              <a:ext uri="{FF2B5EF4-FFF2-40B4-BE49-F238E27FC236}">
                <a16:creationId xmlns:a16="http://schemas.microsoft.com/office/drawing/2014/main" id="{B9048C35-E66B-4F6C-B7B5-2E3B3C7D809E}"/>
              </a:ext>
            </a:extLst>
          </p:cNvPr>
          <p:cNvSpPr txBox="1"/>
          <p:nvPr/>
        </p:nvSpPr>
        <p:spPr>
          <a:xfrm>
            <a:off x="4661854" y="1258208"/>
            <a:ext cx="3704427" cy="461665"/>
          </a:xfrm>
          <a:prstGeom prst="rect">
            <a:avLst/>
          </a:prstGeom>
          <a:noFill/>
        </p:spPr>
        <p:txBody>
          <a:bodyPr wrap="square" lIns="91440" tIns="45720" rIns="91440" bIns="45720" rtlCol="0" anchor="t">
            <a:spAutoFit/>
          </a:bodyPr>
          <a:lstStyle/>
          <a:p>
            <a:pPr algn="ctr"/>
            <a:r>
              <a:rPr lang="en-US" sz="2400" b="1" dirty="0">
                <a:latin typeface="+mj-lt"/>
              </a:rPr>
              <a:t>What is Mental Illness?</a:t>
            </a:r>
            <a:endParaRPr lang="en-US" sz="2400" b="1" dirty="0">
              <a:latin typeface="+mj-lt"/>
              <a:cs typeface="Calibri"/>
            </a:endParaRPr>
          </a:p>
        </p:txBody>
      </p:sp>
      <p:sp>
        <p:nvSpPr>
          <p:cNvPr id="11" name="TextBox 10">
            <a:extLst>
              <a:ext uri="{FF2B5EF4-FFF2-40B4-BE49-F238E27FC236}">
                <a16:creationId xmlns:a16="http://schemas.microsoft.com/office/drawing/2014/main" id="{3323CF1D-DFED-4A70-9E9B-DFED3D86DD5B}"/>
              </a:ext>
            </a:extLst>
          </p:cNvPr>
          <p:cNvSpPr txBox="1"/>
          <p:nvPr/>
        </p:nvSpPr>
        <p:spPr>
          <a:xfrm>
            <a:off x="4869712" y="1723104"/>
            <a:ext cx="3438066" cy="1538883"/>
          </a:xfrm>
          <a:prstGeom prst="rect">
            <a:avLst/>
          </a:prstGeom>
          <a:noFill/>
        </p:spPr>
        <p:txBody>
          <a:bodyPr wrap="square" lIns="91440" tIns="45720" rIns="91440" bIns="45720" rtlCol="0" anchor="t">
            <a:spAutoFit/>
          </a:bodyPr>
          <a:lstStyle/>
          <a:p>
            <a:r>
              <a:rPr lang="en-US" sz="2000" dirty="0"/>
              <a:t>A broad term used to describe the range of mental health problems; from those with the most sever mental disorders.</a:t>
            </a:r>
            <a:endParaRPr lang="en-US" sz="2000" dirty="0">
              <a:cs typeface="Calibri"/>
            </a:endParaRPr>
          </a:p>
          <a:p>
            <a:endParaRPr lang="en-US" sz="1400"/>
          </a:p>
        </p:txBody>
      </p:sp>
      <p:pic>
        <p:nvPicPr>
          <p:cNvPr id="13" name="Picture 12" descr="trans_psja_logo_stack.png">
            <a:extLst>
              <a:ext uri="{FF2B5EF4-FFF2-40B4-BE49-F238E27FC236}">
                <a16:creationId xmlns:a16="http://schemas.microsoft.com/office/drawing/2014/main" id="{5992E98F-FDD5-4AC9-9C2F-E60040698B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131275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3676" y="247653"/>
            <a:ext cx="9177676"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6</a:t>
            </a:fld>
            <a:endParaRPr lang="en-US"/>
          </a:p>
        </p:txBody>
      </p:sp>
      <p:sp>
        <p:nvSpPr>
          <p:cNvPr id="19" name="TextBox 18">
            <a:extLst>
              <a:ext uri="{FF2B5EF4-FFF2-40B4-BE49-F238E27FC236}">
                <a16:creationId xmlns:a16="http://schemas.microsoft.com/office/drawing/2014/main" id="{6F9A8A6E-DEE9-490A-B80B-88E6954A1109}"/>
              </a:ext>
            </a:extLst>
          </p:cNvPr>
          <p:cNvSpPr txBox="1"/>
          <p:nvPr/>
        </p:nvSpPr>
        <p:spPr>
          <a:xfrm>
            <a:off x="0" y="153115"/>
            <a:ext cx="9088779"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Early warning signs</a:t>
            </a:r>
            <a:endParaRPr lang="en-US" sz="4000" b="1" cap="all">
              <a:solidFill>
                <a:schemeClr val="bg1"/>
              </a:solidFill>
              <a:latin typeface="+mj-lt"/>
              <a:cs typeface="Calibri"/>
            </a:endParaRPr>
          </a:p>
        </p:txBody>
      </p:sp>
      <p:sp>
        <p:nvSpPr>
          <p:cNvPr id="14" name="TextBox 13">
            <a:extLst>
              <a:ext uri="{FF2B5EF4-FFF2-40B4-BE49-F238E27FC236}">
                <a16:creationId xmlns:a16="http://schemas.microsoft.com/office/drawing/2014/main" id="{FAC47A3D-F1D6-496E-B4FC-DD48BAA35355}"/>
              </a:ext>
            </a:extLst>
          </p:cNvPr>
          <p:cNvSpPr txBox="1"/>
          <p:nvPr/>
        </p:nvSpPr>
        <p:spPr>
          <a:xfrm>
            <a:off x="165461" y="1712518"/>
            <a:ext cx="8814952" cy="5224764"/>
          </a:xfrm>
          <a:prstGeom prst="rect">
            <a:avLst/>
          </a:prstGeom>
          <a:noFill/>
        </p:spPr>
        <p:txBody>
          <a:bodyPr wrap="square" lIns="91440" tIns="45720" rIns="91440" bIns="45720" anchor="t">
            <a:spAutoFit/>
          </a:bodyPr>
          <a:lstStyle/>
          <a:p>
            <a:pPr algn="l">
              <a:lnSpc>
                <a:spcPct val="150000"/>
              </a:lnSpc>
              <a:buFont typeface="Arial" panose="020B0604020202020204" pitchFamily="34" charset="0"/>
              <a:buChar char="•"/>
            </a:pPr>
            <a:r>
              <a:rPr lang="en-US" sz="1600" b="0" i="0" dirty="0">
                <a:solidFill>
                  <a:srgbClr val="000000"/>
                </a:solidFill>
                <a:effectLst/>
              </a:rPr>
              <a:t>Eating or sleeping too much or too little</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Pulling away from people and usual activities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Having low or no energy</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Feeling numb or like nothing matters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Having unexplained aches and pains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Feeling helpless or hopeless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Smoking, drinking, or using drugs more than usual</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Feeling unusually confused, forgetful, on edge, angry, upset, worried, or scared</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Yelling or fighting with family and friends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Experiencing severe mood swings that cause problems in relationships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Having persistent thoughts and memories you can't get out of your head</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Hearing voices or believing things that are not true</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Thinking of harming yourself or others</a:t>
            </a:r>
            <a:endParaRPr lang="en-US" sz="1600" b="0" i="0" dirty="0">
              <a:solidFill>
                <a:srgbClr val="000000"/>
              </a:solidFill>
              <a:effectLst/>
              <a:cs typeface="Calibri"/>
            </a:endParaRPr>
          </a:p>
          <a:p>
            <a:pPr algn="l">
              <a:lnSpc>
                <a:spcPct val="150000"/>
              </a:lnSpc>
              <a:buFont typeface="Arial" panose="020B0604020202020204" pitchFamily="34" charset="0"/>
              <a:buChar char="•"/>
            </a:pPr>
            <a:r>
              <a:rPr lang="en-US" sz="1600" b="0" i="0" dirty="0">
                <a:solidFill>
                  <a:srgbClr val="000000"/>
                </a:solidFill>
                <a:effectLst/>
              </a:rPr>
              <a:t>Inability to perform daily tasks like taking care of your kids or getting to work or school</a:t>
            </a:r>
            <a:endParaRPr lang="en-US" sz="1600" b="0" i="0" dirty="0">
              <a:solidFill>
                <a:srgbClr val="000000"/>
              </a:solidFill>
              <a:effectLst/>
              <a:cs typeface="Calibri"/>
            </a:endParaRPr>
          </a:p>
        </p:txBody>
      </p:sp>
      <p:sp>
        <p:nvSpPr>
          <p:cNvPr id="7" name="TextBox 6">
            <a:extLst>
              <a:ext uri="{FF2B5EF4-FFF2-40B4-BE49-F238E27FC236}">
                <a16:creationId xmlns:a16="http://schemas.microsoft.com/office/drawing/2014/main" id="{FCEA6E5B-3343-4AFF-B2B5-CDFD01D7A034}"/>
              </a:ext>
            </a:extLst>
          </p:cNvPr>
          <p:cNvSpPr txBox="1"/>
          <p:nvPr/>
        </p:nvSpPr>
        <p:spPr>
          <a:xfrm>
            <a:off x="161374" y="872936"/>
            <a:ext cx="7472825" cy="923330"/>
          </a:xfrm>
          <a:prstGeom prst="rect">
            <a:avLst/>
          </a:prstGeom>
          <a:noFill/>
        </p:spPr>
        <p:txBody>
          <a:bodyPr wrap="square" rtlCol="0">
            <a:spAutoFit/>
          </a:bodyPr>
          <a:lstStyle/>
          <a:p>
            <a:r>
              <a:rPr lang="en-US" b="1">
                <a:solidFill>
                  <a:srgbClr val="000000"/>
                </a:solidFill>
                <a:effectLst/>
              </a:rPr>
              <a:t>How do I know if someone s experiencing mental health issues?  It is important to look for warning signs. Experiencing one or more of the following feelings or behaviors can be an early warning sign of a problem:</a:t>
            </a:r>
          </a:p>
        </p:txBody>
      </p:sp>
      <p:pic>
        <p:nvPicPr>
          <p:cNvPr id="9" name="Picture 8" descr="Logo, company name&#10;&#10;Description automatically generated">
            <a:extLst>
              <a:ext uri="{FF2B5EF4-FFF2-40B4-BE49-F238E27FC236}">
                <a16:creationId xmlns:a16="http://schemas.microsoft.com/office/drawing/2014/main" id="{F0142B6F-CB53-4C46-9AA6-FA7F9D5EAA7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726323" y="1796408"/>
            <a:ext cx="2639599" cy="2335427"/>
          </a:xfrm>
          <a:prstGeom prst="rect">
            <a:avLst/>
          </a:prstGeom>
        </p:spPr>
      </p:pic>
      <p:pic>
        <p:nvPicPr>
          <p:cNvPr id="10" name="Picture 9" descr="trans_psja_logo_stack.png">
            <a:extLst>
              <a:ext uri="{FF2B5EF4-FFF2-40B4-BE49-F238E27FC236}">
                <a16:creationId xmlns:a16="http://schemas.microsoft.com/office/drawing/2014/main" id="{0ECF5CC2-1E14-412A-849A-416546058F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1888814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66332" y="1905506"/>
            <a:ext cx="8454293" cy="3046988"/>
          </a:xfrm>
          <a:prstGeom prst="rect">
            <a:avLst/>
          </a:prstGeom>
          <a:noFill/>
        </p:spPr>
        <p:txBody>
          <a:bodyPr wrap="square" rtlCol="0">
            <a:spAutoFit/>
          </a:bodyPr>
          <a:lstStyle/>
          <a:p>
            <a:r>
              <a:rPr lang="en-US" sz="2400"/>
              <a:t>There are numerous but not limited to these mental health triggers that can cause mental health difficulties.</a:t>
            </a:r>
          </a:p>
          <a:p>
            <a:endParaRPr lang="en-US" sz="2400"/>
          </a:p>
          <a:p>
            <a:pPr marL="285750" indent="-285750">
              <a:buFont typeface="Arial" panose="020B0604020202020204" pitchFamily="34" charset="0"/>
              <a:buChar char="•"/>
            </a:pPr>
            <a:r>
              <a:rPr lang="en-US" sz="2400"/>
              <a:t>Stress</a:t>
            </a:r>
          </a:p>
          <a:p>
            <a:pPr marL="285750" indent="-285750">
              <a:buFont typeface="Arial" panose="020B0604020202020204" pitchFamily="34" charset="0"/>
              <a:buChar char="•"/>
            </a:pPr>
            <a:r>
              <a:rPr lang="en-US" sz="2400"/>
              <a:t>Moving</a:t>
            </a:r>
          </a:p>
          <a:p>
            <a:pPr marL="285750" indent="-285750">
              <a:buFont typeface="Arial" panose="020B0604020202020204" pitchFamily="34" charset="0"/>
              <a:buChar char="•"/>
            </a:pPr>
            <a:r>
              <a:rPr lang="en-US" sz="2400"/>
              <a:t>Job Loss</a:t>
            </a:r>
          </a:p>
          <a:p>
            <a:pPr marL="285750" indent="-285750">
              <a:buFont typeface="Arial" panose="020B0604020202020204" pitchFamily="34" charset="0"/>
              <a:buChar char="•"/>
            </a:pPr>
            <a:r>
              <a:rPr lang="en-US" sz="2400"/>
              <a:t>Change of Environment</a:t>
            </a:r>
          </a:p>
          <a:p>
            <a:pPr marL="285750" indent="-285750">
              <a:buFont typeface="Arial" panose="020B0604020202020204" pitchFamily="34" charset="0"/>
              <a:buChar char="•"/>
            </a:pPr>
            <a:r>
              <a:rPr lang="en-US" sz="2400"/>
              <a:t>Deprivation</a:t>
            </a:r>
          </a:p>
        </p:txBody>
      </p:sp>
      <p:grpSp>
        <p:nvGrpSpPr>
          <p:cNvPr id="14" name="Group 13"/>
          <p:cNvGrpSpPr/>
          <p:nvPr/>
        </p:nvGrpSpPr>
        <p:grpSpPr>
          <a:xfrm>
            <a:off x="-24432" y="234703"/>
            <a:ext cx="9168432" cy="616345"/>
            <a:chOff x="-88900" y="203200"/>
            <a:chExt cx="9307602" cy="598196"/>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88304" y="331495"/>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cap="all" dirty="0">
                  <a:solidFill>
                    <a:schemeClr val="bg1"/>
                  </a:solidFill>
                </a:rPr>
                <a:t>what can cause mental health difficulties</a:t>
              </a:r>
              <a:endParaRPr lang="en-US" sz="3000" b="1" cap="all">
                <a:solidFill>
                  <a:schemeClr val="bg1"/>
                </a:solidFill>
                <a:cs typeface="Calibri"/>
              </a:endParaRPr>
            </a:p>
            <a:p>
              <a:pPr algn="l"/>
              <a:endParaRPr lang="en-US" sz="1200" spc="300">
                <a:solidFill>
                  <a:schemeClr val="bg1"/>
                </a:solidFill>
                <a:latin typeface="Gill Sans"/>
                <a:cs typeface="Gill Sans"/>
              </a:endParaRPr>
            </a:p>
          </p:txBody>
        </p:sp>
      </p:gr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7</a:t>
            </a:fld>
            <a:endParaRPr lang="en-US"/>
          </a:p>
        </p:txBody>
      </p:sp>
      <p:sp>
        <p:nvSpPr>
          <p:cNvPr id="3" name="TextBox 2">
            <a:extLst>
              <a:ext uri="{FF2B5EF4-FFF2-40B4-BE49-F238E27FC236}">
                <a16:creationId xmlns:a16="http://schemas.microsoft.com/office/drawing/2014/main" id="{9AE6DA45-3283-4850-840E-DDC0BEE8DE93}"/>
              </a:ext>
            </a:extLst>
          </p:cNvPr>
          <p:cNvSpPr txBox="1"/>
          <p:nvPr/>
        </p:nvSpPr>
        <p:spPr>
          <a:xfrm>
            <a:off x="366333" y="1320846"/>
            <a:ext cx="5038179" cy="523220"/>
          </a:xfrm>
          <a:prstGeom prst="rect">
            <a:avLst/>
          </a:prstGeom>
          <a:noFill/>
        </p:spPr>
        <p:txBody>
          <a:bodyPr wrap="square" rtlCol="0">
            <a:spAutoFit/>
          </a:bodyPr>
          <a:lstStyle/>
          <a:p>
            <a:r>
              <a:rPr lang="en-US" sz="2800" b="1">
                <a:latin typeface="+mj-lt"/>
              </a:rPr>
              <a:t>Possible Mental Health Triggers</a:t>
            </a:r>
            <a:endParaRPr lang="en-US" sz="2000" b="1">
              <a:latin typeface="+mj-lt"/>
            </a:endParaRPr>
          </a:p>
        </p:txBody>
      </p:sp>
      <p:pic>
        <p:nvPicPr>
          <p:cNvPr id="33" name="Picture 32" descr="A person taking a selfie&#10;&#10;Description automatically generated with medium confidence">
            <a:extLst>
              <a:ext uri="{FF2B5EF4-FFF2-40B4-BE49-F238E27FC236}">
                <a16:creationId xmlns:a16="http://schemas.microsoft.com/office/drawing/2014/main" id="{ADD65E1C-AAA6-4CD8-8779-47FC018BDB7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23632" y="3025934"/>
            <a:ext cx="4496994" cy="3007366"/>
          </a:xfrm>
          <a:prstGeom prst="rect">
            <a:avLst/>
          </a:prstGeom>
        </p:spPr>
      </p:pic>
      <p:pic>
        <p:nvPicPr>
          <p:cNvPr id="10" name="Picture 9" descr="trans_psja_logo_stack.png">
            <a:extLst>
              <a:ext uri="{FF2B5EF4-FFF2-40B4-BE49-F238E27FC236}">
                <a16:creationId xmlns:a16="http://schemas.microsoft.com/office/drawing/2014/main" id="{9AAD1C17-E49F-4A1C-BD33-B3E47E9CF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155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34703"/>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8</a:t>
            </a:fld>
            <a:endParaRPr lang="en-US"/>
          </a:p>
        </p:txBody>
      </p:sp>
      <p:sp>
        <p:nvSpPr>
          <p:cNvPr id="19" name="TextBox 18">
            <a:extLst>
              <a:ext uri="{FF2B5EF4-FFF2-40B4-BE49-F238E27FC236}">
                <a16:creationId xmlns:a16="http://schemas.microsoft.com/office/drawing/2014/main" id="{6F9A8A6E-DEE9-490A-B80B-88E6954A1109}"/>
              </a:ext>
            </a:extLst>
          </p:cNvPr>
          <p:cNvSpPr txBox="1"/>
          <p:nvPr/>
        </p:nvSpPr>
        <p:spPr>
          <a:xfrm>
            <a:off x="0" y="192725"/>
            <a:ext cx="8944658"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Mental health disorders</a:t>
            </a:r>
            <a:endParaRPr lang="en-US" sz="4000" b="1" cap="all" dirty="0">
              <a:solidFill>
                <a:schemeClr val="bg1"/>
              </a:solidFill>
              <a:latin typeface="+mj-lt"/>
              <a:cs typeface="Calibri"/>
            </a:endParaRPr>
          </a:p>
        </p:txBody>
      </p:sp>
      <p:pic>
        <p:nvPicPr>
          <p:cNvPr id="24" name="Picture 23" descr="Diagram&#10;&#10;Description automatically generated with medium confidence">
            <a:extLst>
              <a:ext uri="{FF2B5EF4-FFF2-40B4-BE49-F238E27FC236}">
                <a16:creationId xmlns:a16="http://schemas.microsoft.com/office/drawing/2014/main" id="{2C593E13-1823-4A5F-BC49-8A4FC1DADFB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471367" y="2645662"/>
            <a:ext cx="4613910" cy="3455190"/>
          </a:xfrm>
          <a:prstGeom prst="rect">
            <a:avLst/>
          </a:prstGeom>
        </p:spPr>
      </p:pic>
      <p:sp>
        <p:nvSpPr>
          <p:cNvPr id="5" name="Content Placeholder 4">
            <a:extLst>
              <a:ext uri="{FF2B5EF4-FFF2-40B4-BE49-F238E27FC236}">
                <a16:creationId xmlns:a16="http://schemas.microsoft.com/office/drawing/2014/main" id="{50A94A1E-BC6C-4F34-BF14-0972B7EF03B4}"/>
              </a:ext>
            </a:extLst>
          </p:cNvPr>
          <p:cNvSpPr>
            <a:spLocks noGrp="1"/>
          </p:cNvSpPr>
          <p:nvPr>
            <p:ph sz="half" idx="1"/>
          </p:nvPr>
        </p:nvSpPr>
        <p:spPr>
          <a:xfrm>
            <a:off x="352337" y="1321344"/>
            <a:ext cx="7851658" cy="4437904"/>
          </a:xfrm>
        </p:spPr>
        <p:txBody>
          <a:bodyPr vert="horz" lIns="91440" tIns="45720" rIns="91440" bIns="45720" rtlCol="0" anchor="t">
            <a:noAutofit/>
          </a:bodyPr>
          <a:lstStyle/>
          <a:p>
            <a:pPr marL="0" indent="0">
              <a:buNone/>
            </a:pPr>
            <a:r>
              <a:rPr lang="en-US" sz="2400" dirty="0">
                <a:solidFill>
                  <a:srgbClr val="000000"/>
                </a:solidFill>
              </a:rPr>
              <a:t>There</a:t>
            </a:r>
            <a:r>
              <a:rPr lang="en-US" dirty="0">
                <a:solidFill>
                  <a:srgbClr val="000000"/>
                </a:solidFill>
              </a:rPr>
              <a:t> are many different </a:t>
            </a:r>
            <a:r>
              <a:rPr lang="en-US" i="0" dirty="0">
                <a:solidFill>
                  <a:srgbClr val="000000"/>
                </a:solidFill>
                <a:effectLst/>
              </a:rPr>
              <a:t>types of mental health disorders and they can affect your thinking, mood, and behaviors. Here are some examples</a:t>
            </a:r>
            <a:r>
              <a:rPr lang="en-US" dirty="0">
                <a:solidFill>
                  <a:srgbClr val="000000"/>
                </a:solidFill>
              </a:rPr>
              <a:t>:</a:t>
            </a:r>
            <a:endParaRPr lang="en-US" dirty="0">
              <a:solidFill>
                <a:srgbClr val="000000"/>
              </a:solidFill>
              <a:cs typeface="Calibri"/>
            </a:endParaRPr>
          </a:p>
          <a:p>
            <a:r>
              <a:rPr lang="en-US" sz="2400" dirty="0"/>
              <a:t>Anorexia</a:t>
            </a:r>
            <a:endParaRPr lang="en-US" sz="2400" dirty="0">
              <a:cs typeface="Calibri"/>
            </a:endParaRPr>
          </a:p>
          <a:p>
            <a:r>
              <a:rPr lang="en-US" sz="2400" dirty="0"/>
              <a:t>Depression</a:t>
            </a:r>
            <a:endParaRPr lang="en-US" sz="2400" dirty="0">
              <a:cs typeface="Calibri"/>
            </a:endParaRPr>
          </a:p>
          <a:p>
            <a:r>
              <a:rPr lang="en-US" sz="2400" dirty="0"/>
              <a:t>Schizophrenia</a:t>
            </a:r>
            <a:endParaRPr lang="en-US" sz="2400" dirty="0">
              <a:cs typeface="Calibri"/>
            </a:endParaRPr>
          </a:p>
          <a:p>
            <a:r>
              <a:rPr lang="en-US" sz="2400" dirty="0"/>
              <a:t>Bi-Polar Disorder</a:t>
            </a:r>
            <a:endParaRPr lang="en-US" sz="2400" dirty="0">
              <a:cs typeface="Calibri"/>
            </a:endParaRPr>
          </a:p>
          <a:p>
            <a:r>
              <a:rPr lang="en-US" sz="2400" dirty="0"/>
              <a:t>Anxiety</a:t>
            </a:r>
            <a:endParaRPr lang="en-US" sz="2400" dirty="0">
              <a:cs typeface="Calibri"/>
            </a:endParaRPr>
          </a:p>
          <a:p>
            <a:r>
              <a:rPr lang="en-US" sz="2400" dirty="0"/>
              <a:t>Obsessive Compulsive Disorder</a:t>
            </a:r>
            <a:endParaRPr lang="en-US" sz="2400" dirty="0">
              <a:cs typeface="Calibri"/>
            </a:endParaRPr>
          </a:p>
          <a:p>
            <a:r>
              <a:rPr lang="en-US" sz="2400" dirty="0"/>
              <a:t>Paranoia</a:t>
            </a:r>
            <a:endParaRPr lang="en-US" sz="2400" dirty="0">
              <a:cs typeface="Calibri"/>
            </a:endParaRPr>
          </a:p>
          <a:p>
            <a:r>
              <a:rPr lang="en-US" sz="2400" dirty="0"/>
              <a:t>Phobia</a:t>
            </a:r>
            <a:endParaRPr lang="en-US" sz="2400" dirty="0">
              <a:solidFill>
                <a:srgbClr val="000000"/>
              </a:solidFill>
              <a:latin typeface="Tahoma" panose="020B0604030504040204" pitchFamily="34" charset="0"/>
            </a:endParaRPr>
          </a:p>
        </p:txBody>
      </p:sp>
      <p:pic>
        <p:nvPicPr>
          <p:cNvPr id="9" name="Picture 8" descr="trans_psja_logo_stack.png">
            <a:extLst>
              <a:ext uri="{FF2B5EF4-FFF2-40B4-BE49-F238E27FC236}">
                <a16:creationId xmlns:a16="http://schemas.microsoft.com/office/drawing/2014/main" id="{171524C4-BC22-4778-9385-5FDABAC275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168677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112401"/>
            <a:ext cx="9144000" cy="615010"/>
            <a:chOff x="-88900" y="84499"/>
            <a:chExt cx="9307602" cy="596900"/>
          </a:xfrm>
        </p:grpSpPr>
        <p:sp>
          <p:nvSpPr>
            <p:cNvPr id="15" name="Rectangle 14"/>
            <p:cNvSpPr/>
            <p:nvPr/>
          </p:nvSpPr>
          <p:spPr>
            <a:xfrm>
              <a:off x="-88900" y="8449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55221" y="34085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spc="300" dirty="0">
                  <a:solidFill>
                    <a:schemeClr val="bg1"/>
                  </a:solidFill>
                  <a:cs typeface="Gill Sans"/>
                </a:rPr>
                <a:t>ANXIETY DISSORDER </a:t>
              </a:r>
            </a:p>
          </p:txBody>
        </p:sp>
      </p:grpSp>
      <p:sp>
        <p:nvSpPr>
          <p:cNvPr id="2" name="Slide Number Placeholder 1"/>
          <p:cNvSpPr>
            <a:spLocks noGrp="1"/>
          </p:cNvSpPr>
          <p:nvPr>
            <p:ph type="sldNum" sz="quarter" idx="12"/>
          </p:nvPr>
        </p:nvSpPr>
        <p:spPr/>
        <p:txBody>
          <a:bodyPr/>
          <a:lstStyle/>
          <a:p>
            <a:fld id="{95F6E770-5B8E-4A47-88F3-6D6A9AA56717}" type="slidenum">
              <a:rPr lang="en-US" smtClean="0"/>
              <a:t>9</a:t>
            </a:fld>
            <a:endParaRPr lang="en-US"/>
          </a:p>
        </p:txBody>
      </p:sp>
      <p:pic>
        <p:nvPicPr>
          <p:cNvPr id="20" name="Picture 19" descr="A picture containing diagram&#10;&#10;Description automatically generated">
            <a:extLst>
              <a:ext uri="{FF2B5EF4-FFF2-40B4-BE49-F238E27FC236}">
                <a16:creationId xmlns:a16="http://schemas.microsoft.com/office/drawing/2014/main" id="{F5D34FF4-CC4F-44A3-8B44-DB70CE489F9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115015" y="2491206"/>
            <a:ext cx="4629787" cy="3079731"/>
          </a:xfrm>
          <a:prstGeom prst="rect">
            <a:avLst/>
          </a:prstGeom>
        </p:spPr>
      </p:pic>
      <p:sp>
        <p:nvSpPr>
          <p:cNvPr id="16" name="TextBox 15">
            <a:extLst>
              <a:ext uri="{FF2B5EF4-FFF2-40B4-BE49-F238E27FC236}">
                <a16:creationId xmlns:a16="http://schemas.microsoft.com/office/drawing/2014/main" id="{740F3B36-B544-4033-B3DF-DBC7D1D264BB}"/>
              </a:ext>
            </a:extLst>
          </p:cNvPr>
          <p:cNvSpPr txBox="1"/>
          <p:nvPr/>
        </p:nvSpPr>
        <p:spPr>
          <a:xfrm>
            <a:off x="273364" y="965831"/>
            <a:ext cx="5283648" cy="5632311"/>
          </a:xfrm>
          <a:prstGeom prst="rect">
            <a:avLst/>
          </a:prstGeom>
          <a:noFill/>
        </p:spPr>
        <p:txBody>
          <a:bodyPr wrap="square" lIns="91440" tIns="45720" rIns="91440" bIns="45720" anchor="t">
            <a:spAutoFit/>
          </a:bodyPr>
          <a:lstStyle/>
          <a:p>
            <a:pPr algn="l"/>
            <a:r>
              <a:rPr lang="en-US" sz="2400" b="0" i="0" dirty="0">
                <a:effectLst/>
              </a:rPr>
              <a:t>People with anxiety disorders respond to certain objects or situations with fear and dread. They have physical reactions to those objects, such as a rapid heartbeat and sweating. An anxiety disorder is diagnosed if a person:</a:t>
            </a:r>
            <a:endParaRPr lang="en-US" sz="2400" b="0" i="0">
              <a:effectLst/>
              <a:cs typeface="Calibri"/>
            </a:endParaRPr>
          </a:p>
          <a:p>
            <a:pPr>
              <a:buFont typeface="Arial" panose="020B0604020202020204" pitchFamily="34" charset="0"/>
              <a:buChar char="•"/>
            </a:pPr>
            <a:r>
              <a:rPr lang="en-US" sz="2400" b="0" i="0" dirty="0">
                <a:effectLst/>
              </a:rPr>
              <a:t>Has an inappropriate response to a</a:t>
            </a:r>
            <a:r>
              <a:rPr lang="en-US" sz="2400" dirty="0"/>
              <a:t> </a:t>
            </a:r>
            <a:endParaRPr lang="en-US" sz="2400" dirty="0">
              <a:cs typeface="Calibri"/>
            </a:endParaRPr>
          </a:p>
          <a:p>
            <a:r>
              <a:rPr lang="en-US" sz="2400" dirty="0"/>
              <a:t>  </a:t>
            </a:r>
            <a:r>
              <a:rPr lang="en-US" sz="2400" b="0" i="0" dirty="0">
                <a:effectLst/>
              </a:rPr>
              <a:t>situation</a:t>
            </a:r>
            <a:endParaRPr lang="en-US" sz="2400" b="0" i="0" dirty="0">
              <a:effectLst/>
              <a:cs typeface="Calibri"/>
            </a:endParaRPr>
          </a:p>
          <a:p>
            <a:pPr algn="l">
              <a:buFont typeface="Arial" panose="020B0604020202020204" pitchFamily="34" charset="0"/>
              <a:buChar char="•"/>
            </a:pPr>
            <a:r>
              <a:rPr lang="en-US" sz="2400" b="0" i="0" dirty="0">
                <a:effectLst/>
              </a:rPr>
              <a:t>Cannot control the response</a:t>
            </a:r>
            <a:endParaRPr lang="en-US" sz="2400" b="0" i="0">
              <a:effectLst/>
              <a:cs typeface="Calibri"/>
            </a:endParaRPr>
          </a:p>
          <a:p>
            <a:pPr>
              <a:buFont typeface="Arial" panose="020B0604020202020204" pitchFamily="34" charset="0"/>
              <a:buChar char="•"/>
            </a:pPr>
            <a:r>
              <a:rPr lang="en-US" sz="2400" b="0" i="0" dirty="0">
                <a:effectLst/>
              </a:rPr>
              <a:t>Has an altered way of life due to the </a:t>
            </a:r>
            <a:endParaRPr lang="en-US" sz="2400"/>
          </a:p>
          <a:p>
            <a:r>
              <a:rPr lang="en-US" sz="2400" dirty="0"/>
              <a:t>  Anxiety</a:t>
            </a:r>
            <a:endParaRPr lang="en-US" sz="2400" dirty="0">
              <a:cs typeface="Calibri"/>
            </a:endParaRPr>
          </a:p>
          <a:p>
            <a:endParaRPr lang="en-US" sz="2400" b="0" i="0" dirty="0">
              <a:effectLst/>
              <a:cs typeface="Calibri"/>
            </a:endParaRPr>
          </a:p>
          <a:p>
            <a:pPr algn="l"/>
            <a:r>
              <a:rPr lang="en-US" sz="2400" b="0" i="0" dirty="0">
                <a:effectLst/>
              </a:rPr>
              <a:t>Anxiety disorders include:</a:t>
            </a:r>
            <a:endParaRPr lang="en-US" sz="2400" b="0" i="0">
              <a:effectLst/>
              <a:cs typeface="Calibri"/>
            </a:endParaRPr>
          </a:p>
          <a:p>
            <a:pPr algn="l">
              <a:buFont typeface="Arial" panose="020B0604020202020204" pitchFamily="34" charset="0"/>
              <a:buChar char="•"/>
            </a:pPr>
            <a:r>
              <a:rPr lang="en-US" sz="2400" b="0" i="0" dirty="0">
                <a:effectLst/>
              </a:rPr>
              <a:t>Panic Disorder</a:t>
            </a:r>
            <a:endParaRPr lang="en-US" sz="2400" b="0" i="0">
              <a:effectLst/>
              <a:cs typeface="Calibri"/>
            </a:endParaRPr>
          </a:p>
          <a:p>
            <a:pPr algn="l">
              <a:buFont typeface="Arial" panose="020B0604020202020204" pitchFamily="34" charset="0"/>
              <a:buChar char="•"/>
            </a:pPr>
            <a:r>
              <a:rPr lang="en-US" sz="2400" b="0" i="0" dirty="0">
                <a:effectLst/>
              </a:rPr>
              <a:t>Phobias</a:t>
            </a:r>
            <a:endParaRPr lang="en-US" sz="2400" b="0" i="0" dirty="0">
              <a:effectLst/>
              <a:cs typeface="Calibri"/>
            </a:endParaRPr>
          </a:p>
        </p:txBody>
      </p:sp>
      <p:pic>
        <p:nvPicPr>
          <p:cNvPr id="10" name="Picture 9" descr="trans_psja_logo_stack.png">
            <a:extLst>
              <a:ext uri="{FF2B5EF4-FFF2-40B4-BE49-F238E27FC236}">
                <a16:creationId xmlns:a16="http://schemas.microsoft.com/office/drawing/2014/main" id="{191230A8-0E37-4E3C-985D-114BB2146E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1497463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88900" y="234703"/>
            <a:ext cx="9307602"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0" y="62759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dirty="0">
                  <a:solidFill>
                    <a:schemeClr val="bg1"/>
                  </a:solidFill>
                </a:rPr>
                <a:t>COMMON EFFECTS</a:t>
              </a:r>
              <a:endParaRPr lang="en-US" sz="4000" b="1">
                <a:solidFill>
                  <a:schemeClr val="bg1"/>
                </a:solidFill>
                <a:cs typeface="Calibri"/>
              </a:endParaRPr>
            </a:p>
            <a:p>
              <a:pPr algn="l"/>
              <a:endParaRPr lang="en-US" sz="2400" spc="300" dirty="0">
                <a:solidFill>
                  <a:schemeClr val="bg1"/>
                </a:solidFill>
                <a:latin typeface="Gill Sans"/>
                <a:cs typeface="Gill Sans"/>
              </a:endParaRPr>
            </a:p>
          </p:txBody>
        </p:sp>
      </p:grpSp>
      <p:sp>
        <p:nvSpPr>
          <p:cNvPr id="2" name="Slide Number Placeholder 1"/>
          <p:cNvSpPr>
            <a:spLocks noGrp="1"/>
          </p:cNvSpPr>
          <p:nvPr>
            <p:ph type="sldNum" sz="quarter" idx="12"/>
          </p:nvPr>
        </p:nvSpPr>
        <p:spPr>
          <a:xfrm>
            <a:off x="6553200" y="6350735"/>
            <a:ext cx="2133600" cy="365125"/>
          </a:xfrm>
        </p:spPr>
        <p:txBody>
          <a:bodyPr/>
          <a:lstStyle/>
          <a:p>
            <a:fld id="{95F6E770-5B8E-4A47-88F3-6D6A9AA56717}" type="slidenum">
              <a:rPr lang="en-US" smtClean="0"/>
              <a:t>10</a:t>
            </a:fld>
            <a:endParaRPr lang="en-US"/>
          </a:p>
        </p:txBody>
      </p:sp>
      <p:sp>
        <p:nvSpPr>
          <p:cNvPr id="19" name="TextBox 18">
            <a:extLst>
              <a:ext uri="{FF2B5EF4-FFF2-40B4-BE49-F238E27FC236}">
                <a16:creationId xmlns:a16="http://schemas.microsoft.com/office/drawing/2014/main" id="{6F9A8A6E-DEE9-490A-B80B-88E6954A1109}"/>
              </a:ext>
            </a:extLst>
          </p:cNvPr>
          <p:cNvSpPr txBox="1"/>
          <p:nvPr/>
        </p:nvSpPr>
        <p:spPr>
          <a:xfrm>
            <a:off x="3814949" y="1504939"/>
            <a:ext cx="3958887" cy="1077218"/>
          </a:xfrm>
          <a:prstGeom prst="rect">
            <a:avLst/>
          </a:prstGeom>
          <a:noFill/>
        </p:spPr>
        <p:txBody>
          <a:bodyPr wrap="square" rtlCol="0">
            <a:spAutoFit/>
          </a:bodyPr>
          <a:lstStyle/>
          <a:p>
            <a:pPr algn="ctr"/>
            <a:r>
              <a:rPr lang="en-US" sz="3200" b="1">
                <a:solidFill>
                  <a:srgbClr val="1E175F"/>
                </a:solidFill>
              </a:rPr>
              <a:t>Mental Health Common Effects</a:t>
            </a:r>
          </a:p>
        </p:txBody>
      </p:sp>
      <p:sp>
        <p:nvSpPr>
          <p:cNvPr id="16" name="TextBox 15">
            <a:extLst>
              <a:ext uri="{FF2B5EF4-FFF2-40B4-BE49-F238E27FC236}">
                <a16:creationId xmlns:a16="http://schemas.microsoft.com/office/drawing/2014/main" id="{7D09CCEC-7372-47F6-9D2B-5027DE0B4E04}"/>
              </a:ext>
            </a:extLst>
          </p:cNvPr>
          <p:cNvSpPr txBox="1"/>
          <p:nvPr/>
        </p:nvSpPr>
        <p:spPr>
          <a:xfrm>
            <a:off x="4046054" y="2660386"/>
            <a:ext cx="4742596" cy="2677656"/>
          </a:xfrm>
          <a:prstGeom prst="rect">
            <a:avLst/>
          </a:prstGeom>
          <a:noFill/>
        </p:spPr>
        <p:txBody>
          <a:bodyPr wrap="square">
            <a:spAutoFit/>
          </a:bodyPr>
          <a:lstStyle/>
          <a:p>
            <a:pPr marL="457200" indent="-457200">
              <a:buFont typeface="Arial" panose="020B0604020202020204" pitchFamily="34" charset="0"/>
              <a:buChar char="•"/>
            </a:pPr>
            <a:r>
              <a:rPr lang="en-US" sz="2800"/>
              <a:t>Isolation/Social Exclusion</a:t>
            </a:r>
          </a:p>
          <a:p>
            <a:pPr marL="457200" indent="-457200">
              <a:buFont typeface="Arial" panose="020B0604020202020204" pitchFamily="34" charset="0"/>
              <a:buChar char="•"/>
            </a:pPr>
            <a:r>
              <a:rPr lang="en-US" sz="2800"/>
              <a:t>Alcohol Abuse</a:t>
            </a:r>
          </a:p>
          <a:p>
            <a:pPr marL="457200" indent="-457200">
              <a:buFont typeface="Arial" panose="020B0604020202020204" pitchFamily="34" charset="0"/>
              <a:buChar char="•"/>
            </a:pPr>
            <a:r>
              <a:rPr lang="en-US" sz="2800"/>
              <a:t>Drug Abuse</a:t>
            </a:r>
          </a:p>
          <a:p>
            <a:pPr marL="457200" indent="-457200">
              <a:buFont typeface="Arial" panose="020B0604020202020204" pitchFamily="34" charset="0"/>
              <a:buChar char="•"/>
            </a:pPr>
            <a:r>
              <a:rPr lang="en-US" sz="2800"/>
              <a:t>Self Harm</a:t>
            </a:r>
          </a:p>
          <a:p>
            <a:pPr marL="457200" indent="-457200">
              <a:buFont typeface="Arial" panose="020B0604020202020204" pitchFamily="34" charset="0"/>
              <a:buChar char="•"/>
            </a:pPr>
            <a:r>
              <a:rPr lang="en-US" sz="2800"/>
              <a:t>Stress</a:t>
            </a:r>
          </a:p>
          <a:p>
            <a:pPr marL="457200" indent="-457200">
              <a:buFont typeface="Arial" panose="020B0604020202020204" pitchFamily="34" charset="0"/>
              <a:buChar char="•"/>
            </a:pPr>
            <a:r>
              <a:rPr lang="en-US" sz="2800"/>
              <a:t>Suicidal Thoughts</a:t>
            </a:r>
          </a:p>
        </p:txBody>
      </p:sp>
      <p:pic>
        <p:nvPicPr>
          <p:cNvPr id="21" name="Picture 20" descr="A close up of a newspaper&#10;&#10;Description automatically generated">
            <a:extLst>
              <a:ext uri="{FF2B5EF4-FFF2-40B4-BE49-F238E27FC236}">
                <a16:creationId xmlns:a16="http://schemas.microsoft.com/office/drawing/2014/main" id="{D806C824-07EB-4FE5-8CD8-1F25BB2E93E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505" r="29329" b="2"/>
          <a:stretch/>
        </p:blipFill>
        <p:spPr>
          <a:xfrm>
            <a:off x="322148" y="1072174"/>
            <a:ext cx="3027461" cy="5294715"/>
          </a:xfrm>
          <a:prstGeom prst="rect">
            <a:avLst/>
          </a:prstGeom>
        </p:spPr>
      </p:pic>
      <p:pic>
        <p:nvPicPr>
          <p:cNvPr id="10" name="Picture 9" descr="trans_psja_logo_stack.png">
            <a:extLst>
              <a:ext uri="{FF2B5EF4-FFF2-40B4-BE49-F238E27FC236}">
                <a16:creationId xmlns:a16="http://schemas.microsoft.com/office/drawing/2014/main" id="{12FC1F09-24A8-4430-B6E4-48DC965C1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487250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234703"/>
            <a:ext cx="9144713"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4000" b="1" dirty="0">
                  <a:latin typeface="+mj-lt"/>
                </a:rPr>
                <a:t>DID YOU KNOW?</a:t>
              </a:r>
            </a:p>
          </p:txBody>
        </p:sp>
        <p:sp>
          <p:nvSpPr>
            <p:cNvPr id="17" name="Title 1"/>
            <p:cNvSpPr txBox="1">
              <a:spLocks/>
            </p:cNvSpPr>
            <p:nvPr/>
          </p:nvSpPr>
          <p:spPr>
            <a:xfrm>
              <a:off x="0" y="62759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4000" b="1">
                <a:solidFill>
                  <a:schemeClr val="bg1"/>
                </a:solidFill>
              </a:endParaRPr>
            </a:p>
            <a:p>
              <a:pPr algn="l"/>
              <a:r>
                <a:rPr lang="en-US" sz="2400" spc="300">
                  <a:solidFill>
                    <a:schemeClr val="bg1"/>
                  </a:solidFill>
                  <a:latin typeface="Gill Sans"/>
                  <a:cs typeface="Gill Sans"/>
                </a:rPr>
                <a:t> </a:t>
              </a:r>
            </a:p>
          </p:txBody>
        </p:sp>
      </p:grpSp>
      <p:sp>
        <p:nvSpPr>
          <p:cNvPr id="19" name="TextBox 18">
            <a:extLst>
              <a:ext uri="{FF2B5EF4-FFF2-40B4-BE49-F238E27FC236}">
                <a16:creationId xmlns:a16="http://schemas.microsoft.com/office/drawing/2014/main" id="{6F9A8A6E-DEE9-490A-B80B-88E6954A1109}"/>
              </a:ext>
            </a:extLst>
          </p:cNvPr>
          <p:cNvSpPr txBox="1"/>
          <p:nvPr/>
        </p:nvSpPr>
        <p:spPr>
          <a:xfrm>
            <a:off x="223989" y="1095535"/>
            <a:ext cx="7828190" cy="461665"/>
          </a:xfrm>
          <a:prstGeom prst="rect">
            <a:avLst/>
          </a:prstGeom>
          <a:noFill/>
        </p:spPr>
        <p:txBody>
          <a:bodyPr wrap="square" rtlCol="0">
            <a:spAutoFit/>
          </a:bodyPr>
          <a:lstStyle/>
          <a:p>
            <a:pPr algn="ctr"/>
            <a:r>
              <a:rPr lang="en-US" sz="2400" b="1">
                <a:solidFill>
                  <a:srgbClr val="1E175F"/>
                </a:solidFill>
                <a:latin typeface="+mj-lt"/>
              </a:rPr>
              <a:t>Celebrities Who Have Suffered from Mental Health</a:t>
            </a:r>
          </a:p>
        </p:txBody>
      </p:sp>
      <p:sp>
        <p:nvSpPr>
          <p:cNvPr id="13" name="Slide Number Placeholder 1">
            <a:extLst>
              <a:ext uri="{FF2B5EF4-FFF2-40B4-BE49-F238E27FC236}">
                <a16:creationId xmlns:a16="http://schemas.microsoft.com/office/drawing/2014/main" id="{1E2F83E7-648F-40B7-B1A1-0A247475AF02}"/>
              </a:ext>
            </a:extLst>
          </p:cNvPr>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5F6E770-5B8E-4A47-88F3-6D6A9AA56717}" type="slidenum">
              <a:rPr lang="en-US" smtClean="0"/>
              <a:pPr/>
              <a:t>11</a:t>
            </a:fld>
            <a:endParaRPr lang="en-US"/>
          </a:p>
        </p:txBody>
      </p:sp>
      <p:pic>
        <p:nvPicPr>
          <p:cNvPr id="22" name="Picture 21" descr="A person looking at the camera&#10;&#10;Description automatically generated">
            <a:extLst>
              <a:ext uri="{FF2B5EF4-FFF2-40B4-BE49-F238E27FC236}">
                <a16:creationId xmlns:a16="http://schemas.microsoft.com/office/drawing/2014/main" id="{04CF77ED-A9F0-4CC8-ABAF-8B1134F90D3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3441" y="1623216"/>
            <a:ext cx="1874534" cy="1874534"/>
          </a:xfrm>
          <a:prstGeom prst="rect">
            <a:avLst/>
          </a:prstGeom>
        </p:spPr>
      </p:pic>
      <p:sp>
        <p:nvSpPr>
          <p:cNvPr id="26" name="Rectangle 25">
            <a:extLst>
              <a:ext uri="{FF2B5EF4-FFF2-40B4-BE49-F238E27FC236}">
                <a16:creationId xmlns:a16="http://schemas.microsoft.com/office/drawing/2014/main" id="{835BFBA6-2B9D-498E-94FA-AF3A0DAC4B21}"/>
              </a:ext>
            </a:extLst>
          </p:cNvPr>
          <p:cNvSpPr/>
          <p:nvPr/>
        </p:nvSpPr>
        <p:spPr>
          <a:xfrm>
            <a:off x="220707" y="3482011"/>
            <a:ext cx="2200001" cy="461665"/>
          </a:xfrm>
          <a:prstGeom prst="rect">
            <a:avLst/>
          </a:prstGeom>
        </p:spPr>
        <p:txBody>
          <a:bodyPr wrap="square">
            <a:spAutoFit/>
          </a:bodyPr>
          <a:lstStyle/>
          <a:p>
            <a:pPr algn="ctr"/>
            <a:r>
              <a:rPr lang="en-US" sz="1200"/>
              <a:t>Heath Ledger</a:t>
            </a:r>
          </a:p>
          <a:p>
            <a:pPr algn="ctr"/>
            <a:r>
              <a:rPr lang="en-US" sz="1200"/>
              <a:t>Depression</a:t>
            </a:r>
          </a:p>
        </p:txBody>
      </p:sp>
      <p:sp>
        <p:nvSpPr>
          <p:cNvPr id="30" name="TextBox 29">
            <a:extLst>
              <a:ext uri="{FF2B5EF4-FFF2-40B4-BE49-F238E27FC236}">
                <a16:creationId xmlns:a16="http://schemas.microsoft.com/office/drawing/2014/main" id="{689CA302-C690-4C29-B7EA-6311A616C3AB}"/>
              </a:ext>
            </a:extLst>
          </p:cNvPr>
          <p:cNvSpPr txBox="1"/>
          <p:nvPr/>
        </p:nvSpPr>
        <p:spPr>
          <a:xfrm>
            <a:off x="2625673" y="3430555"/>
            <a:ext cx="1557044" cy="461665"/>
          </a:xfrm>
          <a:prstGeom prst="rect">
            <a:avLst/>
          </a:prstGeom>
          <a:noFill/>
        </p:spPr>
        <p:txBody>
          <a:bodyPr wrap="square">
            <a:spAutoFit/>
          </a:bodyPr>
          <a:lstStyle/>
          <a:p>
            <a:pPr algn="ctr" fontAlgn="base"/>
            <a:r>
              <a:rPr lang="en-US" sz="1200" b="0" i="0">
                <a:solidFill>
                  <a:srgbClr val="414042"/>
                </a:solidFill>
                <a:effectLst/>
                <a:latin typeface="sofia-pro"/>
              </a:rPr>
              <a:t>Demi Lovato-Bipolar Disorder</a:t>
            </a:r>
          </a:p>
        </p:txBody>
      </p:sp>
      <p:sp>
        <p:nvSpPr>
          <p:cNvPr id="31" name="TextBox 30">
            <a:extLst>
              <a:ext uri="{FF2B5EF4-FFF2-40B4-BE49-F238E27FC236}">
                <a16:creationId xmlns:a16="http://schemas.microsoft.com/office/drawing/2014/main" id="{714AB43B-6C8F-4123-AF79-AFCA16B820B2}"/>
              </a:ext>
            </a:extLst>
          </p:cNvPr>
          <p:cNvSpPr txBox="1"/>
          <p:nvPr/>
        </p:nvSpPr>
        <p:spPr>
          <a:xfrm>
            <a:off x="4167116" y="3475237"/>
            <a:ext cx="1992573" cy="461665"/>
          </a:xfrm>
          <a:prstGeom prst="rect">
            <a:avLst/>
          </a:prstGeom>
          <a:noFill/>
        </p:spPr>
        <p:txBody>
          <a:bodyPr wrap="square">
            <a:spAutoFit/>
          </a:bodyPr>
          <a:lstStyle/>
          <a:p>
            <a:pPr algn="ctr" fontAlgn="base"/>
            <a:r>
              <a:rPr lang="en-US" sz="1200" b="0" i="0">
                <a:solidFill>
                  <a:srgbClr val="414042"/>
                </a:solidFill>
                <a:effectLst/>
                <a:latin typeface="sofia-pro"/>
              </a:rPr>
              <a:t>Steve Young-                    Social Anxiety Disorder</a:t>
            </a:r>
          </a:p>
        </p:txBody>
      </p:sp>
      <p:sp>
        <p:nvSpPr>
          <p:cNvPr id="32" name="TextBox 31">
            <a:extLst>
              <a:ext uri="{FF2B5EF4-FFF2-40B4-BE49-F238E27FC236}">
                <a16:creationId xmlns:a16="http://schemas.microsoft.com/office/drawing/2014/main" id="{452C1932-D58F-4922-B1B3-862FF7FC7298}"/>
              </a:ext>
            </a:extLst>
          </p:cNvPr>
          <p:cNvSpPr txBox="1"/>
          <p:nvPr/>
        </p:nvSpPr>
        <p:spPr>
          <a:xfrm>
            <a:off x="6819871" y="3514333"/>
            <a:ext cx="1368188" cy="461665"/>
          </a:xfrm>
          <a:prstGeom prst="rect">
            <a:avLst/>
          </a:prstGeom>
          <a:noFill/>
        </p:spPr>
        <p:txBody>
          <a:bodyPr wrap="square">
            <a:spAutoFit/>
          </a:bodyPr>
          <a:lstStyle/>
          <a:p>
            <a:pPr algn="ctr" fontAlgn="base"/>
            <a:r>
              <a:rPr lang="en-US" sz="1200" b="0" i="0">
                <a:solidFill>
                  <a:srgbClr val="414042"/>
                </a:solidFill>
                <a:effectLst/>
                <a:latin typeface="sofia-pro"/>
              </a:rPr>
              <a:t>Michael Phelps-ADHD</a:t>
            </a:r>
          </a:p>
        </p:txBody>
      </p:sp>
      <p:sp>
        <p:nvSpPr>
          <p:cNvPr id="33" name="TextBox 32">
            <a:extLst>
              <a:ext uri="{FF2B5EF4-FFF2-40B4-BE49-F238E27FC236}">
                <a16:creationId xmlns:a16="http://schemas.microsoft.com/office/drawing/2014/main" id="{6E415328-93AE-4EA2-A54C-15098F7382FC}"/>
              </a:ext>
            </a:extLst>
          </p:cNvPr>
          <p:cNvSpPr txBox="1"/>
          <p:nvPr/>
        </p:nvSpPr>
        <p:spPr>
          <a:xfrm>
            <a:off x="457200" y="5884226"/>
            <a:ext cx="1645754" cy="461665"/>
          </a:xfrm>
          <a:prstGeom prst="rect">
            <a:avLst/>
          </a:prstGeom>
          <a:noFill/>
        </p:spPr>
        <p:txBody>
          <a:bodyPr wrap="square">
            <a:spAutoFit/>
          </a:bodyPr>
          <a:lstStyle/>
          <a:p>
            <a:pPr algn="ctr" fontAlgn="base"/>
            <a:r>
              <a:rPr lang="en-US" sz="1200" b="0" i="0">
                <a:solidFill>
                  <a:srgbClr val="414042"/>
                </a:solidFill>
                <a:effectLst/>
                <a:latin typeface="sofia-pro"/>
              </a:rPr>
              <a:t>Dan Reynolds-Clinical Depression</a:t>
            </a:r>
          </a:p>
        </p:txBody>
      </p:sp>
      <p:sp>
        <p:nvSpPr>
          <p:cNvPr id="34" name="TextBox 33">
            <a:extLst>
              <a:ext uri="{FF2B5EF4-FFF2-40B4-BE49-F238E27FC236}">
                <a16:creationId xmlns:a16="http://schemas.microsoft.com/office/drawing/2014/main" id="{FF22CDBE-F94D-4E20-A7CB-24E01F3677FA}"/>
              </a:ext>
            </a:extLst>
          </p:cNvPr>
          <p:cNvSpPr txBox="1"/>
          <p:nvPr/>
        </p:nvSpPr>
        <p:spPr>
          <a:xfrm>
            <a:off x="2333573" y="5776504"/>
            <a:ext cx="2077871" cy="646331"/>
          </a:xfrm>
          <a:prstGeom prst="rect">
            <a:avLst/>
          </a:prstGeom>
          <a:noFill/>
        </p:spPr>
        <p:txBody>
          <a:bodyPr wrap="square">
            <a:spAutoFit/>
          </a:bodyPr>
          <a:lstStyle/>
          <a:p>
            <a:pPr algn="ctr" fontAlgn="base"/>
            <a:r>
              <a:rPr lang="en-US" sz="1200" b="0" i="0">
                <a:solidFill>
                  <a:srgbClr val="414042"/>
                </a:solidFill>
                <a:effectLst/>
                <a:latin typeface="sofia-pro"/>
              </a:rPr>
              <a:t>Leonardo DiCaprio-</a:t>
            </a:r>
          </a:p>
          <a:p>
            <a:pPr algn="ctr" fontAlgn="base"/>
            <a:r>
              <a:rPr lang="en-US" sz="1200" b="0" i="0">
                <a:solidFill>
                  <a:srgbClr val="414042"/>
                </a:solidFill>
                <a:effectLst/>
                <a:latin typeface="sofia-pro"/>
              </a:rPr>
              <a:t>Obsessive Compulsive Disorder</a:t>
            </a:r>
          </a:p>
        </p:txBody>
      </p:sp>
      <p:sp>
        <p:nvSpPr>
          <p:cNvPr id="36" name="TextBox 35">
            <a:extLst>
              <a:ext uri="{FF2B5EF4-FFF2-40B4-BE49-F238E27FC236}">
                <a16:creationId xmlns:a16="http://schemas.microsoft.com/office/drawing/2014/main" id="{528DD03F-9195-492F-88C4-1BAEAFAFBD6B}"/>
              </a:ext>
            </a:extLst>
          </p:cNvPr>
          <p:cNvSpPr txBox="1"/>
          <p:nvPr/>
        </p:nvSpPr>
        <p:spPr>
          <a:xfrm>
            <a:off x="4469643" y="5827168"/>
            <a:ext cx="1240535" cy="461665"/>
          </a:xfrm>
          <a:prstGeom prst="rect">
            <a:avLst/>
          </a:prstGeom>
          <a:noFill/>
        </p:spPr>
        <p:txBody>
          <a:bodyPr wrap="square">
            <a:spAutoFit/>
          </a:bodyPr>
          <a:lstStyle/>
          <a:p>
            <a:pPr algn="ctr" fontAlgn="base"/>
            <a:r>
              <a:rPr lang="en-US" sz="1200" b="0" i="0">
                <a:solidFill>
                  <a:srgbClr val="414042"/>
                </a:solidFill>
                <a:effectLst/>
                <a:latin typeface="sofia-pro"/>
              </a:rPr>
              <a:t>Lady Gaga-</a:t>
            </a:r>
          </a:p>
          <a:p>
            <a:pPr algn="ctr" fontAlgn="base"/>
            <a:r>
              <a:rPr lang="en-US" sz="1200" b="0" i="0">
                <a:solidFill>
                  <a:srgbClr val="414042"/>
                </a:solidFill>
                <a:effectLst/>
                <a:latin typeface="sofia-pro"/>
              </a:rPr>
              <a:t>PTSD</a:t>
            </a:r>
          </a:p>
        </p:txBody>
      </p:sp>
      <p:sp>
        <p:nvSpPr>
          <p:cNvPr id="38" name="TextBox 37">
            <a:extLst>
              <a:ext uri="{FF2B5EF4-FFF2-40B4-BE49-F238E27FC236}">
                <a16:creationId xmlns:a16="http://schemas.microsoft.com/office/drawing/2014/main" id="{1FFA4A40-4955-46C9-9AB5-DC562E553CF2}"/>
              </a:ext>
            </a:extLst>
          </p:cNvPr>
          <p:cNvSpPr txBox="1"/>
          <p:nvPr/>
        </p:nvSpPr>
        <p:spPr>
          <a:xfrm>
            <a:off x="6620378" y="5847495"/>
            <a:ext cx="1678075" cy="461665"/>
          </a:xfrm>
          <a:prstGeom prst="rect">
            <a:avLst/>
          </a:prstGeom>
          <a:noFill/>
        </p:spPr>
        <p:txBody>
          <a:bodyPr wrap="square">
            <a:spAutoFit/>
          </a:bodyPr>
          <a:lstStyle/>
          <a:p>
            <a:pPr algn="ctr" fontAlgn="base"/>
            <a:r>
              <a:rPr lang="en-US" sz="1200" b="0" i="0">
                <a:solidFill>
                  <a:srgbClr val="414042"/>
                </a:solidFill>
                <a:effectLst/>
                <a:latin typeface="sofia-pro"/>
              </a:rPr>
              <a:t>Adele-</a:t>
            </a:r>
          </a:p>
          <a:p>
            <a:pPr algn="ctr" fontAlgn="base"/>
            <a:r>
              <a:rPr lang="en-US" sz="1200" b="0" i="0">
                <a:solidFill>
                  <a:srgbClr val="414042"/>
                </a:solidFill>
                <a:effectLst/>
                <a:latin typeface="sofia-pro"/>
              </a:rPr>
              <a:t> Postpartum </a:t>
            </a:r>
            <a:r>
              <a:rPr lang="en-US" sz="1200">
                <a:solidFill>
                  <a:srgbClr val="414042"/>
                </a:solidFill>
                <a:latin typeface="sofia-pro"/>
              </a:rPr>
              <a:t>D</a:t>
            </a:r>
            <a:r>
              <a:rPr lang="en-US" sz="1200" b="0" i="0">
                <a:solidFill>
                  <a:srgbClr val="414042"/>
                </a:solidFill>
                <a:effectLst/>
                <a:latin typeface="sofia-pro"/>
              </a:rPr>
              <a:t>epression</a:t>
            </a:r>
          </a:p>
        </p:txBody>
      </p:sp>
      <p:sp>
        <p:nvSpPr>
          <p:cNvPr id="40" name="TextBox 39">
            <a:extLst>
              <a:ext uri="{FF2B5EF4-FFF2-40B4-BE49-F238E27FC236}">
                <a16:creationId xmlns:a16="http://schemas.microsoft.com/office/drawing/2014/main" id="{7FCACF5E-16AD-4AEF-AFC3-2C0C156AD256}"/>
              </a:ext>
            </a:extLst>
          </p:cNvPr>
          <p:cNvSpPr txBox="1"/>
          <p:nvPr/>
        </p:nvSpPr>
        <p:spPr>
          <a:xfrm>
            <a:off x="2680283" y="6472619"/>
            <a:ext cx="6544100" cy="307777"/>
          </a:xfrm>
          <a:prstGeom prst="rect">
            <a:avLst/>
          </a:prstGeom>
          <a:noFill/>
        </p:spPr>
        <p:txBody>
          <a:bodyPr wrap="square">
            <a:spAutoFit/>
          </a:bodyPr>
          <a:lstStyle/>
          <a:p>
            <a:r>
              <a:rPr lang="en-US" sz="1400">
                <a:hlinkClick r:id="rId5"/>
              </a:rPr>
              <a:t>10 Celebrities Who Struggle With Mental Health | University of Utah Health</a:t>
            </a:r>
            <a:endParaRPr lang="en-US" sz="1400"/>
          </a:p>
        </p:txBody>
      </p:sp>
      <p:pic>
        <p:nvPicPr>
          <p:cNvPr id="1026" name="Picture 2">
            <a:extLst>
              <a:ext uri="{FF2B5EF4-FFF2-40B4-BE49-F238E27FC236}">
                <a16:creationId xmlns:a16="http://schemas.microsoft.com/office/drawing/2014/main" id="{C41E158E-2C3A-4134-8B34-CF7324501A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6910" y="1573522"/>
            <a:ext cx="1874534" cy="18745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ichael phelps">
            <a:extLst>
              <a:ext uri="{FF2B5EF4-FFF2-40B4-BE49-F238E27FC236}">
                <a16:creationId xmlns:a16="http://schemas.microsoft.com/office/drawing/2014/main" id="{8ECF885B-7FAD-49E2-8FC0-33B5360188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9137" y="1645728"/>
            <a:ext cx="2749104" cy="18295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teve young">
            <a:extLst>
              <a:ext uri="{FF2B5EF4-FFF2-40B4-BE49-F238E27FC236}">
                <a16:creationId xmlns:a16="http://schemas.microsoft.com/office/drawing/2014/main" id="{C94C0B3B-9B1D-4681-B09E-47FC77BE93F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3018" y="1584971"/>
            <a:ext cx="1411731" cy="19250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n reynolds">
            <a:extLst>
              <a:ext uri="{FF2B5EF4-FFF2-40B4-BE49-F238E27FC236}">
                <a16:creationId xmlns:a16="http://schemas.microsoft.com/office/drawing/2014/main" id="{0E25ED61-83CB-441C-B407-4C98178243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170" y="3985469"/>
            <a:ext cx="1468385" cy="18745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Leonardo DiCaprio- Obsessive Compulsive ">
            <a:extLst>
              <a:ext uri="{FF2B5EF4-FFF2-40B4-BE49-F238E27FC236}">
                <a16:creationId xmlns:a16="http://schemas.microsoft.com/office/drawing/2014/main" id="{F1D349F8-DD2D-4895-A2A3-AD2FAB8F20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8142" y="3975998"/>
            <a:ext cx="1552134" cy="18141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lady gaga">
            <a:extLst>
              <a:ext uri="{FF2B5EF4-FFF2-40B4-BE49-F238E27FC236}">
                <a16:creationId xmlns:a16="http://schemas.microsoft.com/office/drawing/2014/main" id="{87AEDAD3-787C-4D49-9DEE-1C3C651ADA0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8742" y="3975999"/>
            <a:ext cx="1464640" cy="183482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adele">
            <a:extLst>
              <a:ext uri="{FF2B5EF4-FFF2-40B4-BE49-F238E27FC236}">
                <a16:creationId xmlns:a16="http://schemas.microsoft.com/office/drawing/2014/main" id="{BC9595F5-C11C-4780-AEA9-B66F6145005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9689" y="4434746"/>
            <a:ext cx="2778308" cy="13891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trans_psja_logo_stack.png">
            <a:extLst>
              <a:ext uri="{FF2B5EF4-FFF2-40B4-BE49-F238E27FC236}">
                <a16:creationId xmlns:a16="http://schemas.microsoft.com/office/drawing/2014/main" id="{60DD47AD-474E-4C59-A418-2BDB0457A4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027652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12</a:t>
            </a:fld>
            <a:endParaRPr lang="en-US"/>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188820"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LOCAL Mental health resources</a:t>
            </a:r>
            <a:endParaRPr lang="en-US" sz="4000" b="1" cap="all" dirty="0">
              <a:solidFill>
                <a:schemeClr val="bg1"/>
              </a:solidFill>
              <a:latin typeface="+mj-lt"/>
              <a:cs typeface="Calibri"/>
            </a:endParaRPr>
          </a:p>
        </p:txBody>
      </p:sp>
      <p:sp>
        <p:nvSpPr>
          <p:cNvPr id="9" name="TextBox 8">
            <a:extLst>
              <a:ext uri="{FF2B5EF4-FFF2-40B4-BE49-F238E27FC236}">
                <a16:creationId xmlns:a16="http://schemas.microsoft.com/office/drawing/2014/main" id="{A10B86EA-F13A-4B0D-8624-896BFE34DAA3}"/>
              </a:ext>
            </a:extLst>
          </p:cNvPr>
          <p:cNvSpPr txBox="1"/>
          <p:nvPr/>
        </p:nvSpPr>
        <p:spPr>
          <a:xfrm>
            <a:off x="556591" y="1585461"/>
            <a:ext cx="8185099" cy="4401205"/>
          </a:xfrm>
          <a:prstGeom prst="rect">
            <a:avLst/>
          </a:prstGeom>
          <a:noFill/>
        </p:spPr>
        <p:txBody>
          <a:bodyPr wrap="square" lIns="91440" tIns="45720" rIns="91440" bIns="45720" rtlCol="0" anchor="t">
            <a:spAutoFit/>
          </a:bodyPr>
          <a:lstStyle/>
          <a:p>
            <a:r>
              <a:rPr lang="en-US" sz="1400"/>
              <a:t>Need Immediate Help in an  Emergency or Crisis                          911</a:t>
            </a:r>
          </a:p>
          <a:p>
            <a:r>
              <a:rPr lang="en-US" sz="1400"/>
              <a:t>Rio Grande Valley Crisis Hotline                                                        866-423-9304</a:t>
            </a:r>
            <a:endParaRPr lang="en-US" sz="1400">
              <a:cs typeface="Calibri"/>
            </a:endParaRPr>
          </a:p>
          <a:p>
            <a:r>
              <a:rPr lang="en-US" sz="1400"/>
              <a:t>National Crisis Hotline                                                                         800-273-TALK (8255)</a:t>
            </a:r>
            <a:endParaRPr lang="en-US" sz="1400">
              <a:cs typeface="Calibri"/>
            </a:endParaRPr>
          </a:p>
          <a:p>
            <a:r>
              <a:rPr lang="en-US" sz="1400"/>
              <a:t>United Way of South Texas                                                                 956-686-6331 </a:t>
            </a:r>
            <a:endParaRPr lang="en-US" sz="1400">
              <a:cs typeface="Calibri"/>
            </a:endParaRPr>
          </a:p>
          <a:p>
            <a:r>
              <a:rPr lang="en-US" sz="1400"/>
              <a:t>Information &amp; Referral Community Council of the RGV                211</a:t>
            </a:r>
            <a:endParaRPr lang="en-US" sz="1400">
              <a:cs typeface="Calibri"/>
            </a:endParaRPr>
          </a:p>
          <a:p>
            <a:r>
              <a:rPr lang="en-US" sz="1400">
                <a:solidFill>
                  <a:srgbClr val="222222"/>
                </a:solidFill>
                <a:ea typeface="+mn-lt"/>
                <a:cs typeface="+mn-lt"/>
              </a:rPr>
              <a:t>Alcoholics Anonymous </a:t>
            </a:r>
            <a:r>
              <a:rPr lang="en-US" sz="1400" b="1">
                <a:solidFill>
                  <a:srgbClr val="222222"/>
                </a:solidFill>
                <a:ea typeface="+mn-lt"/>
                <a:cs typeface="+mn-lt"/>
              </a:rPr>
              <a:t>                                                                        </a:t>
            </a:r>
            <a:r>
              <a:rPr lang="en-US" sz="1400">
                <a:solidFill>
                  <a:srgbClr val="222222"/>
                </a:solidFill>
                <a:ea typeface="+mn-lt"/>
                <a:cs typeface="+mn-lt"/>
              </a:rPr>
              <a:t>956-544-8530</a:t>
            </a:r>
            <a:endParaRPr lang="en-US"/>
          </a:p>
          <a:p>
            <a:r>
              <a:rPr lang="en-US" sz="1400">
                <a:solidFill>
                  <a:srgbClr val="222222"/>
                </a:solidFill>
                <a:ea typeface="+mn-lt"/>
                <a:cs typeface="+mn-lt"/>
              </a:rPr>
              <a:t>Abuse Hotline                                                                                        1-800-252-5400</a:t>
            </a:r>
            <a:endParaRPr lang="en-US"/>
          </a:p>
          <a:p>
            <a:r>
              <a:rPr lang="en-US" sz="1400">
                <a:solidFill>
                  <a:srgbClr val="222222"/>
                </a:solidFill>
                <a:ea typeface="+mn-lt"/>
                <a:cs typeface="+mn-lt"/>
              </a:rPr>
              <a:t>National Suicide Prevention Lifeline</a:t>
            </a:r>
            <a:r>
              <a:rPr lang="en-US" sz="1400" b="1">
                <a:solidFill>
                  <a:srgbClr val="222222"/>
                </a:solidFill>
                <a:ea typeface="+mn-lt"/>
                <a:cs typeface="+mn-lt"/>
              </a:rPr>
              <a:t>                                                  </a:t>
            </a:r>
            <a:r>
              <a:rPr lang="en-US" sz="1400">
                <a:solidFill>
                  <a:srgbClr val="222222"/>
                </a:solidFill>
                <a:ea typeface="+mn-lt"/>
                <a:cs typeface="+mn-lt"/>
              </a:rPr>
              <a:t>1-800-273-TALK (8255)</a:t>
            </a:r>
            <a:endParaRPr lang="en-US"/>
          </a:p>
          <a:p>
            <a:r>
              <a:rPr lang="en-US" sz="1400">
                <a:solidFill>
                  <a:srgbClr val="222222"/>
                </a:solidFill>
                <a:ea typeface="+mn-lt"/>
                <a:cs typeface="+mn-lt"/>
              </a:rPr>
              <a:t>American Foundation for Suicide Prevention Crisis Text Line       Text TALK to </a:t>
            </a:r>
            <a:r>
              <a:rPr lang="en-US" sz="1400">
                <a:ea typeface="+mn-lt"/>
                <a:cs typeface="+mn-lt"/>
              </a:rPr>
              <a:t>741741</a:t>
            </a:r>
            <a:endParaRPr lang="en-US">
              <a:cs typeface="Calibri"/>
            </a:endParaRPr>
          </a:p>
          <a:p>
            <a:r>
              <a:rPr lang="en-US" sz="1400">
                <a:ea typeface="+mn-lt"/>
                <a:cs typeface="+mn-lt"/>
              </a:rPr>
              <a:t>Jason Foundation                                                                                    </a:t>
            </a:r>
            <a:endParaRPr lang="en-US"/>
          </a:p>
          <a:p>
            <a:r>
              <a:rPr lang="en-US" sz="1400">
                <a:solidFill>
                  <a:srgbClr val="222222"/>
                </a:solidFill>
                <a:ea typeface="+mn-lt"/>
                <a:cs typeface="+mn-lt"/>
              </a:rPr>
              <a:t>Palmer Drug Abuse Program                                                               </a:t>
            </a:r>
            <a:r>
              <a:rPr lang="en-US" sz="1400">
                <a:ea typeface="+mn-lt"/>
                <a:cs typeface="+mn-lt"/>
              </a:rPr>
              <a:t>956-544-3333</a:t>
            </a:r>
          </a:p>
          <a:p>
            <a:r>
              <a:rPr lang="en-US" sz="1400">
                <a:ea typeface="+mn-lt"/>
                <a:cs typeface="+mn-lt"/>
              </a:rPr>
              <a:t>South Texas Behavioral Center</a:t>
            </a:r>
            <a:r>
              <a:rPr lang="en-US" sz="1400">
                <a:solidFill>
                  <a:srgbClr val="000000"/>
                </a:solidFill>
                <a:ea typeface="+mn-lt"/>
                <a:cs typeface="+mn-lt"/>
              </a:rPr>
              <a:t>                                                            </a:t>
            </a:r>
            <a:r>
              <a:rPr lang="en-US" sz="1400">
                <a:ea typeface="+mn-lt"/>
                <a:cs typeface="+mn-lt"/>
              </a:rPr>
              <a:t>888-977-1400</a:t>
            </a:r>
            <a:endParaRPr lang="en-US"/>
          </a:p>
          <a:p>
            <a:r>
              <a:rPr lang="en-US" sz="1400">
                <a:solidFill>
                  <a:srgbClr val="222222"/>
                </a:solidFill>
                <a:ea typeface="+mn-lt"/>
                <a:cs typeface="+mn-lt"/>
              </a:rPr>
              <a:t>Tropical Texas Behavioral Health                                                         956-289-7000</a:t>
            </a:r>
            <a:endParaRPr lang="en-US" sz="1400">
              <a:ea typeface="+mn-lt"/>
              <a:cs typeface="+mn-lt"/>
            </a:endParaRPr>
          </a:p>
          <a:p>
            <a:r>
              <a:rPr lang="en-US" sz="1400">
                <a:ea typeface="+mn-lt"/>
                <a:cs typeface="+mn-lt"/>
              </a:rPr>
              <a:t>UTRGV Counseling Services       </a:t>
            </a:r>
            <a:r>
              <a:rPr lang="en-US" sz="1200">
                <a:ea typeface="+mn-lt"/>
                <a:cs typeface="+mn-lt"/>
              </a:rPr>
              <a:t> </a:t>
            </a:r>
            <a:r>
              <a:rPr lang="en-US" sz="1200">
                <a:ea typeface="+mn-lt"/>
                <a:cs typeface="+mn-lt"/>
                <a:hlinkClick r:id="rId3"/>
              </a:rPr>
              <a:t>https://www.utrgv.edu/counseling/services/suicide-prevention/index.htm</a:t>
            </a:r>
            <a:endParaRPr lang="en-US" sz="1200">
              <a:cs typeface="Calibri"/>
            </a:endParaRPr>
          </a:p>
          <a:p>
            <a:endParaRPr lang="en-US" sz="1400" u="sng"/>
          </a:p>
          <a:p>
            <a:r>
              <a:rPr lang="en-US" sz="1400" u="sng"/>
              <a:t>Hospitals:</a:t>
            </a:r>
            <a:endParaRPr lang="en-US" sz="1400" u="sng">
              <a:cs typeface="Calibri"/>
            </a:endParaRPr>
          </a:p>
          <a:p>
            <a:r>
              <a:rPr lang="en-US" sz="1400"/>
              <a:t>McAllen Medical Center-Emergency Room 				956-632-4100</a:t>
            </a:r>
            <a:endParaRPr lang="en-US" sz="1400">
              <a:cs typeface="Calibri"/>
            </a:endParaRPr>
          </a:p>
          <a:p>
            <a:r>
              <a:rPr lang="en-US" sz="1400"/>
              <a:t>Rio Grande Regional Hospital- Emergency room			956-632-6443</a:t>
            </a:r>
            <a:endParaRPr lang="en-US" sz="1400">
              <a:cs typeface="Calibri"/>
            </a:endParaRPr>
          </a:p>
          <a:p>
            <a:r>
              <a:rPr lang="en-US" sz="1400"/>
              <a:t>Doctor’s Hospital at Renaissance- Emergency Room 		956-362-5101</a:t>
            </a:r>
            <a:endParaRPr lang="en-US" sz="1400">
              <a:cs typeface="Calibri"/>
            </a:endParaRPr>
          </a:p>
          <a:p>
            <a:r>
              <a:rPr lang="en-US" sz="1400"/>
              <a:t>Edinburg Regional Medical Center-Emergency Room 		956-388-6500</a:t>
            </a:r>
            <a:endParaRPr lang="en-US" sz="1400">
              <a:cs typeface="Calibri"/>
            </a:endParaRPr>
          </a:p>
        </p:txBody>
      </p:sp>
      <p:sp>
        <p:nvSpPr>
          <p:cNvPr id="10" name="TextBox 9">
            <a:extLst>
              <a:ext uri="{FF2B5EF4-FFF2-40B4-BE49-F238E27FC236}">
                <a16:creationId xmlns:a16="http://schemas.microsoft.com/office/drawing/2014/main" id="{3C502B2D-56B9-4953-871E-B8EA616B5985}"/>
              </a:ext>
            </a:extLst>
          </p:cNvPr>
          <p:cNvSpPr txBox="1"/>
          <p:nvPr/>
        </p:nvSpPr>
        <p:spPr>
          <a:xfrm>
            <a:off x="1046747" y="1032741"/>
            <a:ext cx="4174958" cy="461665"/>
          </a:xfrm>
          <a:prstGeom prst="rect">
            <a:avLst/>
          </a:prstGeom>
          <a:noFill/>
        </p:spPr>
        <p:txBody>
          <a:bodyPr wrap="square" rtlCol="0">
            <a:spAutoFit/>
          </a:bodyPr>
          <a:lstStyle/>
          <a:p>
            <a:r>
              <a:rPr lang="en-US" sz="2400" b="1">
                <a:latin typeface="+mj-lt"/>
              </a:rPr>
              <a:t>Hidalgo County Resources</a:t>
            </a:r>
            <a:endParaRPr lang="en-US" b="1">
              <a:latin typeface="+mj-lt"/>
            </a:endParaRPr>
          </a:p>
        </p:txBody>
      </p:sp>
      <p:pic>
        <p:nvPicPr>
          <p:cNvPr id="20" name="Picture 19" descr="A picture containing text, sign, sky, outdoor&#10;&#10;Description automatically generated">
            <a:extLst>
              <a:ext uri="{FF2B5EF4-FFF2-40B4-BE49-F238E27FC236}">
                <a16:creationId xmlns:a16="http://schemas.microsoft.com/office/drawing/2014/main" id="{691AC26F-03F0-4C9B-B54E-0A569E9FBDA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418836" y="4762780"/>
            <a:ext cx="2123323" cy="1560546"/>
          </a:xfrm>
          <a:prstGeom prst="rect">
            <a:avLst/>
          </a:prstGeom>
        </p:spPr>
      </p:pic>
      <p:pic>
        <p:nvPicPr>
          <p:cNvPr id="11" name="Picture 10" descr="trans_psja_logo_stack.png">
            <a:extLst>
              <a:ext uri="{FF2B5EF4-FFF2-40B4-BE49-F238E27FC236}">
                <a16:creationId xmlns:a16="http://schemas.microsoft.com/office/drawing/2014/main" id="{32CBB90D-7C85-4F33-9146-AD7AA711A1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pic>
        <p:nvPicPr>
          <p:cNvPr id="7" name="Picture 7" descr="Support Online Helpdesk · Free vector graphic on Pixabay">
            <a:extLst>
              <a:ext uri="{FF2B5EF4-FFF2-40B4-BE49-F238E27FC236}">
                <a16:creationId xmlns:a16="http://schemas.microsoft.com/office/drawing/2014/main" id="{0FC62675-C559-4BE5-874D-82FEC310A69B}"/>
              </a:ext>
            </a:extLst>
          </p:cNvPr>
          <p:cNvPicPr>
            <a:picLocks noChangeAspect="1"/>
          </p:cNvPicPr>
          <p:nvPr/>
        </p:nvPicPr>
        <p:blipFill>
          <a:blip r:embed="rId7"/>
          <a:stretch>
            <a:fillRect/>
          </a:stretch>
        </p:blipFill>
        <p:spPr>
          <a:xfrm>
            <a:off x="6970568" y="1541982"/>
            <a:ext cx="1649102" cy="2723321"/>
          </a:xfrm>
          <a:prstGeom prst="rect">
            <a:avLst/>
          </a:prstGeom>
        </p:spPr>
      </p:pic>
      <p:pic>
        <p:nvPicPr>
          <p:cNvPr id="8" name="Picture 11" descr="Logo&#10;&#10;Description automatically generated">
            <a:extLst>
              <a:ext uri="{FF2B5EF4-FFF2-40B4-BE49-F238E27FC236}">
                <a16:creationId xmlns:a16="http://schemas.microsoft.com/office/drawing/2014/main" id="{786BBF7E-C5B9-4A7E-8D7D-EA98E77DE9FB}"/>
              </a:ext>
            </a:extLst>
          </p:cNvPr>
          <p:cNvPicPr>
            <a:picLocks noChangeAspect="1"/>
          </p:cNvPicPr>
          <p:nvPr/>
        </p:nvPicPr>
        <p:blipFill>
          <a:blip r:embed="rId8"/>
          <a:stretch>
            <a:fillRect/>
          </a:stretch>
        </p:blipFill>
        <p:spPr>
          <a:xfrm>
            <a:off x="4222711" y="3466418"/>
            <a:ext cx="2743200" cy="322729"/>
          </a:xfrm>
          <a:prstGeom prst="rect">
            <a:avLst/>
          </a:prstGeom>
        </p:spPr>
      </p:pic>
    </p:spTree>
    <p:extLst>
      <p:ext uri="{BB962C8B-B14F-4D97-AF65-F5344CB8AC3E}">
        <p14:creationId xmlns:p14="http://schemas.microsoft.com/office/powerpoint/2010/main" val="3590463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5F6E770-5B8E-4A47-88F3-6D6A9AA56717}" type="slidenum">
              <a:rPr lang="en-US" smtClean="0"/>
              <a:t>13</a:t>
            </a:fld>
            <a:endParaRPr lang="en-US"/>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760070"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resources</a:t>
            </a:r>
            <a:endParaRPr lang="en-US" sz="4000" b="1" cap="all" dirty="0">
              <a:solidFill>
                <a:schemeClr val="bg1"/>
              </a:solidFill>
              <a:latin typeface="+mj-lt"/>
              <a:cs typeface="Calibri"/>
            </a:endParaRPr>
          </a:p>
        </p:txBody>
      </p:sp>
      <p:sp>
        <p:nvSpPr>
          <p:cNvPr id="9" name="TextBox 8">
            <a:extLst>
              <a:ext uri="{FF2B5EF4-FFF2-40B4-BE49-F238E27FC236}">
                <a16:creationId xmlns:a16="http://schemas.microsoft.com/office/drawing/2014/main" id="{20C2C0A5-A04E-47C5-A0DB-F41CDD860329}"/>
              </a:ext>
            </a:extLst>
          </p:cNvPr>
          <p:cNvSpPr txBox="1"/>
          <p:nvPr/>
        </p:nvSpPr>
        <p:spPr>
          <a:xfrm>
            <a:off x="890035" y="1386479"/>
            <a:ext cx="6334124" cy="369332"/>
          </a:xfrm>
          <a:prstGeom prst="rect">
            <a:avLst/>
          </a:prstGeom>
          <a:noFill/>
        </p:spPr>
        <p:txBody>
          <a:bodyPr wrap="square">
            <a:spAutoFit/>
          </a:bodyPr>
          <a:lstStyle/>
          <a:p>
            <a:r>
              <a:rPr lang="en-US">
                <a:hlinkClick r:id="rId3"/>
              </a:rPr>
              <a:t>https://www.mentalhealthfirstaid.org/</a:t>
            </a:r>
            <a:endParaRPr lang="en-US"/>
          </a:p>
        </p:txBody>
      </p:sp>
      <p:sp>
        <p:nvSpPr>
          <p:cNvPr id="11" name="TextBox 10">
            <a:extLst>
              <a:ext uri="{FF2B5EF4-FFF2-40B4-BE49-F238E27FC236}">
                <a16:creationId xmlns:a16="http://schemas.microsoft.com/office/drawing/2014/main" id="{52415192-B903-4541-A6FC-00D6F5CDFDE6}"/>
              </a:ext>
            </a:extLst>
          </p:cNvPr>
          <p:cNvSpPr txBox="1"/>
          <p:nvPr/>
        </p:nvSpPr>
        <p:spPr>
          <a:xfrm>
            <a:off x="890035" y="1739537"/>
            <a:ext cx="4781550" cy="369332"/>
          </a:xfrm>
          <a:prstGeom prst="rect">
            <a:avLst/>
          </a:prstGeom>
          <a:noFill/>
        </p:spPr>
        <p:txBody>
          <a:bodyPr wrap="square">
            <a:spAutoFit/>
          </a:bodyPr>
          <a:lstStyle/>
          <a:p>
            <a:r>
              <a:rPr lang="en-US">
                <a:hlinkClick r:id="rId4"/>
              </a:rPr>
              <a:t>https://www.mentalhealth.gov</a:t>
            </a:r>
            <a:endParaRPr lang="en-US"/>
          </a:p>
        </p:txBody>
      </p:sp>
      <p:sp>
        <p:nvSpPr>
          <p:cNvPr id="14" name="TextBox 13">
            <a:extLst>
              <a:ext uri="{FF2B5EF4-FFF2-40B4-BE49-F238E27FC236}">
                <a16:creationId xmlns:a16="http://schemas.microsoft.com/office/drawing/2014/main" id="{AE06825B-C69E-4BD1-917F-57AC3218679B}"/>
              </a:ext>
            </a:extLst>
          </p:cNvPr>
          <p:cNvSpPr txBox="1"/>
          <p:nvPr/>
        </p:nvSpPr>
        <p:spPr>
          <a:xfrm>
            <a:off x="890035" y="2102736"/>
            <a:ext cx="7236649" cy="369332"/>
          </a:xfrm>
          <a:prstGeom prst="rect">
            <a:avLst/>
          </a:prstGeom>
          <a:noFill/>
        </p:spPr>
        <p:txBody>
          <a:bodyPr wrap="square">
            <a:spAutoFit/>
          </a:bodyPr>
          <a:lstStyle/>
          <a:p>
            <a:r>
              <a:rPr lang="en-US">
                <a:hlinkClick r:id="rId5"/>
              </a:rPr>
              <a:t>10 Celebrities Who Struggle With Mental Health | University of Utah Health</a:t>
            </a:r>
            <a:endParaRPr lang="en-US"/>
          </a:p>
        </p:txBody>
      </p:sp>
      <p:sp>
        <p:nvSpPr>
          <p:cNvPr id="16" name="TextBox 15">
            <a:extLst>
              <a:ext uri="{FF2B5EF4-FFF2-40B4-BE49-F238E27FC236}">
                <a16:creationId xmlns:a16="http://schemas.microsoft.com/office/drawing/2014/main" id="{426DCA4B-1AF0-41AD-8BB4-25967B11C0DA}"/>
              </a:ext>
            </a:extLst>
          </p:cNvPr>
          <p:cNvSpPr txBox="1"/>
          <p:nvPr/>
        </p:nvSpPr>
        <p:spPr>
          <a:xfrm>
            <a:off x="894869" y="2336011"/>
            <a:ext cx="4776716" cy="1711366"/>
          </a:xfrm>
          <a:prstGeom prst="rect">
            <a:avLst/>
          </a:prstGeom>
          <a:noFill/>
        </p:spPr>
        <p:txBody>
          <a:bodyPr wrap="square">
            <a:spAutoFit/>
          </a:bodyPr>
          <a:lstStyle/>
          <a:p>
            <a:pPr marL="45720" indent="0">
              <a:lnSpc>
                <a:spcPct val="150000"/>
              </a:lnSpc>
              <a:buNone/>
            </a:pPr>
            <a:r>
              <a:rPr lang="en-US">
                <a:hlinkClick r:id="rId6"/>
              </a:rPr>
              <a:t>www.rethink.org</a:t>
            </a:r>
            <a:endParaRPr lang="en-US"/>
          </a:p>
          <a:p>
            <a:pPr marL="45720" indent="0">
              <a:lnSpc>
                <a:spcPct val="150000"/>
              </a:lnSpc>
              <a:buNone/>
            </a:pPr>
            <a:r>
              <a:rPr lang="en-US">
                <a:hlinkClick r:id="rId7"/>
              </a:rPr>
              <a:t>www.mentalhealth.org.uk</a:t>
            </a:r>
            <a:endParaRPr lang="en-US"/>
          </a:p>
          <a:p>
            <a:pPr marL="45720" indent="0">
              <a:lnSpc>
                <a:spcPct val="150000"/>
              </a:lnSpc>
              <a:buNone/>
            </a:pPr>
            <a:r>
              <a:rPr lang="en-US">
                <a:hlinkClick r:id="rId8"/>
              </a:rPr>
              <a:t>www.nami.org</a:t>
            </a:r>
            <a:endParaRPr lang="en-US"/>
          </a:p>
          <a:p>
            <a:pPr marL="45720" indent="0">
              <a:lnSpc>
                <a:spcPct val="150000"/>
              </a:lnSpc>
              <a:buNone/>
            </a:pPr>
            <a:r>
              <a:rPr lang="en-US" i="1">
                <a:hlinkClick r:id="rId9"/>
              </a:rPr>
              <a:t>www.mentalhealth.gov</a:t>
            </a:r>
            <a:endParaRPr lang="en-US"/>
          </a:p>
        </p:txBody>
      </p:sp>
      <p:pic>
        <p:nvPicPr>
          <p:cNvPr id="12" name="Picture 11" descr="trans_psja_logo_stack.png">
            <a:extLst>
              <a:ext uri="{FF2B5EF4-FFF2-40B4-BE49-F238E27FC236}">
                <a16:creationId xmlns:a16="http://schemas.microsoft.com/office/drawing/2014/main" id="{23BB51FF-F2D0-41D8-8A4C-2C5D6CB29BA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47281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4883272"/>
            <a:ext cx="9143999" cy="1295400"/>
          </a:xfrm>
        </p:spPr>
        <p:txBody>
          <a:bodyPr>
            <a:normAutofit fontScale="47500" lnSpcReduction="20000"/>
          </a:bodyPr>
          <a:lstStyle/>
          <a:p>
            <a:r>
              <a:rPr lang="en-US">
                <a:solidFill>
                  <a:schemeClr val="tx1">
                    <a:lumMod val="65000"/>
                    <a:lumOff val="35000"/>
                  </a:schemeClr>
                </a:solidFill>
              </a:rPr>
              <a:t>All materials, content and forms contained in this presentation are the intellectual property of PSJA ISD </a:t>
            </a:r>
          </a:p>
          <a:p>
            <a:r>
              <a:rPr lang="en-US">
                <a:solidFill>
                  <a:schemeClr val="tx1">
                    <a:lumMod val="65000"/>
                    <a:lumOff val="35000"/>
                  </a:schemeClr>
                </a:solidFill>
              </a:rPr>
              <a:t>and may not be copied, reproduced, distributed or displayed without PSJA ISD’s express written permission. </a:t>
            </a:r>
          </a:p>
          <a:p>
            <a:endParaRPr lang="en-US">
              <a:solidFill>
                <a:schemeClr val="tx1">
                  <a:lumMod val="65000"/>
                  <a:lumOff val="35000"/>
                </a:schemeClr>
              </a:solidFill>
            </a:endParaRPr>
          </a:p>
          <a:p>
            <a:r>
              <a:rPr lang="en-US">
                <a:solidFill>
                  <a:schemeClr val="tx1">
                    <a:lumMod val="65000"/>
                    <a:lumOff val="35000"/>
                  </a:schemeClr>
                </a:solidFill>
              </a:rPr>
              <a:t>If written permission is granted, information may be used accompanied </a:t>
            </a:r>
          </a:p>
          <a:p>
            <a:r>
              <a:rPr lang="en-US">
                <a:solidFill>
                  <a:schemeClr val="tx1">
                    <a:lumMod val="65000"/>
                    <a:lumOff val="35000"/>
                  </a:schemeClr>
                </a:solidFill>
              </a:rPr>
              <a:t>by an acknowledgement that PSJA ISD is the source.</a:t>
            </a:r>
          </a:p>
          <a:p>
            <a:endParaRPr lang="en-US">
              <a:solidFill>
                <a:schemeClr val="tx1">
                  <a:lumMod val="65000"/>
                  <a:lumOff val="35000"/>
                </a:schemeClr>
              </a:solidFill>
            </a:endParaRPr>
          </a:p>
        </p:txBody>
      </p:sp>
      <p:sp>
        <p:nvSpPr>
          <p:cNvPr id="11" name="Title 1"/>
          <p:cNvSpPr>
            <a:spLocks noGrp="1"/>
          </p:cNvSpPr>
          <p:nvPr>
            <p:ph type="ctrTitle"/>
          </p:nvPr>
        </p:nvSpPr>
        <p:spPr>
          <a:xfrm>
            <a:off x="0" y="3856969"/>
            <a:ext cx="9143998" cy="1001486"/>
          </a:xfrm>
        </p:spPr>
        <p:txBody>
          <a:bodyPr>
            <a:noAutofit/>
          </a:bodyPr>
          <a:lstStyle/>
          <a:p>
            <a:r>
              <a:rPr lang="en-US" sz="2400">
                <a:solidFill>
                  <a:srgbClr val="000090"/>
                </a:solidFill>
                <a:latin typeface="Calibri"/>
                <a:cs typeface="Calibri"/>
              </a:rPr>
              <a:t>psjaisd.us    facebook.com/psjaisd    twitter.com/psjaisd</a:t>
            </a:r>
            <a:br>
              <a:rPr lang="en-US" sz="2400">
                <a:solidFill>
                  <a:srgbClr val="000090"/>
                </a:solidFill>
                <a:latin typeface="Calibri"/>
                <a:cs typeface="Calibri"/>
              </a:rPr>
            </a:br>
            <a:endParaRPr lang="en-US" sz="2400">
              <a:solidFill>
                <a:srgbClr val="000090"/>
              </a:solidFill>
              <a:latin typeface="Calibri"/>
              <a:cs typeface="Calibri"/>
            </a:endParaRPr>
          </a:p>
        </p:txBody>
      </p:sp>
      <p:cxnSp>
        <p:nvCxnSpPr>
          <p:cNvPr id="4" name="Straight Connector 3"/>
          <p:cNvCxnSpPr/>
          <p:nvPr/>
        </p:nvCxnSpPr>
        <p:spPr>
          <a:xfrm>
            <a:off x="2490172" y="4013532"/>
            <a:ext cx="0" cy="31261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88900" y="248509"/>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1" y="315974"/>
            <a:ext cx="9143999" cy="48415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spc="300">
                <a:solidFill>
                  <a:schemeClr val="bg1"/>
                </a:solidFill>
                <a:latin typeface="Gill Sans"/>
                <a:cs typeface="Gill Sans"/>
              </a:rPr>
              <a:t>PHARR-SAN JUAN-ALAMO INDEPENDENT SCHOOL DISTRICT</a:t>
            </a:r>
          </a:p>
        </p:txBody>
      </p:sp>
      <p:cxnSp>
        <p:nvCxnSpPr>
          <p:cNvPr id="10" name="Straight Connector 9"/>
          <p:cNvCxnSpPr/>
          <p:nvPr/>
        </p:nvCxnSpPr>
        <p:spPr>
          <a:xfrm>
            <a:off x="5487372" y="4026564"/>
            <a:ext cx="0" cy="31261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pic>
        <p:nvPicPr>
          <p:cNvPr id="9" name="Picture 8" descr="trans_psja_logo_stack.png">
            <a:extLst>
              <a:ext uri="{FF2B5EF4-FFF2-40B4-BE49-F238E27FC236}">
                <a16:creationId xmlns:a16="http://schemas.microsoft.com/office/drawing/2014/main" id="{F07C0A11-CF69-432C-8F7B-88E0963E8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204" y="1338726"/>
            <a:ext cx="2645590" cy="2518243"/>
          </a:xfrm>
          <a:prstGeom prst="rect">
            <a:avLst/>
          </a:prstGeom>
        </p:spPr>
      </p:pic>
    </p:spTree>
    <p:extLst>
      <p:ext uri="{BB962C8B-B14F-4D97-AF65-F5344CB8AC3E}">
        <p14:creationId xmlns:p14="http://schemas.microsoft.com/office/powerpoint/2010/main" val="3693438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83e8aa0-911b-4d65-b013-192aea0d3582" xsi:nil="true"/>
    <lcf76f155ced4ddcb4097134ff3c332f xmlns="f36faf14-d1f2-43b4-9e2d-cc5f4e00e79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A6FEDE76BA154B94D6F0FF465B6D8C" ma:contentTypeVersion="11" ma:contentTypeDescription="Create a new document." ma:contentTypeScope="" ma:versionID="e603076eea004fdf56f10f1355289fcc">
  <xsd:schema xmlns:xsd="http://www.w3.org/2001/XMLSchema" xmlns:xs="http://www.w3.org/2001/XMLSchema" xmlns:p="http://schemas.microsoft.com/office/2006/metadata/properties" xmlns:ns2="f36faf14-d1f2-43b4-9e2d-cc5f4e00e791" xmlns:ns3="f83e8aa0-911b-4d65-b013-192aea0d3582" targetNamespace="http://schemas.microsoft.com/office/2006/metadata/properties" ma:root="true" ma:fieldsID="237d33fe44c045401771234f72c4d3ae" ns2:_="" ns3:_="">
    <xsd:import namespace="f36faf14-d1f2-43b4-9e2d-cc5f4e00e791"/>
    <xsd:import namespace="f83e8aa0-911b-4d65-b013-192aea0d35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6faf14-d1f2-43b4-9e2d-cc5f4e00e7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83e8aa0-911b-4d65-b013-192aea0d358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552fe82-809e-4839-9ec5-c457041736d3}" ma:internalName="TaxCatchAll" ma:showField="CatchAllData" ma:web="f83e8aa0-911b-4d65-b013-192aea0d35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87A352-553D-4554-9568-C523B51B4A8F}">
  <ds:schemaRefs>
    <ds:schemaRef ds:uri="http://schemas.microsoft.com/office/2006/metadata/properties"/>
    <ds:schemaRef ds:uri="http://schemas.microsoft.com/office/infopath/2007/PartnerControls"/>
    <ds:schemaRef ds:uri="f83e8aa0-911b-4d65-b013-192aea0d3582"/>
    <ds:schemaRef ds:uri="f36faf14-d1f2-43b4-9e2d-cc5f4e00e791"/>
  </ds:schemaRefs>
</ds:datastoreItem>
</file>

<file path=customXml/itemProps2.xml><?xml version="1.0" encoding="utf-8"?>
<ds:datastoreItem xmlns:ds="http://schemas.openxmlformats.org/officeDocument/2006/customXml" ds:itemID="{FF395EE2-7682-4247-AB36-6B31F8D832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6faf14-d1f2-43b4-9e2d-cc5f4e00e791"/>
    <ds:schemaRef ds:uri="f83e8aa0-911b-4d65-b013-192aea0d35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3FDE79-3938-45FB-9311-8EAD42BD07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1176</Words>
  <Application>Microsoft Office PowerPoint</Application>
  <PresentationFormat>On-screen Show (4:3)</PresentationFormat>
  <Paragraphs>171</Paragraphs>
  <Slides>14</Slides>
  <Notes>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Gill Sans</vt:lpstr>
      <vt:lpstr>inherit</vt:lpstr>
      <vt:lpstr>PublicoHeadline</vt:lpstr>
      <vt:lpstr>sofia-pro</vt:lpstr>
      <vt:lpstr>Tahoma</vt:lpstr>
      <vt:lpstr>Office Theme</vt:lpstr>
      <vt:lpstr>Mental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psjaisd.us    facebook.com/psjaisd    twitter.com/psjaisd </vt:lpstr>
    </vt:vector>
  </TitlesOfParts>
  <Company>PSJA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dc:title>
  <dc:creator>Arianna Vazquez User</dc:creator>
  <cp:lastModifiedBy>Roel Guajardo</cp:lastModifiedBy>
  <cp:revision>86</cp:revision>
  <cp:lastPrinted>2014-06-16T16:50:55Z</cp:lastPrinted>
  <dcterms:created xsi:type="dcterms:W3CDTF">2014-04-11T14:28:54Z</dcterms:created>
  <dcterms:modified xsi:type="dcterms:W3CDTF">2022-04-12T17:51:58Z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0x0101000BA6FEDE76BA154B94D6F0FF465B6D8C</vt:lpwstr>
  </property>
  <property fmtid="{D5CDD505-2E9C-101B-9397-08002B2CF9AE}" pid="3" name="Order">
    <vt:r8>2385400</vt:r8>
  </property>
  <property fmtid="{D5CDD505-2E9C-101B-9397-08002B2CF9AE}" pid="4" name="SharedWithUsers">
    <vt:lpwstr>81;#Dominique Caro;#88;#Melissa Sanchez;#23;#Rayda Poe;#135;#Giesel Guzman</vt:lpwstr>
  </property>
  <property fmtid="{D5CDD505-2E9C-101B-9397-08002B2CF9AE}" pid="5" name="_ExtendedDescription">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ies>
</file>