
<file path=[Content_Types].xml><?xml version="1.0" encoding="utf-8"?>
<Types xmlns="http://schemas.openxmlformats.org/package/2006/content-types">
  <Default Extension="1"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9"/>
  </p:notesMasterIdLst>
  <p:handoutMasterIdLst>
    <p:handoutMasterId r:id="rId20"/>
  </p:handoutMasterIdLst>
  <p:sldIdLst>
    <p:sldId id="275" r:id="rId5"/>
    <p:sldId id="311" r:id="rId6"/>
    <p:sldId id="326" r:id="rId7"/>
    <p:sldId id="325" r:id="rId8"/>
    <p:sldId id="312" r:id="rId9"/>
    <p:sldId id="313" r:id="rId10"/>
    <p:sldId id="324" r:id="rId11"/>
    <p:sldId id="314" r:id="rId12"/>
    <p:sldId id="315" r:id="rId13"/>
    <p:sldId id="317" r:id="rId14"/>
    <p:sldId id="316" r:id="rId15"/>
    <p:sldId id="318" r:id="rId16"/>
    <p:sldId id="323" r:id="rId17"/>
    <p:sldId id="30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loria Gutierrez" initials="GG" lastIdx="2" clrIdx="0">
    <p:extLst>
      <p:ext uri="{19B8F6BF-5375-455C-9EA6-DF929625EA0E}">
        <p15:presenceInfo xmlns:p15="http://schemas.microsoft.com/office/powerpoint/2012/main" userId="S::gloria.gutierrez@psjaisd.us::5be2218f-5a59-41d6-af95-e41b4b05dd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175F"/>
    <a:srgbClr val="9B5F5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B07580-1CDB-8B59-63E2-E13A097DF1C8}" v="276" dt="2021-07-01T19:28:39.960"/>
    <p1510:client id="{6E81C8AA-7458-845E-FCFA-76CD94FCCD74}" v="148" dt="2021-07-01T18:09:31.5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65"/>
  </p:normalViewPr>
  <p:slideViewPr>
    <p:cSldViewPr snapToGrid="0" snapToObjects="1">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F47349D-6721-604C-ADD9-04B789642696}" type="datetimeFigureOut">
              <a:rPr lang="en-US" smtClean="0"/>
              <a:t>4/12/2022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D5D1292-DA3E-DE46-9195-0294F091A645}" type="slidenum">
              <a:rPr lang="en-US" smtClean="0"/>
              <a:t>‹#›</a:t>
            </a:fld>
            <a:endParaRPr lang="en-US"/>
          </a:p>
        </p:txBody>
      </p:sp>
    </p:spTree>
    <p:extLst>
      <p:ext uri="{BB962C8B-B14F-4D97-AF65-F5344CB8AC3E}">
        <p14:creationId xmlns:p14="http://schemas.microsoft.com/office/powerpoint/2010/main" val="35396918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5FC54-8C26-394B-B026-97FBACCBB0DC}" type="datetimeFigureOut">
              <a:rPr lang="en-US" smtClean="0"/>
              <a:t>4/12/2022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CCE070-E2FF-534F-A7B7-C96DB1B11795}" type="slidenum">
              <a:rPr lang="en-US" smtClean="0"/>
              <a:t>‹#›</a:t>
            </a:fld>
            <a:endParaRPr lang="en-US" dirty="0"/>
          </a:p>
        </p:txBody>
      </p:sp>
    </p:spTree>
    <p:extLst>
      <p:ext uri="{BB962C8B-B14F-4D97-AF65-F5344CB8AC3E}">
        <p14:creationId xmlns:p14="http://schemas.microsoft.com/office/powerpoint/2010/main" val="363734669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video doesn’t play when you press arrow use the link below.</a:t>
            </a:r>
          </a:p>
        </p:txBody>
      </p:sp>
      <p:sp>
        <p:nvSpPr>
          <p:cNvPr id="4" name="Slide Number Placeholder 3"/>
          <p:cNvSpPr>
            <a:spLocks noGrp="1"/>
          </p:cNvSpPr>
          <p:nvPr>
            <p:ph type="sldNum" sz="quarter" idx="5"/>
          </p:nvPr>
        </p:nvSpPr>
        <p:spPr/>
        <p:txBody>
          <a:bodyPr/>
          <a:lstStyle/>
          <a:p>
            <a:fld id="{AECCE070-E2FF-534F-A7B7-C96DB1B11795}" type="slidenum">
              <a:rPr lang="en-US" smtClean="0"/>
              <a:t>3</a:t>
            </a:fld>
            <a:endParaRPr lang="en-US" dirty="0"/>
          </a:p>
        </p:txBody>
      </p:sp>
    </p:spTree>
    <p:extLst>
      <p:ext uri="{BB962C8B-B14F-4D97-AF65-F5344CB8AC3E}">
        <p14:creationId xmlns:p14="http://schemas.microsoft.com/office/powerpoint/2010/main" val="264759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CCE070-E2FF-534F-A7B7-C96DB1B11795}" type="slidenum">
              <a:rPr lang="en-US" smtClean="0"/>
              <a:t>6</a:t>
            </a:fld>
            <a:endParaRPr lang="en-US" dirty="0"/>
          </a:p>
        </p:txBody>
      </p:sp>
    </p:spTree>
    <p:extLst>
      <p:ext uri="{BB962C8B-B14F-4D97-AF65-F5344CB8AC3E}">
        <p14:creationId xmlns:p14="http://schemas.microsoft.com/office/powerpoint/2010/main" val="668913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CCE070-E2FF-534F-A7B7-C96DB1B11795}" type="slidenum">
              <a:rPr lang="en-US" smtClean="0"/>
              <a:t>11</a:t>
            </a:fld>
            <a:endParaRPr lang="en-US" dirty="0"/>
          </a:p>
        </p:txBody>
      </p:sp>
    </p:spTree>
    <p:extLst>
      <p:ext uri="{BB962C8B-B14F-4D97-AF65-F5344CB8AC3E}">
        <p14:creationId xmlns:p14="http://schemas.microsoft.com/office/powerpoint/2010/main" val="1475867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CCE070-E2FF-534F-A7B7-C96DB1B11795}" type="slidenum">
              <a:rPr lang="en-US" smtClean="0"/>
              <a:t>12</a:t>
            </a:fld>
            <a:endParaRPr lang="en-US" dirty="0"/>
          </a:p>
        </p:txBody>
      </p:sp>
    </p:spTree>
    <p:extLst>
      <p:ext uri="{BB962C8B-B14F-4D97-AF65-F5344CB8AC3E}">
        <p14:creationId xmlns:p14="http://schemas.microsoft.com/office/powerpoint/2010/main" val="4281977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CCE070-E2FF-534F-A7B7-C96DB1B11795}" type="slidenum">
              <a:rPr lang="en-US" smtClean="0"/>
              <a:t>13</a:t>
            </a:fld>
            <a:endParaRPr lang="en-US" dirty="0"/>
          </a:p>
        </p:txBody>
      </p:sp>
    </p:spTree>
    <p:extLst>
      <p:ext uri="{BB962C8B-B14F-4D97-AF65-F5344CB8AC3E}">
        <p14:creationId xmlns:p14="http://schemas.microsoft.com/office/powerpoint/2010/main" val="3148173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4D4E238-838B-FC47-8FF9-64BB21F10EFD}" type="datetime1">
              <a:rPr lang="en-US" smtClean="0"/>
              <a:t>4/12/2022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2521801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7BA462-6BFE-BE43-AC1E-F4BF1FD77F30}" type="datetime1">
              <a:rPr lang="en-US" smtClean="0"/>
              <a:t>4/12/2022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573058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051927-EB98-ED4D-A759-2898D9A6490D}" type="datetime1">
              <a:rPr lang="en-US" smtClean="0"/>
              <a:t>4/12/2022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2382145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986861-760D-F742-BF1A-BAE62B31C456}" type="datetime1">
              <a:rPr lang="en-US" smtClean="0"/>
              <a:t>4/12/2022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3117530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AC2A7D-5F4C-364C-A288-2BE6749780E9}" type="datetime1">
              <a:rPr lang="en-US" smtClean="0"/>
              <a:t>4/12/2022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3387167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DD0FDE-F32F-5E4D-9A13-3A9CC6475B05}" type="datetime1">
              <a:rPr lang="en-US" smtClean="0"/>
              <a:t>4/12/2022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765600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4D22D-31AE-054E-B5DD-C3806467657B}" type="datetime1">
              <a:rPr lang="en-US" smtClean="0"/>
              <a:t>4/12/2022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315625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379850-FCF3-5F4E-AA8F-E20D2161A678}" type="datetime1">
              <a:rPr lang="en-US" smtClean="0"/>
              <a:t>4/12/2022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2139466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6A0BBA-B763-3046-A6E3-C929CD343AA3}" type="datetime1">
              <a:rPr lang="en-US" smtClean="0"/>
              <a:t>4/12/2022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4270280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5551D3-DE8E-4741-A7B6-97436FEBCC60}" type="datetime1">
              <a:rPr lang="en-US" smtClean="0"/>
              <a:t>4/12/2022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340583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DE59A1-C308-6C4C-9D25-E27E939D6FD9}" type="datetime1">
              <a:rPr lang="en-US" smtClean="0"/>
              <a:t>4/12/2022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5F6E770-5B8E-4A47-88F3-6D6A9AA56717}" type="slidenum">
              <a:rPr lang="en-US" smtClean="0"/>
              <a:t>‹#›</a:t>
            </a:fld>
            <a:endParaRPr lang="en-US" dirty="0"/>
          </a:p>
        </p:txBody>
      </p:sp>
    </p:spTree>
    <p:extLst>
      <p:ext uri="{BB962C8B-B14F-4D97-AF65-F5344CB8AC3E}">
        <p14:creationId xmlns:p14="http://schemas.microsoft.com/office/powerpoint/2010/main" val="1421141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D3099-678D-C245-BBFB-6DEC88269F4B}" type="datetime1">
              <a:rPr lang="en-US" smtClean="0"/>
              <a:t>4/12/2022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F6E770-5B8E-4A47-88F3-6D6A9AA56717}" type="slidenum">
              <a:rPr lang="en-US" smtClean="0"/>
              <a:t>‹#›</a:t>
            </a:fld>
            <a:endParaRPr lang="en-US" dirty="0"/>
          </a:p>
        </p:txBody>
      </p:sp>
    </p:spTree>
    <p:extLst>
      <p:ext uri="{BB962C8B-B14F-4D97-AF65-F5344CB8AC3E}">
        <p14:creationId xmlns:p14="http://schemas.microsoft.com/office/powerpoint/2010/main" val="320195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bddoctorsmelbourne.com.au/mental-health-melbourne-cbd/"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hyperlink" Target="https://pixabay.com/en/mental-health-brain-mind-mental-333212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hyperlink" Target="https://www.youtube.com/watch?v=UPbI61j_vp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azharreflections.wordpress.com/category/coursera/" TargetMode="External"/><Relationship Id="rId2" Type="http://schemas.openxmlformats.org/officeDocument/2006/relationships/image" Target="../media/image5.jpg"/><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hyperlink" Target="https://www.mentalhealthfirstaid.or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rawpixel.com/search/trauma" TargetMode="External"/><Relationship Id="rId2" Type="http://schemas.openxmlformats.org/officeDocument/2006/relationships/image" Target="../media/image6.1"/><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mentalhealth.gov"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s://www.choosehelp.com/blogs/society/americans-won2019t-pay-as-much-to-prevent-mental-illness-as-physical-illness" TargetMode="External"/><Relationship Id="rId2" Type="http://schemas.openxmlformats.org/officeDocument/2006/relationships/image" Target="../media/image8.jpeg"/><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saulalbert/34991210106" TargetMode="External"/><Relationship Id="rId2" Type="http://schemas.openxmlformats.org/officeDocument/2006/relationships/image" Target="../media/image9.jp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png"/><Relationship Id="rId3" Type="http://schemas.openxmlformats.org/officeDocument/2006/relationships/image" Target="../media/image12.jp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hyperlink" Target="https://healthcare.utah.edu/healthfeed/postings/2017/04/celebs-mental.php" TargetMode="External"/><Relationship Id="rId10" Type="http://schemas.openxmlformats.org/officeDocument/2006/relationships/image" Target="../media/image17.jpeg"/><Relationship Id="rId4" Type="http://schemas.openxmlformats.org/officeDocument/2006/relationships/hyperlink" Target="https://www.historyhop.com/tags/australian/" TargetMode="External"/><Relationship Id="rId9"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hyperlink" Target="https://healthxph.net/social-media/mental-health-care-access-schools-universities-closer-inquiry/"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www.nami.org/" TargetMode="External"/><Relationship Id="rId3" Type="http://schemas.openxmlformats.org/officeDocument/2006/relationships/hyperlink" Target="https://www.mentalhealthfirstaid.org/" TargetMode="External"/><Relationship Id="rId7" Type="http://schemas.openxmlformats.org/officeDocument/2006/relationships/hyperlink" Target="http://www.mentalhealth.org.uk/"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www.rethink.org/" TargetMode="External"/><Relationship Id="rId5" Type="http://schemas.openxmlformats.org/officeDocument/2006/relationships/hyperlink" Target="https://healthcare.utah.edu/healthfeed/postings/2017/04/celebs-mental.php" TargetMode="External"/><Relationship Id="rId10" Type="http://schemas.openxmlformats.org/officeDocument/2006/relationships/image" Target="../media/image2.png"/><Relationship Id="rId4" Type="http://schemas.openxmlformats.org/officeDocument/2006/relationships/hyperlink" Target="https://www.mentalhealth.gov/" TargetMode="External"/><Relationship Id="rId9" Type="http://schemas.openxmlformats.org/officeDocument/2006/relationships/hyperlink" Target="http://www.mentalhealth.gov/"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88900" y="248509"/>
            <a:ext cx="9307602" cy="615010"/>
            <a:chOff x="-88900" y="203200"/>
            <a:chExt cx="9307602" cy="596900"/>
          </a:xfrm>
        </p:grpSpPr>
        <p:sp>
          <p:nvSpPr>
            <p:cNvPr id="8" name="Rectangle 7"/>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itle 1"/>
            <p:cNvSpPr txBox="1">
              <a:spLocks/>
            </p:cNvSpPr>
            <p:nvPr/>
          </p:nvSpPr>
          <p:spPr>
            <a:xfrm>
              <a:off x="0" y="268678"/>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spc="300" dirty="0">
                  <a:solidFill>
                    <a:schemeClr val="bg1"/>
                  </a:solidFill>
                  <a:latin typeface="Gill Sans"/>
                  <a:cs typeface="Gill Sans"/>
                </a:rPr>
                <a:t>PHARR-SAN JUAN-ALAMO INDEPENDENT SCHOOL DISTRICT</a:t>
              </a:r>
            </a:p>
          </p:txBody>
        </p:sp>
      </p:grpSp>
      <p:sp>
        <p:nvSpPr>
          <p:cNvPr id="13" name="Title 1"/>
          <p:cNvSpPr>
            <a:spLocks noGrp="1"/>
          </p:cNvSpPr>
          <p:nvPr>
            <p:ph type="ctrTitle"/>
          </p:nvPr>
        </p:nvSpPr>
        <p:spPr>
          <a:xfrm>
            <a:off x="252119" y="939800"/>
            <a:ext cx="8637428" cy="1470025"/>
          </a:xfrm>
        </p:spPr>
        <p:txBody>
          <a:bodyPr>
            <a:noAutofit/>
          </a:bodyPr>
          <a:lstStyle/>
          <a:p>
            <a:r>
              <a:rPr lang="en-US" sz="8000" b="1" spc="300" dirty="0">
                <a:latin typeface="Calibri"/>
                <a:cs typeface="Calibri"/>
              </a:rPr>
              <a:t>SALUD MENTAL</a:t>
            </a:r>
            <a:endParaRPr lang="en-US" sz="6000" b="1" spc="-150">
              <a:latin typeface="Calibri"/>
              <a:cs typeface="Calibri"/>
            </a:endParaRPr>
          </a:p>
        </p:txBody>
      </p:sp>
      <p:sp>
        <p:nvSpPr>
          <p:cNvPr id="14" name="Subtitle 2"/>
          <p:cNvSpPr txBox="1">
            <a:spLocks/>
          </p:cNvSpPr>
          <p:nvPr/>
        </p:nvSpPr>
        <p:spPr>
          <a:xfrm>
            <a:off x="252119" y="2237362"/>
            <a:ext cx="8637428" cy="130593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3100" b="1" dirty="0">
                <a:solidFill>
                  <a:schemeClr val="tx2">
                    <a:lumMod val="75000"/>
                  </a:schemeClr>
                </a:solidFill>
              </a:rPr>
              <a:t>Una </a:t>
            </a:r>
            <a:r>
              <a:rPr lang="en-US" sz="3100" b="1" dirty="0" err="1">
                <a:solidFill>
                  <a:schemeClr val="tx2">
                    <a:lumMod val="75000"/>
                  </a:schemeClr>
                </a:solidFill>
              </a:rPr>
              <a:t>guía</a:t>
            </a:r>
            <a:r>
              <a:rPr lang="en-US" sz="3100" b="1" dirty="0">
                <a:solidFill>
                  <a:schemeClr val="tx2">
                    <a:lumMod val="75000"/>
                  </a:schemeClr>
                </a:solidFill>
              </a:rPr>
              <a:t> para padres</a:t>
            </a:r>
          </a:p>
        </p:txBody>
      </p:sp>
      <p:pic>
        <p:nvPicPr>
          <p:cNvPr id="17" name="Picture 16" descr="A picture containing map&#10;&#10;Description automatically generated">
            <a:extLst>
              <a:ext uri="{FF2B5EF4-FFF2-40B4-BE49-F238E27FC236}">
                <a16:creationId xmlns:a16="http://schemas.microsoft.com/office/drawing/2014/main" id="{46485174-B870-48B7-B40D-FB66C389EE76}"/>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3245" r="11354"/>
          <a:stretch/>
        </p:blipFill>
        <p:spPr>
          <a:xfrm>
            <a:off x="1513842" y="2927868"/>
            <a:ext cx="4850776" cy="3614158"/>
          </a:xfrm>
          <a:prstGeom prst="rect">
            <a:avLst/>
          </a:prstGeom>
        </p:spPr>
      </p:pic>
      <p:pic>
        <p:nvPicPr>
          <p:cNvPr id="11" name="Picture 10" descr="trans_psja_logo_stack.png">
            <a:extLst>
              <a:ext uri="{FF2B5EF4-FFF2-40B4-BE49-F238E27FC236}">
                <a16:creationId xmlns:a16="http://schemas.microsoft.com/office/drawing/2014/main" id="{479D41B3-A8A7-48DB-B75E-6EA6F88F06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5243" y="4250857"/>
            <a:ext cx="2645590" cy="2518243"/>
          </a:xfrm>
          <a:prstGeom prst="rect">
            <a:avLst/>
          </a:prstGeom>
        </p:spPr>
      </p:pic>
    </p:spTree>
    <p:extLst>
      <p:ext uri="{BB962C8B-B14F-4D97-AF65-F5344CB8AC3E}">
        <p14:creationId xmlns:p14="http://schemas.microsoft.com/office/powerpoint/2010/main" val="2012070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437905" y="3032793"/>
            <a:ext cx="4072515" cy="3153230"/>
          </a:xfrm>
          <a:prstGeom prst="rect">
            <a:avLst/>
          </a:prstGeom>
          <a:noFill/>
        </p:spPr>
        <p:txBody>
          <a:bodyPr wrap="square" rtlCol="0">
            <a:spAutoFit/>
          </a:bodyPr>
          <a:lstStyle/>
          <a:p>
            <a:endParaRPr lang="en-US" dirty="0"/>
          </a:p>
        </p:txBody>
      </p:sp>
      <p:grpSp>
        <p:nvGrpSpPr>
          <p:cNvPr id="14" name="Group 13"/>
          <p:cNvGrpSpPr/>
          <p:nvPr/>
        </p:nvGrpSpPr>
        <p:grpSpPr>
          <a:xfrm>
            <a:off x="-24432" y="234703"/>
            <a:ext cx="9168432"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itle 1"/>
            <p:cNvSpPr txBox="1">
              <a:spLocks/>
            </p:cNvSpPr>
            <p:nvPr/>
          </p:nvSpPr>
          <p:spPr>
            <a:xfrm>
              <a:off x="-24432" y="321317"/>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cap="all" dirty="0">
                  <a:solidFill>
                    <a:schemeClr val="bg1"/>
                  </a:solidFill>
                </a:rPr>
                <a:t>Agenda</a:t>
              </a:r>
              <a:endParaRPr lang="en-US" sz="4000" b="1" cap="all">
                <a:solidFill>
                  <a:schemeClr val="bg1"/>
                </a:solidFill>
                <a:cs typeface="Calibri"/>
              </a:endParaRPr>
            </a:p>
            <a:p>
              <a:pPr algn="l"/>
              <a:endParaRPr lang="en-US" sz="1200" spc="300" dirty="0">
                <a:solidFill>
                  <a:schemeClr val="bg1"/>
                </a:solidFill>
                <a:latin typeface="Gill Sans"/>
                <a:cs typeface="Gill Sans"/>
              </a:endParaRPr>
            </a:p>
          </p:txBody>
        </p:sp>
      </p:grpSp>
      <p:sp>
        <p:nvSpPr>
          <p:cNvPr id="6" name="Content Placeholder 5">
            <a:extLst>
              <a:ext uri="{FF2B5EF4-FFF2-40B4-BE49-F238E27FC236}">
                <a16:creationId xmlns:a16="http://schemas.microsoft.com/office/drawing/2014/main" id="{BF1A87F8-A292-4B6F-AF82-396CA43C7B5B}"/>
              </a:ext>
            </a:extLst>
          </p:cNvPr>
          <p:cNvSpPr>
            <a:spLocks noGrp="1"/>
          </p:cNvSpPr>
          <p:nvPr>
            <p:ph idx="1"/>
          </p:nvPr>
        </p:nvSpPr>
        <p:spPr>
          <a:xfrm>
            <a:off x="231792" y="1246438"/>
            <a:ext cx="5952504" cy="3799007"/>
          </a:xfrm>
        </p:spPr>
        <p:txBody>
          <a:bodyPr vert="horz" lIns="91440" tIns="45720" rIns="91440" bIns="45720" rtlCol="0" anchor="t">
            <a:noAutofit/>
          </a:bodyPr>
          <a:lstStyle/>
          <a:p>
            <a:pPr algn="l"/>
            <a:r>
              <a:rPr lang="en-US" sz="2800" dirty="0">
                <a:latin typeface="Calibri"/>
                <a:cs typeface="Calibri"/>
              </a:rPr>
              <a:t>Estadísticas del 2020</a:t>
            </a:r>
          </a:p>
          <a:p>
            <a:pPr algn="l"/>
            <a:r>
              <a:rPr lang="en-US" sz="2800" dirty="0">
                <a:latin typeface="Calibri"/>
                <a:cs typeface="Calibri"/>
              </a:rPr>
              <a:t>¿</a:t>
            </a:r>
            <a:r>
              <a:rPr lang="en-US" sz="2800" dirty="0" err="1">
                <a:latin typeface="Calibri"/>
                <a:cs typeface="Calibri"/>
              </a:rPr>
              <a:t>Qué</a:t>
            </a:r>
            <a:r>
              <a:rPr lang="en-US" sz="2800" dirty="0">
                <a:latin typeface="Calibri"/>
                <a:cs typeface="Calibri"/>
              </a:rPr>
              <a:t> es la </a:t>
            </a:r>
            <a:r>
              <a:rPr lang="en-US" sz="2800" dirty="0" err="1">
                <a:latin typeface="Calibri"/>
                <a:cs typeface="Calibri"/>
              </a:rPr>
              <a:t>salud</a:t>
            </a:r>
            <a:r>
              <a:rPr lang="en-US" sz="2800" dirty="0">
                <a:latin typeface="Calibri"/>
                <a:cs typeface="Calibri"/>
              </a:rPr>
              <a:t> mental?</a:t>
            </a:r>
          </a:p>
          <a:p>
            <a:pPr algn="l"/>
            <a:r>
              <a:rPr lang="en-US" sz="2800" dirty="0" err="1">
                <a:latin typeface="Calibri"/>
                <a:cs typeface="Calibri"/>
              </a:rPr>
              <a:t>Señales</a:t>
            </a:r>
            <a:r>
              <a:rPr lang="en-US" sz="2800" dirty="0">
                <a:latin typeface="Calibri"/>
                <a:cs typeface="Calibri"/>
              </a:rPr>
              <a:t> de </a:t>
            </a:r>
            <a:r>
              <a:rPr lang="en-US" sz="2800" dirty="0" err="1">
                <a:latin typeface="Calibri"/>
                <a:cs typeface="Calibri"/>
              </a:rPr>
              <a:t>advertencia</a:t>
            </a:r>
            <a:endParaRPr lang="en-US" sz="2800">
              <a:latin typeface="Calibri"/>
              <a:cs typeface="Calibri"/>
            </a:endParaRPr>
          </a:p>
          <a:p>
            <a:pPr algn="l"/>
            <a:r>
              <a:rPr lang="en-US" sz="2800" dirty="0" err="1">
                <a:latin typeface="Calibri"/>
                <a:cs typeface="Calibri"/>
              </a:rPr>
              <a:t>Dificultades</a:t>
            </a:r>
            <a:r>
              <a:rPr lang="en-US" sz="2800" dirty="0">
                <a:latin typeface="Calibri"/>
                <a:cs typeface="Calibri"/>
              </a:rPr>
              <a:t> con la </a:t>
            </a:r>
            <a:r>
              <a:rPr lang="en-US" sz="2800" dirty="0" err="1">
                <a:latin typeface="Calibri"/>
                <a:cs typeface="Calibri"/>
              </a:rPr>
              <a:t>salud</a:t>
            </a:r>
            <a:r>
              <a:rPr lang="en-US" sz="2800" dirty="0">
                <a:latin typeface="Calibri"/>
                <a:cs typeface="Calibri"/>
              </a:rPr>
              <a:t> mental</a:t>
            </a:r>
          </a:p>
          <a:p>
            <a:pPr algn="l"/>
            <a:r>
              <a:rPr lang="en-US" sz="2800" dirty="0" err="1">
                <a:latin typeface="Calibri"/>
                <a:cs typeface="Calibri"/>
              </a:rPr>
              <a:t>Desórdenes</a:t>
            </a:r>
            <a:r>
              <a:rPr lang="en-US" sz="2800" dirty="0">
                <a:latin typeface="Calibri"/>
                <a:cs typeface="Calibri"/>
              </a:rPr>
              <a:t> de la </a:t>
            </a:r>
            <a:r>
              <a:rPr lang="en-US" sz="2800" dirty="0" err="1">
                <a:latin typeface="Calibri"/>
                <a:cs typeface="Calibri"/>
              </a:rPr>
              <a:t>salud</a:t>
            </a:r>
            <a:r>
              <a:rPr lang="en-US" sz="2800" dirty="0">
                <a:latin typeface="Calibri"/>
                <a:cs typeface="Calibri"/>
              </a:rPr>
              <a:t> mental</a:t>
            </a:r>
          </a:p>
          <a:p>
            <a:pPr algn="l"/>
            <a:r>
              <a:rPr lang="en-US" sz="2800" dirty="0" err="1">
                <a:latin typeface="Calibri"/>
                <a:cs typeface="Calibri"/>
              </a:rPr>
              <a:t>Desórdenes</a:t>
            </a:r>
            <a:r>
              <a:rPr lang="en-US" sz="2800" dirty="0">
                <a:latin typeface="Calibri"/>
                <a:cs typeface="Calibri"/>
              </a:rPr>
              <a:t> de </a:t>
            </a:r>
            <a:r>
              <a:rPr lang="en-US" sz="2800" dirty="0" err="1">
                <a:latin typeface="Calibri"/>
                <a:cs typeface="Calibri"/>
              </a:rPr>
              <a:t>ansiedad</a:t>
            </a:r>
            <a:endParaRPr lang="en-US" sz="2800">
              <a:latin typeface="Calibri"/>
              <a:cs typeface="Calibri"/>
            </a:endParaRPr>
          </a:p>
          <a:p>
            <a:pPr algn="l"/>
            <a:r>
              <a:rPr lang="en-US" sz="2800" dirty="0" err="1">
                <a:latin typeface="Calibri"/>
                <a:cs typeface="Calibri"/>
              </a:rPr>
              <a:t>Efectos</a:t>
            </a:r>
            <a:r>
              <a:rPr lang="en-US" sz="2800" dirty="0">
                <a:latin typeface="Calibri"/>
                <a:cs typeface="Calibri"/>
              </a:rPr>
              <a:t> </a:t>
            </a:r>
            <a:r>
              <a:rPr lang="en-US" sz="2800" dirty="0" err="1">
                <a:latin typeface="Calibri"/>
                <a:cs typeface="Calibri"/>
              </a:rPr>
              <a:t>comunes</a:t>
            </a:r>
            <a:endParaRPr lang="en-US" sz="2800">
              <a:latin typeface="Calibri"/>
              <a:cs typeface="Calibri"/>
            </a:endParaRPr>
          </a:p>
          <a:p>
            <a:pPr algn="l"/>
            <a:r>
              <a:rPr lang="en-US" sz="2800" dirty="0">
                <a:latin typeface="Calibri"/>
                <a:cs typeface="Calibri"/>
              </a:rPr>
              <a:t>¿</a:t>
            </a:r>
            <a:r>
              <a:rPr lang="en-US" sz="2800" dirty="0" err="1">
                <a:latin typeface="Calibri"/>
                <a:cs typeface="Calibri"/>
              </a:rPr>
              <a:t>Sabías</a:t>
            </a:r>
            <a:r>
              <a:rPr lang="en-US" sz="2800" dirty="0">
                <a:latin typeface="Calibri"/>
                <a:cs typeface="Calibri"/>
              </a:rPr>
              <a:t> que?</a:t>
            </a:r>
          </a:p>
          <a:p>
            <a:pPr algn="l"/>
            <a:r>
              <a:rPr lang="en-US" sz="2800" dirty="0" err="1">
                <a:latin typeface="Calibri"/>
                <a:cs typeface="Calibri"/>
              </a:rPr>
              <a:t>Recursos</a:t>
            </a:r>
            <a:r>
              <a:rPr lang="en-US" sz="2800" dirty="0">
                <a:latin typeface="Calibri"/>
                <a:cs typeface="Calibri"/>
              </a:rPr>
              <a:t> para la </a:t>
            </a:r>
            <a:r>
              <a:rPr lang="en-US" sz="2800" dirty="0" err="1">
                <a:latin typeface="Calibri"/>
                <a:cs typeface="Calibri"/>
              </a:rPr>
              <a:t>salud</a:t>
            </a:r>
            <a:r>
              <a:rPr lang="en-US" sz="2800" dirty="0">
                <a:latin typeface="Calibri"/>
                <a:cs typeface="Calibri"/>
              </a:rPr>
              <a:t> mental</a:t>
            </a:r>
          </a:p>
          <a:p>
            <a:pPr algn="l"/>
            <a:endParaRPr lang="en-US" sz="2000" dirty="0">
              <a:solidFill>
                <a:srgbClr val="380538"/>
              </a:solidFill>
              <a:latin typeface="Calibri"/>
              <a:cs typeface="Calibri"/>
            </a:endParaRPr>
          </a:p>
          <a:p>
            <a:pPr algn="l"/>
            <a:endParaRPr lang="en-US" sz="2000" dirty="0">
              <a:solidFill>
                <a:srgbClr val="380538"/>
              </a:solidFill>
              <a:latin typeface="PublicoHeadline"/>
            </a:endParaRPr>
          </a:p>
          <a:p>
            <a:pPr algn="l"/>
            <a:endParaRPr lang="en-US" sz="2000" dirty="0">
              <a:solidFill>
                <a:srgbClr val="380538"/>
              </a:solidFill>
              <a:latin typeface="PublicoHeadline"/>
            </a:endParaRPr>
          </a:p>
          <a:p>
            <a:pPr algn="l"/>
            <a:endParaRPr lang="en-US" sz="2000" dirty="0">
              <a:solidFill>
                <a:srgbClr val="380538"/>
              </a:solidFill>
              <a:latin typeface="PublicoHeadline"/>
            </a:endParaRPr>
          </a:p>
          <a:p>
            <a:pPr algn="l"/>
            <a:endParaRPr lang="en-US" sz="2000" dirty="0">
              <a:solidFill>
                <a:srgbClr val="380538"/>
              </a:solidFill>
              <a:latin typeface="PublicoHeadline"/>
            </a:endParaRPr>
          </a:p>
          <a:p>
            <a:pPr algn="l"/>
            <a:endParaRPr lang="en-US" sz="2000" dirty="0">
              <a:solidFill>
                <a:srgbClr val="380538"/>
              </a:solidFill>
              <a:latin typeface="PublicoHeadline"/>
            </a:endParaRPr>
          </a:p>
          <a:p>
            <a:pPr algn="l"/>
            <a:endParaRPr lang="en-US" sz="2000" dirty="0">
              <a:solidFill>
                <a:srgbClr val="380538"/>
              </a:solidFill>
              <a:latin typeface="PublicoHeadline"/>
            </a:endParaRPr>
          </a:p>
          <a:p>
            <a:pPr algn="l"/>
            <a:endParaRPr lang="en-US" dirty="0">
              <a:solidFill>
                <a:srgbClr val="380538"/>
              </a:solidFill>
              <a:latin typeface="PublicoHeadline"/>
            </a:endParaRPr>
          </a:p>
          <a:p>
            <a:pPr algn="l"/>
            <a:endParaRPr lang="en-US" dirty="0"/>
          </a:p>
        </p:txBody>
      </p:sp>
      <p:sp>
        <p:nvSpPr>
          <p:cNvPr id="2" name="Slide Number Placeholder 1"/>
          <p:cNvSpPr>
            <a:spLocks noGrp="1"/>
          </p:cNvSpPr>
          <p:nvPr>
            <p:ph type="sldNum" sz="quarter" idx="12"/>
          </p:nvPr>
        </p:nvSpPr>
        <p:spPr>
          <a:xfrm>
            <a:off x="6572129" y="6356350"/>
            <a:ext cx="2133600" cy="365125"/>
          </a:xfrm>
        </p:spPr>
        <p:txBody>
          <a:bodyPr/>
          <a:lstStyle/>
          <a:p>
            <a:fld id="{95F6E770-5B8E-4A47-88F3-6D6A9AA56717}" type="slidenum">
              <a:rPr lang="en-US" smtClean="0"/>
              <a:t>2</a:t>
            </a:fld>
            <a:endParaRPr lang="en-US" dirty="0"/>
          </a:p>
        </p:txBody>
      </p:sp>
      <p:pic>
        <p:nvPicPr>
          <p:cNvPr id="11" name="Picture 10" descr="trans_psja_logo_stack.png">
            <a:extLst>
              <a:ext uri="{FF2B5EF4-FFF2-40B4-BE49-F238E27FC236}">
                <a16:creationId xmlns:a16="http://schemas.microsoft.com/office/drawing/2014/main" id="{A27F4B1A-7B28-4EA8-9594-4CB24B13AF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8093" y="66839"/>
            <a:ext cx="1444996" cy="1375440"/>
          </a:xfrm>
          <a:prstGeom prst="rect">
            <a:avLst/>
          </a:prstGeom>
        </p:spPr>
      </p:pic>
      <p:pic>
        <p:nvPicPr>
          <p:cNvPr id="4" name="Picture 3" descr="Icon&#10;&#10;Description automatically generated with medium confidence">
            <a:extLst>
              <a:ext uri="{FF2B5EF4-FFF2-40B4-BE49-F238E27FC236}">
                <a16:creationId xmlns:a16="http://schemas.microsoft.com/office/drawing/2014/main" id="{743C915A-7571-447F-BEC8-46AAC1210C3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948737" y="1761215"/>
            <a:ext cx="2786879" cy="3335570"/>
          </a:xfrm>
          <a:prstGeom prst="rect">
            <a:avLst/>
          </a:prstGeom>
        </p:spPr>
      </p:pic>
    </p:spTree>
    <p:extLst>
      <p:ext uri="{BB962C8B-B14F-4D97-AF65-F5344CB8AC3E}">
        <p14:creationId xmlns:p14="http://schemas.microsoft.com/office/powerpoint/2010/main" val="238315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06568"/>
            <a:ext cx="9144000"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95F6E770-5B8E-4A47-88F3-6D6A9AA56717}" type="slidenum">
              <a:rPr lang="en-US" smtClean="0"/>
              <a:t>3</a:t>
            </a:fld>
            <a:endParaRPr lang="en-US" dirty="0"/>
          </a:p>
        </p:txBody>
      </p:sp>
      <p:sp>
        <p:nvSpPr>
          <p:cNvPr id="13" name="TextBox 12">
            <a:extLst>
              <a:ext uri="{FF2B5EF4-FFF2-40B4-BE49-F238E27FC236}">
                <a16:creationId xmlns:a16="http://schemas.microsoft.com/office/drawing/2014/main" id="{4694767D-EB73-40A5-8B35-AACC148264BA}"/>
              </a:ext>
            </a:extLst>
          </p:cNvPr>
          <p:cNvSpPr txBox="1"/>
          <p:nvPr/>
        </p:nvSpPr>
        <p:spPr>
          <a:xfrm>
            <a:off x="0" y="188265"/>
            <a:ext cx="8760070" cy="707886"/>
          </a:xfrm>
          <a:prstGeom prst="rect">
            <a:avLst/>
          </a:prstGeom>
          <a:noFill/>
        </p:spPr>
        <p:txBody>
          <a:bodyPr wrap="square" lIns="91440" tIns="45720" rIns="91440" bIns="45720" rtlCol="0" anchor="t">
            <a:spAutoFit/>
          </a:bodyPr>
          <a:lstStyle/>
          <a:p>
            <a:r>
              <a:rPr lang="en-US" sz="3900" b="1" cap="all" dirty="0">
                <a:solidFill>
                  <a:schemeClr val="bg1"/>
                </a:solidFill>
                <a:latin typeface="+mj-lt"/>
              </a:rPr>
              <a:t>INTRODUCCIÓN A LA SALUD MENTAL</a:t>
            </a:r>
            <a:endParaRPr lang="en-US" sz="3900" b="1" cap="all" dirty="0">
              <a:solidFill>
                <a:schemeClr val="bg1"/>
              </a:solidFill>
              <a:latin typeface="+mj-lt"/>
              <a:cs typeface="Calibri"/>
            </a:endParaRPr>
          </a:p>
        </p:txBody>
      </p:sp>
      <p:pic>
        <p:nvPicPr>
          <p:cNvPr id="12" name="Picture 11" descr="trans_psja_logo_stack.png">
            <a:extLst>
              <a:ext uri="{FF2B5EF4-FFF2-40B4-BE49-F238E27FC236}">
                <a16:creationId xmlns:a16="http://schemas.microsoft.com/office/drawing/2014/main" id="{23BB51FF-F2D0-41D8-8A4C-2C5D6CB29B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
        <p:nvSpPr>
          <p:cNvPr id="9" name="TextBox 8">
            <a:extLst>
              <a:ext uri="{FF2B5EF4-FFF2-40B4-BE49-F238E27FC236}">
                <a16:creationId xmlns:a16="http://schemas.microsoft.com/office/drawing/2014/main" id="{0C677268-D1F9-483D-8562-408E538EEA5F}"/>
              </a:ext>
            </a:extLst>
          </p:cNvPr>
          <p:cNvSpPr txBox="1"/>
          <p:nvPr/>
        </p:nvSpPr>
        <p:spPr>
          <a:xfrm>
            <a:off x="1782565" y="4984059"/>
            <a:ext cx="5008269" cy="646331"/>
          </a:xfrm>
          <a:prstGeom prst="rect">
            <a:avLst/>
          </a:prstGeom>
          <a:noFill/>
        </p:spPr>
        <p:txBody>
          <a:bodyPr wrap="square">
            <a:spAutoFit/>
          </a:bodyPr>
          <a:lstStyle/>
          <a:p>
            <a:r>
              <a:rPr lang="en-US" dirty="0">
                <a:hlinkClick r:id="rId4"/>
              </a:rPr>
              <a:t>https://www.youtube.com/watch?v=UPbI61j_vpA</a:t>
            </a:r>
            <a:endParaRPr lang="en-US" dirty="0"/>
          </a:p>
          <a:p>
            <a:endParaRPr lang="en-US" dirty="0"/>
          </a:p>
        </p:txBody>
      </p:sp>
      <p:pic>
        <p:nvPicPr>
          <p:cNvPr id="6" name="Picture 5">
            <a:extLst>
              <a:ext uri="{FF2B5EF4-FFF2-40B4-BE49-F238E27FC236}">
                <a16:creationId xmlns:a16="http://schemas.microsoft.com/office/drawing/2014/main" id="{86493092-1243-4667-9F80-C50DA7666137}"/>
              </a:ext>
            </a:extLst>
          </p:cNvPr>
          <p:cNvPicPr>
            <a:picLocks noChangeAspect="1"/>
          </p:cNvPicPr>
          <p:nvPr/>
        </p:nvPicPr>
        <p:blipFill>
          <a:blip r:embed="rId5"/>
          <a:stretch>
            <a:fillRect/>
          </a:stretch>
        </p:blipFill>
        <p:spPr>
          <a:xfrm>
            <a:off x="1969234" y="1552551"/>
            <a:ext cx="4821601" cy="2728941"/>
          </a:xfrm>
          <a:prstGeom prst="rect">
            <a:avLst/>
          </a:prstGeom>
        </p:spPr>
      </p:pic>
    </p:spTree>
    <p:extLst>
      <p:ext uri="{BB962C8B-B14F-4D97-AF65-F5344CB8AC3E}">
        <p14:creationId xmlns:p14="http://schemas.microsoft.com/office/powerpoint/2010/main" val="285186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stationary, vector graphics&#10;&#10;Description automatically generated">
            <a:extLst>
              <a:ext uri="{FF2B5EF4-FFF2-40B4-BE49-F238E27FC236}">
                <a16:creationId xmlns:a16="http://schemas.microsoft.com/office/drawing/2014/main" id="{4891254B-98B4-4AD5-9EFD-C9FFDD1D17B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539677" y="1912546"/>
            <a:ext cx="3439921" cy="2493419"/>
          </a:xfrm>
          <a:prstGeom prst="rect">
            <a:avLst/>
          </a:prstGeom>
        </p:spPr>
      </p:pic>
      <p:sp>
        <p:nvSpPr>
          <p:cNvPr id="13" name="TextBox 12"/>
          <p:cNvSpPr txBox="1"/>
          <p:nvPr/>
        </p:nvSpPr>
        <p:spPr>
          <a:xfrm>
            <a:off x="51626" y="971414"/>
            <a:ext cx="7466322" cy="584775"/>
          </a:xfrm>
          <a:prstGeom prst="rect">
            <a:avLst/>
          </a:prstGeom>
          <a:noFill/>
        </p:spPr>
        <p:txBody>
          <a:bodyPr wrap="square" rtlCol="0">
            <a:spAutoFit/>
          </a:bodyPr>
          <a:lstStyle/>
          <a:p>
            <a:pPr algn="ctr"/>
            <a:r>
              <a:rPr lang="en-US" sz="3200" b="1" dirty="0" err="1"/>
              <a:t>Estadísticas</a:t>
            </a:r>
            <a:r>
              <a:rPr lang="en-US" sz="3200" b="1" dirty="0"/>
              <a:t> </a:t>
            </a:r>
            <a:r>
              <a:rPr lang="en-US" sz="3200" b="1" dirty="0" err="1"/>
              <a:t>sobre</a:t>
            </a:r>
            <a:r>
              <a:rPr lang="en-US" sz="3200" b="1" dirty="0"/>
              <a:t> la </a:t>
            </a:r>
            <a:r>
              <a:rPr lang="en-US" sz="3200" b="1" dirty="0" err="1"/>
              <a:t>salud</a:t>
            </a:r>
            <a:r>
              <a:rPr lang="en-US" sz="3200" b="1" dirty="0"/>
              <a:t> mental 2020</a:t>
            </a:r>
          </a:p>
        </p:txBody>
      </p:sp>
      <p:sp>
        <p:nvSpPr>
          <p:cNvPr id="16" name="TextBox 15"/>
          <p:cNvSpPr txBox="1"/>
          <p:nvPr/>
        </p:nvSpPr>
        <p:spPr>
          <a:xfrm>
            <a:off x="144294" y="5655793"/>
            <a:ext cx="9003789" cy="738664"/>
          </a:xfrm>
          <a:prstGeom prst="rect">
            <a:avLst/>
          </a:prstGeom>
          <a:noFill/>
        </p:spPr>
        <p:txBody>
          <a:bodyPr wrap="square" lIns="91440" tIns="45720" rIns="91440" bIns="45720" rtlCol="0" anchor="t">
            <a:spAutoFit/>
          </a:bodyPr>
          <a:lstStyle/>
          <a:p>
            <a:pPr algn="ctr" fontAlgn="base"/>
            <a:r>
              <a:rPr lang="en-US" sz="1400" i="1" dirty="0">
                <a:solidFill>
                  <a:srgbClr val="2A395B"/>
                </a:solidFill>
              </a:rPr>
              <a:t>Los </a:t>
            </a:r>
            <a:r>
              <a:rPr lang="en-US" sz="1400" i="1" dirty="0" err="1">
                <a:solidFill>
                  <a:srgbClr val="2A395B"/>
                </a:solidFill>
              </a:rPr>
              <a:t>retos</a:t>
            </a:r>
            <a:r>
              <a:rPr lang="en-US" sz="1400" i="1" dirty="0">
                <a:solidFill>
                  <a:srgbClr val="2A395B"/>
                </a:solidFill>
              </a:rPr>
              <a:t> con la </a:t>
            </a:r>
            <a:r>
              <a:rPr lang="en-US" sz="1400" i="1" dirty="0" err="1">
                <a:solidFill>
                  <a:srgbClr val="2A395B"/>
                </a:solidFill>
              </a:rPr>
              <a:t>salud</a:t>
            </a:r>
            <a:r>
              <a:rPr lang="en-US" sz="1400" i="1" dirty="0">
                <a:solidFill>
                  <a:srgbClr val="2A395B"/>
                </a:solidFill>
              </a:rPr>
              <a:t> mental y </a:t>
            </a:r>
            <a:r>
              <a:rPr lang="en-US" sz="1400" i="1" dirty="0" err="1">
                <a:solidFill>
                  <a:srgbClr val="2A395B"/>
                </a:solidFill>
              </a:rPr>
              <a:t>el</a:t>
            </a:r>
            <a:r>
              <a:rPr lang="en-US" sz="1400" i="1" dirty="0">
                <a:solidFill>
                  <a:srgbClr val="2A395B"/>
                </a:solidFill>
              </a:rPr>
              <a:t> </a:t>
            </a:r>
            <a:r>
              <a:rPr lang="en-US" sz="1400" i="1" dirty="0" err="1">
                <a:solidFill>
                  <a:srgbClr val="2A395B"/>
                </a:solidFill>
              </a:rPr>
              <a:t>abuso</a:t>
            </a:r>
            <a:r>
              <a:rPr lang="en-US" sz="1400" i="1" dirty="0">
                <a:solidFill>
                  <a:srgbClr val="2A395B"/>
                </a:solidFill>
              </a:rPr>
              <a:t> de </a:t>
            </a:r>
            <a:r>
              <a:rPr lang="en-US" sz="1400" i="1" dirty="0" err="1">
                <a:solidFill>
                  <a:srgbClr val="2A395B"/>
                </a:solidFill>
              </a:rPr>
              <a:t>sustancias</a:t>
            </a:r>
            <a:r>
              <a:rPr lang="en-US" sz="1400" i="1" dirty="0">
                <a:solidFill>
                  <a:srgbClr val="2A395B"/>
                </a:solidFill>
              </a:rPr>
              <a:t> </a:t>
            </a:r>
            <a:r>
              <a:rPr lang="en-US" sz="1400" i="1" dirty="0" err="1">
                <a:solidFill>
                  <a:srgbClr val="2A395B"/>
                </a:solidFill>
              </a:rPr>
              <a:t>afectan</a:t>
            </a:r>
            <a:r>
              <a:rPr lang="en-US" sz="1400" i="1" dirty="0">
                <a:solidFill>
                  <a:srgbClr val="2A395B"/>
                </a:solidFill>
              </a:rPr>
              <a:t> a </a:t>
            </a:r>
            <a:r>
              <a:rPr lang="en-US" sz="1400" i="1" dirty="0" err="1">
                <a:solidFill>
                  <a:srgbClr val="2A395B"/>
                </a:solidFill>
              </a:rPr>
              <a:t>todos</a:t>
            </a:r>
            <a:r>
              <a:rPr lang="en-US" sz="1400" i="1" dirty="0">
                <a:solidFill>
                  <a:srgbClr val="2A395B"/>
                </a:solidFill>
              </a:rPr>
              <a:t> de una </a:t>
            </a:r>
            <a:r>
              <a:rPr lang="en-US" sz="1400" i="1" dirty="0" err="1">
                <a:solidFill>
                  <a:srgbClr val="2A395B"/>
                </a:solidFill>
              </a:rPr>
              <a:t>manera</a:t>
            </a:r>
            <a:r>
              <a:rPr lang="en-US" sz="1400" i="1" dirty="0">
                <a:solidFill>
                  <a:srgbClr val="2A395B"/>
                </a:solidFill>
              </a:rPr>
              <a:t> </a:t>
            </a:r>
            <a:r>
              <a:rPr lang="en-US" sz="1400" i="1" dirty="0" err="1">
                <a:solidFill>
                  <a:srgbClr val="2A395B"/>
                </a:solidFill>
              </a:rPr>
              <a:t>diferente</a:t>
            </a:r>
            <a:r>
              <a:rPr lang="en-US" sz="1400" i="1" dirty="0">
                <a:solidFill>
                  <a:srgbClr val="2A395B"/>
                </a:solidFill>
              </a:rPr>
              <a:t>. </a:t>
            </a:r>
            <a:r>
              <a:rPr lang="en-US" sz="1400" i="1" dirty="0" err="1">
                <a:solidFill>
                  <a:srgbClr val="2A395B"/>
                </a:solidFill>
              </a:rPr>
              <a:t>Aprenda</a:t>
            </a:r>
            <a:r>
              <a:rPr lang="en-US" sz="1400" i="1" dirty="0">
                <a:solidFill>
                  <a:srgbClr val="2A395B"/>
                </a:solidFill>
              </a:rPr>
              <a:t> a </a:t>
            </a:r>
            <a:r>
              <a:rPr lang="en-US" sz="1400" i="1" dirty="0" err="1">
                <a:solidFill>
                  <a:srgbClr val="2A395B"/>
                </a:solidFill>
              </a:rPr>
              <a:t>reconocer</a:t>
            </a:r>
            <a:r>
              <a:rPr lang="en-US" sz="1400" i="1" dirty="0">
                <a:solidFill>
                  <a:srgbClr val="2A395B"/>
                </a:solidFill>
              </a:rPr>
              <a:t> </a:t>
            </a:r>
            <a:r>
              <a:rPr lang="en-US" sz="1400" i="1" dirty="0" err="1">
                <a:solidFill>
                  <a:srgbClr val="2A395B"/>
                </a:solidFill>
              </a:rPr>
              <a:t>cuando</a:t>
            </a:r>
            <a:r>
              <a:rPr lang="en-US" sz="1400" i="1" dirty="0">
                <a:solidFill>
                  <a:srgbClr val="2A395B"/>
                </a:solidFill>
              </a:rPr>
              <a:t> </a:t>
            </a:r>
            <a:r>
              <a:rPr lang="en-US" sz="1400" i="1" dirty="0" err="1">
                <a:solidFill>
                  <a:srgbClr val="2A395B"/>
                </a:solidFill>
              </a:rPr>
              <a:t>usted</a:t>
            </a:r>
            <a:r>
              <a:rPr lang="en-US" sz="1400" i="1" dirty="0">
                <a:solidFill>
                  <a:srgbClr val="2A395B"/>
                </a:solidFill>
              </a:rPr>
              <a:t> o </a:t>
            </a:r>
            <a:r>
              <a:rPr lang="en-US" sz="1400" i="1" dirty="0" err="1">
                <a:solidFill>
                  <a:srgbClr val="2A395B"/>
                </a:solidFill>
              </a:rPr>
              <a:t>alguién</a:t>
            </a:r>
            <a:r>
              <a:rPr lang="en-US" sz="1400" i="1" dirty="0">
                <a:solidFill>
                  <a:srgbClr val="2A395B"/>
                </a:solidFill>
              </a:rPr>
              <a:t> a </a:t>
            </a:r>
            <a:r>
              <a:rPr lang="en-US" sz="1400" i="1" dirty="0" err="1">
                <a:solidFill>
                  <a:srgbClr val="2A395B"/>
                </a:solidFill>
              </a:rPr>
              <a:t>quien</a:t>
            </a:r>
            <a:r>
              <a:rPr lang="en-US" sz="1400" i="1" dirty="0">
                <a:solidFill>
                  <a:srgbClr val="2A395B"/>
                </a:solidFill>
              </a:rPr>
              <a:t> ama </a:t>
            </a:r>
            <a:r>
              <a:rPr lang="en-US" sz="1400" i="1" dirty="0" err="1">
                <a:solidFill>
                  <a:srgbClr val="2A395B"/>
                </a:solidFill>
              </a:rPr>
              <a:t>necesita</a:t>
            </a:r>
            <a:r>
              <a:rPr lang="en-US" sz="1400" i="1" dirty="0">
                <a:solidFill>
                  <a:srgbClr val="2A395B"/>
                </a:solidFill>
              </a:rPr>
              <a:t> </a:t>
            </a:r>
            <a:r>
              <a:rPr lang="en-US" sz="1400" i="1" dirty="0" err="1">
                <a:solidFill>
                  <a:srgbClr val="2A395B"/>
                </a:solidFill>
              </a:rPr>
              <a:t>apoyo</a:t>
            </a:r>
            <a:r>
              <a:rPr lang="en-US" sz="1400" i="1" dirty="0">
                <a:solidFill>
                  <a:srgbClr val="2A395B"/>
                </a:solidFill>
              </a:rPr>
              <a:t>. Este es un paso </a:t>
            </a:r>
            <a:r>
              <a:rPr lang="en-US" sz="1400" i="1" dirty="0" err="1">
                <a:solidFill>
                  <a:srgbClr val="2A395B"/>
                </a:solidFill>
              </a:rPr>
              <a:t>importante</a:t>
            </a:r>
            <a:r>
              <a:rPr lang="en-US" sz="1400" i="1" dirty="0">
                <a:solidFill>
                  <a:srgbClr val="2A395B"/>
                </a:solidFill>
              </a:rPr>
              <a:t> para </a:t>
            </a:r>
            <a:r>
              <a:rPr lang="en-US" sz="1400" i="1" dirty="0" err="1">
                <a:solidFill>
                  <a:srgbClr val="2A395B"/>
                </a:solidFill>
              </a:rPr>
              <a:t>cambiar</a:t>
            </a:r>
            <a:r>
              <a:rPr lang="en-US" sz="1400" i="1" dirty="0">
                <a:solidFill>
                  <a:srgbClr val="2A395B"/>
                </a:solidFill>
              </a:rPr>
              <a:t> las </a:t>
            </a:r>
            <a:r>
              <a:rPr lang="en-US" sz="1400" i="1" dirty="0" err="1">
                <a:solidFill>
                  <a:srgbClr val="2A395B"/>
                </a:solidFill>
              </a:rPr>
              <a:t>estadísticas</a:t>
            </a:r>
            <a:r>
              <a:rPr lang="en-US" sz="1400" i="1" dirty="0">
                <a:solidFill>
                  <a:srgbClr val="2A395B"/>
                </a:solidFill>
              </a:rPr>
              <a:t> a </a:t>
            </a:r>
            <a:r>
              <a:rPr lang="en-US" sz="1400" i="1" dirty="0" err="1">
                <a:solidFill>
                  <a:srgbClr val="2A395B"/>
                </a:solidFill>
              </a:rPr>
              <a:t>números</a:t>
            </a:r>
            <a:r>
              <a:rPr lang="en-US" sz="1400" i="1" dirty="0">
                <a:solidFill>
                  <a:srgbClr val="2A395B"/>
                </a:solidFill>
              </a:rPr>
              <a:t> </a:t>
            </a:r>
            <a:r>
              <a:rPr lang="en-US" sz="1400" i="1" dirty="0" err="1">
                <a:solidFill>
                  <a:srgbClr val="2A395B"/>
                </a:solidFill>
              </a:rPr>
              <a:t>mejores</a:t>
            </a:r>
            <a:r>
              <a:rPr lang="en-US" sz="1400" i="1" dirty="0">
                <a:solidFill>
                  <a:srgbClr val="2A395B"/>
                </a:solidFill>
              </a:rPr>
              <a:t>. </a:t>
            </a:r>
            <a:endParaRPr lang="en-US" sz="1600" b="0" i="1" dirty="0">
              <a:solidFill>
                <a:srgbClr val="2A395B"/>
              </a:solidFill>
              <a:effectLst/>
            </a:endParaRPr>
          </a:p>
        </p:txBody>
      </p:sp>
      <p:grpSp>
        <p:nvGrpSpPr>
          <p:cNvPr id="14" name="Group 13"/>
          <p:cNvGrpSpPr/>
          <p:nvPr/>
        </p:nvGrpSpPr>
        <p:grpSpPr>
          <a:xfrm>
            <a:off x="0" y="206567"/>
            <a:ext cx="9144000"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j-lt"/>
              </a:endParaRPr>
            </a:p>
          </p:txBody>
        </p:sp>
        <p:sp>
          <p:nvSpPr>
            <p:cNvPr id="17" name="Title 1"/>
            <p:cNvSpPr txBox="1">
              <a:spLocks/>
            </p:cNvSpPr>
            <p:nvPr/>
          </p:nvSpPr>
          <p:spPr>
            <a:xfrm>
              <a:off x="-24432" y="321317"/>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cap="all" dirty="0">
                  <a:solidFill>
                    <a:schemeClr val="bg1"/>
                  </a:solidFill>
                </a:rPr>
                <a:t>ESTADÍSTICAS del 2020</a:t>
              </a:r>
              <a:endParaRPr lang="en-US" sz="4000" b="1" cap="all" dirty="0">
                <a:solidFill>
                  <a:schemeClr val="bg1"/>
                </a:solidFill>
                <a:cs typeface="Calibri"/>
              </a:endParaRPr>
            </a:p>
            <a:p>
              <a:pPr algn="l"/>
              <a:endParaRPr lang="en-US" sz="1200" spc="300" dirty="0">
                <a:solidFill>
                  <a:schemeClr val="bg1"/>
                </a:solidFill>
                <a:latin typeface="Gill Sans"/>
                <a:cs typeface="Gill Sans"/>
              </a:endParaRPr>
            </a:p>
          </p:txBody>
        </p:sp>
      </p:grpSp>
      <p:sp>
        <p:nvSpPr>
          <p:cNvPr id="2" name="Slide Number Placeholder 1"/>
          <p:cNvSpPr>
            <a:spLocks noGrp="1"/>
          </p:cNvSpPr>
          <p:nvPr>
            <p:ph type="sldNum" sz="quarter" idx="12"/>
          </p:nvPr>
        </p:nvSpPr>
        <p:spPr>
          <a:xfrm>
            <a:off x="6572129" y="6356350"/>
            <a:ext cx="2133600" cy="365125"/>
          </a:xfrm>
        </p:spPr>
        <p:txBody>
          <a:bodyPr/>
          <a:lstStyle/>
          <a:p>
            <a:fld id="{95F6E770-5B8E-4A47-88F3-6D6A9AA56717}" type="slidenum">
              <a:rPr lang="en-US" smtClean="0"/>
              <a:t>4</a:t>
            </a:fld>
            <a:endParaRPr lang="en-US" dirty="0"/>
          </a:p>
        </p:txBody>
      </p:sp>
      <p:sp>
        <p:nvSpPr>
          <p:cNvPr id="19" name="TextBox 18">
            <a:extLst>
              <a:ext uri="{FF2B5EF4-FFF2-40B4-BE49-F238E27FC236}">
                <a16:creationId xmlns:a16="http://schemas.microsoft.com/office/drawing/2014/main" id="{CBF95C5A-57F9-465B-A27B-7EE98EE16385}"/>
              </a:ext>
            </a:extLst>
          </p:cNvPr>
          <p:cNvSpPr txBox="1"/>
          <p:nvPr/>
        </p:nvSpPr>
        <p:spPr>
          <a:xfrm>
            <a:off x="144295" y="1476291"/>
            <a:ext cx="5877748" cy="4462760"/>
          </a:xfrm>
          <a:prstGeom prst="rect">
            <a:avLst/>
          </a:prstGeom>
          <a:noFill/>
        </p:spPr>
        <p:txBody>
          <a:bodyPr wrap="square" lIns="91440" tIns="45720" rIns="91440" bIns="45720" anchor="t">
            <a:spAutoFit/>
          </a:bodyPr>
          <a:lstStyle/>
          <a:p>
            <a:pPr marL="285750" indent="-285750" fontAlgn="base">
              <a:buFont typeface="Arial" panose="020B0604020202020204" pitchFamily="34" charset="0"/>
              <a:buChar char="•"/>
            </a:pPr>
            <a:r>
              <a:rPr lang="en-US" dirty="0">
                <a:solidFill>
                  <a:srgbClr val="2A395B"/>
                </a:solidFill>
              </a:rPr>
              <a:t>Para </a:t>
            </a:r>
            <a:r>
              <a:rPr lang="en-US" b="0" i="0" dirty="0" err="1">
                <a:solidFill>
                  <a:srgbClr val="2A395B"/>
                </a:solidFill>
                <a:effectLst/>
              </a:rPr>
              <a:t>junio</a:t>
            </a:r>
            <a:r>
              <a:rPr lang="en-US" b="0" i="0" dirty="0">
                <a:solidFill>
                  <a:srgbClr val="2A395B"/>
                </a:solidFill>
                <a:effectLst/>
              </a:rPr>
              <a:t>,</a:t>
            </a:r>
            <a:r>
              <a:rPr lang="en-US" dirty="0">
                <a:solidFill>
                  <a:srgbClr val="2A395B"/>
                </a:solidFill>
              </a:rPr>
              <a:t> </a:t>
            </a:r>
            <a:r>
              <a:rPr lang="en-US" dirty="0"/>
              <a:t>40</a:t>
            </a:r>
            <a:r>
              <a:rPr lang="en-US" b="0" i="0" dirty="0">
                <a:effectLst/>
              </a:rPr>
              <a:t>%</a:t>
            </a:r>
            <a:r>
              <a:rPr lang="en-US" b="0" i="0" dirty="0">
                <a:solidFill>
                  <a:srgbClr val="2A395B"/>
                </a:solidFill>
                <a:effectLst/>
              </a:rPr>
              <a:t> de los </a:t>
            </a:r>
            <a:r>
              <a:rPr lang="en-US" b="0" i="0" dirty="0" err="1">
                <a:solidFill>
                  <a:srgbClr val="2A395B"/>
                </a:solidFill>
                <a:effectLst/>
              </a:rPr>
              <a:t>adultos</a:t>
            </a:r>
            <a:r>
              <a:rPr lang="en-US" b="0" i="0" dirty="0">
                <a:solidFill>
                  <a:srgbClr val="2A395B"/>
                </a:solidFill>
                <a:effectLst/>
              </a:rPr>
              <a:t> de </a:t>
            </a:r>
            <a:r>
              <a:rPr lang="en-US" b="0" i="0" dirty="0" err="1">
                <a:solidFill>
                  <a:srgbClr val="2A395B"/>
                </a:solidFill>
                <a:effectLst/>
              </a:rPr>
              <a:t>Estados</a:t>
            </a:r>
            <a:r>
              <a:rPr lang="en-US" b="0" i="0" dirty="0">
                <a:solidFill>
                  <a:srgbClr val="2A395B"/>
                </a:solidFill>
                <a:effectLst/>
              </a:rPr>
              <a:t> Unidos </a:t>
            </a:r>
            <a:r>
              <a:rPr lang="en-US" dirty="0" err="1">
                <a:solidFill>
                  <a:srgbClr val="2A395B"/>
                </a:solidFill>
              </a:rPr>
              <a:t>tuvieron</a:t>
            </a:r>
            <a:r>
              <a:rPr lang="en-US" b="0" i="0" dirty="0">
                <a:solidFill>
                  <a:srgbClr val="2A395B"/>
                </a:solidFill>
                <a:effectLst/>
              </a:rPr>
              <a:t> </a:t>
            </a:r>
            <a:r>
              <a:rPr lang="en-US" b="0" i="0" dirty="0" err="1">
                <a:solidFill>
                  <a:srgbClr val="2A395B"/>
                </a:solidFill>
                <a:effectLst/>
              </a:rPr>
              <a:t>dificultad</a:t>
            </a:r>
            <a:r>
              <a:rPr lang="en-US" b="0" i="0" dirty="0">
                <a:solidFill>
                  <a:srgbClr val="2A395B"/>
                </a:solidFill>
                <a:effectLst/>
              </a:rPr>
              <a:t> con la </a:t>
            </a:r>
            <a:r>
              <a:rPr lang="en-US" b="0" i="0" dirty="0" err="1">
                <a:solidFill>
                  <a:srgbClr val="2A395B"/>
                </a:solidFill>
                <a:effectLst/>
              </a:rPr>
              <a:t>salud</a:t>
            </a:r>
            <a:r>
              <a:rPr lang="en-US" b="0" i="0" dirty="0">
                <a:solidFill>
                  <a:srgbClr val="2A395B"/>
                </a:solidFill>
                <a:effectLst/>
              </a:rPr>
              <a:t> mental o con </a:t>
            </a:r>
            <a:r>
              <a:rPr lang="en-US" b="0" i="0" dirty="0" err="1">
                <a:solidFill>
                  <a:srgbClr val="2A395B"/>
                </a:solidFill>
                <a:effectLst/>
              </a:rPr>
              <a:t>abuso</a:t>
            </a:r>
            <a:r>
              <a:rPr lang="en-US" b="0" i="0" dirty="0">
                <a:solidFill>
                  <a:srgbClr val="2A395B"/>
                </a:solidFill>
                <a:effectLst/>
              </a:rPr>
              <a:t> de </a:t>
            </a:r>
            <a:r>
              <a:rPr lang="en-US" b="0" i="0" dirty="0" err="1">
                <a:solidFill>
                  <a:srgbClr val="2A395B"/>
                </a:solidFill>
                <a:effectLst/>
              </a:rPr>
              <a:t>sustancias</a:t>
            </a:r>
            <a:r>
              <a:rPr lang="en-US" b="0" i="0" dirty="0">
                <a:solidFill>
                  <a:srgbClr val="2A395B"/>
                </a:solidFill>
                <a:effectLst/>
              </a:rPr>
              <a:t>.</a:t>
            </a:r>
            <a:endParaRPr lang="en-US" b="0" i="0">
              <a:solidFill>
                <a:srgbClr val="2A395B"/>
              </a:solidFill>
              <a:effectLst/>
              <a:cs typeface="Calibri"/>
            </a:endParaRPr>
          </a:p>
          <a:p>
            <a:pPr marL="285750" indent="-285750" fontAlgn="base">
              <a:buFont typeface="Arial" panose="020B0604020202020204" pitchFamily="34" charset="0"/>
              <a:buChar char="•"/>
            </a:pPr>
            <a:r>
              <a:rPr lang="en-US" dirty="0">
                <a:solidFill>
                  <a:srgbClr val="2A395B"/>
                </a:solidFill>
              </a:rPr>
              <a:t>Uno de </a:t>
            </a:r>
            <a:r>
              <a:rPr lang="en-US" dirty="0" err="1">
                <a:solidFill>
                  <a:srgbClr val="2A395B"/>
                </a:solidFill>
              </a:rPr>
              <a:t>cada</a:t>
            </a:r>
            <a:r>
              <a:rPr lang="en-US" dirty="0">
                <a:solidFill>
                  <a:srgbClr val="2A395B"/>
                </a:solidFill>
              </a:rPr>
              <a:t> 6 </a:t>
            </a:r>
            <a:r>
              <a:rPr lang="en-US" dirty="0" err="1">
                <a:solidFill>
                  <a:srgbClr val="2A395B"/>
                </a:solidFill>
              </a:rPr>
              <a:t>jóvenes</a:t>
            </a:r>
            <a:r>
              <a:rPr lang="en-US" dirty="0">
                <a:solidFill>
                  <a:srgbClr val="2A395B"/>
                </a:solidFill>
              </a:rPr>
              <a:t> entre las </a:t>
            </a:r>
            <a:r>
              <a:rPr lang="en-US" dirty="0" err="1">
                <a:solidFill>
                  <a:srgbClr val="2A395B"/>
                </a:solidFill>
              </a:rPr>
              <a:t>edades</a:t>
            </a:r>
            <a:r>
              <a:rPr lang="en-US" dirty="0">
                <a:solidFill>
                  <a:srgbClr val="2A395B"/>
                </a:solidFill>
              </a:rPr>
              <a:t> de 6-17 </a:t>
            </a:r>
            <a:r>
              <a:rPr lang="en-US" dirty="0" err="1">
                <a:solidFill>
                  <a:srgbClr val="2A395B"/>
                </a:solidFill>
              </a:rPr>
              <a:t>años</a:t>
            </a:r>
            <a:r>
              <a:rPr lang="en-US" dirty="0">
                <a:solidFill>
                  <a:srgbClr val="2A395B"/>
                </a:solidFill>
              </a:rPr>
              <a:t>  </a:t>
            </a:r>
            <a:r>
              <a:rPr lang="en-US" dirty="0" err="1">
                <a:solidFill>
                  <a:srgbClr val="2A395B"/>
                </a:solidFill>
              </a:rPr>
              <a:t>sufren</a:t>
            </a:r>
            <a:r>
              <a:rPr lang="en-US" dirty="0">
                <a:solidFill>
                  <a:srgbClr val="2A395B"/>
                </a:solidFill>
              </a:rPr>
              <a:t> de </a:t>
            </a:r>
            <a:r>
              <a:rPr lang="en-US" dirty="0" err="1">
                <a:solidFill>
                  <a:srgbClr val="2A395B"/>
                </a:solidFill>
              </a:rPr>
              <a:t>algún</a:t>
            </a:r>
            <a:r>
              <a:rPr lang="en-US" dirty="0">
                <a:solidFill>
                  <a:srgbClr val="2A395B"/>
                </a:solidFill>
              </a:rPr>
              <a:t> </a:t>
            </a:r>
            <a:r>
              <a:rPr lang="en-US" dirty="0" err="1">
                <a:solidFill>
                  <a:srgbClr val="2A395B"/>
                </a:solidFill>
              </a:rPr>
              <a:t>desorden</a:t>
            </a:r>
            <a:r>
              <a:rPr lang="en-US" dirty="0">
                <a:solidFill>
                  <a:srgbClr val="2A395B"/>
                </a:solidFill>
              </a:rPr>
              <a:t> mental </a:t>
            </a:r>
            <a:r>
              <a:rPr lang="en-US" dirty="0" err="1">
                <a:solidFill>
                  <a:srgbClr val="2A395B"/>
                </a:solidFill>
              </a:rPr>
              <a:t>cada</a:t>
            </a:r>
            <a:r>
              <a:rPr lang="en-US" dirty="0">
                <a:solidFill>
                  <a:srgbClr val="2A395B"/>
                </a:solidFill>
              </a:rPr>
              <a:t> </a:t>
            </a:r>
            <a:r>
              <a:rPr lang="en-US" dirty="0" err="1">
                <a:solidFill>
                  <a:srgbClr val="2A395B"/>
                </a:solidFill>
              </a:rPr>
              <a:t>año</a:t>
            </a:r>
            <a:r>
              <a:rPr lang="en-US" dirty="0">
                <a:solidFill>
                  <a:srgbClr val="2A395B"/>
                </a:solidFill>
              </a:rPr>
              <a:t>.</a:t>
            </a:r>
            <a:r>
              <a:rPr lang="en-US" dirty="0"/>
              <a:t> </a:t>
            </a:r>
            <a:endParaRPr lang="en-US" b="0" i="0">
              <a:effectLst/>
              <a:cs typeface="Calibri"/>
            </a:endParaRPr>
          </a:p>
          <a:p>
            <a:pPr marL="285750" indent="-285750" fontAlgn="base">
              <a:buFont typeface="Arial" panose="020B0604020202020204" pitchFamily="34" charset="0"/>
              <a:buChar char="•"/>
            </a:pPr>
            <a:r>
              <a:rPr lang="en-US" b="0" i="0" dirty="0">
                <a:solidFill>
                  <a:srgbClr val="2A395B"/>
                </a:solidFill>
                <a:effectLst/>
              </a:rPr>
              <a:t>La </a:t>
            </a:r>
            <a:r>
              <a:rPr lang="en-US" b="0" i="0" dirty="0" err="1">
                <a:solidFill>
                  <a:srgbClr val="2A395B"/>
                </a:solidFill>
                <a:effectLst/>
              </a:rPr>
              <a:t>mitad</a:t>
            </a:r>
            <a:r>
              <a:rPr lang="en-US" b="0" i="0" dirty="0">
                <a:solidFill>
                  <a:srgbClr val="2A395B"/>
                </a:solidFill>
                <a:effectLst/>
              </a:rPr>
              <a:t> de las </a:t>
            </a:r>
            <a:r>
              <a:rPr lang="en-US" b="0" i="0" dirty="0" err="1">
                <a:solidFill>
                  <a:srgbClr val="2A395B"/>
                </a:solidFill>
                <a:effectLst/>
              </a:rPr>
              <a:t>enfermedades</a:t>
            </a:r>
            <a:r>
              <a:rPr lang="en-US" b="0" i="0" dirty="0">
                <a:solidFill>
                  <a:srgbClr val="2A395B"/>
                </a:solidFill>
                <a:effectLst/>
              </a:rPr>
              <a:t> </a:t>
            </a:r>
            <a:r>
              <a:rPr lang="en-US" b="0" i="0" dirty="0" err="1">
                <a:solidFill>
                  <a:srgbClr val="2A395B"/>
                </a:solidFill>
                <a:effectLst/>
              </a:rPr>
              <a:t>mentales</a:t>
            </a:r>
            <a:r>
              <a:rPr lang="en-US" b="0" i="0" dirty="0">
                <a:solidFill>
                  <a:srgbClr val="2A395B"/>
                </a:solidFill>
                <a:effectLst/>
              </a:rPr>
              <a:t> </a:t>
            </a:r>
            <a:r>
              <a:rPr lang="en-US" b="0" i="0" dirty="0" err="1">
                <a:solidFill>
                  <a:srgbClr val="2A395B"/>
                </a:solidFill>
                <a:effectLst/>
              </a:rPr>
              <a:t>comienzan</a:t>
            </a:r>
            <a:r>
              <a:rPr lang="en-US" b="0" i="0" dirty="0">
                <a:solidFill>
                  <a:srgbClr val="2A395B"/>
                </a:solidFill>
                <a:effectLst/>
              </a:rPr>
              <a:t> a la </a:t>
            </a:r>
            <a:r>
              <a:rPr lang="en-US" b="0" i="0" dirty="0" err="1">
                <a:solidFill>
                  <a:srgbClr val="2A395B"/>
                </a:solidFill>
                <a:effectLst/>
              </a:rPr>
              <a:t>edad</a:t>
            </a:r>
            <a:r>
              <a:rPr lang="en-US" b="0" i="0" dirty="0">
                <a:solidFill>
                  <a:srgbClr val="2A395B"/>
                </a:solidFill>
                <a:effectLst/>
              </a:rPr>
              <a:t> de 14</a:t>
            </a:r>
            <a:r>
              <a:rPr lang="en-US" dirty="0">
                <a:solidFill>
                  <a:srgbClr val="2A395B"/>
                </a:solidFill>
              </a:rPr>
              <a:t>. Para los 24 </a:t>
            </a:r>
            <a:r>
              <a:rPr lang="en-US" dirty="0" err="1">
                <a:solidFill>
                  <a:srgbClr val="2A395B"/>
                </a:solidFill>
              </a:rPr>
              <a:t>años</a:t>
            </a:r>
            <a:r>
              <a:rPr lang="en-US" dirty="0">
                <a:solidFill>
                  <a:srgbClr val="2A395B"/>
                </a:solidFill>
              </a:rPr>
              <a:t>, </a:t>
            </a:r>
            <a:r>
              <a:rPr lang="en-US" dirty="0" err="1">
                <a:solidFill>
                  <a:srgbClr val="2A395B"/>
                </a:solidFill>
              </a:rPr>
              <a:t>el</a:t>
            </a:r>
            <a:r>
              <a:rPr lang="en-US" dirty="0">
                <a:solidFill>
                  <a:srgbClr val="2A395B"/>
                </a:solidFill>
              </a:rPr>
              <a:t> 75% las </a:t>
            </a:r>
            <a:r>
              <a:rPr lang="en-US" dirty="0" err="1">
                <a:solidFill>
                  <a:srgbClr val="2A395B"/>
                </a:solidFill>
              </a:rPr>
              <a:t>tiene</a:t>
            </a:r>
            <a:r>
              <a:rPr lang="en-US" dirty="0">
                <a:solidFill>
                  <a:srgbClr val="2A395B"/>
                </a:solidFill>
              </a:rPr>
              <a:t>. </a:t>
            </a:r>
            <a:endParaRPr lang="en-US" b="0" i="0" dirty="0">
              <a:solidFill>
                <a:srgbClr val="2A395B"/>
              </a:solidFill>
              <a:effectLst/>
              <a:cs typeface="Calibri"/>
            </a:endParaRPr>
          </a:p>
          <a:p>
            <a:pPr marL="285750" indent="-285750" fontAlgn="base">
              <a:buFont typeface="Arial" panose="020B0604020202020204" pitchFamily="34" charset="0"/>
              <a:buChar char="•"/>
            </a:pPr>
            <a:r>
              <a:rPr lang="en-US" b="0" i="0" dirty="0">
                <a:solidFill>
                  <a:srgbClr val="2A395B"/>
                </a:solidFill>
                <a:effectLst/>
              </a:rPr>
              <a:t>El </a:t>
            </a:r>
            <a:r>
              <a:rPr lang="en-US" b="0" i="0" dirty="0" err="1">
                <a:solidFill>
                  <a:srgbClr val="2A395B"/>
                </a:solidFill>
                <a:effectLst/>
              </a:rPr>
              <a:t>suicidio</a:t>
            </a:r>
            <a:r>
              <a:rPr lang="en-US" b="0" i="0" dirty="0">
                <a:solidFill>
                  <a:srgbClr val="2A395B"/>
                </a:solidFill>
                <a:effectLst/>
              </a:rPr>
              <a:t> es la </a:t>
            </a:r>
            <a:r>
              <a:rPr lang="en-US" b="0" i="0" dirty="0" err="1">
                <a:solidFill>
                  <a:srgbClr val="2A395B"/>
                </a:solidFill>
                <a:effectLst/>
              </a:rPr>
              <a:t>segunda</a:t>
            </a:r>
            <a:r>
              <a:rPr lang="en-US" b="0" i="0" dirty="0">
                <a:solidFill>
                  <a:srgbClr val="2A395B"/>
                </a:solidFill>
                <a:effectLst/>
              </a:rPr>
              <a:t> causa de </a:t>
            </a:r>
            <a:r>
              <a:rPr lang="en-US" b="0" i="0" dirty="0" err="1">
                <a:solidFill>
                  <a:srgbClr val="2A395B"/>
                </a:solidFill>
                <a:effectLst/>
              </a:rPr>
              <a:t>muerte</a:t>
            </a:r>
            <a:r>
              <a:rPr lang="en-US" b="0" i="0" dirty="0">
                <a:solidFill>
                  <a:srgbClr val="2A395B"/>
                </a:solidFill>
                <a:effectLst/>
              </a:rPr>
              <a:t> entre las personas</a:t>
            </a:r>
            <a:r>
              <a:rPr lang="en-US" dirty="0">
                <a:solidFill>
                  <a:srgbClr val="2A395B"/>
                </a:solidFill>
              </a:rPr>
              <a:t> entre</a:t>
            </a:r>
            <a:r>
              <a:rPr lang="en-US" b="0" i="0" dirty="0">
                <a:solidFill>
                  <a:srgbClr val="2A395B"/>
                </a:solidFill>
                <a:effectLst/>
              </a:rPr>
              <a:t> 10-34 </a:t>
            </a:r>
            <a:r>
              <a:rPr lang="en-US" b="0" i="0" dirty="0" err="1">
                <a:solidFill>
                  <a:srgbClr val="2A395B"/>
                </a:solidFill>
                <a:effectLst/>
              </a:rPr>
              <a:t>años</a:t>
            </a:r>
            <a:r>
              <a:rPr lang="en-US" b="0" i="0" dirty="0">
                <a:solidFill>
                  <a:srgbClr val="2A395B"/>
                </a:solidFill>
                <a:effectLst/>
              </a:rPr>
              <a:t> </a:t>
            </a:r>
            <a:r>
              <a:rPr lang="en-US" b="0" i="0" dirty="0" err="1">
                <a:solidFill>
                  <a:srgbClr val="2A395B"/>
                </a:solidFill>
                <a:effectLst/>
              </a:rPr>
              <a:t>en</a:t>
            </a:r>
            <a:r>
              <a:rPr lang="en-US" b="0" i="0" dirty="0">
                <a:solidFill>
                  <a:srgbClr val="2A395B"/>
                </a:solidFill>
                <a:effectLst/>
              </a:rPr>
              <a:t> los </a:t>
            </a:r>
            <a:r>
              <a:rPr lang="en-US" b="0" i="0" dirty="0" err="1">
                <a:solidFill>
                  <a:srgbClr val="2A395B"/>
                </a:solidFill>
                <a:effectLst/>
              </a:rPr>
              <a:t>Estados</a:t>
            </a:r>
            <a:r>
              <a:rPr lang="en-US" b="0" i="0" dirty="0">
                <a:solidFill>
                  <a:srgbClr val="2A395B"/>
                </a:solidFill>
                <a:effectLst/>
              </a:rPr>
              <a:t> Unidos</a:t>
            </a:r>
            <a:r>
              <a:rPr lang="en-US" dirty="0">
                <a:solidFill>
                  <a:srgbClr val="2A395B"/>
                </a:solidFill>
              </a:rPr>
              <a:t>. Es la</a:t>
            </a:r>
            <a:r>
              <a:rPr lang="en-US" b="0" i="0" dirty="0">
                <a:solidFill>
                  <a:srgbClr val="2A395B"/>
                </a:solidFill>
                <a:effectLst/>
              </a:rPr>
              <a:t> decima causa de </a:t>
            </a:r>
            <a:r>
              <a:rPr lang="en-US" b="0" i="0" dirty="0" err="1">
                <a:solidFill>
                  <a:srgbClr val="2A395B"/>
                </a:solidFill>
                <a:effectLst/>
              </a:rPr>
              <a:t>muerte</a:t>
            </a:r>
            <a:r>
              <a:rPr lang="en-US" dirty="0">
                <a:solidFill>
                  <a:srgbClr val="2A395B"/>
                </a:solidFill>
              </a:rPr>
              <a:t>. </a:t>
            </a:r>
            <a:endParaRPr lang="en-US" b="0" i="0">
              <a:solidFill>
                <a:srgbClr val="2A395B"/>
              </a:solidFill>
              <a:effectLst/>
              <a:cs typeface="Calibri"/>
            </a:endParaRPr>
          </a:p>
          <a:p>
            <a:pPr marL="285750" indent="-285750" fontAlgn="base">
              <a:buFont typeface="Arial" panose="020B0604020202020204" pitchFamily="34" charset="0"/>
              <a:buChar char="•"/>
            </a:pPr>
            <a:r>
              <a:rPr lang="en-US" b="0" i="0" dirty="0">
                <a:solidFill>
                  <a:srgbClr val="2A395B"/>
                </a:solidFill>
                <a:effectLst/>
              </a:rPr>
              <a:t>Más del 70% de los </a:t>
            </a:r>
            <a:r>
              <a:rPr lang="en-US" b="0" i="0" dirty="0" err="1">
                <a:solidFill>
                  <a:srgbClr val="2A395B"/>
                </a:solidFill>
                <a:effectLst/>
              </a:rPr>
              <a:t>jóvenes</a:t>
            </a:r>
            <a:r>
              <a:rPr lang="en-US" b="0" i="0" dirty="0">
                <a:solidFill>
                  <a:srgbClr val="2A395B"/>
                </a:solidFill>
                <a:effectLst/>
              </a:rPr>
              <a:t> </a:t>
            </a:r>
            <a:r>
              <a:rPr lang="en-US" b="0" i="0" dirty="0" err="1">
                <a:solidFill>
                  <a:srgbClr val="2A395B"/>
                </a:solidFill>
                <a:effectLst/>
              </a:rPr>
              <a:t>en</a:t>
            </a:r>
            <a:r>
              <a:rPr lang="en-US" b="0" i="0" dirty="0">
                <a:solidFill>
                  <a:srgbClr val="2A395B"/>
                </a:solidFill>
                <a:effectLst/>
              </a:rPr>
              <a:t> </a:t>
            </a:r>
            <a:r>
              <a:rPr lang="en-US" b="0" i="0" dirty="0" err="1">
                <a:solidFill>
                  <a:srgbClr val="2A395B"/>
                </a:solidFill>
                <a:effectLst/>
              </a:rPr>
              <a:t>el</a:t>
            </a:r>
            <a:r>
              <a:rPr lang="en-US" b="0" i="0" dirty="0">
                <a:solidFill>
                  <a:srgbClr val="2A395B"/>
                </a:solidFill>
                <a:effectLst/>
              </a:rPr>
              <a:t> Sistema de </a:t>
            </a:r>
            <a:r>
              <a:rPr lang="en-US" dirty="0">
                <a:solidFill>
                  <a:srgbClr val="2A395B"/>
                </a:solidFill>
              </a:rPr>
              <a:t>J</a:t>
            </a:r>
            <a:r>
              <a:rPr lang="en-US" b="0" i="0" dirty="0">
                <a:solidFill>
                  <a:srgbClr val="2A395B"/>
                </a:solidFill>
                <a:effectLst/>
              </a:rPr>
              <a:t>usticia </a:t>
            </a:r>
            <a:r>
              <a:rPr lang="en-US" b="0" i="0" dirty="0" err="1">
                <a:solidFill>
                  <a:srgbClr val="2A395B"/>
                </a:solidFill>
                <a:effectLst/>
              </a:rPr>
              <a:t>tienen</a:t>
            </a:r>
            <a:r>
              <a:rPr lang="en-US" b="0" i="0" dirty="0">
                <a:solidFill>
                  <a:srgbClr val="2A395B"/>
                </a:solidFill>
                <a:effectLst/>
              </a:rPr>
              <a:t> una </a:t>
            </a:r>
            <a:r>
              <a:rPr lang="en-US" b="0" i="0" dirty="0" err="1">
                <a:solidFill>
                  <a:srgbClr val="2A395B"/>
                </a:solidFill>
                <a:effectLst/>
              </a:rPr>
              <a:t>enfermedad</a:t>
            </a:r>
            <a:r>
              <a:rPr lang="en-US" b="0" i="0" dirty="0">
                <a:solidFill>
                  <a:srgbClr val="2A395B"/>
                </a:solidFill>
                <a:effectLst/>
              </a:rPr>
              <a:t> mental que no ha </a:t>
            </a:r>
            <a:r>
              <a:rPr lang="en-US" b="0" i="0" dirty="0" err="1">
                <a:solidFill>
                  <a:srgbClr val="2A395B"/>
                </a:solidFill>
                <a:effectLst/>
              </a:rPr>
              <a:t>sido</a:t>
            </a:r>
            <a:r>
              <a:rPr lang="en-US" b="0" i="0" dirty="0">
                <a:solidFill>
                  <a:srgbClr val="2A395B"/>
                </a:solidFill>
                <a:effectLst/>
              </a:rPr>
              <a:t> </a:t>
            </a:r>
            <a:r>
              <a:rPr lang="en-US" b="0" i="0" dirty="0" err="1">
                <a:solidFill>
                  <a:srgbClr val="2A395B"/>
                </a:solidFill>
                <a:effectLst/>
              </a:rPr>
              <a:t>diagnosticada</a:t>
            </a:r>
            <a:r>
              <a:rPr lang="en-US" b="0" i="0" dirty="0">
                <a:solidFill>
                  <a:srgbClr val="2A395B"/>
                </a:solidFill>
                <a:effectLst/>
              </a:rPr>
              <a:t>.</a:t>
            </a:r>
            <a:r>
              <a:rPr lang="en-US" dirty="0">
                <a:solidFill>
                  <a:srgbClr val="2A395B"/>
                </a:solidFill>
              </a:rPr>
              <a:t> </a:t>
            </a:r>
            <a:endParaRPr lang="en-US" b="0" i="0">
              <a:solidFill>
                <a:srgbClr val="2A395B"/>
              </a:solidFill>
              <a:effectLst/>
              <a:cs typeface="Calibri"/>
            </a:endParaRPr>
          </a:p>
          <a:p>
            <a:pPr marL="285750" indent="-285750" algn="l" fontAlgn="base">
              <a:buFont typeface="Arial" panose="020B0604020202020204" pitchFamily="34" charset="0"/>
              <a:buChar char="•"/>
            </a:pPr>
            <a:r>
              <a:rPr lang="en-US" b="0" i="0" dirty="0">
                <a:solidFill>
                  <a:srgbClr val="2A395B"/>
                </a:solidFill>
                <a:effectLst/>
              </a:rPr>
              <a:t>La </a:t>
            </a:r>
            <a:r>
              <a:rPr lang="en-US" b="0" i="0" dirty="0" err="1">
                <a:solidFill>
                  <a:srgbClr val="2A395B"/>
                </a:solidFill>
                <a:effectLst/>
              </a:rPr>
              <a:t>enfermedad</a:t>
            </a:r>
            <a:r>
              <a:rPr lang="en-US" b="0" i="0" dirty="0">
                <a:solidFill>
                  <a:srgbClr val="2A395B"/>
                </a:solidFill>
                <a:effectLst/>
              </a:rPr>
              <a:t> mental </a:t>
            </a:r>
            <a:r>
              <a:rPr lang="en-US" b="0" i="0" dirty="0" err="1">
                <a:solidFill>
                  <a:srgbClr val="2A395B"/>
                </a:solidFill>
                <a:effectLst/>
              </a:rPr>
              <a:t>más</a:t>
            </a:r>
            <a:r>
              <a:rPr lang="en-US" b="0" i="0" dirty="0">
                <a:solidFill>
                  <a:srgbClr val="2A395B"/>
                </a:solidFill>
                <a:effectLst/>
              </a:rPr>
              <a:t> </a:t>
            </a:r>
            <a:r>
              <a:rPr lang="en-US" b="0" i="0" dirty="0" err="1">
                <a:solidFill>
                  <a:srgbClr val="2A395B"/>
                </a:solidFill>
                <a:effectLst/>
              </a:rPr>
              <a:t>común</a:t>
            </a:r>
            <a:r>
              <a:rPr lang="en-US" b="0" i="0" dirty="0">
                <a:solidFill>
                  <a:srgbClr val="2A395B"/>
                </a:solidFill>
                <a:effectLst/>
              </a:rPr>
              <a:t> </a:t>
            </a:r>
            <a:r>
              <a:rPr lang="en-US" b="0" i="0" dirty="0" err="1">
                <a:solidFill>
                  <a:srgbClr val="2A395B"/>
                </a:solidFill>
                <a:effectLst/>
              </a:rPr>
              <a:t>en</a:t>
            </a:r>
            <a:r>
              <a:rPr lang="en-US" b="0" i="0" dirty="0">
                <a:solidFill>
                  <a:srgbClr val="2A395B"/>
                </a:solidFill>
                <a:effectLst/>
              </a:rPr>
              <a:t> </a:t>
            </a:r>
            <a:r>
              <a:rPr lang="en-US" b="0" i="0" dirty="0" err="1">
                <a:solidFill>
                  <a:srgbClr val="2A395B"/>
                </a:solidFill>
                <a:effectLst/>
              </a:rPr>
              <a:t>Estados</a:t>
            </a:r>
            <a:r>
              <a:rPr lang="en-US" b="0" i="0" dirty="0">
                <a:solidFill>
                  <a:srgbClr val="2A395B"/>
                </a:solidFill>
                <a:effectLst/>
              </a:rPr>
              <a:t> Unidos son </a:t>
            </a:r>
            <a:r>
              <a:rPr lang="en-US" dirty="0">
                <a:solidFill>
                  <a:srgbClr val="2A395B"/>
                </a:solidFill>
              </a:rPr>
              <a:t>las </a:t>
            </a:r>
            <a:r>
              <a:rPr lang="en-US" dirty="0" err="1">
                <a:solidFill>
                  <a:srgbClr val="2A395B"/>
                </a:solidFill>
              </a:rPr>
              <a:t>desórdenes</a:t>
            </a:r>
            <a:r>
              <a:rPr lang="en-US" dirty="0">
                <a:solidFill>
                  <a:srgbClr val="2A395B"/>
                </a:solidFill>
              </a:rPr>
              <a:t> de </a:t>
            </a:r>
            <a:r>
              <a:rPr lang="en-US" dirty="0" err="1">
                <a:solidFill>
                  <a:srgbClr val="2A395B"/>
                </a:solidFill>
              </a:rPr>
              <a:t>ansiedad</a:t>
            </a:r>
            <a:r>
              <a:rPr lang="en-US" dirty="0">
                <a:solidFill>
                  <a:srgbClr val="2A395B"/>
                </a:solidFill>
              </a:rPr>
              <a:t> que </a:t>
            </a:r>
            <a:r>
              <a:rPr lang="en-US" dirty="0" err="1">
                <a:solidFill>
                  <a:srgbClr val="2A395B"/>
                </a:solidFill>
              </a:rPr>
              <a:t>afectan</a:t>
            </a:r>
            <a:r>
              <a:rPr lang="en-US" dirty="0">
                <a:solidFill>
                  <a:srgbClr val="2A395B"/>
                </a:solidFill>
              </a:rPr>
              <a:t> a </a:t>
            </a:r>
            <a:r>
              <a:rPr lang="en-US" dirty="0" err="1">
                <a:solidFill>
                  <a:srgbClr val="2A395B"/>
                </a:solidFill>
              </a:rPr>
              <a:t>más</a:t>
            </a:r>
            <a:r>
              <a:rPr lang="en-US" dirty="0">
                <a:solidFill>
                  <a:srgbClr val="2A395B"/>
                </a:solidFill>
              </a:rPr>
              <a:t> de 40 </a:t>
            </a:r>
            <a:r>
              <a:rPr lang="en-US" dirty="0" err="1">
                <a:solidFill>
                  <a:srgbClr val="2A395B"/>
                </a:solidFill>
              </a:rPr>
              <a:t>millones</a:t>
            </a:r>
            <a:r>
              <a:rPr lang="en-US" dirty="0">
                <a:solidFill>
                  <a:srgbClr val="2A395B"/>
                </a:solidFill>
              </a:rPr>
              <a:t> de </a:t>
            </a:r>
            <a:r>
              <a:rPr lang="en-US" dirty="0" err="1">
                <a:solidFill>
                  <a:srgbClr val="2A395B"/>
                </a:solidFill>
              </a:rPr>
              <a:t>adultos</a:t>
            </a:r>
            <a:r>
              <a:rPr lang="en-US" dirty="0">
                <a:solidFill>
                  <a:srgbClr val="2A395B"/>
                </a:solidFill>
              </a:rPr>
              <a:t> (</a:t>
            </a:r>
            <a:r>
              <a:rPr lang="en-US" b="0" i="0" dirty="0">
                <a:solidFill>
                  <a:srgbClr val="2A395B"/>
                </a:solidFill>
                <a:effectLst/>
              </a:rPr>
              <a:t>18.1% de la población)</a:t>
            </a:r>
            <a:endParaRPr lang="en-US" b="0" i="0" dirty="0">
              <a:solidFill>
                <a:srgbClr val="2A395B"/>
              </a:solidFill>
              <a:effectLst/>
              <a:cs typeface="Calibri"/>
            </a:endParaRPr>
          </a:p>
          <a:p>
            <a:pPr algn="l" fontAlgn="base"/>
            <a:endParaRPr lang="en-US" sz="1400" b="0" i="0" dirty="0">
              <a:solidFill>
                <a:srgbClr val="2A395B"/>
              </a:solidFill>
              <a:effectLst/>
              <a:latin typeface="inherit"/>
            </a:endParaRPr>
          </a:p>
        </p:txBody>
      </p:sp>
      <p:sp>
        <p:nvSpPr>
          <p:cNvPr id="24" name="TextBox 23">
            <a:extLst>
              <a:ext uri="{FF2B5EF4-FFF2-40B4-BE49-F238E27FC236}">
                <a16:creationId xmlns:a16="http://schemas.microsoft.com/office/drawing/2014/main" id="{92CACBB8-4E99-44C3-A038-FF40AA18D930}"/>
              </a:ext>
            </a:extLst>
          </p:cNvPr>
          <p:cNvSpPr txBox="1"/>
          <p:nvPr/>
        </p:nvSpPr>
        <p:spPr>
          <a:xfrm>
            <a:off x="5538176" y="6351230"/>
            <a:ext cx="6334124" cy="307777"/>
          </a:xfrm>
          <a:prstGeom prst="rect">
            <a:avLst/>
          </a:prstGeom>
          <a:noFill/>
        </p:spPr>
        <p:txBody>
          <a:bodyPr wrap="square" lIns="91440" tIns="45720" rIns="91440" bIns="45720" anchor="t">
            <a:spAutoFit/>
          </a:bodyPr>
          <a:lstStyle/>
          <a:p>
            <a:r>
              <a:rPr lang="en-US" sz="1400" dirty="0">
                <a:hlinkClick r:id="rId4"/>
              </a:rPr>
              <a:t>https://www.mentalhealthfirstaid.org/</a:t>
            </a:r>
            <a:endParaRPr lang="en-US" sz="2000"/>
          </a:p>
        </p:txBody>
      </p:sp>
      <p:pic>
        <p:nvPicPr>
          <p:cNvPr id="12" name="Picture 11" descr="trans_psja_logo_stack.png">
            <a:extLst>
              <a:ext uri="{FF2B5EF4-FFF2-40B4-BE49-F238E27FC236}">
                <a16:creationId xmlns:a16="http://schemas.microsoft.com/office/drawing/2014/main" id="{B6077569-AAFC-499A-9FB3-383381F52E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39404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Icon&#10;&#10;Description automatically generated">
            <a:extLst>
              <a:ext uri="{FF2B5EF4-FFF2-40B4-BE49-F238E27FC236}">
                <a16:creationId xmlns:a16="http://schemas.microsoft.com/office/drawing/2014/main" id="{CF8444B9-72C2-4836-BD54-BD7CC0DD8C2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303862" y="2898219"/>
            <a:ext cx="4630133" cy="3725078"/>
          </a:xfrm>
          <a:prstGeom prst="rect">
            <a:avLst/>
          </a:prstGeom>
        </p:spPr>
      </p:pic>
      <p:sp>
        <p:nvSpPr>
          <p:cNvPr id="16" name="TextBox 15"/>
          <p:cNvSpPr txBox="1"/>
          <p:nvPr/>
        </p:nvSpPr>
        <p:spPr>
          <a:xfrm>
            <a:off x="9842429" y="1387682"/>
            <a:ext cx="1726029" cy="4616648"/>
          </a:xfrm>
          <a:prstGeom prst="rect">
            <a:avLst/>
          </a:prstGeom>
          <a:noFill/>
        </p:spPr>
        <p:txBody>
          <a:bodyPr wrap="square" rtlCol="0">
            <a:spAutoFit/>
          </a:bodyPr>
          <a:lstStyle/>
          <a:p>
            <a:r>
              <a:rPr lang="en-CA" sz="1200" i="1" dirty="0"/>
              <a:t>Stress</a:t>
            </a:r>
            <a:r>
              <a:rPr lang="en-CA" sz="1200" dirty="0"/>
              <a:t> – Our response to: change, difficult situations, threatening situations.</a:t>
            </a:r>
          </a:p>
          <a:p>
            <a:r>
              <a:rPr lang="en-CA" sz="1200" i="1" dirty="0"/>
              <a:t>Anxiety</a:t>
            </a:r>
            <a:r>
              <a:rPr lang="en-CA" sz="1200" dirty="0"/>
              <a:t> – </a:t>
            </a:r>
            <a:r>
              <a:rPr lang="en-US" sz="1200" dirty="0"/>
              <a:t>A general term for several disorders that cause nervousness, fear, apprehension, and worrying. These disorders affect how we feel and behave and can cause physical symptoms. Mild anxiety is vague and unsettling, while severe anxiety can seriously affect day-to-day living.</a:t>
            </a:r>
            <a:endParaRPr lang="en-CA" sz="1200" dirty="0"/>
          </a:p>
          <a:p>
            <a:r>
              <a:rPr lang="en-CA" sz="1200" i="1" dirty="0"/>
              <a:t>Depression</a:t>
            </a:r>
            <a:r>
              <a:rPr lang="en-CA" sz="1200" dirty="0"/>
              <a:t> – </a:t>
            </a:r>
            <a:r>
              <a:rPr lang="en-US" sz="1200" dirty="0"/>
              <a:t>A mood disorder characterized by low mood, a feeling of sadness, and a general loss of interest in things.</a:t>
            </a:r>
            <a:endParaRPr lang="en-CA" sz="1200" dirty="0"/>
          </a:p>
          <a:p>
            <a:endParaRPr lang="en-US" b="1" u="sng" dirty="0"/>
          </a:p>
        </p:txBody>
      </p:sp>
      <p:sp>
        <p:nvSpPr>
          <p:cNvPr id="15" name="Rectangle 14"/>
          <p:cNvSpPr/>
          <p:nvPr/>
        </p:nvSpPr>
        <p:spPr>
          <a:xfrm>
            <a:off x="-1" y="264280"/>
            <a:ext cx="9172135"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95F6E770-5B8E-4A47-88F3-6D6A9AA56717}" type="slidenum">
              <a:rPr lang="en-US" smtClean="0"/>
              <a:t>5</a:t>
            </a:fld>
            <a:endParaRPr lang="en-US" dirty="0"/>
          </a:p>
        </p:txBody>
      </p:sp>
      <p:sp>
        <p:nvSpPr>
          <p:cNvPr id="10" name="TextBox 9">
            <a:extLst>
              <a:ext uri="{FF2B5EF4-FFF2-40B4-BE49-F238E27FC236}">
                <a16:creationId xmlns:a16="http://schemas.microsoft.com/office/drawing/2014/main" id="{833574CE-05F8-49D7-8F3E-411553D7C6FE}"/>
              </a:ext>
            </a:extLst>
          </p:cNvPr>
          <p:cNvSpPr txBox="1"/>
          <p:nvPr/>
        </p:nvSpPr>
        <p:spPr>
          <a:xfrm>
            <a:off x="-36469" y="225815"/>
            <a:ext cx="8188820" cy="707886"/>
          </a:xfrm>
          <a:prstGeom prst="rect">
            <a:avLst/>
          </a:prstGeom>
          <a:noFill/>
        </p:spPr>
        <p:txBody>
          <a:bodyPr wrap="square" lIns="91440" tIns="45720" rIns="91440" bIns="45720" rtlCol="0" anchor="t">
            <a:spAutoFit/>
          </a:bodyPr>
          <a:lstStyle/>
          <a:p>
            <a:r>
              <a:rPr lang="en-US" sz="4000" b="1" cap="all" dirty="0">
                <a:solidFill>
                  <a:schemeClr val="bg1"/>
                </a:solidFill>
                <a:latin typeface="+mj-lt"/>
              </a:rPr>
              <a:t> ¿QUÉ ES?</a:t>
            </a:r>
            <a:endParaRPr lang="en-US" sz="4000" b="1" cap="all" dirty="0">
              <a:solidFill>
                <a:schemeClr val="bg1"/>
              </a:solidFill>
              <a:latin typeface="+mj-lt"/>
              <a:cs typeface="Calibri"/>
            </a:endParaRPr>
          </a:p>
        </p:txBody>
      </p:sp>
      <p:sp>
        <p:nvSpPr>
          <p:cNvPr id="3" name="TextBox 2">
            <a:extLst>
              <a:ext uri="{FF2B5EF4-FFF2-40B4-BE49-F238E27FC236}">
                <a16:creationId xmlns:a16="http://schemas.microsoft.com/office/drawing/2014/main" id="{2812CED5-13EC-4984-B3D1-D4F6731FC7B8}"/>
              </a:ext>
            </a:extLst>
          </p:cNvPr>
          <p:cNvSpPr txBox="1"/>
          <p:nvPr/>
        </p:nvSpPr>
        <p:spPr>
          <a:xfrm>
            <a:off x="207993" y="1732718"/>
            <a:ext cx="4447227" cy="5078313"/>
          </a:xfrm>
          <a:prstGeom prst="rect">
            <a:avLst/>
          </a:prstGeom>
          <a:noFill/>
        </p:spPr>
        <p:txBody>
          <a:bodyPr wrap="square" lIns="91440" tIns="45720" rIns="91440" bIns="45720" rtlCol="0" anchor="t">
            <a:spAutoFit/>
          </a:bodyPr>
          <a:lstStyle/>
          <a:p>
            <a:pPr algn="l"/>
            <a:r>
              <a:rPr lang="en-US" b="0" i="0" dirty="0">
                <a:solidFill>
                  <a:srgbClr val="000000"/>
                </a:solidFill>
                <a:effectLst/>
              </a:rPr>
              <a:t>La </a:t>
            </a:r>
            <a:r>
              <a:rPr lang="en-US" b="0" i="0" dirty="0" err="1">
                <a:solidFill>
                  <a:srgbClr val="000000"/>
                </a:solidFill>
                <a:effectLst/>
              </a:rPr>
              <a:t>salud</a:t>
            </a:r>
            <a:r>
              <a:rPr lang="en-US" b="0" i="0" dirty="0">
                <a:solidFill>
                  <a:srgbClr val="000000"/>
                </a:solidFill>
                <a:effectLst/>
              </a:rPr>
              <a:t> mental </a:t>
            </a:r>
            <a:r>
              <a:rPr lang="en-US" b="0" i="0" dirty="0" err="1">
                <a:solidFill>
                  <a:srgbClr val="000000"/>
                </a:solidFill>
                <a:effectLst/>
              </a:rPr>
              <a:t>incluye</a:t>
            </a:r>
            <a:r>
              <a:rPr lang="en-US" b="0" i="0" dirty="0">
                <a:solidFill>
                  <a:srgbClr val="000000"/>
                </a:solidFill>
                <a:effectLst/>
              </a:rPr>
              <a:t> </a:t>
            </a:r>
            <a:r>
              <a:rPr lang="en-US" b="0" i="0" dirty="0" err="1">
                <a:solidFill>
                  <a:srgbClr val="000000"/>
                </a:solidFill>
                <a:effectLst/>
              </a:rPr>
              <a:t>nuestro</a:t>
            </a:r>
            <a:r>
              <a:rPr lang="en-US" b="0" i="0" dirty="0">
                <a:solidFill>
                  <a:srgbClr val="000000"/>
                </a:solidFill>
                <a:effectLst/>
              </a:rPr>
              <a:t> </a:t>
            </a:r>
            <a:r>
              <a:rPr lang="en-US" b="0" i="0" dirty="0" err="1">
                <a:solidFill>
                  <a:srgbClr val="000000"/>
                </a:solidFill>
                <a:effectLst/>
              </a:rPr>
              <a:t>bienestar</a:t>
            </a:r>
            <a:r>
              <a:rPr lang="en-US" b="0" i="0" dirty="0">
                <a:solidFill>
                  <a:srgbClr val="000000"/>
                </a:solidFill>
                <a:effectLst/>
              </a:rPr>
              <a:t> </a:t>
            </a:r>
            <a:r>
              <a:rPr lang="en-US" b="0" i="0" dirty="0" err="1">
                <a:solidFill>
                  <a:srgbClr val="000000"/>
                </a:solidFill>
                <a:effectLst/>
              </a:rPr>
              <a:t>emocional</a:t>
            </a:r>
            <a:r>
              <a:rPr lang="en-US" b="0" i="0" dirty="0">
                <a:solidFill>
                  <a:srgbClr val="000000"/>
                </a:solidFill>
                <a:effectLst/>
              </a:rPr>
              <a:t>, </a:t>
            </a:r>
            <a:r>
              <a:rPr lang="en-US" b="0" i="0" dirty="0" err="1">
                <a:solidFill>
                  <a:srgbClr val="000000"/>
                </a:solidFill>
                <a:effectLst/>
              </a:rPr>
              <a:t>psicológico</a:t>
            </a:r>
            <a:r>
              <a:rPr lang="en-US" b="0" i="0" dirty="0">
                <a:solidFill>
                  <a:srgbClr val="000000"/>
                </a:solidFill>
                <a:effectLst/>
              </a:rPr>
              <a:t> y social. </a:t>
            </a:r>
            <a:r>
              <a:rPr lang="en-US" b="0" i="0" dirty="0" err="1">
                <a:solidFill>
                  <a:srgbClr val="000000"/>
                </a:solidFill>
                <a:effectLst/>
              </a:rPr>
              <a:t>Afecta</a:t>
            </a:r>
            <a:r>
              <a:rPr lang="en-US" b="0" i="0" dirty="0">
                <a:solidFill>
                  <a:srgbClr val="000000"/>
                </a:solidFill>
                <a:effectLst/>
              </a:rPr>
              <a:t> </a:t>
            </a:r>
            <a:r>
              <a:rPr lang="en-US" b="0" i="0" dirty="0" err="1">
                <a:solidFill>
                  <a:srgbClr val="000000"/>
                </a:solidFill>
                <a:effectLst/>
              </a:rPr>
              <a:t>nuestra</a:t>
            </a:r>
            <a:r>
              <a:rPr lang="en-US" b="0" i="0" dirty="0">
                <a:solidFill>
                  <a:srgbClr val="000000"/>
                </a:solidFill>
                <a:effectLst/>
              </a:rPr>
              <a:t> </a:t>
            </a:r>
            <a:r>
              <a:rPr lang="en-US" b="0" i="0" dirty="0" err="1">
                <a:solidFill>
                  <a:srgbClr val="000000"/>
                </a:solidFill>
                <a:effectLst/>
              </a:rPr>
              <a:t>manera</a:t>
            </a:r>
            <a:r>
              <a:rPr lang="en-US" b="0" i="0" dirty="0">
                <a:solidFill>
                  <a:srgbClr val="000000"/>
                </a:solidFill>
                <a:effectLst/>
              </a:rPr>
              <a:t> de </a:t>
            </a:r>
            <a:r>
              <a:rPr lang="en-US" b="0" i="0" dirty="0" err="1">
                <a:solidFill>
                  <a:srgbClr val="000000"/>
                </a:solidFill>
                <a:effectLst/>
              </a:rPr>
              <a:t>pensar</a:t>
            </a:r>
            <a:r>
              <a:rPr lang="en-US" b="0" i="0" dirty="0">
                <a:solidFill>
                  <a:srgbClr val="000000"/>
                </a:solidFill>
                <a:effectLst/>
              </a:rPr>
              <a:t>, </a:t>
            </a:r>
            <a:r>
              <a:rPr lang="en-US" b="0" i="0" dirty="0" err="1">
                <a:solidFill>
                  <a:srgbClr val="000000"/>
                </a:solidFill>
                <a:effectLst/>
              </a:rPr>
              <a:t>sentir</a:t>
            </a:r>
            <a:r>
              <a:rPr lang="en-US" dirty="0">
                <a:solidFill>
                  <a:srgbClr val="000000"/>
                </a:solidFill>
              </a:rPr>
              <a:t> y </a:t>
            </a:r>
            <a:r>
              <a:rPr lang="en-US" dirty="0" err="1">
                <a:solidFill>
                  <a:srgbClr val="000000"/>
                </a:solidFill>
              </a:rPr>
              <a:t>actuar</a:t>
            </a:r>
            <a:r>
              <a:rPr lang="en-US" dirty="0">
                <a:solidFill>
                  <a:srgbClr val="000000"/>
                </a:solidFill>
              </a:rPr>
              <a:t>. </a:t>
            </a:r>
            <a:r>
              <a:rPr lang="en-US" dirty="0" err="1">
                <a:solidFill>
                  <a:srgbClr val="000000"/>
                </a:solidFill>
              </a:rPr>
              <a:t>También</a:t>
            </a:r>
            <a:r>
              <a:rPr lang="en-US" dirty="0">
                <a:solidFill>
                  <a:srgbClr val="000000"/>
                </a:solidFill>
              </a:rPr>
              <a:t> </a:t>
            </a:r>
            <a:r>
              <a:rPr lang="en-US" dirty="0" err="1">
                <a:solidFill>
                  <a:srgbClr val="000000"/>
                </a:solidFill>
              </a:rPr>
              <a:t>determina</a:t>
            </a:r>
            <a:r>
              <a:rPr lang="en-US" dirty="0">
                <a:solidFill>
                  <a:srgbClr val="000000"/>
                </a:solidFill>
              </a:rPr>
              <a:t> </a:t>
            </a:r>
            <a:r>
              <a:rPr lang="en-US" dirty="0" err="1">
                <a:solidFill>
                  <a:srgbClr val="000000"/>
                </a:solidFill>
              </a:rPr>
              <a:t>como</a:t>
            </a:r>
            <a:r>
              <a:rPr lang="en-US" dirty="0">
                <a:solidFill>
                  <a:srgbClr val="000000"/>
                </a:solidFill>
              </a:rPr>
              <a:t> </a:t>
            </a:r>
            <a:r>
              <a:rPr lang="en-US" dirty="0" err="1">
                <a:solidFill>
                  <a:srgbClr val="000000"/>
                </a:solidFill>
              </a:rPr>
              <a:t>manejamos</a:t>
            </a:r>
            <a:r>
              <a:rPr lang="en-US" dirty="0">
                <a:solidFill>
                  <a:srgbClr val="000000"/>
                </a:solidFill>
              </a:rPr>
              <a:t> </a:t>
            </a:r>
            <a:r>
              <a:rPr lang="en-US" dirty="0" err="1">
                <a:solidFill>
                  <a:srgbClr val="000000"/>
                </a:solidFill>
              </a:rPr>
              <a:t>el</a:t>
            </a:r>
            <a:r>
              <a:rPr lang="en-US" dirty="0">
                <a:solidFill>
                  <a:srgbClr val="000000"/>
                </a:solidFill>
              </a:rPr>
              <a:t> </a:t>
            </a:r>
            <a:r>
              <a:rPr lang="en-US" dirty="0" err="1">
                <a:solidFill>
                  <a:srgbClr val="000000"/>
                </a:solidFill>
              </a:rPr>
              <a:t>estrés</a:t>
            </a:r>
            <a:r>
              <a:rPr lang="en-US" dirty="0">
                <a:solidFill>
                  <a:srgbClr val="000000"/>
                </a:solidFill>
              </a:rPr>
              <a:t>, </a:t>
            </a:r>
            <a:r>
              <a:rPr lang="en-US" dirty="0" err="1">
                <a:solidFill>
                  <a:srgbClr val="000000"/>
                </a:solidFill>
              </a:rPr>
              <a:t>como</a:t>
            </a:r>
            <a:r>
              <a:rPr lang="en-US" dirty="0">
                <a:solidFill>
                  <a:srgbClr val="000000"/>
                </a:solidFill>
              </a:rPr>
              <a:t> </a:t>
            </a:r>
            <a:r>
              <a:rPr lang="en-US" dirty="0" err="1">
                <a:solidFill>
                  <a:srgbClr val="000000"/>
                </a:solidFill>
              </a:rPr>
              <a:t>nos</a:t>
            </a:r>
            <a:r>
              <a:rPr lang="en-US" dirty="0">
                <a:solidFill>
                  <a:srgbClr val="000000"/>
                </a:solidFill>
              </a:rPr>
              <a:t> </a:t>
            </a:r>
            <a:r>
              <a:rPr lang="en-US" dirty="0" err="1">
                <a:solidFill>
                  <a:srgbClr val="000000"/>
                </a:solidFill>
              </a:rPr>
              <a:t>relacionamos</a:t>
            </a:r>
            <a:r>
              <a:rPr lang="en-US" dirty="0">
                <a:solidFill>
                  <a:srgbClr val="000000"/>
                </a:solidFill>
              </a:rPr>
              <a:t> con los </a:t>
            </a:r>
            <a:r>
              <a:rPr lang="en-US" dirty="0" err="1">
                <a:solidFill>
                  <a:srgbClr val="000000"/>
                </a:solidFill>
              </a:rPr>
              <a:t>demás</a:t>
            </a:r>
            <a:r>
              <a:rPr lang="en-US" dirty="0">
                <a:solidFill>
                  <a:srgbClr val="000000"/>
                </a:solidFill>
              </a:rPr>
              <a:t> y </a:t>
            </a:r>
            <a:r>
              <a:rPr lang="en-US" dirty="0" err="1">
                <a:solidFill>
                  <a:srgbClr val="000000"/>
                </a:solidFill>
              </a:rPr>
              <a:t>en</a:t>
            </a:r>
            <a:r>
              <a:rPr lang="en-US" dirty="0">
                <a:solidFill>
                  <a:srgbClr val="000000"/>
                </a:solidFill>
              </a:rPr>
              <a:t> las </a:t>
            </a:r>
            <a:r>
              <a:rPr lang="en-US" dirty="0" err="1">
                <a:solidFill>
                  <a:srgbClr val="000000"/>
                </a:solidFill>
              </a:rPr>
              <a:t>decisiones</a:t>
            </a:r>
            <a:r>
              <a:rPr lang="en-US" dirty="0">
                <a:solidFill>
                  <a:srgbClr val="000000"/>
                </a:solidFill>
              </a:rPr>
              <a:t> que </a:t>
            </a:r>
            <a:r>
              <a:rPr lang="en-US" dirty="0" err="1">
                <a:solidFill>
                  <a:srgbClr val="000000"/>
                </a:solidFill>
              </a:rPr>
              <a:t>tomamos</a:t>
            </a:r>
            <a:r>
              <a:rPr lang="en-US" dirty="0">
                <a:solidFill>
                  <a:srgbClr val="000000"/>
                </a:solidFill>
              </a:rPr>
              <a:t>. La </a:t>
            </a:r>
            <a:r>
              <a:rPr lang="en-US" dirty="0" err="1">
                <a:solidFill>
                  <a:srgbClr val="000000"/>
                </a:solidFill>
              </a:rPr>
              <a:t>salud</a:t>
            </a:r>
            <a:r>
              <a:rPr lang="en-US" dirty="0">
                <a:solidFill>
                  <a:srgbClr val="000000"/>
                </a:solidFill>
              </a:rPr>
              <a:t> mental es </a:t>
            </a:r>
            <a:r>
              <a:rPr lang="en-US" dirty="0" err="1">
                <a:solidFill>
                  <a:srgbClr val="000000"/>
                </a:solidFill>
              </a:rPr>
              <a:t>importante</a:t>
            </a:r>
            <a:r>
              <a:rPr lang="en-US" dirty="0">
                <a:solidFill>
                  <a:srgbClr val="000000"/>
                </a:solidFill>
              </a:rPr>
              <a:t> </a:t>
            </a:r>
            <a:r>
              <a:rPr lang="en-US" dirty="0" err="1">
                <a:solidFill>
                  <a:srgbClr val="000000"/>
                </a:solidFill>
              </a:rPr>
              <a:t>en</a:t>
            </a:r>
            <a:r>
              <a:rPr lang="en-US" dirty="0">
                <a:solidFill>
                  <a:srgbClr val="000000"/>
                </a:solidFill>
              </a:rPr>
              <a:t> </a:t>
            </a:r>
            <a:r>
              <a:rPr lang="en-US" dirty="0" err="1">
                <a:solidFill>
                  <a:srgbClr val="000000"/>
                </a:solidFill>
              </a:rPr>
              <a:t>cada</a:t>
            </a:r>
            <a:r>
              <a:rPr lang="en-US" dirty="0">
                <a:solidFill>
                  <a:srgbClr val="000000"/>
                </a:solidFill>
              </a:rPr>
              <a:t> </a:t>
            </a:r>
            <a:r>
              <a:rPr lang="en-US" dirty="0" err="1">
                <a:solidFill>
                  <a:srgbClr val="000000"/>
                </a:solidFill>
              </a:rPr>
              <a:t>etapa</a:t>
            </a:r>
            <a:r>
              <a:rPr lang="en-US" dirty="0">
                <a:solidFill>
                  <a:srgbClr val="000000"/>
                </a:solidFill>
              </a:rPr>
              <a:t> de la </a:t>
            </a:r>
            <a:r>
              <a:rPr lang="en-US" dirty="0" err="1">
                <a:solidFill>
                  <a:srgbClr val="000000"/>
                </a:solidFill>
              </a:rPr>
              <a:t>vida</a:t>
            </a:r>
            <a:r>
              <a:rPr lang="en-US" dirty="0">
                <a:solidFill>
                  <a:srgbClr val="000000"/>
                </a:solidFill>
              </a:rPr>
              <a:t>, </a:t>
            </a:r>
            <a:r>
              <a:rPr lang="en-US" dirty="0" err="1">
                <a:solidFill>
                  <a:srgbClr val="000000"/>
                </a:solidFill>
              </a:rPr>
              <a:t>desde</a:t>
            </a:r>
            <a:r>
              <a:rPr lang="en-US" dirty="0">
                <a:solidFill>
                  <a:srgbClr val="000000"/>
                </a:solidFill>
              </a:rPr>
              <a:t> la </a:t>
            </a:r>
            <a:r>
              <a:rPr lang="en-US" dirty="0" err="1">
                <a:solidFill>
                  <a:srgbClr val="000000"/>
                </a:solidFill>
              </a:rPr>
              <a:t>niñez</a:t>
            </a:r>
            <a:r>
              <a:rPr lang="en-US" dirty="0">
                <a:solidFill>
                  <a:srgbClr val="000000"/>
                </a:solidFill>
              </a:rPr>
              <a:t>, </a:t>
            </a:r>
            <a:r>
              <a:rPr lang="en-US" dirty="0" err="1">
                <a:solidFill>
                  <a:srgbClr val="000000"/>
                </a:solidFill>
              </a:rPr>
              <a:t>adolescencia</a:t>
            </a:r>
            <a:r>
              <a:rPr lang="en-US" dirty="0">
                <a:solidFill>
                  <a:srgbClr val="000000"/>
                </a:solidFill>
              </a:rPr>
              <a:t> y la </a:t>
            </a:r>
            <a:r>
              <a:rPr lang="en-US" dirty="0" err="1">
                <a:solidFill>
                  <a:srgbClr val="000000"/>
                </a:solidFill>
              </a:rPr>
              <a:t>edad</a:t>
            </a:r>
            <a:r>
              <a:rPr lang="en-US" dirty="0">
                <a:solidFill>
                  <a:srgbClr val="000000"/>
                </a:solidFill>
              </a:rPr>
              <a:t> </a:t>
            </a:r>
            <a:r>
              <a:rPr lang="en-US" dirty="0" err="1">
                <a:solidFill>
                  <a:srgbClr val="000000"/>
                </a:solidFill>
              </a:rPr>
              <a:t>adulta</a:t>
            </a:r>
            <a:r>
              <a:rPr lang="en-US" dirty="0">
                <a:solidFill>
                  <a:srgbClr val="000000"/>
                </a:solidFill>
              </a:rPr>
              <a:t>.</a:t>
            </a:r>
            <a:endParaRPr lang="en-US" dirty="0">
              <a:solidFill>
                <a:srgbClr val="000000"/>
              </a:solidFill>
              <a:cs typeface="Calibri"/>
            </a:endParaRPr>
          </a:p>
          <a:p>
            <a:pPr algn="l"/>
            <a:r>
              <a:rPr lang="en-US" b="0" i="0" dirty="0">
                <a:solidFill>
                  <a:srgbClr val="000000"/>
                </a:solidFill>
                <a:effectLst/>
              </a:rPr>
              <a:t>Si </a:t>
            </a:r>
            <a:r>
              <a:rPr lang="en-US" b="0" i="0" dirty="0" err="1">
                <a:solidFill>
                  <a:srgbClr val="000000"/>
                </a:solidFill>
                <a:effectLst/>
              </a:rPr>
              <a:t>experimentamos</a:t>
            </a:r>
            <a:r>
              <a:rPr lang="en-US" b="0" i="0" dirty="0">
                <a:solidFill>
                  <a:srgbClr val="000000"/>
                </a:solidFill>
                <a:effectLst/>
              </a:rPr>
              <a:t> </a:t>
            </a:r>
            <a:r>
              <a:rPr lang="en-US" b="0" i="0" dirty="0" err="1">
                <a:solidFill>
                  <a:srgbClr val="000000"/>
                </a:solidFill>
                <a:effectLst/>
              </a:rPr>
              <a:t>problemas</a:t>
            </a:r>
            <a:r>
              <a:rPr lang="en-US" b="0" i="0" dirty="0">
                <a:solidFill>
                  <a:srgbClr val="000000"/>
                </a:solidFill>
                <a:effectLst/>
              </a:rPr>
              <a:t> con la </a:t>
            </a:r>
            <a:r>
              <a:rPr lang="en-US" b="0" i="0" dirty="0" err="1">
                <a:solidFill>
                  <a:srgbClr val="000000"/>
                </a:solidFill>
                <a:effectLst/>
              </a:rPr>
              <a:t>salud</a:t>
            </a:r>
            <a:r>
              <a:rPr lang="en-US" b="0" i="0" dirty="0">
                <a:solidFill>
                  <a:srgbClr val="000000"/>
                </a:solidFill>
                <a:effectLst/>
              </a:rPr>
              <a:t> mental, </a:t>
            </a:r>
            <a:r>
              <a:rPr lang="en-US" b="0" i="0" dirty="0" err="1">
                <a:solidFill>
                  <a:srgbClr val="000000"/>
                </a:solidFill>
                <a:effectLst/>
              </a:rPr>
              <a:t>nuestro</a:t>
            </a:r>
            <a:r>
              <a:rPr lang="en-US" b="0" i="0" dirty="0">
                <a:solidFill>
                  <a:srgbClr val="000000"/>
                </a:solidFill>
                <a:effectLst/>
              </a:rPr>
              <a:t> </a:t>
            </a:r>
            <a:r>
              <a:rPr lang="en-US" b="0" i="0" dirty="0" err="1">
                <a:solidFill>
                  <a:srgbClr val="000000"/>
                </a:solidFill>
                <a:effectLst/>
              </a:rPr>
              <a:t>pensar</a:t>
            </a:r>
            <a:r>
              <a:rPr lang="en-US" b="0" i="0" dirty="0">
                <a:solidFill>
                  <a:srgbClr val="000000"/>
                </a:solidFill>
                <a:effectLst/>
              </a:rPr>
              <a:t>, </a:t>
            </a:r>
            <a:r>
              <a:rPr lang="en-US" b="0" i="0" dirty="0" err="1">
                <a:solidFill>
                  <a:srgbClr val="000000"/>
                </a:solidFill>
                <a:effectLst/>
              </a:rPr>
              <a:t>estado</a:t>
            </a:r>
            <a:r>
              <a:rPr lang="en-US" b="0" i="0" dirty="0">
                <a:solidFill>
                  <a:srgbClr val="000000"/>
                </a:solidFill>
                <a:effectLst/>
              </a:rPr>
              <a:t> de </a:t>
            </a:r>
            <a:r>
              <a:rPr lang="en-US" dirty="0" err="1">
                <a:solidFill>
                  <a:srgbClr val="000000"/>
                </a:solidFill>
              </a:rPr>
              <a:t>á</a:t>
            </a:r>
            <a:r>
              <a:rPr lang="en-US" b="0" i="0" dirty="0" err="1">
                <a:solidFill>
                  <a:srgbClr val="000000"/>
                </a:solidFill>
                <a:effectLst/>
              </a:rPr>
              <a:t>nimo</a:t>
            </a:r>
            <a:r>
              <a:rPr lang="en-US" b="0" i="0" dirty="0">
                <a:solidFill>
                  <a:srgbClr val="000000"/>
                </a:solidFill>
                <a:effectLst/>
              </a:rPr>
              <a:t> y </a:t>
            </a:r>
            <a:r>
              <a:rPr lang="en-US" b="0" i="0" dirty="0" err="1">
                <a:solidFill>
                  <a:srgbClr val="000000"/>
                </a:solidFill>
                <a:effectLst/>
              </a:rPr>
              <a:t>comportamiento</a:t>
            </a:r>
            <a:r>
              <a:rPr lang="en-US" b="0" i="0" dirty="0">
                <a:solidFill>
                  <a:srgbClr val="000000"/>
                </a:solidFill>
                <a:effectLst/>
              </a:rPr>
              <a:t> </a:t>
            </a:r>
            <a:r>
              <a:rPr lang="en-US" b="0" i="0" dirty="0" err="1">
                <a:solidFill>
                  <a:srgbClr val="000000"/>
                </a:solidFill>
                <a:effectLst/>
              </a:rPr>
              <a:t>puede</a:t>
            </a:r>
            <a:r>
              <a:rPr lang="en-US" b="0" i="0" dirty="0">
                <a:solidFill>
                  <a:srgbClr val="000000"/>
                </a:solidFill>
                <a:effectLst/>
              </a:rPr>
              <a:t> ser </a:t>
            </a:r>
            <a:r>
              <a:rPr lang="en-US" b="0" i="0" dirty="0" err="1">
                <a:solidFill>
                  <a:srgbClr val="000000"/>
                </a:solidFill>
                <a:effectLst/>
              </a:rPr>
              <a:t>afectado</a:t>
            </a:r>
            <a:r>
              <a:rPr lang="en-US" b="0" i="0" dirty="0">
                <a:solidFill>
                  <a:srgbClr val="000000"/>
                </a:solidFill>
                <a:effectLst/>
              </a:rPr>
              <a:t>. Los </a:t>
            </a:r>
            <a:r>
              <a:rPr lang="en-US" b="0" i="0" dirty="0" err="1">
                <a:solidFill>
                  <a:srgbClr val="000000"/>
                </a:solidFill>
                <a:effectLst/>
              </a:rPr>
              <a:t>problemas</a:t>
            </a:r>
            <a:r>
              <a:rPr lang="en-US" b="0" i="0" dirty="0">
                <a:solidFill>
                  <a:srgbClr val="000000"/>
                </a:solidFill>
                <a:effectLst/>
              </a:rPr>
              <a:t> con la</a:t>
            </a:r>
            <a:r>
              <a:rPr lang="en-US" dirty="0">
                <a:solidFill>
                  <a:srgbClr val="000000"/>
                </a:solidFill>
              </a:rPr>
              <a:t> </a:t>
            </a:r>
            <a:r>
              <a:rPr lang="en-US" dirty="0" err="1">
                <a:solidFill>
                  <a:srgbClr val="000000"/>
                </a:solidFill>
              </a:rPr>
              <a:t>salud</a:t>
            </a:r>
            <a:r>
              <a:rPr lang="en-US" dirty="0">
                <a:solidFill>
                  <a:srgbClr val="000000"/>
                </a:solidFill>
              </a:rPr>
              <a:t> mental </a:t>
            </a:r>
            <a:r>
              <a:rPr lang="en-US" dirty="0" err="1">
                <a:solidFill>
                  <a:srgbClr val="000000"/>
                </a:solidFill>
              </a:rPr>
              <a:t>tiene</a:t>
            </a:r>
            <a:r>
              <a:rPr lang="en-US" dirty="0">
                <a:solidFill>
                  <a:srgbClr val="000000"/>
                </a:solidFill>
              </a:rPr>
              <a:t> </a:t>
            </a:r>
            <a:r>
              <a:rPr lang="en-US" dirty="0" err="1">
                <a:solidFill>
                  <a:srgbClr val="000000"/>
                </a:solidFill>
              </a:rPr>
              <a:t>muchos</a:t>
            </a:r>
            <a:r>
              <a:rPr lang="en-US" dirty="0">
                <a:solidFill>
                  <a:srgbClr val="000000"/>
                </a:solidFill>
              </a:rPr>
              <a:t> </a:t>
            </a:r>
            <a:r>
              <a:rPr lang="en-US" dirty="0" err="1">
                <a:solidFill>
                  <a:srgbClr val="000000"/>
                </a:solidFill>
              </a:rPr>
              <a:t>factores</a:t>
            </a:r>
            <a:r>
              <a:rPr lang="en-US" dirty="0">
                <a:solidFill>
                  <a:srgbClr val="000000"/>
                </a:solidFill>
              </a:rPr>
              <a:t> </a:t>
            </a:r>
            <a:r>
              <a:rPr lang="en-US" dirty="0" err="1">
                <a:solidFill>
                  <a:srgbClr val="000000"/>
                </a:solidFill>
              </a:rPr>
              <a:t>como</a:t>
            </a:r>
            <a:r>
              <a:rPr lang="en-US" dirty="0">
                <a:solidFill>
                  <a:srgbClr val="000000"/>
                </a:solidFill>
              </a:rPr>
              <a:t>:</a:t>
            </a:r>
            <a:endParaRPr lang="en-US" b="0" i="0" dirty="0">
              <a:solidFill>
                <a:srgbClr val="000000"/>
              </a:solidFill>
              <a:effectLst/>
              <a:cs typeface="Calibri"/>
            </a:endParaRPr>
          </a:p>
          <a:p>
            <a:pPr>
              <a:buFont typeface="Arial" panose="020B0604020202020204" pitchFamily="34" charset="0"/>
              <a:buChar char="•"/>
            </a:pPr>
            <a:r>
              <a:rPr lang="en-US" dirty="0">
                <a:solidFill>
                  <a:srgbClr val="000000"/>
                </a:solidFill>
              </a:rPr>
              <a:t>   </a:t>
            </a:r>
            <a:r>
              <a:rPr lang="en-US" dirty="0" err="1">
                <a:solidFill>
                  <a:srgbClr val="000000"/>
                </a:solidFill>
              </a:rPr>
              <a:t>f</a:t>
            </a:r>
            <a:r>
              <a:rPr lang="en-US" b="0" i="0" dirty="0" err="1">
                <a:solidFill>
                  <a:srgbClr val="000000"/>
                </a:solidFill>
                <a:effectLst/>
              </a:rPr>
              <a:t>actores</a:t>
            </a:r>
            <a:r>
              <a:rPr lang="en-US" b="0" i="0" dirty="0">
                <a:solidFill>
                  <a:srgbClr val="000000"/>
                </a:solidFill>
                <a:effectLst/>
              </a:rPr>
              <a:t> </a:t>
            </a:r>
            <a:r>
              <a:rPr lang="en-US" b="0" i="0" dirty="0" err="1">
                <a:solidFill>
                  <a:srgbClr val="000000"/>
                </a:solidFill>
                <a:effectLst/>
              </a:rPr>
              <a:t>biológicos</a:t>
            </a:r>
            <a:r>
              <a:rPr lang="en-US" b="0" i="0" dirty="0">
                <a:solidFill>
                  <a:srgbClr val="000000"/>
                </a:solidFill>
                <a:effectLst/>
              </a:rPr>
              <a:t>-</a:t>
            </a:r>
            <a:endParaRPr lang="en-US" b="0" i="0" dirty="0">
              <a:solidFill>
                <a:srgbClr val="000000"/>
              </a:solidFill>
              <a:effectLst/>
              <a:cs typeface="Calibri"/>
            </a:endParaRPr>
          </a:p>
          <a:p>
            <a:pPr>
              <a:buFont typeface="Arial" panose="020B0604020202020204" pitchFamily="34" charset="0"/>
              <a:buChar char="•"/>
            </a:pPr>
            <a:r>
              <a:rPr lang="en-US" dirty="0">
                <a:solidFill>
                  <a:srgbClr val="000000"/>
                </a:solidFill>
              </a:rPr>
              <a:t>   </a:t>
            </a:r>
            <a:r>
              <a:rPr lang="en-US" dirty="0" err="1">
                <a:solidFill>
                  <a:srgbClr val="000000"/>
                </a:solidFill>
              </a:rPr>
              <a:t>situaciones</a:t>
            </a:r>
            <a:r>
              <a:rPr lang="en-US" b="0" i="0" dirty="0">
                <a:solidFill>
                  <a:srgbClr val="000000"/>
                </a:solidFill>
                <a:effectLst/>
              </a:rPr>
              <a:t> de la </a:t>
            </a:r>
            <a:r>
              <a:rPr lang="en-US" b="0" i="0" dirty="0" err="1">
                <a:solidFill>
                  <a:srgbClr val="000000"/>
                </a:solidFill>
                <a:effectLst/>
              </a:rPr>
              <a:t>vida</a:t>
            </a:r>
            <a:r>
              <a:rPr lang="en-US" b="0" i="0" dirty="0">
                <a:solidFill>
                  <a:srgbClr val="000000"/>
                </a:solidFill>
                <a:effectLst/>
              </a:rPr>
              <a:t>, </a:t>
            </a:r>
            <a:r>
              <a:rPr lang="en-US" b="0" i="0" dirty="0" err="1">
                <a:solidFill>
                  <a:srgbClr val="000000"/>
                </a:solidFill>
                <a:effectLst/>
              </a:rPr>
              <a:t>como</a:t>
            </a:r>
            <a:r>
              <a:rPr lang="en-US" b="0" i="0" dirty="0">
                <a:solidFill>
                  <a:srgbClr val="000000"/>
                </a:solidFill>
                <a:effectLst/>
              </a:rPr>
              <a:t> trauma o </a:t>
            </a:r>
            <a:r>
              <a:rPr lang="en-US" b="0" i="0" dirty="0" err="1">
                <a:solidFill>
                  <a:srgbClr val="000000"/>
                </a:solidFill>
                <a:effectLst/>
              </a:rPr>
              <a:t>abuso</a:t>
            </a:r>
            <a:endParaRPr lang="en-US" b="0" i="0" dirty="0">
              <a:solidFill>
                <a:srgbClr val="000000"/>
              </a:solidFill>
              <a:effectLst/>
              <a:cs typeface="Calibri"/>
            </a:endParaRPr>
          </a:p>
          <a:p>
            <a:pPr>
              <a:buFont typeface="Arial" panose="020B0604020202020204" pitchFamily="34" charset="0"/>
              <a:buChar char="•"/>
            </a:pPr>
            <a:r>
              <a:rPr lang="en-US" dirty="0">
                <a:solidFill>
                  <a:srgbClr val="000000"/>
                </a:solidFill>
              </a:rPr>
              <a:t>   </a:t>
            </a:r>
            <a:r>
              <a:rPr lang="en-US" dirty="0" err="1">
                <a:solidFill>
                  <a:srgbClr val="000000"/>
                </a:solidFill>
              </a:rPr>
              <a:t>historial</a:t>
            </a:r>
            <a:r>
              <a:rPr lang="en-US" dirty="0">
                <a:solidFill>
                  <a:srgbClr val="000000"/>
                </a:solidFill>
              </a:rPr>
              <a:t> familiar de </a:t>
            </a:r>
            <a:r>
              <a:rPr lang="en-US" dirty="0" err="1">
                <a:solidFill>
                  <a:srgbClr val="000000"/>
                </a:solidFill>
              </a:rPr>
              <a:t>problemas</a:t>
            </a:r>
            <a:r>
              <a:rPr lang="en-US" dirty="0">
                <a:solidFill>
                  <a:srgbClr val="000000"/>
                </a:solidFill>
              </a:rPr>
              <a:t> </a:t>
            </a:r>
            <a:r>
              <a:rPr lang="en-US" dirty="0" err="1">
                <a:solidFill>
                  <a:srgbClr val="000000"/>
                </a:solidFill>
              </a:rPr>
              <a:t>mentales</a:t>
            </a:r>
            <a:endParaRPr lang="en-US" b="0" i="0" dirty="0">
              <a:solidFill>
                <a:srgbClr val="000000"/>
              </a:solidFill>
              <a:effectLst/>
            </a:endParaRPr>
          </a:p>
        </p:txBody>
      </p:sp>
      <p:sp>
        <p:nvSpPr>
          <p:cNvPr id="4" name="TextBox 3">
            <a:extLst>
              <a:ext uri="{FF2B5EF4-FFF2-40B4-BE49-F238E27FC236}">
                <a16:creationId xmlns:a16="http://schemas.microsoft.com/office/drawing/2014/main" id="{047F4EF6-92D9-4FAD-A932-D0AA16B5E3FE}"/>
              </a:ext>
            </a:extLst>
          </p:cNvPr>
          <p:cNvSpPr txBox="1"/>
          <p:nvPr/>
        </p:nvSpPr>
        <p:spPr>
          <a:xfrm>
            <a:off x="286331" y="1232460"/>
            <a:ext cx="3938955" cy="523220"/>
          </a:xfrm>
          <a:prstGeom prst="rect">
            <a:avLst/>
          </a:prstGeom>
          <a:noFill/>
        </p:spPr>
        <p:txBody>
          <a:bodyPr wrap="square" rtlCol="0">
            <a:spAutoFit/>
          </a:bodyPr>
          <a:lstStyle/>
          <a:p>
            <a:r>
              <a:rPr lang="en-US" sz="2800" b="1" dirty="0">
                <a:latin typeface="+mj-lt"/>
              </a:rPr>
              <a:t>¿</a:t>
            </a:r>
            <a:r>
              <a:rPr lang="en-US" sz="2800" b="1" dirty="0" err="1">
                <a:latin typeface="+mj-lt"/>
              </a:rPr>
              <a:t>Qué</a:t>
            </a:r>
            <a:r>
              <a:rPr lang="en-US" sz="2800" b="1" dirty="0">
                <a:latin typeface="+mj-lt"/>
              </a:rPr>
              <a:t> es la </a:t>
            </a:r>
            <a:r>
              <a:rPr lang="en-US" sz="2800" b="1" dirty="0" err="1">
                <a:latin typeface="+mj-lt"/>
              </a:rPr>
              <a:t>salud</a:t>
            </a:r>
            <a:r>
              <a:rPr lang="en-US" sz="2800" b="1" dirty="0">
                <a:latin typeface="+mj-lt"/>
              </a:rPr>
              <a:t> mental?</a:t>
            </a:r>
            <a:endParaRPr lang="en-US" sz="1400" b="1" dirty="0">
              <a:latin typeface="+mj-lt"/>
            </a:endParaRPr>
          </a:p>
        </p:txBody>
      </p:sp>
      <p:sp>
        <p:nvSpPr>
          <p:cNvPr id="14" name="TextBox 13">
            <a:extLst>
              <a:ext uri="{FF2B5EF4-FFF2-40B4-BE49-F238E27FC236}">
                <a16:creationId xmlns:a16="http://schemas.microsoft.com/office/drawing/2014/main" id="{8A88B798-8307-4D95-8A0E-CEC64398B298}"/>
              </a:ext>
            </a:extLst>
          </p:cNvPr>
          <p:cNvSpPr txBox="1"/>
          <p:nvPr/>
        </p:nvSpPr>
        <p:spPr>
          <a:xfrm>
            <a:off x="5973540" y="6387081"/>
            <a:ext cx="3197393" cy="307777"/>
          </a:xfrm>
          <a:prstGeom prst="rect">
            <a:avLst/>
          </a:prstGeom>
          <a:noFill/>
        </p:spPr>
        <p:txBody>
          <a:bodyPr wrap="square" lIns="91440" tIns="45720" rIns="91440" bIns="45720" anchor="t">
            <a:spAutoFit/>
          </a:bodyPr>
          <a:lstStyle/>
          <a:p>
            <a:r>
              <a:rPr lang="en-US" sz="1400" dirty="0">
                <a:hlinkClick r:id="rId4"/>
              </a:rPr>
              <a:t>https://www.mentalhealth.gov</a:t>
            </a:r>
            <a:endParaRPr lang="en-US" sz="1400"/>
          </a:p>
        </p:txBody>
      </p:sp>
      <p:sp>
        <p:nvSpPr>
          <p:cNvPr id="17" name="TextBox 16">
            <a:extLst>
              <a:ext uri="{FF2B5EF4-FFF2-40B4-BE49-F238E27FC236}">
                <a16:creationId xmlns:a16="http://schemas.microsoft.com/office/drawing/2014/main" id="{B9048C35-E66B-4F6C-B7B5-2E3B3C7D809E}"/>
              </a:ext>
            </a:extLst>
          </p:cNvPr>
          <p:cNvSpPr txBox="1"/>
          <p:nvPr/>
        </p:nvSpPr>
        <p:spPr>
          <a:xfrm>
            <a:off x="4378726" y="1237235"/>
            <a:ext cx="4628672" cy="954107"/>
          </a:xfrm>
          <a:prstGeom prst="rect">
            <a:avLst/>
          </a:prstGeom>
          <a:noFill/>
        </p:spPr>
        <p:txBody>
          <a:bodyPr wrap="square" rtlCol="0">
            <a:spAutoFit/>
          </a:bodyPr>
          <a:lstStyle/>
          <a:p>
            <a:r>
              <a:rPr lang="en-US" sz="2800" b="1" dirty="0">
                <a:latin typeface="+mj-lt"/>
              </a:rPr>
              <a:t>¿</a:t>
            </a:r>
            <a:r>
              <a:rPr lang="en-US" sz="2800" b="1" dirty="0" err="1">
                <a:latin typeface="+mj-lt"/>
              </a:rPr>
              <a:t>Qué</a:t>
            </a:r>
            <a:r>
              <a:rPr lang="en-US" sz="2800" b="1" dirty="0">
                <a:latin typeface="+mj-lt"/>
              </a:rPr>
              <a:t> es una </a:t>
            </a:r>
            <a:r>
              <a:rPr lang="en-US" sz="2800" b="1" dirty="0" err="1">
                <a:latin typeface="+mj-lt"/>
              </a:rPr>
              <a:t>enfermedad</a:t>
            </a:r>
            <a:r>
              <a:rPr lang="en-US" sz="2800" b="1" dirty="0">
                <a:latin typeface="+mj-lt"/>
              </a:rPr>
              <a:t> mental?</a:t>
            </a:r>
            <a:endParaRPr lang="en-US" sz="1400" b="1" dirty="0">
              <a:latin typeface="+mj-lt"/>
            </a:endParaRPr>
          </a:p>
        </p:txBody>
      </p:sp>
      <p:sp>
        <p:nvSpPr>
          <p:cNvPr id="11" name="TextBox 10">
            <a:extLst>
              <a:ext uri="{FF2B5EF4-FFF2-40B4-BE49-F238E27FC236}">
                <a16:creationId xmlns:a16="http://schemas.microsoft.com/office/drawing/2014/main" id="{3323CF1D-DFED-4A70-9E9B-DFED3D86DD5B}"/>
              </a:ext>
            </a:extLst>
          </p:cNvPr>
          <p:cNvSpPr txBox="1"/>
          <p:nvPr/>
        </p:nvSpPr>
        <p:spPr>
          <a:xfrm>
            <a:off x="4701932" y="2191342"/>
            <a:ext cx="3438066" cy="1415772"/>
          </a:xfrm>
          <a:prstGeom prst="rect">
            <a:avLst/>
          </a:prstGeom>
          <a:noFill/>
        </p:spPr>
        <p:txBody>
          <a:bodyPr wrap="square" lIns="91440" tIns="45720" rIns="91440" bIns="45720" rtlCol="0" anchor="t">
            <a:spAutoFit/>
          </a:bodyPr>
          <a:lstStyle/>
          <a:p>
            <a:r>
              <a:rPr lang="en-US" dirty="0"/>
              <a:t>Es un </a:t>
            </a:r>
            <a:r>
              <a:rPr lang="en-US" dirty="0" err="1"/>
              <a:t>término</a:t>
            </a:r>
            <a:r>
              <a:rPr lang="en-US" dirty="0"/>
              <a:t> </a:t>
            </a:r>
            <a:r>
              <a:rPr lang="en-US" dirty="0" err="1"/>
              <a:t>usado</a:t>
            </a:r>
            <a:r>
              <a:rPr lang="en-US" dirty="0"/>
              <a:t> para </a:t>
            </a:r>
            <a:r>
              <a:rPr lang="en-US" dirty="0" err="1"/>
              <a:t>describir</a:t>
            </a:r>
            <a:r>
              <a:rPr lang="en-US" dirty="0"/>
              <a:t> un </a:t>
            </a:r>
            <a:r>
              <a:rPr lang="en-US" dirty="0" err="1"/>
              <a:t>rango</a:t>
            </a:r>
            <a:r>
              <a:rPr lang="en-US" dirty="0"/>
              <a:t> de </a:t>
            </a:r>
            <a:r>
              <a:rPr lang="en-US" dirty="0" err="1"/>
              <a:t>problemas</a:t>
            </a:r>
            <a:r>
              <a:rPr lang="en-US" dirty="0"/>
              <a:t> de </a:t>
            </a:r>
            <a:r>
              <a:rPr lang="en-US" dirty="0" err="1"/>
              <a:t>salud</a:t>
            </a:r>
            <a:r>
              <a:rPr lang="en-US" dirty="0"/>
              <a:t> mental hasta los </a:t>
            </a:r>
            <a:r>
              <a:rPr lang="en-US" dirty="0" err="1"/>
              <a:t>desórdenes</a:t>
            </a:r>
            <a:r>
              <a:rPr lang="en-US" dirty="0"/>
              <a:t> </a:t>
            </a:r>
            <a:r>
              <a:rPr lang="en-US" dirty="0" err="1"/>
              <a:t>mentales</a:t>
            </a:r>
            <a:r>
              <a:rPr lang="en-US" dirty="0"/>
              <a:t> </a:t>
            </a:r>
            <a:r>
              <a:rPr lang="en-US" dirty="0" err="1"/>
              <a:t>más</a:t>
            </a:r>
            <a:r>
              <a:rPr lang="en-US" dirty="0"/>
              <a:t> </a:t>
            </a:r>
            <a:r>
              <a:rPr lang="en-US" dirty="0" err="1"/>
              <a:t>severos</a:t>
            </a:r>
            <a:r>
              <a:rPr lang="en-US" dirty="0"/>
              <a:t>.</a:t>
            </a:r>
          </a:p>
          <a:p>
            <a:endParaRPr lang="en-US" sz="1400" dirty="0"/>
          </a:p>
        </p:txBody>
      </p:sp>
      <p:pic>
        <p:nvPicPr>
          <p:cNvPr id="13" name="Picture 12" descr="trans_psja_logo_stack.png">
            <a:extLst>
              <a:ext uri="{FF2B5EF4-FFF2-40B4-BE49-F238E27FC236}">
                <a16:creationId xmlns:a16="http://schemas.microsoft.com/office/drawing/2014/main" id="{5992E98F-FDD5-4AC9-9C2F-E60040698B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1312758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3676" y="247653"/>
            <a:ext cx="9177676"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95F6E770-5B8E-4A47-88F3-6D6A9AA56717}" type="slidenum">
              <a:rPr lang="en-US" smtClean="0"/>
              <a:t>6</a:t>
            </a:fld>
            <a:endParaRPr lang="en-US" dirty="0"/>
          </a:p>
        </p:txBody>
      </p:sp>
      <p:sp>
        <p:nvSpPr>
          <p:cNvPr id="19" name="TextBox 18">
            <a:extLst>
              <a:ext uri="{FF2B5EF4-FFF2-40B4-BE49-F238E27FC236}">
                <a16:creationId xmlns:a16="http://schemas.microsoft.com/office/drawing/2014/main" id="{6F9A8A6E-DEE9-490A-B80B-88E6954A1109}"/>
              </a:ext>
            </a:extLst>
          </p:cNvPr>
          <p:cNvSpPr txBox="1"/>
          <p:nvPr/>
        </p:nvSpPr>
        <p:spPr>
          <a:xfrm>
            <a:off x="-33676" y="203704"/>
            <a:ext cx="9088779" cy="707886"/>
          </a:xfrm>
          <a:prstGeom prst="rect">
            <a:avLst/>
          </a:prstGeom>
          <a:noFill/>
        </p:spPr>
        <p:txBody>
          <a:bodyPr wrap="square" lIns="91440" tIns="45720" rIns="91440" bIns="45720" rtlCol="0" anchor="t">
            <a:spAutoFit/>
          </a:bodyPr>
          <a:lstStyle/>
          <a:p>
            <a:r>
              <a:rPr lang="en-US" sz="4000" b="1" cap="all" dirty="0">
                <a:solidFill>
                  <a:schemeClr val="bg1"/>
                </a:solidFill>
                <a:latin typeface="+mj-lt"/>
              </a:rPr>
              <a:t>SEÑALES DE ADVERTENCIA</a:t>
            </a:r>
            <a:endParaRPr lang="en-US" sz="4000" b="1" cap="all" dirty="0">
              <a:solidFill>
                <a:schemeClr val="bg1"/>
              </a:solidFill>
              <a:latin typeface="+mj-lt"/>
              <a:cs typeface="Calibri"/>
            </a:endParaRPr>
          </a:p>
        </p:txBody>
      </p:sp>
      <p:sp>
        <p:nvSpPr>
          <p:cNvPr id="14" name="TextBox 13">
            <a:extLst>
              <a:ext uri="{FF2B5EF4-FFF2-40B4-BE49-F238E27FC236}">
                <a16:creationId xmlns:a16="http://schemas.microsoft.com/office/drawing/2014/main" id="{FAC47A3D-F1D6-496E-B4FC-DD48BAA35355}"/>
              </a:ext>
            </a:extLst>
          </p:cNvPr>
          <p:cNvSpPr txBox="1"/>
          <p:nvPr/>
        </p:nvSpPr>
        <p:spPr>
          <a:xfrm>
            <a:off x="175947" y="1764949"/>
            <a:ext cx="8133347" cy="5224764"/>
          </a:xfrm>
          <a:prstGeom prst="rect">
            <a:avLst/>
          </a:prstGeom>
          <a:noFill/>
        </p:spPr>
        <p:txBody>
          <a:bodyPr wrap="square" lIns="91440" tIns="45720" rIns="91440" bIns="45720" anchor="t">
            <a:spAutoFit/>
          </a:bodyPr>
          <a:lstStyle/>
          <a:p>
            <a:pPr>
              <a:lnSpc>
                <a:spcPct val="150000"/>
              </a:lnSpc>
              <a:buFont typeface="Arial" panose="020B0604020202020204" pitchFamily="34" charset="0"/>
              <a:buChar char="•"/>
            </a:pPr>
            <a:r>
              <a:rPr lang="en-US" sz="1600" dirty="0">
                <a:solidFill>
                  <a:srgbClr val="000000"/>
                </a:solidFill>
              </a:rPr>
              <a:t> </a:t>
            </a:r>
            <a:r>
              <a:rPr lang="en-US" sz="1600" b="0" i="0" dirty="0">
                <a:solidFill>
                  <a:srgbClr val="000000"/>
                </a:solidFill>
                <a:effectLst/>
              </a:rPr>
              <a:t>Comer </a:t>
            </a:r>
            <a:r>
              <a:rPr lang="en-US" sz="1600" b="0" i="0" dirty="0" err="1">
                <a:solidFill>
                  <a:srgbClr val="000000"/>
                </a:solidFill>
                <a:effectLst/>
              </a:rPr>
              <a:t>más</a:t>
            </a:r>
            <a:r>
              <a:rPr lang="en-US" sz="1600" b="0" i="0" dirty="0">
                <a:solidFill>
                  <a:srgbClr val="000000"/>
                </a:solidFill>
                <a:effectLst/>
              </a:rPr>
              <a:t> o </a:t>
            </a:r>
            <a:r>
              <a:rPr lang="en-US" sz="1600" b="0" i="0" dirty="0" err="1">
                <a:solidFill>
                  <a:srgbClr val="000000"/>
                </a:solidFill>
                <a:effectLst/>
              </a:rPr>
              <a:t>menos</a:t>
            </a:r>
            <a:r>
              <a:rPr lang="en-US" sz="1600" b="0" i="0" dirty="0">
                <a:solidFill>
                  <a:srgbClr val="000000"/>
                </a:solidFill>
                <a:effectLst/>
              </a:rPr>
              <a:t> de lo normal</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b="0" i="0" dirty="0" err="1">
                <a:solidFill>
                  <a:srgbClr val="000000"/>
                </a:solidFill>
                <a:effectLst/>
              </a:rPr>
              <a:t>Retirarse</a:t>
            </a:r>
            <a:r>
              <a:rPr lang="en-US" sz="1600" b="0" i="0" dirty="0">
                <a:solidFill>
                  <a:srgbClr val="000000"/>
                </a:solidFill>
                <a:effectLst/>
              </a:rPr>
              <a:t> de </a:t>
            </a:r>
            <a:r>
              <a:rPr lang="en-US" sz="1600" b="0" i="0" dirty="0" err="1">
                <a:solidFill>
                  <a:srgbClr val="000000"/>
                </a:solidFill>
                <a:effectLst/>
              </a:rPr>
              <a:t>gente</a:t>
            </a:r>
            <a:r>
              <a:rPr lang="en-US" sz="1600" b="0" i="0" dirty="0">
                <a:solidFill>
                  <a:srgbClr val="000000"/>
                </a:solidFill>
                <a:effectLst/>
              </a:rPr>
              <a:t> </a:t>
            </a:r>
            <a:r>
              <a:rPr lang="en-US" sz="1600" b="0" i="0" dirty="0" err="1">
                <a:solidFill>
                  <a:srgbClr val="000000"/>
                </a:solidFill>
                <a:effectLst/>
              </a:rPr>
              <a:t>apegada</a:t>
            </a:r>
            <a:r>
              <a:rPr lang="en-US" sz="1600" b="0" i="0" dirty="0">
                <a:solidFill>
                  <a:srgbClr val="000000"/>
                </a:solidFill>
                <a:effectLst/>
              </a:rPr>
              <a:t> o de </a:t>
            </a:r>
            <a:r>
              <a:rPr lang="en-US" sz="1600" dirty="0">
                <a:solidFill>
                  <a:srgbClr val="000000"/>
                </a:solidFill>
              </a:rPr>
              <a:t>las </a:t>
            </a:r>
            <a:r>
              <a:rPr lang="en-US" sz="1600" dirty="0" err="1">
                <a:solidFill>
                  <a:srgbClr val="000000"/>
                </a:solidFill>
              </a:rPr>
              <a:t>actividades</a:t>
            </a:r>
            <a:r>
              <a:rPr lang="en-US" sz="1600" dirty="0">
                <a:solidFill>
                  <a:srgbClr val="000000"/>
                </a:solidFill>
              </a:rPr>
              <a:t> </a:t>
            </a:r>
            <a:r>
              <a:rPr lang="en-US" sz="1600" dirty="0" err="1">
                <a:solidFill>
                  <a:srgbClr val="000000"/>
                </a:solidFill>
              </a:rPr>
              <a:t>usuales</a:t>
            </a:r>
            <a:r>
              <a:rPr lang="en-US" sz="1600" dirty="0">
                <a:solidFill>
                  <a:srgbClr val="000000"/>
                </a:solidFill>
              </a:rPr>
              <a:t>/que </a:t>
            </a:r>
            <a:r>
              <a:rPr lang="en-US" sz="1600" dirty="0" err="1">
                <a:solidFill>
                  <a:srgbClr val="000000"/>
                </a:solidFill>
              </a:rPr>
              <a:t>aman</a:t>
            </a:r>
            <a:endParaRPr lang="en-US" sz="1600" b="0" i="0" dirty="0" err="1">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b="0" i="0" dirty="0">
                <a:solidFill>
                  <a:srgbClr val="000000"/>
                </a:solidFill>
                <a:effectLst/>
              </a:rPr>
              <a:t>No </a:t>
            </a:r>
            <a:r>
              <a:rPr lang="en-US" sz="1600" b="0" i="0" dirty="0" err="1">
                <a:solidFill>
                  <a:srgbClr val="000000"/>
                </a:solidFill>
                <a:effectLst/>
              </a:rPr>
              <a:t>tener</a:t>
            </a:r>
            <a:r>
              <a:rPr lang="en-US" sz="1600" b="0" i="0" dirty="0">
                <a:solidFill>
                  <a:srgbClr val="000000"/>
                </a:solidFill>
                <a:effectLst/>
              </a:rPr>
              <a:t> </a:t>
            </a:r>
            <a:r>
              <a:rPr lang="en-US" sz="1600" b="0" i="0" dirty="0" err="1">
                <a:solidFill>
                  <a:srgbClr val="000000"/>
                </a:solidFill>
                <a:effectLst/>
              </a:rPr>
              <a:t>energía</a:t>
            </a:r>
            <a:r>
              <a:rPr lang="en-US" sz="1600" b="0" i="0" dirty="0">
                <a:solidFill>
                  <a:srgbClr val="000000"/>
                </a:solidFill>
                <a:effectLst/>
              </a:rPr>
              <a:t> o </a:t>
            </a:r>
            <a:r>
              <a:rPr lang="en-US" sz="1600" b="0" i="0" dirty="0" err="1">
                <a:solidFill>
                  <a:srgbClr val="000000"/>
                </a:solidFill>
                <a:effectLst/>
              </a:rPr>
              <a:t>tener</a:t>
            </a:r>
            <a:r>
              <a:rPr lang="en-US" sz="1600" b="0" i="0" dirty="0">
                <a:solidFill>
                  <a:srgbClr val="000000"/>
                </a:solidFill>
                <a:effectLst/>
              </a:rPr>
              <a:t> </a:t>
            </a:r>
            <a:r>
              <a:rPr lang="en-US" sz="1600" b="0" i="0" dirty="0" err="1">
                <a:solidFill>
                  <a:srgbClr val="000000"/>
                </a:solidFill>
                <a:effectLst/>
              </a:rPr>
              <a:t>muy</a:t>
            </a:r>
            <a:r>
              <a:rPr lang="en-US" sz="1600" b="0" i="0" dirty="0">
                <a:solidFill>
                  <a:srgbClr val="000000"/>
                </a:solidFill>
                <a:effectLst/>
              </a:rPr>
              <a:t> </a:t>
            </a:r>
            <a:r>
              <a:rPr lang="en-US" sz="1600" b="0" i="0" dirty="0" err="1">
                <a:solidFill>
                  <a:srgbClr val="000000"/>
                </a:solidFill>
                <a:effectLst/>
              </a:rPr>
              <a:t>poca</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b="0" i="0" dirty="0">
                <a:solidFill>
                  <a:srgbClr val="000000"/>
                </a:solidFill>
                <a:effectLst/>
              </a:rPr>
              <a:t>Insensible ante las </a:t>
            </a:r>
            <a:r>
              <a:rPr lang="en-US" sz="1600" b="0" i="0" dirty="0" err="1">
                <a:solidFill>
                  <a:srgbClr val="000000"/>
                </a:solidFill>
                <a:effectLst/>
              </a:rPr>
              <a:t>emociones</a:t>
            </a:r>
            <a:r>
              <a:rPr lang="en-US" sz="1600" b="0" i="0" dirty="0">
                <a:solidFill>
                  <a:srgbClr val="000000"/>
                </a:solidFill>
                <a:effectLst/>
              </a:rPr>
              <a:t> o </a:t>
            </a:r>
            <a:r>
              <a:rPr lang="en-US" sz="1600" b="0" i="0" dirty="0" err="1">
                <a:solidFill>
                  <a:srgbClr val="000000"/>
                </a:solidFill>
                <a:effectLst/>
              </a:rPr>
              <a:t>como</a:t>
            </a:r>
            <a:r>
              <a:rPr lang="en-US" sz="1600" b="0" i="0" dirty="0">
                <a:solidFill>
                  <a:srgbClr val="000000"/>
                </a:solidFill>
                <a:effectLst/>
              </a:rPr>
              <a:t> que nada </a:t>
            </a:r>
            <a:r>
              <a:rPr lang="en-US" sz="1600" b="0" i="0" dirty="0" err="1">
                <a:solidFill>
                  <a:srgbClr val="000000"/>
                </a:solidFill>
                <a:effectLst/>
              </a:rPr>
              <a:t>importa</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b="0" i="0" dirty="0">
                <a:solidFill>
                  <a:srgbClr val="000000"/>
                </a:solidFill>
                <a:effectLst/>
              </a:rPr>
              <a:t>Dolores </a:t>
            </a:r>
            <a:r>
              <a:rPr lang="en-US" sz="1600" dirty="0" err="1">
                <a:solidFill>
                  <a:srgbClr val="000000"/>
                </a:solidFill>
              </a:rPr>
              <a:t>físicos</a:t>
            </a:r>
            <a:r>
              <a:rPr lang="en-US" sz="1600" dirty="0">
                <a:solidFill>
                  <a:srgbClr val="000000"/>
                </a:solidFill>
              </a:rPr>
              <a:t> </a:t>
            </a:r>
            <a:r>
              <a:rPr lang="en-US" sz="1600" dirty="0" err="1">
                <a:solidFill>
                  <a:srgbClr val="000000"/>
                </a:solidFill>
              </a:rPr>
              <a:t>inexplicables</a:t>
            </a:r>
            <a:endParaRPr lang="en-US" sz="1600" b="0" i="0" dirty="0" err="1">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b="0" i="0" dirty="0" err="1">
                <a:solidFill>
                  <a:srgbClr val="000000"/>
                </a:solidFill>
                <a:effectLst/>
              </a:rPr>
              <a:t>Sentimientos</a:t>
            </a:r>
            <a:r>
              <a:rPr lang="en-US" sz="1600" b="0" i="0" dirty="0">
                <a:solidFill>
                  <a:srgbClr val="000000"/>
                </a:solidFill>
                <a:effectLst/>
              </a:rPr>
              <a:t> de </a:t>
            </a:r>
            <a:r>
              <a:rPr lang="en-US" sz="1600" b="0" i="0" dirty="0" err="1">
                <a:solidFill>
                  <a:srgbClr val="000000"/>
                </a:solidFill>
                <a:effectLst/>
              </a:rPr>
              <a:t>desamparo</a:t>
            </a:r>
            <a:r>
              <a:rPr lang="en-US" sz="1600" b="0" i="0" dirty="0">
                <a:solidFill>
                  <a:srgbClr val="000000"/>
                </a:solidFill>
                <a:effectLst/>
              </a:rPr>
              <a:t> y sin </a:t>
            </a:r>
            <a:r>
              <a:rPr lang="en-US" sz="1600" b="0" i="0" dirty="0" err="1">
                <a:solidFill>
                  <a:srgbClr val="000000"/>
                </a:solidFill>
                <a:effectLst/>
              </a:rPr>
              <a:t>esperanza</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dirty="0" err="1">
                <a:solidFill>
                  <a:srgbClr val="000000"/>
                </a:solidFill>
              </a:rPr>
              <a:t>Fumar</a:t>
            </a:r>
            <a:r>
              <a:rPr lang="en-US" sz="1600" dirty="0">
                <a:solidFill>
                  <a:srgbClr val="000000"/>
                </a:solidFill>
              </a:rPr>
              <a:t>, </a:t>
            </a:r>
            <a:r>
              <a:rPr lang="en-US" sz="1600" dirty="0" err="1">
                <a:solidFill>
                  <a:srgbClr val="000000"/>
                </a:solidFill>
              </a:rPr>
              <a:t>tomar</a:t>
            </a:r>
            <a:r>
              <a:rPr lang="en-US" sz="1600" dirty="0">
                <a:solidFill>
                  <a:srgbClr val="000000"/>
                </a:solidFill>
              </a:rPr>
              <a:t> o </a:t>
            </a:r>
            <a:r>
              <a:rPr lang="en-US" sz="1600" dirty="0" err="1">
                <a:solidFill>
                  <a:srgbClr val="000000"/>
                </a:solidFill>
              </a:rPr>
              <a:t>el</a:t>
            </a:r>
            <a:r>
              <a:rPr lang="en-US" sz="1600" dirty="0">
                <a:solidFill>
                  <a:srgbClr val="000000"/>
                </a:solidFill>
              </a:rPr>
              <a:t> </a:t>
            </a:r>
            <a:r>
              <a:rPr lang="en-US" sz="1600" dirty="0" err="1">
                <a:solidFill>
                  <a:srgbClr val="000000"/>
                </a:solidFill>
              </a:rPr>
              <a:t>uso</a:t>
            </a:r>
            <a:r>
              <a:rPr lang="en-US" sz="1600" dirty="0">
                <a:solidFill>
                  <a:srgbClr val="000000"/>
                </a:solidFill>
              </a:rPr>
              <a:t> de </a:t>
            </a:r>
            <a:r>
              <a:rPr lang="en-US" sz="1600" dirty="0" err="1">
                <a:solidFill>
                  <a:srgbClr val="000000"/>
                </a:solidFill>
              </a:rPr>
              <a:t>drogas</a:t>
            </a:r>
            <a:r>
              <a:rPr lang="en-US" sz="1600" dirty="0">
                <a:solidFill>
                  <a:srgbClr val="000000"/>
                </a:solidFill>
              </a:rPr>
              <a:t> </a:t>
            </a:r>
            <a:r>
              <a:rPr lang="en-US" sz="1600" dirty="0" err="1">
                <a:solidFill>
                  <a:srgbClr val="000000"/>
                </a:solidFill>
              </a:rPr>
              <a:t>más</a:t>
            </a:r>
            <a:r>
              <a:rPr lang="en-US" sz="1600" dirty="0">
                <a:solidFill>
                  <a:srgbClr val="000000"/>
                </a:solidFill>
              </a:rPr>
              <a:t> de lo normal</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b="0" i="0" dirty="0" err="1">
                <a:solidFill>
                  <a:srgbClr val="000000"/>
                </a:solidFill>
                <a:effectLst/>
              </a:rPr>
              <a:t>Sentirse</a:t>
            </a:r>
            <a:r>
              <a:rPr lang="en-US" sz="1600" b="0" i="0" dirty="0">
                <a:solidFill>
                  <a:srgbClr val="000000"/>
                </a:solidFill>
                <a:effectLst/>
              </a:rPr>
              <a:t> </a:t>
            </a:r>
            <a:r>
              <a:rPr lang="en-US" sz="1600" b="0" i="0" dirty="0" err="1">
                <a:solidFill>
                  <a:srgbClr val="000000"/>
                </a:solidFill>
                <a:effectLst/>
              </a:rPr>
              <a:t>confundidos</a:t>
            </a:r>
            <a:r>
              <a:rPr lang="en-US" sz="1600" b="0" i="0" dirty="0">
                <a:solidFill>
                  <a:srgbClr val="000000"/>
                </a:solidFill>
                <a:effectLst/>
              </a:rPr>
              <a:t>, </a:t>
            </a:r>
            <a:r>
              <a:rPr lang="en-US" sz="1600" b="0" i="0" dirty="0" err="1">
                <a:solidFill>
                  <a:srgbClr val="000000"/>
                </a:solidFill>
                <a:effectLst/>
              </a:rPr>
              <a:t>olvidadizos</a:t>
            </a:r>
            <a:r>
              <a:rPr lang="en-US" sz="1600" b="0" i="0" dirty="0">
                <a:solidFill>
                  <a:srgbClr val="000000"/>
                </a:solidFill>
                <a:effectLst/>
              </a:rPr>
              <a:t>, </a:t>
            </a:r>
            <a:r>
              <a:rPr lang="en-US" sz="1600" b="0" i="0" dirty="0" err="1">
                <a:solidFill>
                  <a:srgbClr val="000000"/>
                </a:solidFill>
                <a:effectLst/>
              </a:rPr>
              <a:t>enojados</a:t>
            </a:r>
            <a:r>
              <a:rPr lang="en-US" sz="1600" b="0" i="0" dirty="0">
                <a:solidFill>
                  <a:srgbClr val="000000"/>
                </a:solidFill>
                <a:effectLst/>
              </a:rPr>
              <a:t>, </a:t>
            </a:r>
            <a:r>
              <a:rPr lang="en-US" sz="1600" b="0" i="0" dirty="0" err="1">
                <a:solidFill>
                  <a:srgbClr val="000000"/>
                </a:solidFill>
                <a:effectLst/>
              </a:rPr>
              <a:t>preocupados</a:t>
            </a:r>
            <a:r>
              <a:rPr lang="en-US" sz="1600" b="0" i="0" dirty="0">
                <a:solidFill>
                  <a:srgbClr val="000000"/>
                </a:solidFill>
                <a:effectLst/>
              </a:rPr>
              <a:t> o </a:t>
            </a:r>
            <a:r>
              <a:rPr lang="en-US" sz="1600" b="0" i="0" dirty="0" err="1">
                <a:solidFill>
                  <a:srgbClr val="000000"/>
                </a:solidFill>
                <a:effectLst/>
              </a:rPr>
              <a:t>asustados</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dirty="0" err="1">
                <a:solidFill>
                  <a:srgbClr val="000000"/>
                </a:solidFill>
              </a:rPr>
              <a:t>Discusiones</a:t>
            </a:r>
            <a:r>
              <a:rPr lang="en-US" sz="1600" dirty="0">
                <a:solidFill>
                  <a:srgbClr val="000000"/>
                </a:solidFill>
              </a:rPr>
              <a:t> o </a:t>
            </a:r>
            <a:r>
              <a:rPr lang="en-US" sz="1600" dirty="0" err="1">
                <a:solidFill>
                  <a:srgbClr val="000000"/>
                </a:solidFill>
              </a:rPr>
              <a:t>pléitos</a:t>
            </a:r>
            <a:r>
              <a:rPr lang="en-US" sz="1600" dirty="0">
                <a:solidFill>
                  <a:srgbClr val="000000"/>
                </a:solidFill>
              </a:rPr>
              <a:t> con </a:t>
            </a:r>
            <a:r>
              <a:rPr lang="en-US" sz="1600" dirty="0" err="1">
                <a:solidFill>
                  <a:srgbClr val="000000"/>
                </a:solidFill>
              </a:rPr>
              <a:t>familiares</a:t>
            </a:r>
            <a:r>
              <a:rPr lang="en-US" sz="1600" dirty="0">
                <a:solidFill>
                  <a:srgbClr val="000000"/>
                </a:solidFill>
              </a:rPr>
              <a:t> y amigos</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b="0" i="0" dirty="0" err="1">
                <a:solidFill>
                  <a:srgbClr val="000000"/>
                </a:solidFill>
                <a:effectLst/>
              </a:rPr>
              <a:t>Cambios</a:t>
            </a:r>
            <a:r>
              <a:rPr lang="en-US" sz="1600" b="0" i="0" dirty="0">
                <a:solidFill>
                  <a:srgbClr val="000000"/>
                </a:solidFill>
                <a:effectLst/>
              </a:rPr>
              <a:t> de humor tan </a:t>
            </a:r>
            <a:r>
              <a:rPr lang="en-US" sz="1600" b="0" i="0" dirty="0" err="1">
                <a:solidFill>
                  <a:srgbClr val="000000"/>
                </a:solidFill>
                <a:effectLst/>
              </a:rPr>
              <a:t>severos</a:t>
            </a:r>
            <a:r>
              <a:rPr lang="en-US" sz="1600" b="0" i="0" dirty="0">
                <a:solidFill>
                  <a:srgbClr val="000000"/>
                </a:solidFill>
                <a:effectLst/>
              </a:rPr>
              <a:t> que </a:t>
            </a:r>
            <a:r>
              <a:rPr lang="en-US" sz="1600" b="0" i="0" dirty="0" err="1">
                <a:solidFill>
                  <a:srgbClr val="000000"/>
                </a:solidFill>
                <a:effectLst/>
              </a:rPr>
              <a:t>causan</a:t>
            </a:r>
            <a:r>
              <a:rPr lang="en-US" sz="1600" b="0" i="0" dirty="0">
                <a:solidFill>
                  <a:srgbClr val="000000"/>
                </a:solidFill>
                <a:effectLst/>
              </a:rPr>
              <a:t> </a:t>
            </a:r>
            <a:r>
              <a:rPr lang="en-US" sz="1600" b="0" i="0" dirty="0" err="1">
                <a:solidFill>
                  <a:srgbClr val="000000"/>
                </a:solidFill>
                <a:effectLst/>
              </a:rPr>
              <a:t>problemas</a:t>
            </a:r>
            <a:r>
              <a:rPr lang="en-US" sz="1600" b="0" i="0" dirty="0">
                <a:solidFill>
                  <a:srgbClr val="000000"/>
                </a:solidFill>
                <a:effectLst/>
              </a:rPr>
              <a:t> con </a:t>
            </a:r>
            <a:r>
              <a:rPr lang="en-US" sz="1600" dirty="0">
                <a:solidFill>
                  <a:srgbClr val="000000"/>
                </a:solidFill>
              </a:rPr>
              <a:t>personas </a:t>
            </a:r>
            <a:r>
              <a:rPr lang="en-US" sz="1600" dirty="0" err="1">
                <a:solidFill>
                  <a:srgbClr val="000000"/>
                </a:solidFill>
              </a:rPr>
              <a:t>cercanas</a:t>
            </a:r>
            <a:endParaRPr lang="en-US" sz="1600" b="0" i="0" dirty="0" err="1">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Tener</a:t>
            </a:r>
            <a:r>
              <a:rPr lang="en-US" sz="1600" b="0" i="0" dirty="0">
                <a:solidFill>
                  <a:srgbClr val="000000"/>
                </a:solidFill>
                <a:effectLst/>
              </a:rPr>
              <a:t> </a:t>
            </a:r>
            <a:r>
              <a:rPr lang="en-US" sz="1600" b="0" i="0" dirty="0" err="1">
                <a:solidFill>
                  <a:srgbClr val="000000"/>
                </a:solidFill>
                <a:effectLst/>
              </a:rPr>
              <a:t>pensamientos</a:t>
            </a:r>
            <a:r>
              <a:rPr lang="en-US" sz="1600" b="0" i="0" dirty="0">
                <a:solidFill>
                  <a:srgbClr val="000000"/>
                </a:solidFill>
                <a:effectLst/>
              </a:rPr>
              <a:t> </a:t>
            </a:r>
            <a:r>
              <a:rPr lang="en-US" sz="1600" b="0" i="0" dirty="0" err="1">
                <a:solidFill>
                  <a:srgbClr val="000000"/>
                </a:solidFill>
                <a:effectLst/>
              </a:rPr>
              <a:t>persistentes</a:t>
            </a:r>
            <a:r>
              <a:rPr lang="en-US" sz="1600" b="0" i="0" dirty="0">
                <a:solidFill>
                  <a:srgbClr val="000000"/>
                </a:solidFill>
                <a:effectLst/>
              </a:rPr>
              <a:t> de </a:t>
            </a:r>
            <a:r>
              <a:rPr lang="en-US" sz="1600" b="0" i="0" dirty="0" err="1">
                <a:solidFill>
                  <a:srgbClr val="000000"/>
                </a:solidFill>
                <a:effectLst/>
              </a:rPr>
              <a:t>recuerdos</a:t>
            </a:r>
            <a:r>
              <a:rPr lang="en-US" sz="1600" b="0" i="0" dirty="0">
                <a:solidFill>
                  <a:srgbClr val="000000"/>
                </a:solidFill>
                <a:effectLst/>
              </a:rPr>
              <a:t> </a:t>
            </a:r>
            <a:r>
              <a:rPr lang="en-US" sz="1600" b="0" i="0" dirty="0" err="1">
                <a:solidFill>
                  <a:srgbClr val="000000"/>
                </a:solidFill>
                <a:effectLst/>
              </a:rPr>
              <a:t>dificiles</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b="0" i="0" dirty="0" err="1">
                <a:solidFill>
                  <a:srgbClr val="000000"/>
                </a:solidFill>
                <a:effectLst/>
              </a:rPr>
              <a:t>Escuchar</a:t>
            </a:r>
            <a:r>
              <a:rPr lang="en-US" sz="1600" b="0" i="0" dirty="0">
                <a:solidFill>
                  <a:srgbClr val="000000"/>
                </a:solidFill>
                <a:effectLst/>
              </a:rPr>
              <a:t> voces o </a:t>
            </a:r>
            <a:r>
              <a:rPr lang="en-US" sz="1600" b="0" i="0" dirty="0" err="1">
                <a:solidFill>
                  <a:srgbClr val="000000"/>
                </a:solidFill>
                <a:effectLst/>
              </a:rPr>
              <a:t>creer</a:t>
            </a:r>
            <a:r>
              <a:rPr lang="en-US" sz="1600" b="0" i="0" dirty="0">
                <a:solidFill>
                  <a:srgbClr val="000000"/>
                </a:solidFill>
                <a:effectLst/>
              </a:rPr>
              <a:t> </a:t>
            </a:r>
            <a:r>
              <a:rPr lang="en-US" sz="1600" b="0" i="0" dirty="0" err="1">
                <a:solidFill>
                  <a:srgbClr val="000000"/>
                </a:solidFill>
                <a:effectLst/>
              </a:rPr>
              <a:t>cosas</a:t>
            </a:r>
            <a:r>
              <a:rPr lang="en-US" sz="1600" b="0" i="0" dirty="0">
                <a:solidFill>
                  <a:srgbClr val="000000"/>
                </a:solidFill>
                <a:effectLst/>
              </a:rPr>
              <a:t> que </a:t>
            </a:r>
            <a:r>
              <a:rPr lang="en-US" sz="1600" b="0" i="0" dirty="0" err="1">
                <a:solidFill>
                  <a:srgbClr val="000000"/>
                </a:solidFill>
                <a:effectLst/>
              </a:rPr>
              <a:t>que</a:t>
            </a:r>
            <a:r>
              <a:rPr lang="en-US" sz="1600" b="0" i="0" dirty="0">
                <a:solidFill>
                  <a:srgbClr val="000000"/>
                </a:solidFill>
                <a:effectLst/>
              </a:rPr>
              <a:t> no son </a:t>
            </a:r>
            <a:r>
              <a:rPr lang="en-US" sz="1600" b="0" i="0" dirty="0" err="1">
                <a:solidFill>
                  <a:srgbClr val="000000"/>
                </a:solidFill>
                <a:effectLst/>
              </a:rPr>
              <a:t>ciertas</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b="0" i="0" dirty="0">
                <a:solidFill>
                  <a:srgbClr val="000000"/>
                </a:solidFill>
                <a:effectLst/>
              </a:rPr>
              <a:t>Pensar </a:t>
            </a:r>
            <a:r>
              <a:rPr lang="en-US" sz="1600" b="0" i="0" dirty="0" err="1">
                <a:solidFill>
                  <a:srgbClr val="000000"/>
                </a:solidFill>
                <a:effectLst/>
              </a:rPr>
              <a:t>en</a:t>
            </a:r>
            <a:r>
              <a:rPr lang="en-US" sz="1600" b="0" i="0" dirty="0">
                <a:solidFill>
                  <a:srgbClr val="000000"/>
                </a:solidFill>
                <a:effectLst/>
              </a:rPr>
              <a:t> </a:t>
            </a:r>
            <a:r>
              <a:rPr lang="en-US" sz="1600" b="0" i="0" dirty="0" err="1">
                <a:solidFill>
                  <a:srgbClr val="000000"/>
                </a:solidFill>
                <a:effectLst/>
              </a:rPr>
              <a:t>lastimarse</a:t>
            </a:r>
            <a:r>
              <a:rPr lang="en-US" sz="1600" b="0" i="0" dirty="0">
                <a:solidFill>
                  <a:srgbClr val="000000"/>
                </a:solidFill>
                <a:effectLst/>
              </a:rPr>
              <a:t> a </a:t>
            </a:r>
            <a:r>
              <a:rPr lang="en-US" sz="1600" b="0" i="0" dirty="0" err="1">
                <a:solidFill>
                  <a:srgbClr val="000000"/>
                </a:solidFill>
                <a:effectLst/>
              </a:rPr>
              <a:t>si</a:t>
            </a:r>
            <a:r>
              <a:rPr lang="en-US" sz="1600" b="0" i="0" dirty="0">
                <a:solidFill>
                  <a:srgbClr val="000000"/>
                </a:solidFill>
                <a:effectLst/>
              </a:rPr>
              <a:t> </a:t>
            </a:r>
            <a:r>
              <a:rPr lang="en-US" sz="1600" b="0" i="0" dirty="0" err="1">
                <a:solidFill>
                  <a:srgbClr val="000000"/>
                </a:solidFill>
                <a:effectLst/>
              </a:rPr>
              <a:t>mismo</a:t>
            </a:r>
            <a:r>
              <a:rPr lang="en-US" sz="1600" b="0" i="0" dirty="0">
                <a:solidFill>
                  <a:srgbClr val="000000"/>
                </a:solidFill>
                <a:effectLst/>
              </a:rPr>
              <a:t> o a los </a:t>
            </a:r>
            <a:r>
              <a:rPr lang="en-US" sz="1600" b="0" i="0" dirty="0" err="1">
                <a:solidFill>
                  <a:srgbClr val="000000"/>
                </a:solidFill>
                <a:effectLst/>
              </a:rPr>
              <a:t>demás</a:t>
            </a:r>
            <a:endParaRPr lang="en-US" sz="1600" b="0" i="0" dirty="0">
              <a:solidFill>
                <a:srgbClr val="000000"/>
              </a:solidFill>
              <a:effectLst/>
              <a:cs typeface="Calibri"/>
            </a:endParaRPr>
          </a:p>
          <a:p>
            <a:pPr>
              <a:lnSpc>
                <a:spcPct val="150000"/>
              </a:lnSpc>
              <a:buFont typeface="Arial" panose="020B0604020202020204" pitchFamily="34" charset="0"/>
              <a:buChar char="•"/>
            </a:pPr>
            <a:r>
              <a:rPr lang="en-US" sz="1600" dirty="0">
                <a:solidFill>
                  <a:srgbClr val="000000"/>
                </a:solidFill>
              </a:rPr>
              <a:t> </a:t>
            </a:r>
            <a:r>
              <a:rPr lang="en-US" sz="1600" dirty="0" err="1">
                <a:solidFill>
                  <a:srgbClr val="000000"/>
                </a:solidFill>
              </a:rPr>
              <a:t>Inhabilidad</a:t>
            </a:r>
            <a:r>
              <a:rPr lang="en-US" sz="1600" b="0" i="0" dirty="0">
                <a:solidFill>
                  <a:srgbClr val="000000"/>
                </a:solidFill>
                <a:effectLst/>
              </a:rPr>
              <a:t> de </a:t>
            </a:r>
            <a:r>
              <a:rPr lang="en-US" sz="1600" b="0" i="0" dirty="0" err="1">
                <a:solidFill>
                  <a:srgbClr val="000000"/>
                </a:solidFill>
                <a:effectLst/>
              </a:rPr>
              <a:t>mantener</a:t>
            </a:r>
            <a:r>
              <a:rPr lang="en-US" sz="1600" b="0" i="0" dirty="0">
                <a:solidFill>
                  <a:srgbClr val="000000"/>
                </a:solidFill>
                <a:effectLst/>
              </a:rPr>
              <a:t> </a:t>
            </a:r>
            <a:r>
              <a:rPr lang="en-US" sz="1600" b="0" i="0" dirty="0" err="1">
                <a:solidFill>
                  <a:srgbClr val="000000"/>
                </a:solidFill>
                <a:effectLst/>
              </a:rPr>
              <a:t>responsabilidades</a:t>
            </a:r>
            <a:r>
              <a:rPr lang="en-US" sz="1600" b="0" i="0" dirty="0">
                <a:solidFill>
                  <a:srgbClr val="000000"/>
                </a:solidFill>
                <a:effectLst/>
              </a:rPr>
              <a:t> </a:t>
            </a:r>
            <a:r>
              <a:rPr lang="en-US" sz="1600" b="0" i="0" dirty="0" err="1">
                <a:solidFill>
                  <a:srgbClr val="000000"/>
                </a:solidFill>
                <a:effectLst/>
              </a:rPr>
              <a:t>diarias</a:t>
            </a:r>
            <a:r>
              <a:rPr lang="en-US" sz="1600" dirty="0">
                <a:solidFill>
                  <a:srgbClr val="000000"/>
                </a:solidFill>
              </a:rPr>
              <a:t> </a:t>
            </a:r>
            <a:endParaRPr lang="en-US" sz="1600" b="0" i="0" dirty="0">
              <a:solidFill>
                <a:srgbClr val="000000"/>
              </a:solidFill>
              <a:effectLst/>
              <a:cs typeface="Calibri"/>
            </a:endParaRPr>
          </a:p>
        </p:txBody>
      </p:sp>
      <p:sp>
        <p:nvSpPr>
          <p:cNvPr id="7" name="TextBox 6">
            <a:extLst>
              <a:ext uri="{FF2B5EF4-FFF2-40B4-BE49-F238E27FC236}">
                <a16:creationId xmlns:a16="http://schemas.microsoft.com/office/drawing/2014/main" id="{FCEA6E5B-3343-4AFF-B2B5-CDFD01D7A034}"/>
              </a:ext>
            </a:extLst>
          </p:cNvPr>
          <p:cNvSpPr txBox="1"/>
          <p:nvPr/>
        </p:nvSpPr>
        <p:spPr>
          <a:xfrm>
            <a:off x="171860" y="904394"/>
            <a:ext cx="7651091" cy="944302"/>
          </a:xfrm>
          <a:prstGeom prst="rect">
            <a:avLst/>
          </a:prstGeom>
          <a:noFill/>
        </p:spPr>
        <p:txBody>
          <a:bodyPr wrap="square" lIns="91440" tIns="45720" rIns="91440" bIns="45720" rtlCol="0" anchor="t">
            <a:spAutoFit/>
          </a:bodyPr>
          <a:lstStyle/>
          <a:p>
            <a:r>
              <a:rPr lang="en-US" b="1" dirty="0">
                <a:solidFill>
                  <a:srgbClr val="000000"/>
                </a:solidFill>
                <a:effectLst/>
              </a:rPr>
              <a:t>¿</a:t>
            </a:r>
            <a:r>
              <a:rPr lang="en-US" b="1" dirty="0" err="1">
                <a:solidFill>
                  <a:srgbClr val="000000"/>
                </a:solidFill>
                <a:effectLst/>
              </a:rPr>
              <a:t>Cómo</a:t>
            </a:r>
            <a:r>
              <a:rPr lang="en-US" b="1" dirty="0">
                <a:solidFill>
                  <a:srgbClr val="000000"/>
                </a:solidFill>
                <a:effectLst/>
              </a:rPr>
              <a:t> </a:t>
            </a:r>
            <a:r>
              <a:rPr lang="en-US" b="1" dirty="0" err="1">
                <a:solidFill>
                  <a:srgbClr val="000000"/>
                </a:solidFill>
                <a:effectLst/>
              </a:rPr>
              <a:t>sé</a:t>
            </a:r>
            <a:r>
              <a:rPr lang="en-US" b="1" dirty="0">
                <a:solidFill>
                  <a:srgbClr val="000000"/>
                </a:solidFill>
                <a:effectLst/>
              </a:rPr>
              <a:t> </a:t>
            </a:r>
            <a:r>
              <a:rPr lang="en-US" b="1" dirty="0" err="1">
                <a:solidFill>
                  <a:srgbClr val="000000"/>
                </a:solidFill>
                <a:effectLst/>
              </a:rPr>
              <a:t>si</a:t>
            </a:r>
            <a:r>
              <a:rPr lang="en-US" b="1" dirty="0">
                <a:solidFill>
                  <a:srgbClr val="000000"/>
                </a:solidFill>
                <a:effectLst/>
              </a:rPr>
              <a:t> </a:t>
            </a:r>
            <a:r>
              <a:rPr lang="en-US" b="1" dirty="0" err="1">
                <a:solidFill>
                  <a:srgbClr val="000000"/>
                </a:solidFill>
              </a:rPr>
              <a:t>alguién</a:t>
            </a:r>
            <a:r>
              <a:rPr lang="en-US" b="1" dirty="0">
                <a:solidFill>
                  <a:srgbClr val="000000"/>
                </a:solidFill>
              </a:rPr>
              <a:t> </a:t>
            </a:r>
            <a:r>
              <a:rPr lang="en-US" b="1" dirty="0" err="1">
                <a:solidFill>
                  <a:srgbClr val="000000"/>
                </a:solidFill>
                <a:effectLst/>
              </a:rPr>
              <a:t>está</a:t>
            </a:r>
            <a:r>
              <a:rPr lang="en-US" b="1" dirty="0">
                <a:solidFill>
                  <a:srgbClr val="000000"/>
                </a:solidFill>
                <a:effectLst/>
              </a:rPr>
              <a:t> </a:t>
            </a:r>
            <a:r>
              <a:rPr lang="en-US" b="1" dirty="0" err="1">
                <a:solidFill>
                  <a:srgbClr val="000000"/>
                </a:solidFill>
                <a:effectLst/>
              </a:rPr>
              <a:t>experimentando</a:t>
            </a:r>
            <a:r>
              <a:rPr lang="en-US" b="1" dirty="0">
                <a:solidFill>
                  <a:srgbClr val="000000"/>
                </a:solidFill>
                <a:effectLst/>
              </a:rPr>
              <a:t> </a:t>
            </a:r>
            <a:r>
              <a:rPr lang="en-US" b="1" dirty="0" err="1">
                <a:solidFill>
                  <a:srgbClr val="000000"/>
                </a:solidFill>
                <a:effectLst/>
              </a:rPr>
              <a:t>problemas</a:t>
            </a:r>
            <a:r>
              <a:rPr lang="en-US" b="1" dirty="0">
                <a:solidFill>
                  <a:srgbClr val="000000"/>
                </a:solidFill>
                <a:effectLst/>
              </a:rPr>
              <a:t> de </a:t>
            </a:r>
            <a:r>
              <a:rPr lang="en-US" b="1" dirty="0" err="1">
                <a:solidFill>
                  <a:srgbClr val="000000"/>
                </a:solidFill>
              </a:rPr>
              <a:t>salud</a:t>
            </a:r>
            <a:r>
              <a:rPr lang="en-US" b="1" dirty="0">
                <a:solidFill>
                  <a:srgbClr val="000000"/>
                </a:solidFill>
              </a:rPr>
              <a:t> mental? Es </a:t>
            </a:r>
            <a:r>
              <a:rPr lang="en-US" b="1" dirty="0" err="1">
                <a:solidFill>
                  <a:srgbClr val="000000"/>
                </a:solidFill>
              </a:rPr>
              <a:t>importante</a:t>
            </a:r>
            <a:r>
              <a:rPr lang="en-US" b="1" dirty="0">
                <a:solidFill>
                  <a:srgbClr val="000000"/>
                </a:solidFill>
              </a:rPr>
              <a:t> </a:t>
            </a:r>
            <a:r>
              <a:rPr lang="en-US" b="1" dirty="0" err="1">
                <a:solidFill>
                  <a:srgbClr val="000000"/>
                </a:solidFill>
              </a:rPr>
              <a:t>reconocer</a:t>
            </a:r>
            <a:r>
              <a:rPr lang="en-US" b="1" dirty="0">
                <a:solidFill>
                  <a:srgbClr val="000000"/>
                </a:solidFill>
              </a:rPr>
              <a:t> las </a:t>
            </a:r>
            <a:r>
              <a:rPr lang="en-US" b="1" dirty="0" err="1">
                <a:solidFill>
                  <a:srgbClr val="000000"/>
                </a:solidFill>
              </a:rPr>
              <a:t>señales</a:t>
            </a:r>
            <a:r>
              <a:rPr lang="en-US" b="1" dirty="0">
                <a:solidFill>
                  <a:srgbClr val="000000"/>
                </a:solidFill>
              </a:rPr>
              <a:t> de </a:t>
            </a:r>
            <a:r>
              <a:rPr lang="en-US" b="1" dirty="0" err="1">
                <a:solidFill>
                  <a:srgbClr val="000000"/>
                </a:solidFill>
              </a:rPr>
              <a:t>advertencia</a:t>
            </a:r>
            <a:r>
              <a:rPr lang="en-US" b="1" dirty="0">
                <a:solidFill>
                  <a:srgbClr val="000000"/>
                </a:solidFill>
              </a:rPr>
              <a:t>. Uno o </a:t>
            </a:r>
            <a:r>
              <a:rPr lang="en-US" b="1" dirty="0" err="1">
                <a:solidFill>
                  <a:srgbClr val="000000"/>
                </a:solidFill>
              </a:rPr>
              <a:t>más</a:t>
            </a:r>
            <a:r>
              <a:rPr lang="en-US" b="1" dirty="0">
                <a:solidFill>
                  <a:srgbClr val="000000"/>
                </a:solidFill>
              </a:rPr>
              <a:t> de los </a:t>
            </a:r>
            <a:r>
              <a:rPr lang="en-US" b="1" dirty="0" err="1">
                <a:solidFill>
                  <a:srgbClr val="000000"/>
                </a:solidFill>
              </a:rPr>
              <a:t>siguientes</a:t>
            </a:r>
            <a:r>
              <a:rPr lang="en-US" b="1" dirty="0">
                <a:solidFill>
                  <a:srgbClr val="000000"/>
                </a:solidFill>
              </a:rPr>
              <a:t> </a:t>
            </a:r>
            <a:r>
              <a:rPr lang="en-US" b="1" dirty="0" err="1">
                <a:solidFill>
                  <a:srgbClr val="000000"/>
                </a:solidFill>
              </a:rPr>
              <a:t>comportamientos</a:t>
            </a:r>
            <a:r>
              <a:rPr lang="en-US" b="1" dirty="0">
                <a:solidFill>
                  <a:srgbClr val="000000"/>
                </a:solidFill>
              </a:rPr>
              <a:t> </a:t>
            </a:r>
            <a:r>
              <a:rPr lang="en-US" b="1" dirty="0" err="1">
                <a:solidFill>
                  <a:srgbClr val="000000"/>
                </a:solidFill>
              </a:rPr>
              <a:t>podrían</a:t>
            </a:r>
            <a:r>
              <a:rPr lang="en-US" b="1" dirty="0">
                <a:solidFill>
                  <a:srgbClr val="000000"/>
                </a:solidFill>
              </a:rPr>
              <a:t> </a:t>
            </a:r>
            <a:r>
              <a:rPr lang="en-US" b="1" dirty="0" err="1">
                <a:solidFill>
                  <a:srgbClr val="000000"/>
                </a:solidFill>
              </a:rPr>
              <a:t>indicar</a:t>
            </a:r>
            <a:r>
              <a:rPr lang="en-US" b="1" dirty="0">
                <a:solidFill>
                  <a:srgbClr val="000000"/>
                </a:solidFill>
              </a:rPr>
              <a:t> un </a:t>
            </a:r>
            <a:r>
              <a:rPr lang="en-US" b="1" dirty="0" err="1">
                <a:solidFill>
                  <a:srgbClr val="000000"/>
                </a:solidFill>
              </a:rPr>
              <a:t>problema</a:t>
            </a:r>
            <a:r>
              <a:rPr lang="en-US" b="1" dirty="0">
                <a:solidFill>
                  <a:srgbClr val="000000"/>
                </a:solidFill>
              </a:rPr>
              <a:t>.  </a:t>
            </a:r>
            <a:endParaRPr lang="en-US" b="1" dirty="0">
              <a:solidFill>
                <a:srgbClr val="000000"/>
              </a:solidFill>
              <a:effectLst/>
            </a:endParaRPr>
          </a:p>
        </p:txBody>
      </p:sp>
      <p:pic>
        <p:nvPicPr>
          <p:cNvPr id="10" name="Picture 9" descr="trans_psja_logo_stack.png">
            <a:extLst>
              <a:ext uri="{FF2B5EF4-FFF2-40B4-BE49-F238E27FC236}">
                <a16:creationId xmlns:a16="http://schemas.microsoft.com/office/drawing/2014/main" id="{0ECF5CC2-1E14-412A-849A-416546058F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pic>
        <p:nvPicPr>
          <p:cNvPr id="3" name="Picture 2">
            <a:extLst>
              <a:ext uri="{FF2B5EF4-FFF2-40B4-BE49-F238E27FC236}">
                <a16:creationId xmlns:a16="http://schemas.microsoft.com/office/drawing/2014/main" id="{860C2DCA-0A7C-4477-A8BE-50D75412B850}"/>
              </a:ext>
            </a:extLst>
          </p:cNvPr>
          <p:cNvPicPr>
            <a:picLocks noChangeAspect="1"/>
          </p:cNvPicPr>
          <p:nvPr/>
        </p:nvPicPr>
        <p:blipFill>
          <a:blip r:embed="rId4"/>
          <a:stretch>
            <a:fillRect/>
          </a:stretch>
        </p:blipFill>
        <p:spPr>
          <a:xfrm>
            <a:off x="6017387" y="1846270"/>
            <a:ext cx="2794254" cy="2426589"/>
          </a:xfrm>
          <a:prstGeom prst="rect">
            <a:avLst/>
          </a:prstGeom>
        </p:spPr>
      </p:pic>
    </p:spTree>
    <p:extLst>
      <p:ext uri="{BB962C8B-B14F-4D97-AF65-F5344CB8AC3E}">
        <p14:creationId xmlns:p14="http://schemas.microsoft.com/office/powerpoint/2010/main" val="1888814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66332" y="1905506"/>
            <a:ext cx="8454293" cy="3046988"/>
          </a:xfrm>
          <a:prstGeom prst="rect">
            <a:avLst/>
          </a:prstGeom>
          <a:noFill/>
        </p:spPr>
        <p:txBody>
          <a:bodyPr wrap="square" rtlCol="0">
            <a:spAutoFit/>
          </a:bodyPr>
          <a:lstStyle/>
          <a:p>
            <a:r>
              <a:rPr lang="en-US" sz="2400" dirty="0"/>
              <a:t>Hay </a:t>
            </a:r>
            <a:r>
              <a:rPr lang="en-US" sz="2400" dirty="0" err="1"/>
              <a:t>situaciones</a:t>
            </a:r>
            <a:r>
              <a:rPr lang="en-US" sz="2400" dirty="0"/>
              <a:t> que </a:t>
            </a:r>
            <a:r>
              <a:rPr lang="en-US" sz="2400" dirty="0" err="1"/>
              <a:t>pueden</a:t>
            </a:r>
            <a:r>
              <a:rPr lang="en-US" sz="2400" dirty="0"/>
              <a:t> </a:t>
            </a:r>
            <a:r>
              <a:rPr lang="en-US" sz="2400" dirty="0" err="1"/>
              <a:t>provocar</a:t>
            </a:r>
            <a:r>
              <a:rPr lang="en-US" sz="2400" dirty="0"/>
              <a:t> </a:t>
            </a:r>
            <a:r>
              <a:rPr lang="en-US" sz="2400" dirty="0" err="1"/>
              <a:t>problemas</a:t>
            </a:r>
            <a:r>
              <a:rPr lang="en-US" sz="2400" dirty="0"/>
              <a:t> con la </a:t>
            </a:r>
            <a:r>
              <a:rPr lang="en-US" sz="2400" dirty="0" err="1"/>
              <a:t>salud</a:t>
            </a:r>
            <a:r>
              <a:rPr lang="en-US" sz="2400" dirty="0"/>
              <a:t> mental. </a:t>
            </a:r>
            <a:r>
              <a:rPr lang="en-US" sz="2400" dirty="0" err="1"/>
              <a:t>Algunos</a:t>
            </a:r>
            <a:r>
              <a:rPr lang="en-US" sz="2400" dirty="0"/>
              <a:t> son: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 </a:t>
            </a:r>
            <a:r>
              <a:rPr lang="en-US" sz="2400" dirty="0" err="1"/>
              <a:t>estrés</a:t>
            </a:r>
            <a:endParaRPr lang="en-US" sz="2400" dirty="0"/>
          </a:p>
          <a:p>
            <a:pPr marL="342900" indent="-342900">
              <a:buFont typeface="Arial" panose="020B0604020202020204" pitchFamily="34" charset="0"/>
              <a:buChar char="•"/>
            </a:pPr>
            <a:r>
              <a:rPr lang="en-US" sz="2400" dirty="0" err="1"/>
              <a:t>mudanza</a:t>
            </a:r>
            <a:endParaRPr lang="en-US" sz="2400" dirty="0"/>
          </a:p>
          <a:p>
            <a:pPr marL="285750" indent="-285750">
              <a:buFont typeface="Arial" panose="020B0604020202020204" pitchFamily="34" charset="0"/>
              <a:buChar char="•"/>
            </a:pPr>
            <a:r>
              <a:rPr lang="en-US" sz="2400" dirty="0"/>
              <a:t> </a:t>
            </a:r>
            <a:r>
              <a:rPr lang="en-US" sz="2400" dirty="0" err="1"/>
              <a:t>pérdida</a:t>
            </a:r>
            <a:r>
              <a:rPr lang="en-US" sz="2400" dirty="0"/>
              <a:t> del </a:t>
            </a:r>
            <a:r>
              <a:rPr lang="en-US" sz="2400" dirty="0" err="1"/>
              <a:t>empleo</a:t>
            </a:r>
            <a:endParaRPr lang="en-US" sz="2400" dirty="0"/>
          </a:p>
          <a:p>
            <a:pPr marL="285750" indent="-285750">
              <a:buFont typeface="Arial" panose="020B0604020202020204" pitchFamily="34" charset="0"/>
              <a:buChar char="•"/>
            </a:pPr>
            <a:r>
              <a:rPr lang="en-US" sz="2400" dirty="0"/>
              <a:t> </a:t>
            </a:r>
            <a:r>
              <a:rPr lang="en-US" sz="2400" dirty="0" err="1"/>
              <a:t>cambios</a:t>
            </a:r>
            <a:r>
              <a:rPr lang="en-US" sz="2400" dirty="0"/>
              <a:t> de </a:t>
            </a:r>
            <a:r>
              <a:rPr lang="en-US" sz="2400" dirty="0" err="1"/>
              <a:t>entorno</a:t>
            </a:r>
            <a:endParaRPr lang="en-US" sz="2400" dirty="0"/>
          </a:p>
          <a:p>
            <a:pPr marL="285750" indent="-285750">
              <a:buFont typeface="Arial" panose="020B0604020202020204" pitchFamily="34" charset="0"/>
              <a:buChar char="•"/>
            </a:pPr>
            <a:r>
              <a:rPr lang="en-US" sz="2400" dirty="0"/>
              <a:t> </a:t>
            </a:r>
            <a:r>
              <a:rPr lang="en-US" sz="2400" dirty="0" err="1"/>
              <a:t>carencias</a:t>
            </a:r>
            <a:endParaRPr lang="en-US" sz="2400" dirty="0"/>
          </a:p>
        </p:txBody>
      </p:sp>
      <p:grpSp>
        <p:nvGrpSpPr>
          <p:cNvPr id="14" name="Group 13"/>
          <p:cNvGrpSpPr/>
          <p:nvPr/>
        </p:nvGrpSpPr>
        <p:grpSpPr>
          <a:xfrm>
            <a:off x="-34332" y="234703"/>
            <a:ext cx="9178332" cy="616345"/>
            <a:chOff x="-98950" y="203200"/>
            <a:chExt cx="9317652" cy="598196"/>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itle 1"/>
            <p:cNvSpPr txBox="1">
              <a:spLocks/>
            </p:cNvSpPr>
            <p:nvPr/>
          </p:nvSpPr>
          <p:spPr>
            <a:xfrm>
              <a:off x="-98950" y="331495"/>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800" b="1" cap="all" dirty="0" err="1">
                  <a:solidFill>
                    <a:schemeClr val="bg1"/>
                  </a:solidFill>
                </a:rPr>
                <a:t>Dificultades</a:t>
              </a:r>
              <a:r>
                <a:rPr lang="en-US" sz="3800" b="1" cap="all" dirty="0">
                  <a:solidFill>
                    <a:schemeClr val="bg1"/>
                  </a:solidFill>
                </a:rPr>
                <a:t> con la </a:t>
              </a:r>
              <a:r>
                <a:rPr lang="en-US" sz="3800" b="1" cap="all" dirty="0" err="1">
                  <a:solidFill>
                    <a:schemeClr val="bg1"/>
                  </a:solidFill>
                </a:rPr>
                <a:t>salud</a:t>
              </a:r>
              <a:r>
                <a:rPr lang="en-US" sz="3800" b="1" cap="all" dirty="0">
                  <a:solidFill>
                    <a:schemeClr val="bg1"/>
                  </a:solidFill>
                </a:rPr>
                <a:t> mental</a:t>
              </a:r>
              <a:endParaRPr lang="en-US" sz="3800" b="1" cap="all">
                <a:solidFill>
                  <a:schemeClr val="bg1"/>
                </a:solidFill>
                <a:cs typeface="Calibri"/>
              </a:endParaRPr>
            </a:p>
            <a:p>
              <a:pPr algn="l"/>
              <a:endParaRPr lang="en-US" sz="1200" spc="300" dirty="0">
                <a:solidFill>
                  <a:schemeClr val="bg1"/>
                </a:solidFill>
                <a:latin typeface="Gill Sans"/>
                <a:cs typeface="Gill Sans"/>
              </a:endParaRPr>
            </a:p>
          </p:txBody>
        </p:sp>
      </p:grpSp>
      <p:sp>
        <p:nvSpPr>
          <p:cNvPr id="2" name="Slide Number Placeholder 1"/>
          <p:cNvSpPr>
            <a:spLocks noGrp="1"/>
          </p:cNvSpPr>
          <p:nvPr>
            <p:ph type="sldNum" sz="quarter" idx="12"/>
          </p:nvPr>
        </p:nvSpPr>
        <p:spPr>
          <a:xfrm>
            <a:off x="6572129" y="6356350"/>
            <a:ext cx="2133600" cy="365125"/>
          </a:xfrm>
        </p:spPr>
        <p:txBody>
          <a:bodyPr/>
          <a:lstStyle/>
          <a:p>
            <a:fld id="{95F6E770-5B8E-4A47-88F3-6D6A9AA56717}" type="slidenum">
              <a:rPr lang="en-US" smtClean="0"/>
              <a:t>7</a:t>
            </a:fld>
            <a:endParaRPr lang="en-US" dirty="0"/>
          </a:p>
        </p:txBody>
      </p:sp>
      <p:sp>
        <p:nvSpPr>
          <p:cNvPr id="3" name="TextBox 2">
            <a:extLst>
              <a:ext uri="{FF2B5EF4-FFF2-40B4-BE49-F238E27FC236}">
                <a16:creationId xmlns:a16="http://schemas.microsoft.com/office/drawing/2014/main" id="{9AE6DA45-3283-4850-840E-DDC0BEE8DE93}"/>
              </a:ext>
            </a:extLst>
          </p:cNvPr>
          <p:cNvSpPr txBox="1"/>
          <p:nvPr/>
        </p:nvSpPr>
        <p:spPr>
          <a:xfrm>
            <a:off x="366333" y="1320846"/>
            <a:ext cx="8212588" cy="523220"/>
          </a:xfrm>
          <a:prstGeom prst="rect">
            <a:avLst/>
          </a:prstGeom>
          <a:noFill/>
        </p:spPr>
        <p:txBody>
          <a:bodyPr wrap="square" rtlCol="0">
            <a:spAutoFit/>
          </a:bodyPr>
          <a:lstStyle/>
          <a:p>
            <a:r>
              <a:rPr lang="en-US" sz="2800" b="1" dirty="0" err="1">
                <a:latin typeface="+mj-lt"/>
              </a:rPr>
              <a:t>Situaciones</a:t>
            </a:r>
            <a:r>
              <a:rPr lang="en-US" sz="2800" b="1" dirty="0">
                <a:latin typeface="+mj-lt"/>
              </a:rPr>
              <a:t> que </a:t>
            </a:r>
            <a:r>
              <a:rPr lang="en-US" sz="2800" b="1" dirty="0" err="1">
                <a:latin typeface="+mj-lt"/>
              </a:rPr>
              <a:t>podrían</a:t>
            </a:r>
            <a:r>
              <a:rPr lang="en-US" sz="2800" b="1" dirty="0">
                <a:latin typeface="+mj-lt"/>
              </a:rPr>
              <a:t> </a:t>
            </a:r>
            <a:r>
              <a:rPr lang="en-US" sz="2800" b="1" dirty="0" err="1">
                <a:latin typeface="+mj-lt"/>
              </a:rPr>
              <a:t>afectar</a:t>
            </a:r>
            <a:r>
              <a:rPr lang="en-US" sz="2800" b="1" dirty="0">
                <a:latin typeface="+mj-lt"/>
              </a:rPr>
              <a:t> la </a:t>
            </a:r>
            <a:r>
              <a:rPr lang="en-US" sz="2800" b="1" dirty="0" err="1">
                <a:latin typeface="+mj-lt"/>
              </a:rPr>
              <a:t>salud</a:t>
            </a:r>
            <a:r>
              <a:rPr lang="en-US" sz="2800" b="1" dirty="0">
                <a:latin typeface="+mj-lt"/>
              </a:rPr>
              <a:t> mental</a:t>
            </a:r>
            <a:endParaRPr lang="en-US" sz="2000" b="1" dirty="0">
              <a:latin typeface="+mj-lt"/>
            </a:endParaRPr>
          </a:p>
        </p:txBody>
      </p:sp>
      <p:pic>
        <p:nvPicPr>
          <p:cNvPr id="33" name="Picture 32" descr="A person taking a selfie&#10;&#10;Description automatically generated with medium confidence">
            <a:extLst>
              <a:ext uri="{FF2B5EF4-FFF2-40B4-BE49-F238E27FC236}">
                <a16:creationId xmlns:a16="http://schemas.microsoft.com/office/drawing/2014/main" id="{ADD65E1C-AAA6-4CD8-8779-47FC018BDB7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323632" y="3025934"/>
            <a:ext cx="4496994" cy="3007366"/>
          </a:xfrm>
          <a:prstGeom prst="rect">
            <a:avLst/>
          </a:prstGeom>
        </p:spPr>
      </p:pic>
      <p:pic>
        <p:nvPicPr>
          <p:cNvPr id="10" name="Picture 9" descr="trans_psja_logo_stack.png">
            <a:extLst>
              <a:ext uri="{FF2B5EF4-FFF2-40B4-BE49-F238E27FC236}">
                <a16:creationId xmlns:a16="http://schemas.microsoft.com/office/drawing/2014/main" id="{9AAD1C17-E49F-4A1C-BD33-B3E47E9CF2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1556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34703"/>
            <a:ext cx="9144000"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95F6E770-5B8E-4A47-88F3-6D6A9AA56717}" type="slidenum">
              <a:rPr lang="en-US" smtClean="0"/>
              <a:t>8</a:t>
            </a:fld>
            <a:endParaRPr lang="en-US" dirty="0"/>
          </a:p>
        </p:txBody>
      </p:sp>
      <p:sp>
        <p:nvSpPr>
          <p:cNvPr id="19" name="TextBox 18">
            <a:extLst>
              <a:ext uri="{FF2B5EF4-FFF2-40B4-BE49-F238E27FC236}">
                <a16:creationId xmlns:a16="http://schemas.microsoft.com/office/drawing/2014/main" id="{6F9A8A6E-DEE9-490A-B80B-88E6954A1109}"/>
              </a:ext>
            </a:extLst>
          </p:cNvPr>
          <p:cNvSpPr txBox="1"/>
          <p:nvPr/>
        </p:nvSpPr>
        <p:spPr>
          <a:xfrm>
            <a:off x="0" y="192725"/>
            <a:ext cx="8944658" cy="707886"/>
          </a:xfrm>
          <a:prstGeom prst="rect">
            <a:avLst/>
          </a:prstGeom>
          <a:noFill/>
        </p:spPr>
        <p:txBody>
          <a:bodyPr wrap="square" lIns="91440" tIns="45720" rIns="91440" bIns="45720" rtlCol="0" anchor="t">
            <a:spAutoFit/>
          </a:bodyPr>
          <a:lstStyle/>
          <a:p>
            <a:r>
              <a:rPr lang="en-US" sz="4000" b="1" cap="all" dirty="0" err="1">
                <a:solidFill>
                  <a:schemeClr val="bg1"/>
                </a:solidFill>
                <a:latin typeface="+mj-lt"/>
              </a:rPr>
              <a:t>DesÓrdenes</a:t>
            </a:r>
            <a:r>
              <a:rPr lang="en-US" sz="4000" b="1" cap="all" dirty="0">
                <a:solidFill>
                  <a:schemeClr val="bg1"/>
                </a:solidFill>
                <a:latin typeface="+mj-lt"/>
              </a:rPr>
              <a:t> </a:t>
            </a:r>
            <a:r>
              <a:rPr lang="en-US" sz="4000" b="1" cap="all" dirty="0" err="1">
                <a:solidFill>
                  <a:schemeClr val="bg1"/>
                </a:solidFill>
                <a:latin typeface="+mj-lt"/>
              </a:rPr>
              <a:t>mentales</a:t>
            </a:r>
            <a:endParaRPr lang="en-US" sz="4000" b="1" cap="all" dirty="0">
              <a:solidFill>
                <a:schemeClr val="bg1"/>
              </a:solidFill>
              <a:latin typeface="+mj-lt"/>
            </a:endParaRPr>
          </a:p>
        </p:txBody>
      </p:sp>
      <p:pic>
        <p:nvPicPr>
          <p:cNvPr id="24" name="Picture 23" descr="Diagram&#10;&#10;Description automatically generated with medium confidence">
            <a:extLst>
              <a:ext uri="{FF2B5EF4-FFF2-40B4-BE49-F238E27FC236}">
                <a16:creationId xmlns:a16="http://schemas.microsoft.com/office/drawing/2014/main" id="{2C593E13-1823-4A5F-BC49-8A4FC1DADFB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328062" y="3094737"/>
            <a:ext cx="4760717" cy="3570538"/>
          </a:xfrm>
          <a:prstGeom prst="rect">
            <a:avLst/>
          </a:prstGeom>
        </p:spPr>
      </p:pic>
      <p:sp>
        <p:nvSpPr>
          <p:cNvPr id="5" name="Content Placeholder 4">
            <a:extLst>
              <a:ext uri="{FF2B5EF4-FFF2-40B4-BE49-F238E27FC236}">
                <a16:creationId xmlns:a16="http://schemas.microsoft.com/office/drawing/2014/main" id="{50A94A1E-BC6C-4F34-BF14-0972B7EF03B4}"/>
              </a:ext>
            </a:extLst>
          </p:cNvPr>
          <p:cNvSpPr>
            <a:spLocks noGrp="1"/>
          </p:cNvSpPr>
          <p:nvPr>
            <p:ph sz="half" idx="1"/>
          </p:nvPr>
        </p:nvSpPr>
        <p:spPr>
          <a:xfrm>
            <a:off x="457199" y="1961004"/>
            <a:ext cx="7390264" cy="3892620"/>
          </a:xfrm>
        </p:spPr>
        <p:txBody>
          <a:bodyPr vert="horz" lIns="91440" tIns="45720" rIns="91440" bIns="45720" rtlCol="0" anchor="t">
            <a:normAutofit lnSpcReduction="10000"/>
          </a:bodyPr>
          <a:lstStyle/>
          <a:p>
            <a:pPr marL="0" indent="0">
              <a:buNone/>
            </a:pPr>
            <a:r>
              <a:rPr lang="en-US" sz="2400" dirty="0">
                <a:solidFill>
                  <a:srgbClr val="000000"/>
                </a:solidFill>
              </a:rPr>
              <a:t>Hay </a:t>
            </a:r>
            <a:r>
              <a:rPr lang="en-US" sz="2400" dirty="0" err="1">
                <a:solidFill>
                  <a:srgbClr val="000000"/>
                </a:solidFill>
              </a:rPr>
              <a:t>muchos</a:t>
            </a:r>
            <a:r>
              <a:rPr lang="en-US" sz="2400" dirty="0">
                <a:solidFill>
                  <a:srgbClr val="000000"/>
                </a:solidFill>
              </a:rPr>
              <a:t> </a:t>
            </a:r>
            <a:r>
              <a:rPr lang="en-US" sz="2400" dirty="0" err="1">
                <a:solidFill>
                  <a:srgbClr val="000000"/>
                </a:solidFill>
              </a:rPr>
              <a:t>tipos</a:t>
            </a:r>
            <a:r>
              <a:rPr lang="en-US" sz="2400" dirty="0">
                <a:solidFill>
                  <a:srgbClr val="000000"/>
                </a:solidFill>
              </a:rPr>
              <a:t> de </a:t>
            </a:r>
            <a:r>
              <a:rPr lang="en-US" sz="2400" dirty="0" err="1">
                <a:solidFill>
                  <a:srgbClr val="000000"/>
                </a:solidFill>
              </a:rPr>
              <a:t>desórdenes</a:t>
            </a:r>
            <a:r>
              <a:rPr lang="en-US" sz="2400" dirty="0">
                <a:solidFill>
                  <a:srgbClr val="000000"/>
                </a:solidFill>
              </a:rPr>
              <a:t> de la </a:t>
            </a:r>
            <a:r>
              <a:rPr lang="en-US" sz="2400" dirty="0" err="1">
                <a:solidFill>
                  <a:srgbClr val="000000"/>
                </a:solidFill>
              </a:rPr>
              <a:t>salud</a:t>
            </a:r>
            <a:r>
              <a:rPr lang="en-US" sz="2400" dirty="0">
                <a:solidFill>
                  <a:srgbClr val="000000"/>
                </a:solidFill>
              </a:rPr>
              <a:t> mental que </a:t>
            </a:r>
            <a:r>
              <a:rPr lang="en-US" sz="2400" dirty="0" err="1">
                <a:solidFill>
                  <a:srgbClr val="000000"/>
                </a:solidFill>
              </a:rPr>
              <a:t>afectan</a:t>
            </a:r>
            <a:r>
              <a:rPr lang="en-US" sz="2400" dirty="0">
                <a:solidFill>
                  <a:srgbClr val="000000"/>
                </a:solidFill>
              </a:rPr>
              <a:t> </a:t>
            </a:r>
            <a:r>
              <a:rPr lang="en-US" sz="2400" dirty="0" err="1">
                <a:solidFill>
                  <a:srgbClr val="000000"/>
                </a:solidFill>
              </a:rPr>
              <a:t>nuestra</a:t>
            </a:r>
            <a:r>
              <a:rPr lang="en-US" sz="2400" dirty="0">
                <a:solidFill>
                  <a:srgbClr val="000000"/>
                </a:solidFill>
              </a:rPr>
              <a:t> </a:t>
            </a:r>
            <a:r>
              <a:rPr lang="en-US" sz="2400" dirty="0" err="1">
                <a:solidFill>
                  <a:srgbClr val="000000"/>
                </a:solidFill>
              </a:rPr>
              <a:t>manera</a:t>
            </a:r>
            <a:r>
              <a:rPr lang="en-US" sz="2400" dirty="0">
                <a:solidFill>
                  <a:srgbClr val="000000"/>
                </a:solidFill>
              </a:rPr>
              <a:t> de </a:t>
            </a:r>
            <a:r>
              <a:rPr lang="en-US" sz="2400" dirty="0" err="1">
                <a:solidFill>
                  <a:srgbClr val="000000"/>
                </a:solidFill>
              </a:rPr>
              <a:t>pensar</a:t>
            </a:r>
            <a:r>
              <a:rPr lang="en-US" sz="2400" dirty="0">
                <a:solidFill>
                  <a:srgbClr val="000000"/>
                </a:solidFill>
              </a:rPr>
              <a:t>, </a:t>
            </a:r>
            <a:r>
              <a:rPr lang="en-US" sz="2400" dirty="0" err="1">
                <a:solidFill>
                  <a:srgbClr val="000000"/>
                </a:solidFill>
              </a:rPr>
              <a:t>nuestro</a:t>
            </a:r>
            <a:r>
              <a:rPr lang="en-US" sz="2400" dirty="0">
                <a:solidFill>
                  <a:srgbClr val="000000"/>
                </a:solidFill>
              </a:rPr>
              <a:t> </a:t>
            </a:r>
            <a:r>
              <a:rPr lang="en-US" sz="2400" dirty="0" err="1">
                <a:solidFill>
                  <a:srgbClr val="000000"/>
                </a:solidFill>
              </a:rPr>
              <a:t>estado</a:t>
            </a:r>
            <a:r>
              <a:rPr lang="en-US" sz="2400" dirty="0">
                <a:solidFill>
                  <a:srgbClr val="000000"/>
                </a:solidFill>
              </a:rPr>
              <a:t> de </a:t>
            </a:r>
            <a:r>
              <a:rPr lang="en-US" sz="2400" dirty="0" err="1">
                <a:solidFill>
                  <a:srgbClr val="000000"/>
                </a:solidFill>
              </a:rPr>
              <a:t>ánimo</a:t>
            </a:r>
            <a:r>
              <a:rPr lang="en-US" sz="2400" dirty="0">
                <a:solidFill>
                  <a:srgbClr val="000000"/>
                </a:solidFill>
              </a:rPr>
              <a:t> y </a:t>
            </a:r>
            <a:r>
              <a:rPr lang="en-US" sz="2400" dirty="0" err="1">
                <a:solidFill>
                  <a:srgbClr val="000000"/>
                </a:solidFill>
              </a:rPr>
              <a:t>nuestro</a:t>
            </a:r>
            <a:r>
              <a:rPr lang="en-US" sz="2400" dirty="0">
                <a:solidFill>
                  <a:srgbClr val="000000"/>
                </a:solidFill>
              </a:rPr>
              <a:t> </a:t>
            </a:r>
            <a:r>
              <a:rPr lang="en-US" sz="2400" dirty="0" err="1">
                <a:solidFill>
                  <a:srgbClr val="000000"/>
                </a:solidFill>
              </a:rPr>
              <a:t>comportamiento</a:t>
            </a:r>
            <a:r>
              <a:rPr lang="en-US" sz="2400" dirty="0">
                <a:solidFill>
                  <a:srgbClr val="000000"/>
                </a:solidFill>
              </a:rPr>
              <a:t>. </a:t>
            </a:r>
            <a:r>
              <a:rPr lang="en-US" sz="2400" dirty="0" err="1">
                <a:solidFill>
                  <a:srgbClr val="000000"/>
                </a:solidFill>
              </a:rPr>
              <a:t>Algunos</a:t>
            </a:r>
            <a:r>
              <a:rPr lang="en-US" sz="2400" dirty="0">
                <a:solidFill>
                  <a:srgbClr val="000000"/>
                </a:solidFill>
              </a:rPr>
              <a:t> </a:t>
            </a:r>
            <a:r>
              <a:rPr lang="en-US" sz="2400" dirty="0" err="1">
                <a:solidFill>
                  <a:srgbClr val="000000"/>
                </a:solidFill>
              </a:rPr>
              <a:t>ejemplos</a:t>
            </a:r>
            <a:r>
              <a:rPr lang="en-US" sz="2400" dirty="0">
                <a:solidFill>
                  <a:srgbClr val="000000"/>
                </a:solidFill>
              </a:rPr>
              <a:t> son:</a:t>
            </a:r>
          </a:p>
          <a:p>
            <a:r>
              <a:rPr lang="en-US" sz="2000" dirty="0"/>
              <a:t>anorexia</a:t>
            </a:r>
          </a:p>
          <a:p>
            <a:r>
              <a:rPr lang="en-US" sz="2000" dirty="0" err="1"/>
              <a:t>depresión</a:t>
            </a:r>
            <a:endParaRPr lang="en-US" sz="2000" dirty="0"/>
          </a:p>
          <a:p>
            <a:r>
              <a:rPr lang="en-US" sz="2000" dirty="0" err="1"/>
              <a:t>esquizofrenia</a:t>
            </a:r>
            <a:endParaRPr lang="en-US" sz="2000" dirty="0"/>
          </a:p>
          <a:p>
            <a:r>
              <a:rPr lang="en-US" sz="2000" dirty="0" err="1"/>
              <a:t>bipolaridad</a:t>
            </a:r>
            <a:endParaRPr lang="en-US" sz="2000" dirty="0"/>
          </a:p>
          <a:p>
            <a:r>
              <a:rPr lang="en-US" sz="2000" dirty="0" err="1"/>
              <a:t>ansiedad</a:t>
            </a:r>
            <a:endParaRPr lang="en-US" sz="2000" dirty="0"/>
          </a:p>
          <a:p>
            <a:r>
              <a:rPr lang="en-US" sz="2000" dirty="0" err="1"/>
              <a:t>desorden</a:t>
            </a:r>
            <a:r>
              <a:rPr lang="en-US" sz="2000" dirty="0"/>
              <a:t> </a:t>
            </a:r>
            <a:r>
              <a:rPr lang="en-US" sz="2000" dirty="0" err="1"/>
              <a:t>obsesivo</a:t>
            </a:r>
            <a:r>
              <a:rPr lang="en-US" sz="2000" dirty="0"/>
              <a:t> </a:t>
            </a:r>
            <a:r>
              <a:rPr lang="en-US" sz="2000" dirty="0" err="1"/>
              <a:t>compulsivo</a:t>
            </a:r>
            <a:endParaRPr lang="en-US" sz="2000" dirty="0"/>
          </a:p>
          <a:p>
            <a:r>
              <a:rPr lang="en-US" sz="2000" dirty="0"/>
              <a:t>paranoia</a:t>
            </a:r>
          </a:p>
          <a:p>
            <a:r>
              <a:rPr lang="en-US" sz="2000" dirty="0" err="1"/>
              <a:t>fobia</a:t>
            </a:r>
            <a:endParaRPr lang="en-US" dirty="0">
              <a:solidFill>
                <a:srgbClr val="000000"/>
              </a:solidFill>
              <a:latin typeface="Tahoma" panose="020B0604030504040204" pitchFamily="34" charset="0"/>
            </a:endParaRPr>
          </a:p>
        </p:txBody>
      </p:sp>
      <p:sp>
        <p:nvSpPr>
          <p:cNvPr id="13" name="TextBox 12">
            <a:extLst>
              <a:ext uri="{FF2B5EF4-FFF2-40B4-BE49-F238E27FC236}">
                <a16:creationId xmlns:a16="http://schemas.microsoft.com/office/drawing/2014/main" id="{48159877-D024-46F5-ABCD-4F5D995CFEAE}"/>
              </a:ext>
            </a:extLst>
          </p:cNvPr>
          <p:cNvSpPr txBox="1"/>
          <p:nvPr/>
        </p:nvSpPr>
        <p:spPr>
          <a:xfrm>
            <a:off x="483676" y="1387682"/>
            <a:ext cx="5454787" cy="523220"/>
          </a:xfrm>
          <a:prstGeom prst="rect">
            <a:avLst/>
          </a:prstGeom>
          <a:noFill/>
        </p:spPr>
        <p:txBody>
          <a:bodyPr wrap="square" rtlCol="0">
            <a:spAutoFit/>
          </a:bodyPr>
          <a:lstStyle/>
          <a:p>
            <a:r>
              <a:rPr lang="en-US" sz="2800" b="1" dirty="0" err="1">
                <a:latin typeface="+mj-lt"/>
              </a:rPr>
              <a:t>Desórdenes</a:t>
            </a:r>
            <a:r>
              <a:rPr lang="en-US" sz="2800" b="1" dirty="0">
                <a:latin typeface="+mj-lt"/>
              </a:rPr>
              <a:t> de la </a:t>
            </a:r>
            <a:r>
              <a:rPr lang="en-US" sz="2800" b="1" dirty="0" err="1">
                <a:latin typeface="+mj-lt"/>
              </a:rPr>
              <a:t>salud</a:t>
            </a:r>
            <a:r>
              <a:rPr lang="en-US" sz="2800" b="1" dirty="0">
                <a:latin typeface="+mj-lt"/>
              </a:rPr>
              <a:t> mental</a:t>
            </a:r>
          </a:p>
        </p:txBody>
      </p:sp>
      <p:pic>
        <p:nvPicPr>
          <p:cNvPr id="9" name="Picture 8" descr="trans_psja_logo_stack.png">
            <a:extLst>
              <a:ext uri="{FF2B5EF4-FFF2-40B4-BE49-F238E27FC236}">
                <a16:creationId xmlns:a16="http://schemas.microsoft.com/office/drawing/2014/main" id="{171524C4-BC22-4778-9385-5FDABAC275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168677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678D8F-9081-4F74-9AE5-F510524BBDFF}"/>
              </a:ext>
            </a:extLst>
          </p:cNvPr>
          <p:cNvPicPr>
            <a:picLocks noChangeAspect="1"/>
          </p:cNvPicPr>
          <p:nvPr/>
        </p:nvPicPr>
        <p:blipFill>
          <a:blip r:embed="rId2"/>
          <a:stretch>
            <a:fillRect/>
          </a:stretch>
        </p:blipFill>
        <p:spPr>
          <a:xfrm>
            <a:off x="5084741" y="1615614"/>
            <a:ext cx="3928664" cy="4582721"/>
          </a:xfrm>
          <a:prstGeom prst="rect">
            <a:avLst/>
          </a:prstGeom>
        </p:spPr>
      </p:pic>
      <p:grpSp>
        <p:nvGrpSpPr>
          <p:cNvPr id="14" name="Group 13"/>
          <p:cNvGrpSpPr/>
          <p:nvPr/>
        </p:nvGrpSpPr>
        <p:grpSpPr>
          <a:xfrm>
            <a:off x="0" y="112401"/>
            <a:ext cx="9144000" cy="615010"/>
            <a:chOff x="-88900" y="84499"/>
            <a:chExt cx="9307602" cy="596900"/>
          </a:xfrm>
        </p:grpSpPr>
        <p:sp>
          <p:nvSpPr>
            <p:cNvPr id="15" name="Rectangle 14"/>
            <p:cNvSpPr/>
            <p:nvPr/>
          </p:nvSpPr>
          <p:spPr>
            <a:xfrm>
              <a:off x="-88900" y="8449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itle 1"/>
            <p:cNvSpPr txBox="1">
              <a:spLocks/>
            </p:cNvSpPr>
            <p:nvPr/>
          </p:nvSpPr>
          <p:spPr>
            <a:xfrm>
              <a:off x="-83539" y="340857"/>
              <a:ext cx="9143999" cy="841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spc="300" dirty="0">
                  <a:solidFill>
                    <a:schemeClr val="bg1"/>
                  </a:solidFill>
                  <a:cs typeface="Gill Sans"/>
                </a:rPr>
                <a:t>DESÓRDENES DE ANSIEDAD</a:t>
              </a:r>
            </a:p>
          </p:txBody>
        </p:sp>
      </p:grpSp>
      <p:sp>
        <p:nvSpPr>
          <p:cNvPr id="2" name="Slide Number Placeholder 1"/>
          <p:cNvSpPr>
            <a:spLocks noGrp="1"/>
          </p:cNvSpPr>
          <p:nvPr>
            <p:ph type="sldNum" sz="quarter" idx="12"/>
          </p:nvPr>
        </p:nvSpPr>
        <p:spPr/>
        <p:txBody>
          <a:bodyPr/>
          <a:lstStyle/>
          <a:p>
            <a:fld id="{95F6E770-5B8E-4A47-88F3-6D6A9AA56717}" type="slidenum">
              <a:rPr lang="en-US" smtClean="0"/>
              <a:t>9</a:t>
            </a:fld>
            <a:endParaRPr lang="en-US" dirty="0"/>
          </a:p>
        </p:txBody>
      </p:sp>
      <p:sp>
        <p:nvSpPr>
          <p:cNvPr id="16" name="TextBox 15">
            <a:extLst>
              <a:ext uri="{FF2B5EF4-FFF2-40B4-BE49-F238E27FC236}">
                <a16:creationId xmlns:a16="http://schemas.microsoft.com/office/drawing/2014/main" id="{740F3B36-B544-4033-B3DF-DBC7D1D264BB}"/>
              </a:ext>
            </a:extLst>
          </p:cNvPr>
          <p:cNvSpPr txBox="1"/>
          <p:nvPr/>
        </p:nvSpPr>
        <p:spPr>
          <a:xfrm>
            <a:off x="277402" y="976261"/>
            <a:ext cx="5136841" cy="6001643"/>
          </a:xfrm>
          <a:prstGeom prst="rect">
            <a:avLst/>
          </a:prstGeom>
          <a:noFill/>
        </p:spPr>
        <p:txBody>
          <a:bodyPr wrap="square" lIns="91440" tIns="45720" rIns="91440" bIns="45720" anchor="t">
            <a:spAutoFit/>
          </a:bodyPr>
          <a:lstStyle/>
          <a:p>
            <a:pPr algn="l"/>
            <a:r>
              <a:rPr lang="en-US" sz="2400" dirty="0">
                <a:solidFill>
                  <a:srgbClr val="000000"/>
                </a:solidFill>
              </a:rPr>
              <a:t>Personas que </a:t>
            </a:r>
            <a:r>
              <a:rPr lang="en-US" sz="2400" dirty="0" err="1">
                <a:solidFill>
                  <a:srgbClr val="000000"/>
                </a:solidFill>
              </a:rPr>
              <a:t>sufren</a:t>
            </a:r>
            <a:r>
              <a:rPr lang="en-US" sz="2400" dirty="0">
                <a:solidFill>
                  <a:srgbClr val="000000"/>
                </a:solidFill>
              </a:rPr>
              <a:t> de </a:t>
            </a:r>
            <a:r>
              <a:rPr lang="en-US" sz="2400" dirty="0" err="1">
                <a:solidFill>
                  <a:srgbClr val="000000"/>
                </a:solidFill>
              </a:rPr>
              <a:t>ansiedad</a:t>
            </a:r>
            <a:r>
              <a:rPr lang="en-US" sz="2400" dirty="0">
                <a:solidFill>
                  <a:srgbClr val="000000"/>
                </a:solidFill>
              </a:rPr>
              <a:t> </a:t>
            </a:r>
            <a:r>
              <a:rPr lang="en-US" sz="2400" dirty="0" err="1">
                <a:solidFill>
                  <a:srgbClr val="000000"/>
                </a:solidFill>
              </a:rPr>
              <a:t>pueden</a:t>
            </a:r>
            <a:r>
              <a:rPr lang="en-US" sz="2400" dirty="0">
                <a:solidFill>
                  <a:srgbClr val="000000"/>
                </a:solidFill>
              </a:rPr>
              <a:t> responder a </a:t>
            </a:r>
            <a:r>
              <a:rPr lang="en-US" sz="2400" dirty="0" err="1">
                <a:solidFill>
                  <a:srgbClr val="000000"/>
                </a:solidFill>
              </a:rPr>
              <a:t>ciertos</a:t>
            </a:r>
            <a:r>
              <a:rPr lang="en-US" sz="2400" dirty="0">
                <a:solidFill>
                  <a:srgbClr val="000000"/>
                </a:solidFill>
              </a:rPr>
              <a:t> </a:t>
            </a:r>
            <a:r>
              <a:rPr lang="en-US" sz="2400" dirty="0" err="1">
                <a:solidFill>
                  <a:srgbClr val="000000"/>
                </a:solidFill>
              </a:rPr>
              <a:t>objetos</a:t>
            </a:r>
            <a:r>
              <a:rPr lang="en-US" sz="2400" dirty="0">
                <a:solidFill>
                  <a:srgbClr val="000000"/>
                </a:solidFill>
              </a:rPr>
              <a:t> o </a:t>
            </a:r>
            <a:r>
              <a:rPr lang="en-US" sz="2400" dirty="0" err="1">
                <a:solidFill>
                  <a:srgbClr val="000000"/>
                </a:solidFill>
              </a:rPr>
              <a:t>situaciones</a:t>
            </a:r>
            <a:r>
              <a:rPr lang="en-US" sz="2400" dirty="0">
                <a:solidFill>
                  <a:srgbClr val="000000"/>
                </a:solidFill>
              </a:rPr>
              <a:t> con </a:t>
            </a:r>
            <a:r>
              <a:rPr lang="en-US" sz="2400" dirty="0" err="1">
                <a:solidFill>
                  <a:srgbClr val="000000"/>
                </a:solidFill>
              </a:rPr>
              <a:t>miedo</a:t>
            </a:r>
            <a:r>
              <a:rPr lang="en-US" sz="2400" dirty="0">
                <a:solidFill>
                  <a:srgbClr val="000000"/>
                </a:solidFill>
              </a:rPr>
              <a:t> y </a:t>
            </a:r>
            <a:r>
              <a:rPr lang="en-US" sz="2400" dirty="0" err="1">
                <a:solidFill>
                  <a:srgbClr val="000000"/>
                </a:solidFill>
              </a:rPr>
              <a:t>pavor</a:t>
            </a:r>
            <a:r>
              <a:rPr lang="en-US" sz="2400" dirty="0">
                <a:solidFill>
                  <a:srgbClr val="000000"/>
                </a:solidFill>
              </a:rPr>
              <a:t>.</a:t>
            </a:r>
            <a:r>
              <a:rPr lang="en-US" sz="2400" b="0" i="0" dirty="0">
                <a:solidFill>
                  <a:srgbClr val="000000"/>
                </a:solidFill>
                <a:effectLst/>
              </a:rPr>
              <a:t> </a:t>
            </a:r>
            <a:r>
              <a:rPr lang="en-US" sz="2400" b="0" i="0" dirty="0" err="1">
                <a:solidFill>
                  <a:srgbClr val="000000"/>
                </a:solidFill>
                <a:effectLst/>
              </a:rPr>
              <a:t>Pueden</a:t>
            </a:r>
            <a:r>
              <a:rPr lang="en-US" sz="2400" b="0" i="0" dirty="0">
                <a:solidFill>
                  <a:srgbClr val="000000"/>
                </a:solidFill>
                <a:effectLst/>
              </a:rPr>
              <a:t> </a:t>
            </a:r>
            <a:r>
              <a:rPr lang="en-US" sz="2400" b="0" i="0" dirty="0" err="1">
                <a:solidFill>
                  <a:srgbClr val="000000"/>
                </a:solidFill>
                <a:effectLst/>
              </a:rPr>
              <a:t>tener</a:t>
            </a:r>
            <a:r>
              <a:rPr lang="en-US" sz="2400" b="0" i="0" dirty="0">
                <a:solidFill>
                  <a:srgbClr val="000000"/>
                </a:solidFill>
                <a:effectLst/>
              </a:rPr>
              <a:t> </a:t>
            </a:r>
            <a:r>
              <a:rPr lang="en-US" sz="2400" b="0" i="0" dirty="0" err="1">
                <a:solidFill>
                  <a:srgbClr val="000000"/>
                </a:solidFill>
                <a:effectLst/>
              </a:rPr>
              <a:t>reacciones</a:t>
            </a:r>
            <a:r>
              <a:rPr lang="en-US" sz="2400" b="0" i="0" dirty="0">
                <a:solidFill>
                  <a:srgbClr val="000000"/>
                </a:solidFill>
                <a:effectLst/>
              </a:rPr>
              <a:t> </a:t>
            </a:r>
            <a:r>
              <a:rPr lang="en-US" sz="2400" dirty="0" err="1">
                <a:solidFill>
                  <a:srgbClr val="000000"/>
                </a:solidFill>
              </a:rPr>
              <a:t>severas</a:t>
            </a:r>
            <a:r>
              <a:rPr lang="en-US" sz="2400" dirty="0">
                <a:solidFill>
                  <a:srgbClr val="000000"/>
                </a:solidFill>
              </a:rPr>
              <a:t> </a:t>
            </a:r>
            <a:r>
              <a:rPr lang="en-US" sz="2400" dirty="0" err="1">
                <a:solidFill>
                  <a:srgbClr val="000000"/>
                </a:solidFill>
              </a:rPr>
              <a:t>como</a:t>
            </a:r>
            <a:r>
              <a:rPr lang="en-US" sz="2400" dirty="0">
                <a:solidFill>
                  <a:srgbClr val="000000"/>
                </a:solidFill>
              </a:rPr>
              <a:t> </a:t>
            </a:r>
            <a:r>
              <a:rPr lang="en-US" sz="2400" dirty="0" err="1">
                <a:solidFill>
                  <a:srgbClr val="000000"/>
                </a:solidFill>
              </a:rPr>
              <a:t>palpitaciones</a:t>
            </a:r>
            <a:r>
              <a:rPr lang="en-US" sz="2400" dirty="0">
                <a:solidFill>
                  <a:srgbClr val="000000"/>
                </a:solidFill>
              </a:rPr>
              <a:t> y sudor </a:t>
            </a:r>
            <a:r>
              <a:rPr lang="en-US" sz="2400" dirty="0" err="1">
                <a:solidFill>
                  <a:srgbClr val="000000"/>
                </a:solidFill>
              </a:rPr>
              <a:t>excesivo</a:t>
            </a:r>
            <a:r>
              <a:rPr lang="en-US" sz="2400" dirty="0">
                <a:solidFill>
                  <a:srgbClr val="000000"/>
                </a:solidFill>
              </a:rPr>
              <a:t>. Una </a:t>
            </a:r>
            <a:r>
              <a:rPr lang="en-US" sz="2400" dirty="0" err="1">
                <a:solidFill>
                  <a:srgbClr val="000000"/>
                </a:solidFill>
              </a:rPr>
              <a:t>desorden</a:t>
            </a:r>
            <a:r>
              <a:rPr lang="en-US" sz="2400" dirty="0">
                <a:solidFill>
                  <a:srgbClr val="000000"/>
                </a:solidFill>
              </a:rPr>
              <a:t> de </a:t>
            </a:r>
            <a:r>
              <a:rPr lang="en-US" sz="2400" dirty="0" err="1">
                <a:solidFill>
                  <a:srgbClr val="000000"/>
                </a:solidFill>
              </a:rPr>
              <a:t>ansiedad</a:t>
            </a:r>
            <a:r>
              <a:rPr lang="en-US" sz="2400" dirty="0">
                <a:solidFill>
                  <a:srgbClr val="000000"/>
                </a:solidFill>
              </a:rPr>
              <a:t> es </a:t>
            </a:r>
            <a:r>
              <a:rPr lang="en-US" sz="2400" dirty="0" err="1">
                <a:solidFill>
                  <a:srgbClr val="000000"/>
                </a:solidFill>
              </a:rPr>
              <a:t>diagnosticada</a:t>
            </a:r>
            <a:r>
              <a:rPr lang="en-US" sz="2400" dirty="0">
                <a:solidFill>
                  <a:srgbClr val="000000"/>
                </a:solidFill>
              </a:rPr>
              <a:t> </a:t>
            </a:r>
            <a:r>
              <a:rPr lang="en-US" sz="2400" dirty="0" err="1">
                <a:solidFill>
                  <a:srgbClr val="000000"/>
                </a:solidFill>
              </a:rPr>
              <a:t>si</a:t>
            </a:r>
            <a:r>
              <a:rPr lang="en-US" sz="2400" dirty="0">
                <a:solidFill>
                  <a:srgbClr val="000000"/>
                </a:solidFill>
              </a:rPr>
              <a:t>:</a:t>
            </a:r>
            <a:endParaRPr lang="en-US" sz="2400" dirty="0">
              <a:solidFill>
                <a:srgbClr val="000000"/>
              </a:solidFill>
              <a:cs typeface="Calibri"/>
            </a:endParaRPr>
          </a:p>
          <a:p>
            <a:pPr marL="285750" indent="-285750" algn="l">
              <a:buFont typeface="Arial" panose="020B0604020202020204" pitchFamily="34" charset="0"/>
              <a:buChar char="•"/>
            </a:pPr>
            <a:r>
              <a:rPr lang="en-US" sz="2400" dirty="0" err="1">
                <a:solidFill>
                  <a:srgbClr val="000000"/>
                </a:solidFill>
              </a:rPr>
              <a:t>r</a:t>
            </a:r>
            <a:r>
              <a:rPr lang="en-US" sz="2400" b="0" i="0" dirty="0" err="1">
                <a:solidFill>
                  <a:srgbClr val="000000"/>
                </a:solidFill>
                <a:effectLst/>
              </a:rPr>
              <a:t>esponden</a:t>
            </a:r>
            <a:r>
              <a:rPr lang="en-US" sz="2400" b="0" i="0" dirty="0">
                <a:solidFill>
                  <a:srgbClr val="000000"/>
                </a:solidFill>
                <a:effectLst/>
              </a:rPr>
              <a:t> </a:t>
            </a:r>
            <a:r>
              <a:rPr lang="en-US" sz="2400" dirty="0" err="1">
                <a:solidFill>
                  <a:srgbClr val="000000"/>
                </a:solidFill>
              </a:rPr>
              <a:t>inapropiadamente</a:t>
            </a:r>
            <a:r>
              <a:rPr lang="en-US" sz="2400" b="0" i="0" dirty="0">
                <a:solidFill>
                  <a:srgbClr val="000000"/>
                </a:solidFill>
                <a:effectLst/>
              </a:rPr>
              <a:t> a una </a:t>
            </a:r>
            <a:r>
              <a:rPr lang="en-US" sz="2400" b="0" i="0" dirty="0" err="1">
                <a:solidFill>
                  <a:srgbClr val="000000"/>
                </a:solidFill>
                <a:effectLst/>
              </a:rPr>
              <a:t>situación</a:t>
            </a:r>
            <a:endParaRPr lang="en-US" sz="2400" b="0" i="0" dirty="0">
              <a:solidFill>
                <a:srgbClr val="000000"/>
              </a:solidFill>
              <a:effectLst/>
              <a:cs typeface="Calibri"/>
            </a:endParaRPr>
          </a:p>
          <a:p>
            <a:pPr marL="285750" indent="-285750" algn="l">
              <a:buFont typeface="Arial" panose="020B0604020202020204" pitchFamily="34" charset="0"/>
              <a:buChar char="•"/>
            </a:pPr>
            <a:r>
              <a:rPr lang="en-US" sz="2400" dirty="0">
                <a:solidFill>
                  <a:srgbClr val="000000"/>
                </a:solidFill>
              </a:rPr>
              <a:t>n</a:t>
            </a:r>
            <a:r>
              <a:rPr lang="en-US" sz="2400" b="0" i="0" dirty="0">
                <a:solidFill>
                  <a:srgbClr val="000000"/>
                </a:solidFill>
                <a:effectLst/>
              </a:rPr>
              <a:t>o </a:t>
            </a:r>
            <a:r>
              <a:rPr lang="en-US" sz="2400" b="0" i="0" dirty="0" err="1">
                <a:solidFill>
                  <a:srgbClr val="000000"/>
                </a:solidFill>
                <a:effectLst/>
              </a:rPr>
              <a:t>pueden</a:t>
            </a:r>
            <a:r>
              <a:rPr lang="en-US" sz="2400" b="0" i="0" dirty="0">
                <a:solidFill>
                  <a:srgbClr val="000000"/>
                </a:solidFill>
                <a:effectLst/>
              </a:rPr>
              <a:t> </a:t>
            </a:r>
            <a:r>
              <a:rPr lang="en-US" sz="2400" b="0" i="0" dirty="0" err="1">
                <a:solidFill>
                  <a:srgbClr val="000000"/>
                </a:solidFill>
                <a:effectLst/>
              </a:rPr>
              <a:t>controlar</a:t>
            </a:r>
            <a:r>
              <a:rPr lang="en-US" sz="2400" b="0" i="0" dirty="0">
                <a:solidFill>
                  <a:srgbClr val="000000"/>
                </a:solidFill>
                <a:effectLst/>
              </a:rPr>
              <a:t> </a:t>
            </a:r>
            <a:r>
              <a:rPr lang="en-US" sz="2400" b="0" i="0" dirty="0" err="1">
                <a:solidFill>
                  <a:srgbClr val="000000"/>
                </a:solidFill>
                <a:effectLst/>
              </a:rPr>
              <a:t>su</a:t>
            </a:r>
            <a:r>
              <a:rPr lang="en-US" sz="2400" b="0" i="0" dirty="0">
                <a:solidFill>
                  <a:srgbClr val="000000"/>
                </a:solidFill>
                <a:effectLst/>
              </a:rPr>
              <a:t> </a:t>
            </a:r>
            <a:r>
              <a:rPr lang="en-US" sz="2400" b="0" i="0" dirty="0" err="1">
                <a:solidFill>
                  <a:srgbClr val="000000"/>
                </a:solidFill>
                <a:effectLst/>
              </a:rPr>
              <a:t>reacción</a:t>
            </a:r>
            <a:endParaRPr lang="en-US" sz="2400" b="0" i="0" dirty="0">
              <a:solidFill>
                <a:srgbClr val="000000"/>
              </a:solidFill>
              <a:effectLst/>
              <a:cs typeface="Calibri"/>
            </a:endParaRPr>
          </a:p>
          <a:p>
            <a:pPr marL="285750" indent="-285750" algn="l">
              <a:buFont typeface="Arial" panose="020B0604020202020204" pitchFamily="34" charset="0"/>
              <a:buChar char="•"/>
            </a:pPr>
            <a:r>
              <a:rPr lang="en-US" sz="2400" dirty="0" err="1">
                <a:solidFill>
                  <a:srgbClr val="000000"/>
                </a:solidFill>
              </a:rPr>
              <a:t>s</a:t>
            </a:r>
            <a:r>
              <a:rPr lang="en-US" sz="2400" b="0" i="0" dirty="0" err="1">
                <a:solidFill>
                  <a:srgbClr val="000000"/>
                </a:solidFill>
                <a:effectLst/>
              </a:rPr>
              <a:t>u</a:t>
            </a:r>
            <a:r>
              <a:rPr lang="en-US" sz="2400" b="0" i="0" dirty="0">
                <a:solidFill>
                  <a:srgbClr val="000000"/>
                </a:solidFill>
                <a:effectLst/>
              </a:rPr>
              <a:t> </a:t>
            </a:r>
            <a:r>
              <a:rPr lang="en-US" sz="2400" b="0" i="0" dirty="0" err="1">
                <a:solidFill>
                  <a:srgbClr val="000000"/>
                </a:solidFill>
                <a:effectLst/>
              </a:rPr>
              <a:t>vida</a:t>
            </a:r>
            <a:r>
              <a:rPr lang="en-US" sz="2400" b="0" i="0" dirty="0">
                <a:solidFill>
                  <a:srgbClr val="000000"/>
                </a:solidFill>
                <a:effectLst/>
              </a:rPr>
              <a:t> se </a:t>
            </a:r>
            <a:r>
              <a:rPr lang="en-US" sz="2400" b="0" i="0" dirty="0" err="1">
                <a:solidFill>
                  <a:srgbClr val="000000"/>
                </a:solidFill>
                <a:effectLst/>
              </a:rPr>
              <a:t>ve</a:t>
            </a:r>
            <a:r>
              <a:rPr lang="en-US" sz="2400" b="0" i="0" dirty="0">
                <a:solidFill>
                  <a:srgbClr val="000000"/>
                </a:solidFill>
                <a:effectLst/>
              </a:rPr>
              <a:t> </a:t>
            </a:r>
            <a:r>
              <a:rPr lang="en-US" sz="2400" b="0" i="0" dirty="0" err="1">
                <a:solidFill>
                  <a:srgbClr val="000000"/>
                </a:solidFill>
                <a:effectLst/>
              </a:rPr>
              <a:t>alterada</a:t>
            </a:r>
            <a:r>
              <a:rPr lang="en-US" sz="2400" dirty="0">
                <a:solidFill>
                  <a:srgbClr val="000000"/>
                </a:solidFill>
              </a:rPr>
              <a:t> por </a:t>
            </a:r>
            <a:r>
              <a:rPr lang="en-US" sz="2400" dirty="0" err="1">
                <a:solidFill>
                  <a:srgbClr val="000000"/>
                </a:solidFill>
              </a:rPr>
              <a:t>su</a:t>
            </a:r>
            <a:r>
              <a:rPr lang="en-US" sz="2400" dirty="0">
                <a:solidFill>
                  <a:srgbClr val="000000"/>
                </a:solidFill>
              </a:rPr>
              <a:t> </a:t>
            </a:r>
            <a:r>
              <a:rPr lang="en-US" sz="2400" dirty="0" err="1">
                <a:solidFill>
                  <a:srgbClr val="000000"/>
                </a:solidFill>
              </a:rPr>
              <a:t>ansiedad</a:t>
            </a:r>
            <a:endParaRPr lang="en-US" sz="2400" b="0" i="0" dirty="0">
              <a:solidFill>
                <a:srgbClr val="000000"/>
              </a:solidFill>
              <a:effectLst/>
              <a:cs typeface="Calibri"/>
            </a:endParaRPr>
          </a:p>
          <a:p>
            <a:pPr algn="l"/>
            <a:endParaRPr lang="en-US" sz="2400" b="0" i="0" dirty="0">
              <a:solidFill>
                <a:srgbClr val="000000"/>
              </a:solidFill>
              <a:effectLst/>
              <a:cs typeface="Calibri"/>
            </a:endParaRPr>
          </a:p>
          <a:p>
            <a:r>
              <a:rPr lang="en-US" sz="2400" dirty="0">
                <a:solidFill>
                  <a:srgbClr val="000000"/>
                </a:solidFill>
              </a:rPr>
              <a:t>Las </a:t>
            </a:r>
            <a:r>
              <a:rPr lang="en-US" sz="2400" dirty="0" err="1">
                <a:solidFill>
                  <a:srgbClr val="000000"/>
                </a:solidFill>
              </a:rPr>
              <a:t>desórdenes</a:t>
            </a:r>
            <a:r>
              <a:rPr lang="en-US" sz="2400" dirty="0">
                <a:solidFill>
                  <a:srgbClr val="000000"/>
                </a:solidFill>
              </a:rPr>
              <a:t> de </a:t>
            </a:r>
            <a:r>
              <a:rPr lang="en-US" sz="2400" dirty="0" err="1">
                <a:solidFill>
                  <a:srgbClr val="000000"/>
                </a:solidFill>
              </a:rPr>
              <a:t>ansiedad</a:t>
            </a:r>
            <a:r>
              <a:rPr lang="en-US" sz="2400" dirty="0">
                <a:solidFill>
                  <a:srgbClr val="000000"/>
                </a:solidFill>
              </a:rPr>
              <a:t> </a:t>
            </a:r>
            <a:r>
              <a:rPr lang="en-US" sz="2400" dirty="0" err="1">
                <a:solidFill>
                  <a:srgbClr val="000000"/>
                </a:solidFill>
              </a:rPr>
              <a:t>incluyen</a:t>
            </a:r>
            <a:r>
              <a:rPr lang="en-US" sz="2400" dirty="0">
                <a:solidFill>
                  <a:srgbClr val="000000"/>
                </a:solidFill>
              </a:rPr>
              <a:t>: </a:t>
            </a:r>
            <a:endParaRPr lang="en-US" sz="2400" b="0" i="0" dirty="0">
              <a:solidFill>
                <a:srgbClr val="000000"/>
              </a:solidFill>
              <a:effectLst/>
              <a:cs typeface="Calibri"/>
            </a:endParaRPr>
          </a:p>
          <a:p>
            <a:pPr>
              <a:buFont typeface="Arial" panose="020B0604020202020204" pitchFamily="34" charset="0"/>
              <a:buChar char="•"/>
            </a:pPr>
            <a:r>
              <a:rPr lang="en-US" sz="2400" dirty="0"/>
              <a:t> </a:t>
            </a:r>
            <a:r>
              <a:rPr lang="en-US" sz="2400" b="0" i="0" dirty="0" err="1">
                <a:effectLst/>
              </a:rPr>
              <a:t>desorden</a:t>
            </a:r>
            <a:r>
              <a:rPr lang="en-US" sz="2400" b="0" i="0" dirty="0">
                <a:effectLst/>
              </a:rPr>
              <a:t> de </a:t>
            </a:r>
            <a:r>
              <a:rPr lang="en-US" sz="2400" b="0" i="0" dirty="0" err="1">
                <a:effectLst/>
              </a:rPr>
              <a:t>pánico</a:t>
            </a:r>
            <a:endParaRPr lang="en-US" sz="2400" b="0" i="0">
              <a:effectLst/>
              <a:cs typeface="Calibri"/>
            </a:endParaRPr>
          </a:p>
          <a:p>
            <a:pPr>
              <a:buFont typeface="Arial" panose="020B0604020202020204" pitchFamily="34" charset="0"/>
              <a:buChar char="•"/>
            </a:pPr>
            <a:r>
              <a:rPr lang="en-US" sz="2400" dirty="0"/>
              <a:t> </a:t>
            </a:r>
            <a:r>
              <a:rPr lang="en-US" sz="2400" b="0" i="0" dirty="0" err="1">
                <a:effectLst/>
              </a:rPr>
              <a:t>fobias</a:t>
            </a:r>
            <a:endParaRPr lang="en-US" sz="2400" b="0" i="0" dirty="0">
              <a:effectLst/>
              <a:cs typeface="Calibri"/>
            </a:endParaRPr>
          </a:p>
        </p:txBody>
      </p:sp>
      <p:pic>
        <p:nvPicPr>
          <p:cNvPr id="10" name="Picture 9" descr="trans_psja_logo_stack.png">
            <a:extLst>
              <a:ext uri="{FF2B5EF4-FFF2-40B4-BE49-F238E27FC236}">
                <a16:creationId xmlns:a16="http://schemas.microsoft.com/office/drawing/2014/main" id="{191230A8-0E37-4E3C-985D-114BB2146E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1497463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88900" y="234703"/>
            <a:ext cx="9307602"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itle 1"/>
            <p:cNvSpPr txBox="1">
              <a:spLocks/>
            </p:cNvSpPr>
            <p:nvPr/>
          </p:nvSpPr>
          <p:spPr>
            <a:xfrm>
              <a:off x="0" y="627597"/>
              <a:ext cx="9143999" cy="841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dirty="0">
                  <a:solidFill>
                    <a:schemeClr val="bg1"/>
                  </a:solidFill>
                </a:rPr>
                <a:t>EFECTOS COMUNES</a:t>
              </a:r>
              <a:endParaRPr lang="en-US" sz="4000" b="1" dirty="0">
                <a:solidFill>
                  <a:schemeClr val="bg1"/>
                </a:solidFill>
                <a:cs typeface="Calibri"/>
              </a:endParaRPr>
            </a:p>
            <a:p>
              <a:pPr algn="l"/>
              <a:r>
                <a:rPr lang="en-US" sz="2400" spc="300" dirty="0">
                  <a:solidFill>
                    <a:schemeClr val="bg1"/>
                  </a:solidFill>
                  <a:latin typeface="Gill Sans"/>
                  <a:cs typeface="Gill Sans"/>
                </a:rPr>
                <a:t> </a:t>
              </a:r>
            </a:p>
          </p:txBody>
        </p:sp>
      </p:grpSp>
      <p:sp>
        <p:nvSpPr>
          <p:cNvPr id="2" name="Slide Number Placeholder 1"/>
          <p:cNvSpPr>
            <a:spLocks noGrp="1"/>
          </p:cNvSpPr>
          <p:nvPr>
            <p:ph type="sldNum" sz="quarter" idx="12"/>
          </p:nvPr>
        </p:nvSpPr>
        <p:spPr>
          <a:xfrm>
            <a:off x="6553200" y="6350735"/>
            <a:ext cx="2133600" cy="365125"/>
          </a:xfrm>
        </p:spPr>
        <p:txBody>
          <a:bodyPr/>
          <a:lstStyle/>
          <a:p>
            <a:fld id="{95F6E770-5B8E-4A47-88F3-6D6A9AA56717}" type="slidenum">
              <a:rPr lang="en-US" smtClean="0"/>
              <a:t>10</a:t>
            </a:fld>
            <a:endParaRPr lang="en-US" dirty="0"/>
          </a:p>
        </p:txBody>
      </p:sp>
      <p:sp>
        <p:nvSpPr>
          <p:cNvPr id="19" name="TextBox 18">
            <a:extLst>
              <a:ext uri="{FF2B5EF4-FFF2-40B4-BE49-F238E27FC236}">
                <a16:creationId xmlns:a16="http://schemas.microsoft.com/office/drawing/2014/main" id="{6F9A8A6E-DEE9-490A-B80B-88E6954A1109}"/>
              </a:ext>
            </a:extLst>
          </p:cNvPr>
          <p:cNvSpPr txBox="1"/>
          <p:nvPr/>
        </p:nvSpPr>
        <p:spPr>
          <a:xfrm>
            <a:off x="3814949" y="1504939"/>
            <a:ext cx="4871851" cy="1077218"/>
          </a:xfrm>
          <a:prstGeom prst="rect">
            <a:avLst/>
          </a:prstGeom>
          <a:noFill/>
        </p:spPr>
        <p:txBody>
          <a:bodyPr wrap="square" rtlCol="0">
            <a:spAutoFit/>
          </a:bodyPr>
          <a:lstStyle/>
          <a:p>
            <a:pPr algn="ctr"/>
            <a:r>
              <a:rPr lang="en-US" sz="3200" b="1" dirty="0" err="1"/>
              <a:t>Efectos</a:t>
            </a:r>
            <a:r>
              <a:rPr lang="en-US" sz="3200" b="1" dirty="0"/>
              <a:t> </a:t>
            </a:r>
            <a:r>
              <a:rPr lang="en-US" sz="3200" b="1" dirty="0" err="1"/>
              <a:t>comunes</a:t>
            </a:r>
            <a:r>
              <a:rPr lang="en-US" sz="3200" b="1" dirty="0"/>
              <a:t> </a:t>
            </a:r>
            <a:r>
              <a:rPr lang="en-US" sz="3200" b="1" dirty="0" err="1"/>
              <a:t>en</a:t>
            </a:r>
            <a:r>
              <a:rPr lang="en-US" sz="3200" b="1" dirty="0"/>
              <a:t> la </a:t>
            </a:r>
            <a:r>
              <a:rPr lang="en-US" sz="3200" b="1" dirty="0" err="1"/>
              <a:t>salud</a:t>
            </a:r>
            <a:r>
              <a:rPr lang="en-US" sz="3200" b="1" dirty="0"/>
              <a:t> mental</a:t>
            </a:r>
          </a:p>
        </p:txBody>
      </p:sp>
      <p:sp>
        <p:nvSpPr>
          <p:cNvPr id="16" name="TextBox 15">
            <a:extLst>
              <a:ext uri="{FF2B5EF4-FFF2-40B4-BE49-F238E27FC236}">
                <a16:creationId xmlns:a16="http://schemas.microsoft.com/office/drawing/2014/main" id="{7D09CCEC-7372-47F6-9D2B-5027DE0B4E04}"/>
              </a:ext>
            </a:extLst>
          </p:cNvPr>
          <p:cNvSpPr txBox="1"/>
          <p:nvPr/>
        </p:nvSpPr>
        <p:spPr>
          <a:xfrm>
            <a:off x="4046053" y="2660386"/>
            <a:ext cx="4871851" cy="2677656"/>
          </a:xfrm>
          <a:prstGeom prst="rect">
            <a:avLst/>
          </a:prstGeom>
          <a:noFill/>
        </p:spPr>
        <p:txBody>
          <a:bodyPr wrap="square">
            <a:spAutoFit/>
          </a:bodyPr>
          <a:lstStyle/>
          <a:p>
            <a:pPr marL="457200" indent="-457200">
              <a:buFont typeface="Arial" panose="020B0604020202020204" pitchFamily="34" charset="0"/>
              <a:buChar char="•"/>
            </a:pPr>
            <a:r>
              <a:rPr lang="en-US" sz="2800" dirty="0" err="1"/>
              <a:t>aislamiento</a:t>
            </a:r>
            <a:r>
              <a:rPr lang="en-US" sz="2800" dirty="0"/>
              <a:t> social/</a:t>
            </a:r>
            <a:r>
              <a:rPr lang="en-US" sz="2800" dirty="0" err="1"/>
              <a:t>exclusión</a:t>
            </a:r>
            <a:endParaRPr lang="en-US" sz="2800" dirty="0"/>
          </a:p>
          <a:p>
            <a:pPr marL="457200" indent="-457200">
              <a:buFont typeface="Arial" panose="020B0604020202020204" pitchFamily="34" charset="0"/>
              <a:buChar char="•"/>
            </a:pPr>
            <a:r>
              <a:rPr lang="en-US" sz="2800" dirty="0" err="1"/>
              <a:t>abuso</a:t>
            </a:r>
            <a:r>
              <a:rPr lang="en-US" sz="2800" dirty="0"/>
              <a:t> de </a:t>
            </a:r>
            <a:r>
              <a:rPr lang="en-US" sz="2800" dirty="0" err="1"/>
              <a:t>bebidas</a:t>
            </a:r>
            <a:r>
              <a:rPr lang="en-US" sz="2800" dirty="0"/>
              <a:t> </a:t>
            </a:r>
            <a:r>
              <a:rPr lang="en-US" sz="2800" dirty="0" err="1"/>
              <a:t>alcohólicas</a:t>
            </a:r>
            <a:endParaRPr lang="en-US" sz="2800" dirty="0"/>
          </a:p>
          <a:p>
            <a:pPr marL="457200" indent="-457200">
              <a:buFont typeface="Arial" panose="020B0604020202020204" pitchFamily="34" charset="0"/>
              <a:buChar char="•"/>
            </a:pPr>
            <a:r>
              <a:rPr lang="en-US" sz="2800" dirty="0" err="1"/>
              <a:t>abuso</a:t>
            </a:r>
            <a:r>
              <a:rPr lang="en-US" sz="2800" dirty="0"/>
              <a:t> de </a:t>
            </a:r>
            <a:r>
              <a:rPr lang="en-US" sz="2800" dirty="0" err="1"/>
              <a:t>drogas</a:t>
            </a:r>
            <a:endParaRPr lang="en-US" sz="2800" dirty="0"/>
          </a:p>
          <a:p>
            <a:pPr marL="457200" indent="-457200">
              <a:buFont typeface="Arial" panose="020B0604020202020204" pitchFamily="34" charset="0"/>
              <a:buChar char="•"/>
            </a:pPr>
            <a:r>
              <a:rPr lang="en-US" sz="2800" dirty="0" err="1"/>
              <a:t>autolesionarse</a:t>
            </a:r>
            <a:endParaRPr lang="en-US" sz="2800" dirty="0"/>
          </a:p>
          <a:p>
            <a:pPr marL="457200" indent="-457200">
              <a:buFont typeface="Arial" panose="020B0604020202020204" pitchFamily="34" charset="0"/>
              <a:buChar char="•"/>
            </a:pPr>
            <a:r>
              <a:rPr lang="en-US" sz="2800" dirty="0" err="1"/>
              <a:t>estrés</a:t>
            </a:r>
            <a:endParaRPr lang="en-US" sz="2800" dirty="0"/>
          </a:p>
          <a:p>
            <a:pPr marL="457200" indent="-457200">
              <a:buFont typeface="Arial" panose="020B0604020202020204" pitchFamily="34" charset="0"/>
              <a:buChar char="•"/>
            </a:pPr>
            <a:r>
              <a:rPr lang="en-US" sz="2800" dirty="0" err="1"/>
              <a:t>pensamientos</a:t>
            </a:r>
            <a:r>
              <a:rPr lang="en-US" sz="2800" dirty="0"/>
              <a:t> </a:t>
            </a:r>
            <a:r>
              <a:rPr lang="en-US" sz="2800" dirty="0" err="1"/>
              <a:t>suicidas</a:t>
            </a:r>
            <a:endParaRPr lang="en-US" sz="2800" dirty="0"/>
          </a:p>
        </p:txBody>
      </p:sp>
      <p:pic>
        <p:nvPicPr>
          <p:cNvPr id="10" name="Picture 9" descr="trans_psja_logo_stack.png">
            <a:extLst>
              <a:ext uri="{FF2B5EF4-FFF2-40B4-BE49-F238E27FC236}">
                <a16:creationId xmlns:a16="http://schemas.microsoft.com/office/drawing/2014/main" id="{12FC1F09-24A8-4430-B6E4-48DC965C1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pic>
        <p:nvPicPr>
          <p:cNvPr id="3" name="Picture 2">
            <a:extLst>
              <a:ext uri="{FF2B5EF4-FFF2-40B4-BE49-F238E27FC236}">
                <a16:creationId xmlns:a16="http://schemas.microsoft.com/office/drawing/2014/main" id="{B4F9F015-723E-4258-A2AC-472CEB831EC1}"/>
              </a:ext>
            </a:extLst>
          </p:cNvPr>
          <p:cNvPicPr>
            <a:picLocks noChangeAspect="1"/>
          </p:cNvPicPr>
          <p:nvPr/>
        </p:nvPicPr>
        <p:blipFill>
          <a:blip r:embed="rId3"/>
          <a:stretch>
            <a:fillRect/>
          </a:stretch>
        </p:blipFill>
        <p:spPr>
          <a:xfrm>
            <a:off x="112228" y="2651508"/>
            <a:ext cx="3933825" cy="2628900"/>
          </a:xfrm>
          <a:prstGeom prst="rect">
            <a:avLst/>
          </a:prstGeom>
        </p:spPr>
      </p:pic>
    </p:spTree>
    <p:extLst>
      <p:ext uri="{BB962C8B-B14F-4D97-AF65-F5344CB8AC3E}">
        <p14:creationId xmlns:p14="http://schemas.microsoft.com/office/powerpoint/2010/main" val="2487250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234703"/>
            <a:ext cx="9144713" cy="615010"/>
            <a:chOff x="-88900" y="203200"/>
            <a:chExt cx="9307602" cy="596900"/>
          </a:xfrm>
        </p:grpSpPr>
        <p:sp>
          <p:nvSpPr>
            <p:cNvPr id="15" name="Rectangle 1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r>
                <a:rPr lang="en-US" sz="4000" b="1" dirty="0">
                  <a:latin typeface="+mj-lt"/>
                </a:rPr>
                <a:t>¿SABÍAS QUÉ?</a:t>
              </a:r>
              <a:endParaRPr lang="en-US" sz="4000" b="1" dirty="0">
                <a:latin typeface="+mj-lt"/>
                <a:cs typeface="Calibri"/>
              </a:endParaRPr>
            </a:p>
          </p:txBody>
        </p:sp>
        <p:sp>
          <p:nvSpPr>
            <p:cNvPr id="17" name="Title 1"/>
            <p:cNvSpPr txBox="1">
              <a:spLocks/>
            </p:cNvSpPr>
            <p:nvPr/>
          </p:nvSpPr>
          <p:spPr>
            <a:xfrm>
              <a:off x="0" y="627597"/>
              <a:ext cx="9143999" cy="841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4000" b="1" dirty="0">
                <a:solidFill>
                  <a:schemeClr val="bg1"/>
                </a:solidFill>
              </a:endParaRPr>
            </a:p>
            <a:p>
              <a:pPr algn="l"/>
              <a:r>
                <a:rPr lang="en-US" sz="2400" spc="300" dirty="0">
                  <a:solidFill>
                    <a:schemeClr val="bg1"/>
                  </a:solidFill>
                  <a:latin typeface="Gill Sans"/>
                  <a:cs typeface="Gill Sans"/>
                </a:rPr>
                <a:t> </a:t>
              </a:r>
            </a:p>
          </p:txBody>
        </p:sp>
      </p:grpSp>
      <p:sp>
        <p:nvSpPr>
          <p:cNvPr id="2" name="Slide Number Placeholder 1"/>
          <p:cNvSpPr>
            <a:spLocks noGrp="1"/>
          </p:cNvSpPr>
          <p:nvPr>
            <p:ph type="sldNum" sz="quarter" idx="12"/>
          </p:nvPr>
        </p:nvSpPr>
        <p:spPr>
          <a:xfrm>
            <a:off x="6576983" y="6370690"/>
            <a:ext cx="2133600" cy="365125"/>
          </a:xfrm>
        </p:spPr>
        <p:txBody>
          <a:bodyPr/>
          <a:lstStyle/>
          <a:p>
            <a:fld id="{95F6E770-5B8E-4A47-88F3-6D6A9AA56717}" type="slidenum">
              <a:rPr lang="en-US" smtClean="0"/>
              <a:t>11</a:t>
            </a:fld>
            <a:endParaRPr lang="en-US" dirty="0"/>
          </a:p>
        </p:txBody>
      </p:sp>
      <p:sp>
        <p:nvSpPr>
          <p:cNvPr id="19" name="TextBox 18">
            <a:extLst>
              <a:ext uri="{FF2B5EF4-FFF2-40B4-BE49-F238E27FC236}">
                <a16:creationId xmlns:a16="http://schemas.microsoft.com/office/drawing/2014/main" id="{6F9A8A6E-DEE9-490A-B80B-88E6954A1109}"/>
              </a:ext>
            </a:extLst>
          </p:cNvPr>
          <p:cNvSpPr txBox="1"/>
          <p:nvPr/>
        </p:nvSpPr>
        <p:spPr>
          <a:xfrm>
            <a:off x="223989" y="1095535"/>
            <a:ext cx="7828190" cy="461665"/>
          </a:xfrm>
          <a:prstGeom prst="rect">
            <a:avLst/>
          </a:prstGeom>
          <a:noFill/>
        </p:spPr>
        <p:txBody>
          <a:bodyPr wrap="square" rtlCol="0">
            <a:spAutoFit/>
          </a:bodyPr>
          <a:lstStyle/>
          <a:p>
            <a:pPr algn="ctr"/>
            <a:r>
              <a:rPr lang="en-US" sz="2400" b="1" dirty="0" err="1">
                <a:solidFill>
                  <a:srgbClr val="1E175F"/>
                </a:solidFill>
                <a:latin typeface="+mj-lt"/>
              </a:rPr>
              <a:t>Celebridades</a:t>
            </a:r>
            <a:r>
              <a:rPr lang="en-US" sz="2400" b="1" dirty="0">
                <a:solidFill>
                  <a:srgbClr val="1E175F"/>
                </a:solidFill>
                <a:latin typeface="+mj-lt"/>
              </a:rPr>
              <a:t> que </a:t>
            </a:r>
            <a:r>
              <a:rPr lang="en-US" sz="2400" b="1" dirty="0" err="1">
                <a:solidFill>
                  <a:srgbClr val="1E175F"/>
                </a:solidFill>
                <a:latin typeface="+mj-lt"/>
              </a:rPr>
              <a:t>han</a:t>
            </a:r>
            <a:r>
              <a:rPr lang="en-US" sz="2400" b="1" dirty="0">
                <a:solidFill>
                  <a:srgbClr val="1E175F"/>
                </a:solidFill>
                <a:latin typeface="+mj-lt"/>
              </a:rPr>
              <a:t> </a:t>
            </a:r>
            <a:r>
              <a:rPr lang="en-US" sz="2400" b="1" dirty="0" err="1">
                <a:solidFill>
                  <a:srgbClr val="1E175F"/>
                </a:solidFill>
                <a:latin typeface="+mj-lt"/>
              </a:rPr>
              <a:t>padecido</a:t>
            </a:r>
            <a:r>
              <a:rPr lang="en-US" sz="2400" b="1" dirty="0">
                <a:solidFill>
                  <a:srgbClr val="1E175F"/>
                </a:solidFill>
                <a:latin typeface="+mj-lt"/>
              </a:rPr>
              <a:t> de la </a:t>
            </a:r>
            <a:r>
              <a:rPr lang="en-US" sz="2400" b="1" dirty="0" err="1">
                <a:solidFill>
                  <a:srgbClr val="1E175F"/>
                </a:solidFill>
                <a:latin typeface="+mj-lt"/>
              </a:rPr>
              <a:t>salud</a:t>
            </a:r>
            <a:r>
              <a:rPr lang="en-US" sz="2400" b="1" dirty="0">
                <a:solidFill>
                  <a:srgbClr val="1E175F"/>
                </a:solidFill>
                <a:latin typeface="+mj-lt"/>
              </a:rPr>
              <a:t> mental</a:t>
            </a:r>
          </a:p>
        </p:txBody>
      </p:sp>
      <p:pic>
        <p:nvPicPr>
          <p:cNvPr id="22" name="Picture 21" descr="A person looking at the camera&#10;&#10;Description automatically generated">
            <a:extLst>
              <a:ext uri="{FF2B5EF4-FFF2-40B4-BE49-F238E27FC236}">
                <a16:creationId xmlns:a16="http://schemas.microsoft.com/office/drawing/2014/main" id="{04CF77ED-A9F0-4CC8-ABAF-8B1134F90D3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83441" y="1623216"/>
            <a:ext cx="1874534" cy="1874534"/>
          </a:xfrm>
          <a:prstGeom prst="rect">
            <a:avLst/>
          </a:prstGeom>
        </p:spPr>
      </p:pic>
      <p:sp>
        <p:nvSpPr>
          <p:cNvPr id="26" name="Rectangle 25">
            <a:extLst>
              <a:ext uri="{FF2B5EF4-FFF2-40B4-BE49-F238E27FC236}">
                <a16:creationId xmlns:a16="http://schemas.microsoft.com/office/drawing/2014/main" id="{835BFBA6-2B9D-498E-94FA-AF3A0DAC4B21}"/>
              </a:ext>
            </a:extLst>
          </p:cNvPr>
          <p:cNvSpPr/>
          <p:nvPr/>
        </p:nvSpPr>
        <p:spPr>
          <a:xfrm>
            <a:off x="220707" y="3482011"/>
            <a:ext cx="2200001" cy="461665"/>
          </a:xfrm>
          <a:prstGeom prst="rect">
            <a:avLst/>
          </a:prstGeom>
        </p:spPr>
        <p:txBody>
          <a:bodyPr wrap="square">
            <a:spAutoFit/>
          </a:bodyPr>
          <a:lstStyle/>
          <a:p>
            <a:pPr algn="ctr"/>
            <a:r>
              <a:rPr lang="en-US" sz="1200" dirty="0"/>
              <a:t>Heath Ledger</a:t>
            </a:r>
          </a:p>
          <a:p>
            <a:pPr algn="ctr"/>
            <a:r>
              <a:rPr lang="en-US" sz="1200" dirty="0" err="1"/>
              <a:t>depresión</a:t>
            </a:r>
            <a:endParaRPr lang="en-US" sz="1200" dirty="0"/>
          </a:p>
        </p:txBody>
      </p:sp>
      <p:sp>
        <p:nvSpPr>
          <p:cNvPr id="30" name="TextBox 29">
            <a:extLst>
              <a:ext uri="{FF2B5EF4-FFF2-40B4-BE49-F238E27FC236}">
                <a16:creationId xmlns:a16="http://schemas.microsoft.com/office/drawing/2014/main" id="{689CA302-C690-4C29-B7EA-6311A616C3AB}"/>
              </a:ext>
            </a:extLst>
          </p:cNvPr>
          <p:cNvSpPr txBox="1"/>
          <p:nvPr/>
        </p:nvSpPr>
        <p:spPr>
          <a:xfrm>
            <a:off x="2625673" y="3430555"/>
            <a:ext cx="1557044" cy="461665"/>
          </a:xfrm>
          <a:prstGeom prst="rect">
            <a:avLst/>
          </a:prstGeom>
          <a:noFill/>
        </p:spPr>
        <p:txBody>
          <a:bodyPr wrap="square">
            <a:spAutoFit/>
          </a:bodyPr>
          <a:lstStyle/>
          <a:p>
            <a:pPr algn="ctr" fontAlgn="base"/>
            <a:r>
              <a:rPr lang="en-US" sz="1200" b="0" i="0" dirty="0">
                <a:solidFill>
                  <a:srgbClr val="414042"/>
                </a:solidFill>
                <a:effectLst/>
                <a:latin typeface="sofia-pro"/>
              </a:rPr>
              <a:t>Demi Lovato </a:t>
            </a:r>
            <a:r>
              <a:rPr lang="en-US" sz="1200" dirty="0" err="1">
                <a:solidFill>
                  <a:srgbClr val="414042"/>
                </a:solidFill>
                <a:latin typeface="sofia-pro"/>
              </a:rPr>
              <a:t>d</a:t>
            </a:r>
            <a:r>
              <a:rPr lang="en-US" sz="1200" b="0" i="0" dirty="0" err="1">
                <a:solidFill>
                  <a:srgbClr val="414042"/>
                </a:solidFill>
                <a:effectLst/>
                <a:latin typeface="sofia-pro"/>
              </a:rPr>
              <a:t>esorden</a:t>
            </a:r>
            <a:r>
              <a:rPr lang="en-US" sz="1200" b="0" i="0" dirty="0">
                <a:solidFill>
                  <a:srgbClr val="414042"/>
                </a:solidFill>
                <a:effectLst/>
                <a:latin typeface="sofia-pro"/>
              </a:rPr>
              <a:t> bipolar</a:t>
            </a:r>
          </a:p>
        </p:txBody>
      </p:sp>
      <p:sp>
        <p:nvSpPr>
          <p:cNvPr id="31" name="TextBox 30">
            <a:extLst>
              <a:ext uri="{FF2B5EF4-FFF2-40B4-BE49-F238E27FC236}">
                <a16:creationId xmlns:a16="http://schemas.microsoft.com/office/drawing/2014/main" id="{714AB43B-6C8F-4123-AF79-AFCA16B820B2}"/>
              </a:ext>
            </a:extLst>
          </p:cNvPr>
          <p:cNvSpPr txBox="1"/>
          <p:nvPr/>
        </p:nvSpPr>
        <p:spPr>
          <a:xfrm>
            <a:off x="4167116" y="3475237"/>
            <a:ext cx="1992573" cy="461665"/>
          </a:xfrm>
          <a:prstGeom prst="rect">
            <a:avLst/>
          </a:prstGeom>
          <a:noFill/>
        </p:spPr>
        <p:txBody>
          <a:bodyPr wrap="square">
            <a:spAutoFit/>
          </a:bodyPr>
          <a:lstStyle/>
          <a:p>
            <a:pPr algn="ctr" fontAlgn="base"/>
            <a:r>
              <a:rPr lang="en-US" sz="1200" b="0" i="0" dirty="0">
                <a:solidFill>
                  <a:srgbClr val="414042"/>
                </a:solidFill>
                <a:effectLst/>
                <a:latin typeface="sofia-pro"/>
              </a:rPr>
              <a:t>Steve Young-                    </a:t>
            </a:r>
            <a:r>
              <a:rPr lang="en-US" sz="1200" b="0" i="0" dirty="0" err="1">
                <a:solidFill>
                  <a:srgbClr val="414042"/>
                </a:solidFill>
                <a:effectLst/>
                <a:latin typeface="sofia-pro"/>
              </a:rPr>
              <a:t>desorden</a:t>
            </a:r>
            <a:r>
              <a:rPr lang="en-US" sz="1200" b="0" i="0" dirty="0">
                <a:solidFill>
                  <a:srgbClr val="414042"/>
                </a:solidFill>
                <a:effectLst/>
                <a:latin typeface="sofia-pro"/>
              </a:rPr>
              <a:t> de </a:t>
            </a:r>
            <a:r>
              <a:rPr lang="en-US" sz="1200" b="0" i="0" dirty="0" err="1">
                <a:solidFill>
                  <a:srgbClr val="414042"/>
                </a:solidFill>
                <a:effectLst/>
                <a:latin typeface="sofia-pro"/>
              </a:rPr>
              <a:t>ansiedad</a:t>
            </a:r>
            <a:r>
              <a:rPr lang="en-US" sz="1200" b="0" i="0" dirty="0">
                <a:solidFill>
                  <a:srgbClr val="414042"/>
                </a:solidFill>
                <a:effectLst/>
                <a:latin typeface="sofia-pro"/>
              </a:rPr>
              <a:t> social</a:t>
            </a:r>
          </a:p>
        </p:txBody>
      </p:sp>
      <p:sp>
        <p:nvSpPr>
          <p:cNvPr id="32" name="TextBox 31">
            <a:extLst>
              <a:ext uri="{FF2B5EF4-FFF2-40B4-BE49-F238E27FC236}">
                <a16:creationId xmlns:a16="http://schemas.microsoft.com/office/drawing/2014/main" id="{452C1932-D58F-4922-B1B3-862FF7FC7298}"/>
              </a:ext>
            </a:extLst>
          </p:cNvPr>
          <p:cNvSpPr txBox="1"/>
          <p:nvPr/>
        </p:nvSpPr>
        <p:spPr>
          <a:xfrm>
            <a:off x="6819871" y="3514333"/>
            <a:ext cx="1368188" cy="646331"/>
          </a:xfrm>
          <a:prstGeom prst="rect">
            <a:avLst/>
          </a:prstGeom>
          <a:noFill/>
        </p:spPr>
        <p:txBody>
          <a:bodyPr wrap="square">
            <a:spAutoFit/>
          </a:bodyPr>
          <a:lstStyle/>
          <a:p>
            <a:pPr algn="ctr" fontAlgn="base"/>
            <a:r>
              <a:rPr lang="en-US" sz="1200" b="0" i="0" dirty="0">
                <a:solidFill>
                  <a:srgbClr val="414042"/>
                </a:solidFill>
                <a:effectLst/>
                <a:latin typeface="sofia-pro"/>
              </a:rPr>
              <a:t>Michael Phelps-deficit de </a:t>
            </a:r>
            <a:r>
              <a:rPr lang="en-US" sz="1200" b="0" i="0" dirty="0" err="1">
                <a:solidFill>
                  <a:srgbClr val="414042"/>
                </a:solidFill>
                <a:effectLst/>
                <a:latin typeface="sofia-pro"/>
              </a:rPr>
              <a:t>atención</a:t>
            </a:r>
            <a:r>
              <a:rPr lang="en-US" sz="1200" b="0" i="0" dirty="0">
                <a:solidFill>
                  <a:srgbClr val="414042"/>
                </a:solidFill>
                <a:effectLst/>
                <a:latin typeface="sofia-pro"/>
              </a:rPr>
              <a:t> </a:t>
            </a:r>
            <a:r>
              <a:rPr lang="en-US" sz="1200" b="0" i="0" dirty="0" err="1">
                <a:solidFill>
                  <a:srgbClr val="414042"/>
                </a:solidFill>
                <a:effectLst/>
                <a:latin typeface="sofia-pro"/>
              </a:rPr>
              <a:t>hiperactivo</a:t>
            </a:r>
            <a:endParaRPr lang="en-US" sz="1200" b="0" i="0" dirty="0">
              <a:solidFill>
                <a:srgbClr val="414042"/>
              </a:solidFill>
              <a:effectLst/>
              <a:latin typeface="sofia-pro"/>
            </a:endParaRPr>
          </a:p>
        </p:txBody>
      </p:sp>
      <p:sp>
        <p:nvSpPr>
          <p:cNvPr id="33" name="TextBox 32">
            <a:extLst>
              <a:ext uri="{FF2B5EF4-FFF2-40B4-BE49-F238E27FC236}">
                <a16:creationId xmlns:a16="http://schemas.microsoft.com/office/drawing/2014/main" id="{6E415328-93AE-4EA2-A54C-15098F7382FC}"/>
              </a:ext>
            </a:extLst>
          </p:cNvPr>
          <p:cNvSpPr txBox="1"/>
          <p:nvPr/>
        </p:nvSpPr>
        <p:spPr>
          <a:xfrm>
            <a:off x="457200" y="5884226"/>
            <a:ext cx="1645754" cy="461665"/>
          </a:xfrm>
          <a:prstGeom prst="rect">
            <a:avLst/>
          </a:prstGeom>
          <a:noFill/>
        </p:spPr>
        <p:txBody>
          <a:bodyPr wrap="square" lIns="91440" tIns="45720" rIns="91440" bIns="45720" anchor="t">
            <a:spAutoFit/>
          </a:bodyPr>
          <a:lstStyle/>
          <a:p>
            <a:pPr algn="ctr" fontAlgn="base"/>
            <a:r>
              <a:rPr lang="en-US" sz="1200" b="0" i="0" dirty="0">
                <a:solidFill>
                  <a:srgbClr val="414042"/>
                </a:solidFill>
                <a:effectLst/>
                <a:latin typeface="sofia-pro"/>
              </a:rPr>
              <a:t>Dan </a:t>
            </a:r>
            <a:r>
              <a:rPr lang="en-US" sz="1200" dirty="0">
                <a:solidFill>
                  <a:srgbClr val="414042"/>
                </a:solidFill>
                <a:latin typeface="sofia-pro"/>
              </a:rPr>
              <a:t>Reynolds-</a:t>
            </a:r>
            <a:r>
              <a:rPr lang="en-US" sz="1200" dirty="0" err="1">
                <a:solidFill>
                  <a:srgbClr val="414042"/>
                </a:solidFill>
                <a:latin typeface="sofia-pro"/>
              </a:rPr>
              <a:t>depresión</a:t>
            </a:r>
            <a:endParaRPr lang="en-US" sz="1200" b="0" i="0" dirty="0" err="1">
              <a:solidFill>
                <a:srgbClr val="414042"/>
              </a:solidFill>
              <a:effectLst/>
              <a:latin typeface="sofia-pro"/>
            </a:endParaRPr>
          </a:p>
        </p:txBody>
      </p:sp>
      <p:sp>
        <p:nvSpPr>
          <p:cNvPr id="34" name="TextBox 33">
            <a:extLst>
              <a:ext uri="{FF2B5EF4-FFF2-40B4-BE49-F238E27FC236}">
                <a16:creationId xmlns:a16="http://schemas.microsoft.com/office/drawing/2014/main" id="{FF22CDBE-F94D-4E20-A7CB-24E01F3677FA}"/>
              </a:ext>
            </a:extLst>
          </p:cNvPr>
          <p:cNvSpPr txBox="1"/>
          <p:nvPr/>
        </p:nvSpPr>
        <p:spPr>
          <a:xfrm>
            <a:off x="2333573" y="5776504"/>
            <a:ext cx="2077871" cy="646331"/>
          </a:xfrm>
          <a:prstGeom prst="rect">
            <a:avLst/>
          </a:prstGeom>
          <a:noFill/>
        </p:spPr>
        <p:txBody>
          <a:bodyPr wrap="square">
            <a:spAutoFit/>
          </a:bodyPr>
          <a:lstStyle/>
          <a:p>
            <a:pPr algn="ctr" fontAlgn="base"/>
            <a:r>
              <a:rPr lang="en-US" sz="1200" b="0" i="0" dirty="0">
                <a:solidFill>
                  <a:srgbClr val="414042"/>
                </a:solidFill>
                <a:effectLst/>
                <a:latin typeface="sofia-pro"/>
              </a:rPr>
              <a:t>Leonardo DiCaprio-</a:t>
            </a:r>
          </a:p>
          <a:p>
            <a:pPr algn="ctr" fontAlgn="base"/>
            <a:r>
              <a:rPr lang="en-US" sz="1200" dirty="0" err="1">
                <a:solidFill>
                  <a:srgbClr val="414042"/>
                </a:solidFill>
                <a:latin typeface="sofia-pro"/>
              </a:rPr>
              <a:t>d</a:t>
            </a:r>
            <a:r>
              <a:rPr lang="en-US" sz="1200" b="0" i="0" dirty="0" err="1">
                <a:solidFill>
                  <a:srgbClr val="414042"/>
                </a:solidFill>
                <a:effectLst/>
                <a:latin typeface="sofia-pro"/>
              </a:rPr>
              <a:t>esorden</a:t>
            </a:r>
            <a:r>
              <a:rPr lang="en-US" sz="1200" b="0" i="0" dirty="0">
                <a:solidFill>
                  <a:srgbClr val="414042"/>
                </a:solidFill>
                <a:effectLst/>
                <a:latin typeface="sofia-pro"/>
              </a:rPr>
              <a:t> </a:t>
            </a:r>
            <a:r>
              <a:rPr lang="en-US" sz="1200" b="0" i="0" dirty="0" err="1">
                <a:solidFill>
                  <a:srgbClr val="414042"/>
                </a:solidFill>
                <a:effectLst/>
                <a:latin typeface="sofia-pro"/>
              </a:rPr>
              <a:t>obsesivo</a:t>
            </a:r>
            <a:r>
              <a:rPr lang="en-US" sz="1200" b="0" i="0" dirty="0">
                <a:solidFill>
                  <a:srgbClr val="414042"/>
                </a:solidFill>
                <a:effectLst/>
                <a:latin typeface="sofia-pro"/>
              </a:rPr>
              <a:t> </a:t>
            </a:r>
            <a:r>
              <a:rPr lang="en-US" sz="1200" b="0" i="0" dirty="0" err="1">
                <a:solidFill>
                  <a:srgbClr val="414042"/>
                </a:solidFill>
                <a:effectLst/>
                <a:latin typeface="sofia-pro"/>
              </a:rPr>
              <a:t>compulsivo</a:t>
            </a:r>
            <a:endParaRPr lang="en-US" sz="1200" b="0" i="0" dirty="0">
              <a:solidFill>
                <a:srgbClr val="414042"/>
              </a:solidFill>
              <a:effectLst/>
              <a:latin typeface="sofia-pro"/>
            </a:endParaRPr>
          </a:p>
        </p:txBody>
      </p:sp>
      <p:sp>
        <p:nvSpPr>
          <p:cNvPr id="36" name="TextBox 35">
            <a:extLst>
              <a:ext uri="{FF2B5EF4-FFF2-40B4-BE49-F238E27FC236}">
                <a16:creationId xmlns:a16="http://schemas.microsoft.com/office/drawing/2014/main" id="{528DD03F-9195-492F-88C4-1BAEAFAFBD6B}"/>
              </a:ext>
            </a:extLst>
          </p:cNvPr>
          <p:cNvSpPr txBox="1"/>
          <p:nvPr/>
        </p:nvSpPr>
        <p:spPr>
          <a:xfrm>
            <a:off x="4469643" y="5827168"/>
            <a:ext cx="1240535" cy="646331"/>
          </a:xfrm>
          <a:prstGeom prst="rect">
            <a:avLst/>
          </a:prstGeom>
          <a:noFill/>
        </p:spPr>
        <p:txBody>
          <a:bodyPr wrap="square">
            <a:spAutoFit/>
          </a:bodyPr>
          <a:lstStyle/>
          <a:p>
            <a:pPr algn="ctr" fontAlgn="base"/>
            <a:r>
              <a:rPr lang="en-US" sz="1200" b="0" i="0" dirty="0">
                <a:solidFill>
                  <a:srgbClr val="414042"/>
                </a:solidFill>
                <a:effectLst/>
                <a:latin typeface="sofia-pro"/>
              </a:rPr>
              <a:t>Lady Gaga-</a:t>
            </a:r>
          </a:p>
          <a:p>
            <a:pPr algn="ctr" fontAlgn="base"/>
            <a:r>
              <a:rPr lang="en-US" sz="1200" dirty="0" err="1">
                <a:solidFill>
                  <a:srgbClr val="414042"/>
                </a:solidFill>
                <a:latin typeface="sofia-pro"/>
              </a:rPr>
              <a:t>estrés</a:t>
            </a:r>
            <a:r>
              <a:rPr lang="en-US" sz="1200" dirty="0">
                <a:solidFill>
                  <a:srgbClr val="414042"/>
                </a:solidFill>
                <a:latin typeface="sofia-pro"/>
              </a:rPr>
              <a:t> post-</a:t>
            </a:r>
            <a:r>
              <a:rPr lang="en-US" sz="1200" dirty="0" err="1">
                <a:solidFill>
                  <a:srgbClr val="414042"/>
                </a:solidFill>
                <a:latin typeface="sofia-pro"/>
              </a:rPr>
              <a:t>traumático</a:t>
            </a:r>
            <a:endParaRPr lang="en-US" sz="1200" b="0" i="0" dirty="0">
              <a:solidFill>
                <a:srgbClr val="414042"/>
              </a:solidFill>
              <a:effectLst/>
              <a:latin typeface="sofia-pro"/>
            </a:endParaRPr>
          </a:p>
        </p:txBody>
      </p:sp>
      <p:sp>
        <p:nvSpPr>
          <p:cNvPr id="38" name="TextBox 37">
            <a:extLst>
              <a:ext uri="{FF2B5EF4-FFF2-40B4-BE49-F238E27FC236}">
                <a16:creationId xmlns:a16="http://schemas.microsoft.com/office/drawing/2014/main" id="{1FFA4A40-4955-46C9-9AB5-DC562E553CF2}"/>
              </a:ext>
            </a:extLst>
          </p:cNvPr>
          <p:cNvSpPr txBox="1"/>
          <p:nvPr/>
        </p:nvSpPr>
        <p:spPr>
          <a:xfrm>
            <a:off x="6620378" y="5847495"/>
            <a:ext cx="1678075" cy="461665"/>
          </a:xfrm>
          <a:prstGeom prst="rect">
            <a:avLst/>
          </a:prstGeom>
          <a:noFill/>
        </p:spPr>
        <p:txBody>
          <a:bodyPr wrap="square">
            <a:spAutoFit/>
          </a:bodyPr>
          <a:lstStyle/>
          <a:p>
            <a:pPr algn="ctr" fontAlgn="base"/>
            <a:r>
              <a:rPr lang="en-US" sz="1200" b="0" i="0" dirty="0">
                <a:solidFill>
                  <a:srgbClr val="414042"/>
                </a:solidFill>
                <a:effectLst/>
                <a:latin typeface="sofia-pro"/>
              </a:rPr>
              <a:t>Adele-</a:t>
            </a:r>
          </a:p>
          <a:p>
            <a:pPr algn="ctr" fontAlgn="base"/>
            <a:r>
              <a:rPr lang="en-US" sz="1200" b="0" i="0" dirty="0">
                <a:solidFill>
                  <a:srgbClr val="414042"/>
                </a:solidFill>
                <a:effectLst/>
                <a:latin typeface="sofia-pro"/>
              </a:rPr>
              <a:t> depression post-</a:t>
            </a:r>
            <a:r>
              <a:rPr lang="en-US" sz="1200" b="0" i="0" dirty="0" err="1">
                <a:solidFill>
                  <a:srgbClr val="414042"/>
                </a:solidFill>
                <a:effectLst/>
                <a:latin typeface="sofia-pro"/>
              </a:rPr>
              <a:t>parto</a:t>
            </a:r>
            <a:endParaRPr lang="en-US" sz="1200" b="0" i="0" dirty="0">
              <a:solidFill>
                <a:srgbClr val="414042"/>
              </a:solidFill>
              <a:effectLst/>
              <a:latin typeface="sofia-pro"/>
            </a:endParaRPr>
          </a:p>
        </p:txBody>
      </p:sp>
      <p:sp>
        <p:nvSpPr>
          <p:cNvPr id="40" name="TextBox 39">
            <a:extLst>
              <a:ext uri="{FF2B5EF4-FFF2-40B4-BE49-F238E27FC236}">
                <a16:creationId xmlns:a16="http://schemas.microsoft.com/office/drawing/2014/main" id="{7FCACF5E-16AD-4AEF-AFC3-2C0C156AD256}"/>
              </a:ext>
            </a:extLst>
          </p:cNvPr>
          <p:cNvSpPr txBox="1"/>
          <p:nvPr/>
        </p:nvSpPr>
        <p:spPr>
          <a:xfrm>
            <a:off x="2931952" y="6462132"/>
            <a:ext cx="6544100" cy="307777"/>
          </a:xfrm>
          <a:prstGeom prst="rect">
            <a:avLst/>
          </a:prstGeom>
          <a:noFill/>
        </p:spPr>
        <p:txBody>
          <a:bodyPr wrap="square" lIns="91440" tIns="45720" rIns="91440" bIns="45720" anchor="t">
            <a:spAutoFit/>
          </a:bodyPr>
          <a:lstStyle/>
          <a:p>
            <a:r>
              <a:rPr lang="en-US" sz="1400" dirty="0">
                <a:hlinkClick r:id="rId5"/>
              </a:rPr>
              <a:t>10 Celebrities Who Struggle With Mental Health | University of Utah Health</a:t>
            </a:r>
            <a:endParaRPr lang="en-US" sz="1400" dirty="0"/>
          </a:p>
        </p:txBody>
      </p:sp>
      <p:pic>
        <p:nvPicPr>
          <p:cNvPr id="1026" name="Picture 2">
            <a:extLst>
              <a:ext uri="{FF2B5EF4-FFF2-40B4-BE49-F238E27FC236}">
                <a16:creationId xmlns:a16="http://schemas.microsoft.com/office/drawing/2014/main" id="{C41E158E-2C3A-4134-8B34-CF7324501A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36910" y="1573522"/>
            <a:ext cx="1874534" cy="18745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michael phelps">
            <a:extLst>
              <a:ext uri="{FF2B5EF4-FFF2-40B4-BE49-F238E27FC236}">
                <a16:creationId xmlns:a16="http://schemas.microsoft.com/office/drawing/2014/main" id="{8ECF885B-7FAD-49E2-8FC0-33B5360188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9137" y="1645728"/>
            <a:ext cx="2749104" cy="18295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steve young">
            <a:extLst>
              <a:ext uri="{FF2B5EF4-FFF2-40B4-BE49-F238E27FC236}">
                <a16:creationId xmlns:a16="http://schemas.microsoft.com/office/drawing/2014/main" id="{C94C0B3B-9B1D-4681-B09E-47FC77BE93F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3018" y="1584971"/>
            <a:ext cx="1411731" cy="192508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dan reynolds">
            <a:extLst>
              <a:ext uri="{FF2B5EF4-FFF2-40B4-BE49-F238E27FC236}">
                <a16:creationId xmlns:a16="http://schemas.microsoft.com/office/drawing/2014/main" id="{0E25ED61-83CB-441C-B407-4C98178243C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5170" y="3985469"/>
            <a:ext cx="1468385" cy="187453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Leonardo DiCaprio- Obsessive Compulsive ">
            <a:extLst>
              <a:ext uri="{FF2B5EF4-FFF2-40B4-BE49-F238E27FC236}">
                <a16:creationId xmlns:a16="http://schemas.microsoft.com/office/drawing/2014/main" id="{F1D349F8-DD2D-4895-A2A3-AD2FAB8F20E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78142" y="3975998"/>
            <a:ext cx="1552134" cy="18141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lady gaga">
            <a:extLst>
              <a:ext uri="{FF2B5EF4-FFF2-40B4-BE49-F238E27FC236}">
                <a16:creationId xmlns:a16="http://schemas.microsoft.com/office/drawing/2014/main" id="{87AEDAD3-787C-4D49-9DEE-1C3C651ADA0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78742" y="3975999"/>
            <a:ext cx="1464640" cy="1834824"/>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adele">
            <a:extLst>
              <a:ext uri="{FF2B5EF4-FFF2-40B4-BE49-F238E27FC236}">
                <a16:creationId xmlns:a16="http://schemas.microsoft.com/office/drawing/2014/main" id="{BC9595F5-C11C-4780-AEA9-B66F6145005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59689" y="4434746"/>
            <a:ext cx="2778308" cy="138915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trans_psja_logo_stack.png">
            <a:extLst>
              <a:ext uri="{FF2B5EF4-FFF2-40B4-BE49-F238E27FC236}">
                <a16:creationId xmlns:a16="http://schemas.microsoft.com/office/drawing/2014/main" id="{60DD47AD-474E-4C59-A418-2BDB0457A4D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027652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06568"/>
            <a:ext cx="9144000"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95F6E770-5B8E-4A47-88F3-6D6A9AA56717}" type="slidenum">
              <a:rPr lang="en-US" smtClean="0"/>
              <a:t>12</a:t>
            </a:fld>
            <a:endParaRPr lang="en-US" dirty="0"/>
          </a:p>
        </p:txBody>
      </p:sp>
      <p:sp>
        <p:nvSpPr>
          <p:cNvPr id="13" name="TextBox 12">
            <a:extLst>
              <a:ext uri="{FF2B5EF4-FFF2-40B4-BE49-F238E27FC236}">
                <a16:creationId xmlns:a16="http://schemas.microsoft.com/office/drawing/2014/main" id="{4694767D-EB73-40A5-8B35-AACC148264BA}"/>
              </a:ext>
            </a:extLst>
          </p:cNvPr>
          <p:cNvSpPr txBox="1"/>
          <p:nvPr/>
        </p:nvSpPr>
        <p:spPr>
          <a:xfrm>
            <a:off x="0" y="188265"/>
            <a:ext cx="8188820" cy="707886"/>
          </a:xfrm>
          <a:prstGeom prst="rect">
            <a:avLst/>
          </a:prstGeom>
          <a:noFill/>
        </p:spPr>
        <p:txBody>
          <a:bodyPr wrap="square" lIns="91440" tIns="45720" rIns="91440" bIns="45720" rtlCol="0" anchor="t">
            <a:spAutoFit/>
          </a:bodyPr>
          <a:lstStyle/>
          <a:p>
            <a:r>
              <a:rPr lang="en-US" sz="4000" b="1" cap="all" dirty="0">
                <a:solidFill>
                  <a:schemeClr val="bg1"/>
                </a:solidFill>
                <a:latin typeface="+mj-lt"/>
              </a:rPr>
              <a:t>RECURSOS PARA LA SALUD MENTAL</a:t>
            </a:r>
            <a:endParaRPr lang="en-US" sz="4000" b="1" cap="all" dirty="0">
              <a:solidFill>
                <a:schemeClr val="bg1"/>
              </a:solidFill>
              <a:latin typeface="+mj-lt"/>
              <a:cs typeface="Calibri"/>
            </a:endParaRPr>
          </a:p>
        </p:txBody>
      </p:sp>
      <p:sp>
        <p:nvSpPr>
          <p:cNvPr id="9" name="TextBox 8">
            <a:extLst>
              <a:ext uri="{FF2B5EF4-FFF2-40B4-BE49-F238E27FC236}">
                <a16:creationId xmlns:a16="http://schemas.microsoft.com/office/drawing/2014/main" id="{A10B86EA-F13A-4B0D-8624-896BFE34DAA3}"/>
              </a:ext>
            </a:extLst>
          </p:cNvPr>
          <p:cNvSpPr txBox="1"/>
          <p:nvPr/>
        </p:nvSpPr>
        <p:spPr>
          <a:xfrm>
            <a:off x="457199" y="1675328"/>
            <a:ext cx="6416211" cy="3970318"/>
          </a:xfrm>
          <a:prstGeom prst="rect">
            <a:avLst/>
          </a:prstGeom>
          <a:noFill/>
        </p:spPr>
        <p:txBody>
          <a:bodyPr wrap="square" lIns="91440" tIns="45720" rIns="91440" bIns="45720" rtlCol="0" anchor="t">
            <a:spAutoFit/>
          </a:bodyPr>
          <a:lstStyle/>
          <a:p>
            <a:r>
              <a:rPr lang="en-US" sz="1400" dirty="0"/>
              <a:t>Para </a:t>
            </a:r>
            <a:r>
              <a:rPr lang="en-US" sz="1400" dirty="0" err="1"/>
              <a:t>ayuda</a:t>
            </a:r>
            <a:r>
              <a:rPr lang="en-US" sz="1400" dirty="0"/>
              <a:t> </a:t>
            </a:r>
            <a:r>
              <a:rPr lang="en-US" sz="1400" dirty="0" err="1"/>
              <a:t>inmediata</a:t>
            </a:r>
            <a:r>
              <a:rPr lang="en-US" sz="1400" dirty="0"/>
              <a:t> </a:t>
            </a:r>
            <a:r>
              <a:rPr lang="en-US" sz="1400" dirty="0" err="1"/>
              <a:t>en</a:t>
            </a:r>
            <a:r>
              <a:rPr lang="en-US" sz="1400" dirty="0"/>
              <a:t> una crisis		  			911</a:t>
            </a:r>
          </a:p>
          <a:p>
            <a:endParaRPr lang="en-US" sz="1400" dirty="0"/>
          </a:p>
          <a:p>
            <a:r>
              <a:rPr lang="en-US" sz="1400" dirty="0"/>
              <a:t>Rio Grande Valley Crisis-</a:t>
            </a:r>
            <a:r>
              <a:rPr lang="en-US" sz="1400" dirty="0" err="1"/>
              <a:t>linea</a:t>
            </a:r>
            <a:r>
              <a:rPr lang="en-US" sz="1400" dirty="0"/>
              <a:t> de </a:t>
            </a:r>
            <a:r>
              <a:rPr lang="en-US" sz="1400" dirty="0" err="1"/>
              <a:t>ayuda</a:t>
            </a:r>
            <a:r>
              <a:rPr lang="en-US" sz="1400" dirty="0"/>
              <a:t>				866-423-9304</a:t>
            </a:r>
          </a:p>
          <a:p>
            <a:endParaRPr lang="en-US" sz="1400" dirty="0"/>
          </a:p>
          <a:p>
            <a:r>
              <a:rPr lang="en-US" sz="1400" dirty="0"/>
              <a:t>Linea </a:t>
            </a:r>
            <a:r>
              <a:rPr lang="en-US" sz="1400" dirty="0" err="1"/>
              <a:t>nacional</a:t>
            </a:r>
            <a:r>
              <a:rPr lang="en-US" sz="1400" dirty="0"/>
              <a:t> para </a:t>
            </a:r>
            <a:r>
              <a:rPr lang="en-US" sz="1400" dirty="0" err="1"/>
              <a:t>ayuda</a:t>
            </a:r>
            <a:r>
              <a:rPr lang="en-US" sz="1400" dirty="0"/>
              <a:t> una crisis                                                  800-273-TALK (8255)</a:t>
            </a:r>
            <a:endParaRPr lang="en-US" sz="1400" dirty="0">
              <a:cs typeface="Calibri"/>
            </a:endParaRPr>
          </a:p>
          <a:p>
            <a:endParaRPr lang="en-US" sz="1400" dirty="0"/>
          </a:p>
          <a:p>
            <a:r>
              <a:rPr lang="en-US" sz="1400" dirty="0"/>
              <a:t>United Way of South Texas 						956-686-6331 </a:t>
            </a:r>
          </a:p>
          <a:p>
            <a:endParaRPr lang="en-US" sz="1400" dirty="0"/>
          </a:p>
          <a:p>
            <a:r>
              <a:rPr lang="en-US" sz="1400" dirty="0" err="1"/>
              <a:t>Información</a:t>
            </a:r>
            <a:r>
              <a:rPr lang="en-US" sz="1400" dirty="0"/>
              <a:t> y </a:t>
            </a:r>
            <a:r>
              <a:rPr lang="en-US" sz="1400" dirty="0" err="1"/>
              <a:t>servicios</a:t>
            </a:r>
            <a:r>
              <a:rPr lang="en-US" sz="1400" dirty="0"/>
              <a:t> de la </a:t>
            </a:r>
            <a:r>
              <a:rPr lang="en-US" sz="1400" dirty="0" err="1"/>
              <a:t>comunidad</a:t>
            </a:r>
            <a:r>
              <a:rPr lang="en-US" sz="1400" dirty="0"/>
              <a:t> del RGV 			211</a:t>
            </a:r>
          </a:p>
          <a:p>
            <a:endParaRPr lang="en-US" sz="1400" b="1" dirty="0"/>
          </a:p>
          <a:p>
            <a:r>
              <a:rPr lang="en-US" sz="1400" u="sng" dirty="0" err="1"/>
              <a:t>Hospitales</a:t>
            </a:r>
            <a:r>
              <a:rPr lang="en-US" sz="1400" u="sng" dirty="0"/>
              <a:t>:</a:t>
            </a:r>
            <a:endParaRPr lang="en-US" sz="1400" u="sng" dirty="0">
              <a:cs typeface="Calibri"/>
            </a:endParaRPr>
          </a:p>
          <a:p>
            <a:r>
              <a:rPr lang="en-US" sz="1400" dirty="0"/>
              <a:t>McAllen Medical Center- </a:t>
            </a:r>
            <a:r>
              <a:rPr lang="en-US" sz="1400" dirty="0" err="1"/>
              <a:t>sala</a:t>
            </a:r>
            <a:r>
              <a:rPr lang="en-US" sz="1400" dirty="0"/>
              <a:t> de </a:t>
            </a:r>
            <a:r>
              <a:rPr lang="en-US" sz="1400" dirty="0" err="1"/>
              <a:t>emergencias</a:t>
            </a:r>
            <a:r>
              <a:rPr lang="en-US" sz="1400" dirty="0"/>
              <a:t>			956-632-4100</a:t>
            </a:r>
          </a:p>
          <a:p>
            <a:endParaRPr lang="en-US" sz="1400" dirty="0"/>
          </a:p>
          <a:p>
            <a:r>
              <a:rPr lang="en-US" sz="1400" dirty="0"/>
              <a:t>Rio Grande Regional Hospital- </a:t>
            </a:r>
            <a:r>
              <a:rPr lang="en-US" sz="1400" dirty="0" err="1"/>
              <a:t>sala</a:t>
            </a:r>
            <a:r>
              <a:rPr lang="en-US" sz="1400" dirty="0"/>
              <a:t> de </a:t>
            </a:r>
            <a:r>
              <a:rPr lang="en-US" sz="1400" dirty="0" err="1"/>
              <a:t>emergencias</a:t>
            </a:r>
            <a:r>
              <a:rPr lang="en-US" sz="1400" dirty="0"/>
              <a:t>			956-632-6443</a:t>
            </a:r>
          </a:p>
          <a:p>
            <a:endParaRPr lang="en-US" sz="1400" dirty="0"/>
          </a:p>
          <a:p>
            <a:r>
              <a:rPr lang="en-US" sz="1400" dirty="0"/>
              <a:t>Doctor’s Hospital at Renaissance- </a:t>
            </a:r>
            <a:r>
              <a:rPr lang="en-US" sz="1400" dirty="0" err="1"/>
              <a:t>sala</a:t>
            </a:r>
            <a:r>
              <a:rPr lang="en-US" sz="1400" dirty="0"/>
              <a:t> de </a:t>
            </a:r>
            <a:r>
              <a:rPr lang="en-US" sz="1400" dirty="0" err="1"/>
              <a:t>emergencias</a:t>
            </a:r>
            <a:r>
              <a:rPr lang="en-US" sz="1400" dirty="0"/>
              <a:t> 		956-362-5101</a:t>
            </a:r>
          </a:p>
          <a:p>
            <a:endParaRPr lang="en-US" sz="1400" dirty="0"/>
          </a:p>
          <a:p>
            <a:r>
              <a:rPr lang="en-US" sz="1400" dirty="0"/>
              <a:t>Edinburg Regional Medical Center- </a:t>
            </a:r>
            <a:r>
              <a:rPr lang="en-US" sz="1400" dirty="0" err="1"/>
              <a:t>sala</a:t>
            </a:r>
            <a:r>
              <a:rPr lang="en-US" sz="1400" dirty="0"/>
              <a:t> de </a:t>
            </a:r>
            <a:r>
              <a:rPr lang="en-US" sz="1400" dirty="0" err="1"/>
              <a:t>emergencias</a:t>
            </a:r>
            <a:r>
              <a:rPr lang="en-US" sz="1400" dirty="0"/>
              <a:t> 		956-388-6500</a:t>
            </a:r>
          </a:p>
        </p:txBody>
      </p:sp>
      <p:sp>
        <p:nvSpPr>
          <p:cNvPr id="10" name="TextBox 9">
            <a:extLst>
              <a:ext uri="{FF2B5EF4-FFF2-40B4-BE49-F238E27FC236}">
                <a16:creationId xmlns:a16="http://schemas.microsoft.com/office/drawing/2014/main" id="{3C502B2D-56B9-4953-871E-B8EA616B5985}"/>
              </a:ext>
            </a:extLst>
          </p:cNvPr>
          <p:cNvSpPr txBox="1"/>
          <p:nvPr/>
        </p:nvSpPr>
        <p:spPr>
          <a:xfrm>
            <a:off x="337830" y="1022785"/>
            <a:ext cx="4901990" cy="461665"/>
          </a:xfrm>
          <a:prstGeom prst="rect">
            <a:avLst/>
          </a:prstGeom>
          <a:noFill/>
        </p:spPr>
        <p:txBody>
          <a:bodyPr wrap="square" rtlCol="0">
            <a:spAutoFit/>
          </a:bodyPr>
          <a:lstStyle/>
          <a:p>
            <a:r>
              <a:rPr lang="en-US" sz="2400" b="1" dirty="0" err="1">
                <a:latin typeface="+mj-lt"/>
              </a:rPr>
              <a:t>Recursos</a:t>
            </a:r>
            <a:r>
              <a:rPr lang="en-US" sz="2400" b="1" dirty="0">
                <a:latin typeface="+mj-lt"/>
              </a:rPr>
              <a:t> </a:t>
            </a:r>
            <a:r>
              <a:rPr lang="en-US" sz="2400" b="1" dirty="0" err="1">
                <a:latin typeface="+mj-lt"/>
              </a:rPr>
              <a:t>en</a:t>
            </a:r>
            <a:r>
              <a:rPr lang="en-US" sz="2400" b="1" dirty="0">
                <a:latin typeface="+mj-lt"/>
              </a:rPr>
              <a:t> el </a:t>
            </a:r>
            <a:r>
              <a:rPr lang="en-US" sz="2400" b="1" dirty="0" err="1">
                <a:latin typeface="+mj-lt"/>
              </a:rPr>
              <a:t>Condado</a:t>
            </a:r>
            <a:r>
              <a:rPr lang="en-US" sz="2400" b="1" dirty="0">
                <a:latin typeface="+mj-lt"/>
              </a:rPr>
              <a:t> de Hidalgo</a:t>
            </a:r>
            <a:endParaRPr lang="en-US" b="1" dirty="0">
              <a:latin typeface="+mj-lt"/>
            </a:endParaRPr>
          </a:p>
        </p:txBody>
      </p:sp>
      <p:pic>
        <p:nvPicPr>
          <p:cNvPr id="20" name="Picture 19" descr="A picture containing text, sign, sky, outdoor&#10;&#10;Description automatically generated">
            <a:extLst>
              <a:ext uri="{FF2B5EF4-FFF2-40B4-BE49-F238E27FC236}">
                <a16:creationId xmlns:a16="http://schemas.microsoft.com/office/drawing/2014/main" id="{691AC26F-03F0-4C9B-B54E-0A569E9FBDA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376239" y="2817550"/>
            <a:ext cx="2535087" cy="1901315"/>
          </a:xfrm>
          <a:prstGeom prst="rect">
            <a:avLst/>
          </a:prstGeom>
        </p:spPr>
      </p:pic>
      <p:pic>
        <p:nvPicPr>
          <p:cNvPr id="11" name="Picture 10" descr="trans_psja_logo_stack.png">
            <a:extLst>
              <a:ext uri="{FF2B5EF4-FFF2-40B4-BE49-F238E27FC236}">
                <a16:creationId xmlns:a16="http://schemas.microsoft.com/office/drawing/2014/main" id="{32CBB90D-7C85-4F33-9146-AD7AA711A1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3590463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206568"/>
            <a:ext cx="9144000"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2"/>
          </p:nvPr>
        </p:nvSpPr>
        <p:spPr/>
        <p:txBody>
          <a:bodyPr/>
          <a:lstStyle/>
          <a:p>
            <a:fld id="{95F6E770-5B8E-4A47-88F3-6D6A9AA56717}" type="slidenum">
              <a:rPr lang="en-US" smtClean="0"/>
              <a:t>13</a:t>
            </a:fld>
            <a:endParaRPr lang="en-US" dirty="0"/>
          </a:p>
        </p:txBody>
      </p:sp>
      <p:sp>
        <p:nvSpPr>
          <p:cNvPr id="13" name="TextBox 12">
            <a:extLst>
              <a:ext uri="{FF2B5EF4-FFF2-40B4-BE49-F238E27FC236}">
                <a16:creationId xmlns:a16="http://schemas.microsoft.com/office/drawing/2014/main" id="{4694767D-EB73-40A5-8B35-AACC148264BA}"/>
              </a:ext>
            </a:extLst>
          </p:cNvPr>
          <p:cNvSpPr txBox="1"/>
          <p:nvPr/>
        </p:nvSpPr>
        <p:spPr>
          <a:xfrm>
            <a:off x="0" y="188265"/>
            <a:ext cx="8760070" cy="707886"/>
          </a:xfrm>
          <a:prstGeom prst="rect">
            <a:avLst/>
          </a:prstGeom>
          <a:noFill/>
        </p:spPr>
        <p:txBody>
          <a:bodyPr wrap="square" lIns="91440" tIns="45720" rIns="91440" bIns="45720" rtlCol="0" anchor="t">
            <a:spAutoFit/>
          </a:bodyPr>
          <a:lstStyle/>
          <a:p>
            <a:r>
              <a:rPr lang="en-US" sz="4000" b="1" cap="all" dirty="0" err="1">
                <a:solidFill>
                  <a:schemeClr val="bg1"/>
                </a:solidFill>
                <a:latin typeface="+mj-lt"/>
              </a:rPr>
              <a:t>recursos</a:t>
            </a:r>
            <a:endParaRPr lang="en-US" sz="4000" b="1" cap="all">
              <a:solidFill>
                <a:schemeClr val="bg1"/>
              </a:solidFill>
              <a:latin typeface="+mj-lt"/>
              <a:cs typeface="Calibri"/>
            </a:endParaRPr>
          </a:p>
        </p:txBody>
      </p:sp>
      <p:sp>
        <p:nvSpPr>
          <p:cNvPr id="9" name="TextBox 8">
            <a:extLst>
              <a:ext uri="{FF2B5EF4-FFF2-40B4-BE49-F238E27FC236}">
                <a16:creationId xmlns:a16="http://schemas.microsoft.com/office/drawing/2014/main" id="{20C2C0A5-A04E-47C5-A0DB-F41CDD860329}"/>
              </a:ext>
            </a:extLst>
          </p:cNvPr>
          <p:cNvSpPr txBox="1"/>
          <p:nvPr/>
        </p:nvSpPr>
        <p:spPr>
          <a:xfrm>
            <a:off x="890035" y="1386479"/>
            <a:ext cx="6334124" cy="338554"/>
          </a:xfrm>
          <a:prstGeom prst="rect">
            <a:avLst/>
          </a:prstGeom>
          <a:noFill/>
        </p:spPr>
        <p:txBody>
          <a:bodyPr wrap="square">
            <a:spAutoFit/>
          </a:bodyPr>
          <a:lstStyle/>
          <a:p>
            <a:r>
              <a:rPr lang="en-US" sz="1600" dirty="0">
                <a:hlinkClick r:id="rId3"/>
              </a:rPr>
              <a:t>https://www.mentalhealthfirstaid.org/</a:t>
            </a:r>
            <a:endParaRPr lang="en-US" sz="1600" dirty="0"/>
          </a:p>
        </p:txBody>
      </p:sp>
      <p:sp>
        <p:nvSpPr>
          <p:cNvPr id="11" name="TextBox 10">
            <a:extLst>
              <a:ext uri="{FF2B5EF4-FFF2-40B4-BE49-F238E27FC236}">
                <a16:creationId xmlns:a16="http://schemas.microsoft.com/office/drawing/2014/main" id="{52415192-B903-4541-A6FC-00D6F5CDFDE6}"/>
              </a:ext>
            </a:extLst>
          </p:cNvPr>
          <p:cNvSpPr txBox="1"/>
          <p:nvPr/>
        </p:nvSpPr>
        <p:spPr>
          <a:xfrm>
            <a:off x="890035" y="1739537"/>
            <a:ext cx="4781550" cy="338554"/>
          </a:xfrm>
          <a:prstGeom prst="rect">
            <a:avLst/>
          </a:prstGeom>
          <a:noFill/>
        </p:spPr>
        <p:txBody>
          <a:bodyPr wrap="square">
            <a:spAutoFit/>
          </a:bodyPr>
          <a:lstStyle/>
          <a:p>
            <a:r>
              <a:rPr lang="en-US" sz="1600" dirty="0">
                <a:hlinkClick r:id="rId4"/>
              </a:rPr>
              <a:t>https://www.mentalhealth.gov</a:t>
            </a:r>
            <a:endParaRPr lang="en-US" sz="1600" dirty="0"/>
          </a:p>
        </p:txBody>
      </p:sp>
      <p:sp>
        <p:nvSpPr>
          <p:cNvPr id="14" name="TextBox 13">
            <a:extLst>
              <a:ext uri="{FF2B5EF4-FFF2-40B4-BE49-F238E27FC236}">
                <a16:creationId xmlns:a16="http://schemas.microsoft.com/office/drawing/2014/main" id="{AE06825B-C69E-4BD1-917F-57AC3218679B}"/>
              </a:ext>
            </a:extLst>
          </p:cNvPr>
          <p:cNvSpPr txBox="1"/>
          <p:nvPr/>
        </p:nvSpPr>
        <p:spPr>
          <a:xfrm>
            <a:off x="890035" y="2092250"/>
            <a:ext cx="6576017" cy="338554"/>
          </a:xfrm>
          <a:prstGeom prst="rect">
            <a:avLst/>
          </a:prstGeom>
          <a:noFill/>
        </p:spPr>
        <p:txBody>
          <a:bodyPr wrap="square">
            <a:spAutoFit/>
          </a:bodyPr>
          <a:lstStyle/>
          <a:p>
            <a:r>
              <a:rPr lang="en-US" sz="1600" dirty="0">
                <a:hlinkClick r:id="rId5"/>
              </a:rPr>
              <a:t>10 Celebrities Who Struggle With Mental Health | University of Utah Health</a:t>
            </a:r>
            <a:endParaRPr lang="en-US" sz="1600" dirty="0"/>
          </a:p>
        </p:txBody>
      </p:sp>
      <p:sp>
        <p:nvSpPr>
          <p:cNvPr id="16" name="TextBox 15">
            <a:extLst>
              <a:ext uri="{FF2B5EF4-FFF2-40B4-BE49-F238E27FC236}">
                <a16:creationId xmlns:a16="http://schemas.microsoft.com/office/drawing/2014/main" id="{426DCA4B-1AF0-41AD-8BB4-25967B11C0DA}"/>
              </a:ext>
            </a:extLst>
          </p:cNvPr>
          <p:cNvSpPr txBox="1"/>
          <p:nvPr/>
        </p:nvSpPr>
        <p:spPr>
          <a:xfrm>
            <a:off x="894869" y="2336011"/>
            <a:ext cx="4776716" cy="1531445"/>
          </a:xfrm>
          <a:prstGeom prst="rect">
            <a:avLst/>
          </a:prstGeom>
          <a:noFill/>
        </p:spPr>
        <p:txBody>
          <a:bodyPr wrap="square">
            <a:spAutoFit/>
          </a:bodyPr>
          <a:lstStyle/>
          <a:p>
            <a:pPr marL="45720" indent="0">
              <a:lnSpc>
                <a:spcPct val="150000"/>
              </a:lnSpc>
              <a:buNone/>
            </a:pPr>
            <a:r>
              <a:rPr lang="en-US" sz="1600" dirty="0">
                <a:hlinkClick r:id="rId6"/>
              </a:rPr>
              <a:t>www.rethink.org</a:t>
            </a:r>
            <a:endParaRPr lang="en-US" sz="1600" dirty="0"/>
          </a:p>
          <a:p>
            <a:pPr marL="45720" indent="0">
              <a:lnSpc>
                <a:spcPct val="150000"/>
              </a:lnSpc>
              <a:buNone/>
            </a:pPr>
            <a:r>
              <a:rPr lang="en-US" sz="1600" dirty="0">
                <a:hlinkClick r:id="rId7"/>
              </a:rPr>
              <a:t>www.mentalhealth.org.uk</a:t>
            </a:r>
            <a:endParaRPr lang="en-US" sz="1600" dirty="0"/>
          </a:p>
          <a:p>
            <a:pPr marL="45720" indent="0">
              <a:lnSpc>
                <a:spcPct val="150000"/>
              </a:lnSpc>
              <a:buNone/>
            </a:pPr>
            <a:r>
              <a:rPr lang="en-US" sz="1600" dirty="0">
                <a:hlinkClick r:id="rId8"/>
              </a:rPr>
              <a:t>www.nami.org</a:t>
            </a:r>
            <a:endParaRPr lang="en-US" sz="1600" dirty="0"/>
          </a:p>
          <a:p>
            <a:pPr marL="45720" indent="0">
              <a:lnSpc>
                <a:spcPct val="150000"/>
              </a:lnSpc>
              <a:buNone/>
            </a:pPr>
            <a:r>
              <a:rPr lang="en-US" sz="1600" i="1" dirty="0">
                <a:hlinkClick r:id="rId9"/>
              </a:rPr>
              <a:t>www.mentalhealth.gov</a:t>
            </a:r>
            <a:endParaRPr lang="en-US" sz="1600" dirty="0"/>
          </a:p>
        </p:txBody>
      </p:sp>
      <p:pic>
        <p:nvPicPr>
          <p:cNvPr id="12" name="Picture 11" descr="trans_psja_logo_stack.png">
            <a:extLst>
              <a:ext uri="{FF2B5EF4-FFF2-40B4-BE49-F238E27FC236}">
                <a16:creationId xmlns:a16="http://schemas.microsoft.com/office/drawing/2014/main" id="{23BB51FF-F2D0-41D8-8A4C-2C5D6CB29BA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43783" y="-1010"/>
            <a:ext cx="1444996" cy="1375440"/>
          </a:xfrm>
          <a:prstGeom prst="rect">
            <a:avLst/>
          </a:prstGeom>
        </p:spPr>
      </p:pic>
    </p:spTree>
    <p:extLst>
      <p:ext uri="{BB962C8B-B14F-4D97-AF65-F5344CB8AC3E}">
        <p14:creationId xmlns:p14="http://schemas.microsoft.com/office/powerpoint/2010/main" val="2472817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 y="4883272"/>
            <a:ext cx="9143999" cy="1295400"/>
          </a:xfrm>
        </p:spPr>
        <p:txBody>
          <a:bodyPr>
            <a:normAutofit fontScale="47500" lnSpcReduction="20000"/>
          </a:bodyPr>
          <a:lstStyle/>
          <a:p>
            <a:r>
              <a:rPr lang="en-US" dirty="0">
                <a:solidFill>
                  <a:schemeClr val="tx1">
                    <a:lumMod val="65000"/>
                    <a:lumOff val="35000"/>
                  </a:schemeClr>
                </a:solidFill>
              </a:rPr>
              <a:t>All materials, content and forms contained in this presentation are the intellectual property of PSJA ISD </a:t>
            </a:r>
          </a:p>
          <a:p>
            <a:r>
              <a:rPr lang="en-US" dirty="0">
                <a:solidFill>
                  <a:schemeClr val="tx1">
                    <a:lumMod val="65000"/>
                    <a:lumOff val="35000"/>
                  </a:schemeClr>
                </a:solidFill>
              </a:rPr>
              <a:t>and may not be copied, reproduced, distributed or displayed without PSJA ISD’s express written permission. </a:t>
            </a:r>
          </a:p>
          <a:p>
            <a:endParaRPr lang="en-US" dirty="0">
              <a:solidFill>
                <a:schemeClr val="tx1">
                  <a:lumMod val="65000"/>
                  <a:lumOff val="35000"/>
                </a:schemeClr>
              </a:solidFill>
            </a:endParaRPr>
          </a:p>
          <a:p>
            <a:r>
              <a:rPr lang="en-US" dirty="0">
                <a:solidFill>
                  <a:schemeClr val="tx1">
                    <a:lumMod val="65000"/>
                    <a:lumOff val="35000"/>
                  </a:schemeClr>
                </a:solidFill>
              </a:rPr>
              <a:t>If written permission is granted, information may be used accompanied </a:t>
            </a:r>
          </a:p>
          <a:p>
            <a:r>
              <a:rPr lang="en-US" dirty="0">
                <a:solidFill>
                  <a:schemeClr val="tx1">
                    <a:lumMod val="65000"/>
                    <a:lumOff val="35000"/>
                  </a:schemeClr>
                </a:solidFill>
              </a:rPr>
              <a:t>by an acknowledgement that PSJA ISD is the source.</a:t>
            </a:r>
          </a:p>
          <a:p>
            <a:endParaRPr lang="en-US" dirty="0">
              <a:solidFill>
                <a:schemeClr val="tx1">
                  <a:lumMod val="65000"/>
                  <a:lumOff val="35000"/>
                </a:schemeClr>
              </a:solidFill>
            </a:endParaRPr>
          </a:p>
        </p:txBody>
      </p:sp>
      <p:sp>
        <p:nvSpPr>
          <p:cNvPr id="11" name="Title 1"/>
          <p:cNvSpPr>
            <a:spLocks noGrp="1"/>
          </p:cNvSpPr>
          <p:nvPr>
            <p:ph type="ctrTitle"/>
          </p:nvPr>
        </p:nvSpPr>
        <p:spPr>
          <a:xfrm>
            <a:off x="0" y="3856969"/>
            <a:ext cx="9143998" cy="1001486"/>
          </a:xfrm>
        </p:spPr>
        <p:txBody>
          <a:bodyPr>
            <a:noAutofit/>
          </a:bodyPr>
          <a:lstStyle/>
          <a:p>
            <a:r>
              <a:rPr lang="en-US" sz="2400" dirty="0">
                <a:solidFill>
                  <a:srgbClr val="000090"/>
                </a:solidFill>
                <a:latin typeface="Calibri"/>
                <a:cs typeface="Calibri"/>
              </a:rPr>
              <a:t>psjaisd.us    facebook.com/psjaisd    twitter.com/psjaisd</a:t>
            </a:r>
            <a:br>
              <a:rPr lang="en-US" sz="2400" dirty="0">
                <a:solidFill>
                  <a:srgbClr val="000090"/>
                </a:solidFill>
                <a:latin typeface="Calibri"/>
                <a:cs typeface="Calibri"/>
              </a:rPr>
            </a:br>
            <a:endParaRPr lang="en-US" sz="2400" dirty="0">
              <a:solidFill>
                <a:srgbClr val="000090"/>
              </a:solidFill>
              <a:latin typeface="Calibri"/>
              <a:cs typeface="Calibri"/>
            </a:endParaRPr>
          </a:p>
        </p:txBody>
      </p:sp>
      <p:cxnSp>
        <p:nvCxnSpPr>
          <p:cNvPr id="4" name="Straight Connector 3"/>
          <p:cNvCxnSpPr/>
          <p:nvPr/>
        </p:nvCxnSpPr>
        <p:spPr>
          <a:xfrm>
            <a:off x="2490172" y="4013532"/>
            <a:ext cx="0" cy="312615"/>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88900" y="248509"/>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itle 1"/>
          <p:cNvSpPr txBox="1">
            <a:spLocks/>
          </p:cNvSpPr>
          <p:nvPr/>
        </p:nvSpPr>
        <p:spPr>
          <a:xfrm>
            <a:off x="1" y="315974"/>
            <a:ext cx="9143999" cy="48415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spc="300" dirty="0">
                <a:solidFill>
                  <a:schemeClr val="bg1"/>
                </a:solidFill>
                <a:latin typeface="Gill Sans"/>
                <a:cs typeface="Gill Sans"/>
              </a:rPr>
              <a:t>PHARR-SAN JUAN-ALAMO INDEPENDENT SCHOOL DISTRICT</a:t>
            </a:r>
          </a:p>
        </p:txBody>
      </p:sp>
      <p:cxnSp>
        <p:nvCxnSpPr>
          <p:cNvPr id="10" name="Straight Connector 9"/>
          <p:cNvCxnSpPr/>
          <p:nvPr/>
        </p:nvCxnSpPr>
        <p:spPr>
          <a:xfrm>
            <a:off x="5487372" y="4026564"/>
            <a:ext cx="0" cy="312615"/>
          </a:xfrm>
          <a:prstGeom prst="line">
            <a:avLst/>
          </a:prstGeom>
          <a:ln>
            <a:solidFill>
              <a:srgbClr val="000090"/>
            </a:solidFill>
          </a:ln>
        </p:spPr>
        <p:style>
          <a:lnRef idx="2">
            <a:schemeClr val="accent1"/>
          </a:lnRef>
          <a:fillRef idx="0">
            <a:schemeClr val="accent1"/>
          </a:fillRef>
          <a:effectRef idx="1">
            <a:schemeClr val="accent1"/>
          </a:effectRef>
          <a:fontRef idx="minor">
            <a:schemeClr val="tx1"/>
          </a:fontRef>
        </p:style>
      </p:cxnSp>
      <p:pic>
        <p:nvPicPr>
          <p:cNvPr id="9" name="Picture 8" descr="trans_psja_logo_stack.png">
            <a:extLst>
              <a:ext uri="{FF2B5EF4-FFF2-40B4-BE49-F238E27FC236}">
                <a16:creationId xmlns:a16="http://schemas.microsoft.com/office/drawing/2014/main" id="{F07C0A11-CF69-432C-8F7B-88E0963E8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9204" y="1338726"/>
            <a:ext cx="2645590" cy="2518243"/>
          </a:xfrm>
          <a:prstGeom prst="rect">
            <a:avLst/>
          </a:prstGeom>
        </p:spPr>
      </p:pic>
    </p:spTree>
    <p:extLst>
      <p:ext uri="{BB962C8B-B14F-4D97-AF65-F5344CB8AC3E}">
        <p14:creationId xmlns:p14="http://schemas.microsoft.com/office/powerpoint/2010/main" val="3693438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83e8aa0-911b-4d65-b013-192aea0d3582" xsi:nil="true"/>
    <lcf76f155ced4ddcb4097134ff3c332f xmlns="f36faf14-d1f2-43b4-9e2d-cc5f4e00e79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BA6FEDE76BA154B94D6F0FF465B6D8C" ma:contentTypeVersion="11" ma:contentTypeDescription="Create a new document." ma:contentTypeScope="" ma:versionID="e603076eea004fdf56f10f1355289fcc">
  <xsd:schema xmlns:xsd="http://www.w3.org/2001/XMLSchema" xmlns:xs="http://www.w3.org/2001/XMLSchema" xmlns:p="http://schemas.microsoft.com/office/2006/metadata/properties" xmlns:ns2="f36faf14-d1f2-43b4-9e2d-cc5f4e00e791" xmlns:ns3="f83e8aa0-911b-4d65-b013-192aea0d3582" targetNamespace="http://schemas.microsoft.com/office/2006/metadata/properties" ma:root="true" ma:fieldsID="237d33fe44c045401771234f72c4d3ae" ns2:_="" ns3:_="">
    <xsd:import namespace="f36faf14-d1f2-43b4-9e2d-cc5f4e00e791"/>
    <xsd:import namespace="f83e8aa0-911b-4d65-b013-192aea0d35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6faf14-d1f2-43b4-9e2d-cc5f4e00e7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83e8aa0-911b-4d65-b013-192aea0d3582"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552fe82-809e-4839-9ec5-c457041736d3}" ma:internalName="TaxCatchAll" ma:showField="CatchAllData" ma:web="f83e8aa0-911b-4d65-b013-192aea0d35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F7B9F1-B99C-42D6-8E0B-0748563E0C7F}">
  <ds:schemaRefs>
    <ds:schemaRef ds:uri="http://schemas.microsoft.com/office/2006/metadata/properties"/>
    <ds:schemaRef ds:uri="http://schemas.microsoft.com/office/infopath/2007/PartnerControls"/>
    <ds:schemaRef ds:uri="f83e8aa0-911b-4d65-b013-192aea0d3582"/>
    <ds:schemaRef ds:uri="f36faf14-d1f2-43b4-9e2d-cc5f4e00e791"/>
  </ds:schemaRefs>
</ds:datastoreItem>
</file>

<file path=customXml/itemProps2.xml><?xml version="1.0" encoding="utf-8"?>
<ds:datastoreItem xmlns:ds="http://schemas.openxmlformats.org/officeDocument/2006/customXml" ds:itemID="{E2E931ED-4191-485F-AB18-D82A38C7B498}">
  <ds:schemaRefs>
    <ds:schemaRef ds:uri="http://schemas.microsoft.com/sharepoint/v3/contenttype/forms"/>
  </ds:schemaRefs>
</ds:datastoreItem>
</file>

<file path=customXml/itemProps3.xml><?xml version="1.0" encoding="utf-8"?>
<ds:datastoreItem xmlns:ds="http://schemas.openxmlformats.org/officeDocument/2006/customXml" ds:itemID="{F1FF9680-08A9-4AB9-9198-03F1E156A2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6faf14-d1f2-43b4-9e2d-cc5f4e00e791"/>
    <ds:schemaRef ds:uri="f83e8aa0-911b-4d65-b013-192aea0d35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1578</TotalTime>
  <Words>1193</Words>
  <Application>Microsoft Office PowerPoint</Application>
  <PresentationFormat>On-screen Show (4:3)</PresentationFormat>
  <Paragraphs>169</Paragraphs>
  <Slides>14</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Gill Sans</vt:lpstr>
      <vt:lpstr>inherit</vt:lpstr>
      <vt:lpstr>PublicoHeadline</vt:lpstr>
      <vt:lpstr>sofia-pro</vt:lpstr>
      <vt:lpstr>Tahoma</vt:lpstr>
      <vt:lpstr>Office Theme</vt:lpstr>
      <vt:lpstr>SALUD MENTAL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psjaisd.us    facebook.com/psjaisd    twitter.com/psjaisd </vt:lpstr>
    </vt:vector>
  </TitlesOfParts>
  <Company>PSJA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SALUD MENTAL</dc:title>
  <dc:creator>Arianna Vazquez User</dc:creator>
  <cp:lastModifiedBy>Roel Guajardo</cp:lastModifiedBy>
  <cp:revision>314</cp:revision>
  <cp:lastPrinted>2014-06-16T16:50:55Z</cp:lastPrinted>
  <dcterms:created xsi:type="dcterms:W3CDTF">2014-04-11T14:28:54Z</dcterms:created>
  <dcterms:modified xsi:type="dcterms:W3CDTF">2022-04-12T17:52:47Z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0x0101000BA6FEDE76BA154B94D6F0FF465B6D8C</vt:lpwstr>
  </property>
  <property fmtid="{D5CDD505-2E9C-101B-9397-08002B2CF9AE}" pid="3" name="Order">
    <vt:r8>2387500</vt:r8>
  </property>
  <property fmtid="{D5CDD505-2E9C-101B-9397-08002B2CF9AE}" pid="4" name="_ExtendedDescription">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ies>
</file>