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5"/>
  </p:notesMasterIdLst>
  <p:sldIdLst>
    <p:sldId id="256" r:id="rId5"/>
    <p:sldId id="393" r:id="rId6"/>
    <p:sldId id="394" r:id="rId7"/>
    <p:sldId id="372" r:id="rId8"/>
    <p:sldId id="378" r:id="rId9"/>
    <p:sldId id="373" r:id="rId10"/>
    <p:sldId id="257" r:id="rId11"/>
    <p:sldId id="258" r:id="rId12"/>
    <p:sldId id="322" r:id="rId13"/>
    <p:sldId id="338" r:id="rId14"/>
    <p:sldId id="339" r:id="rId15"/>
    <p:sldId id="325" r:id="rId16"/>
    <p:sldId id="326" r:id="rId17"/>
    <p:sldId id="327" r:id="rId18"/>
    <p:sldId id="328" r:id="rId19"/>
    <p:sldId id="329" r:id="rId20"/>
    <p:sldId id="264" r:id="rId21"/>
    <p:sldId id="379" r:id="rId22"/>
    <p:sldId id="384" r:id="rId23"/>
    <p:sldId id="385" r:id="rId24"/>
    <p:sldId id="386" r:id="rId25"/>
    <p:sldId id="387" r:id="rId26"/>
    <p:sldId id="388" r:id="rId27"/>
    <p:sldId id="389" r:id="rId28"/>
    <p:sldId id="390" r:id="rId29"/>
    <p:sldId id="391" r:id="rId30"/>
    <p:sldId id="392" r:id="rId31"/>
    <p:sldId id="396" r:id="rId32"/>
    <p:sldId id="395" r:id="rId33"/>
    <p:sldId id="397" r:id="rId3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16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0000"/>
    <a:srgbClr val="990033"/>
    <a:srgbClr val="632523"/>
    <a:srgbClr val="800000"/>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1D21FD-3200-B1B4-A106-F42595FC73E7}" v="373" dt="2020-10-07T19:53:14.327"/>
    <p1510:client id="{24CB67BB-ECC3-783C-6385-B3800437E47C}" v="4712" dt="2020-10-06T00:36:32.598"/>
    <p1510:client id="{3535CB99-B1BD-6B2C-0B6E-DFC5E35C0769}" v="2245" dt="2020-10-08T21:57:12.566"/>
    <p1510:client id="{3554482B-9B3D-D171-E1C2-A8FF67193E4C}" v="696" dt="2021-02-03T20:04:24.448"/>
    <p1510:client id="{3560F45B-1761-55E8-BA9A-2CB1C6508994}" v="16" dt="2020-10-05T13:56:34.450"/>
    <p1510:client id="{4291510B-4991-D1F9-0832-DB009DDA0CD6}" v="3873" dt="2020-10-08T01:33:57.324"/>
    <p1510:client id="{5023216D-87E4-1805-90FD-6AA2EDC59962}" v="1502" dt="2020-10-08T00:16:04.345"/>
    <p1510:client id="{50498BAC-1FEC-459C-471D-FC10C7611109}" v="1027" dt="2020-10-05T16:45:07.632"/>
    <p1510:client id="{624CE7AD-3A85-1556-2EF7-E8C20DE4FF08}" v="265" dt="2020-10-09T15:47:10.888"/>
    <p1510:client id="{67491C37-01F1-2C49-14C3-98228439FCD3}" v="4" dt="2020-10-05T16:01:06.973"/>
    <p1510:client id="{689D996C-670A-34C3-2206-EF24F8A40A87}" v="514" dt="2020-10-07T23:50:56.922"/>
    <p1510:client id="{8AFA65F2-24BE-1D73-FD09-8D6EF06B4152}" v="73" dt="2021-02-01T16:18:43.370"/>
    <p1510:client id="{8D343BBE-585F-EAC7-3063-D13B1E401E25}" v="363" dt="2020-10-09T15:24:13.846"/>
    <p1510:client id="{8F26FE05-DAC1-74C4-363D-95940A3A3295}" v="140" dt="2020-05-24T04:55:28.555"/>
    <p1510:client id="{9ABEA394-EB33-AF55-0435-46516232D9E8}" v="2301" dt="2020-10-07T20:27:56.925"/>
    <p1510:client id="{9C113B88-871E-FFDC-0507-6EA85F066DB1}" v="23" dt="2021-02-01T21:03:13.146"/>
    <p1510:client id="{9D3C09AA-7251-2546-0269-F803161F1FAD}" v="3980" dt="2020-10-08T21:54:12.564"/>
    <p1510:client id="{9FF31B3B-1D70-8651-BBF4-CD33468156EE}" v="88" dt="2020-11-03T16:18:56.433"/>
    <p1510:client id="{A1FB473C-38AE-DCA5-9432-F42D260032D9}" v="52" dt="2020-10-09T14:13:26.380"/>
    <p1510:client id="{ABF1AB2D-4E10-2E74-5CBD-01B15E5D166F}" v="1444" dt="2020-10-05T23:18:23.548"/>
    <p1510:client id="{B0A517E0-43BD-4CA8-0077-9596131732B9}" v="148" dt="2020-10-09T16:29:54.792"/>
    <p1510:client id="{B503F5CF-16B9-CB1F-9D30-7A3D7874D59C}" v="2008" dt="2020-10-07T02:11:13.210"/>
    <p1510:client id="{BC7BF027-9B2D-1D2E-2204-A6955AE3AE7A}" v="719" dt="2020-05-24T04:46:03.542"/>
    <p1510:client id="{BC9EBB03-949E-2035-143D-EA59B0CBD2D0}" v="4235" dt="2020-10-07T02:10:52.067"/>
    <p1510:client id="{C0D2D059-EEBE-B460-47F3-2D73937AEE7A}" v="652" dt="2020-10-08T01:28:49.862"/>
    <p1510:client id="{C5FFB1CA-29C1-FDDE-0743-EFDB92538EE8}" v="615" dt="2020-10-14T20:39:05.369"/>
    <p1510:client id="{CE4E90BE-F55F-8507-3206-2D2B0493BCF9}" v="5073" dt="2020-10-06T01:57:22.586"/>
    <p1510:client id="{E0C24E3A-C25E-C8CA-E28F-1D45857BAF5C}" v="56" dt="2021-01-12T21:54:17.841"/>
    <p1510:client id="{E3F6AA62-7B8A-EDB4-DAEB-D8B904EF647F}" v="3271" dt="2020-10-06T01:55:52.074"/>
    <p1510:client id="{E83F0B81-39D1-2397-3A6E-103F95740CEF}" v="437" dt="2020-10-21T21:49:05.234"/>
    <p1510:client id="{ED27A50F-61AE-625D-C7C6-860CC72F044B}" v="1182" dt="2020-10-09T17:00:46.444"/>
    <p1510:client id="{F3F2F39B-A5F4-DB98-09A4-576D3F24F33B}" v="256" dt="2020-10-20T22:26:30.438"/>
    <p1510:client id="{FC4C3A35-EFD5-E11A-415B-DFA5E0D73C7E}" v="51" dt="2020-10-08T20:09:58.583"/>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880"/>
        <p:guide pos="162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na Chacon" userId="S::rena.chacon@psjaisd.us::e0453aa3-8ce1-4cfd-a4fc-330d843bf078" providerId="AD" clId="Web-{3554482B-9B3D-D171-E1C2-A8FF67193E4C}"/>
    <pc:docChg chg="modSld">
      <pc:chgData name="Rena Chacon" userId="S::rena.chacon@psjaisd.us::e0453aa3-8ce1-4cfd-a4fc-330d843bf078" providerId="AD" clId="Web-{3554482B-9B3D-D171-E1C2-A8FF67193E4C}" dt="2021-02-03T20:04:05.087" v="656"/>
      <pc:docMkLst>
        <pc:docMk/>
      </pc:docMkLst>
      <pc:sldChg chg="modSp">
        <pc:chgData name="Rena Chacon" userId="S::rena.chacon@psjaisd.us::e0453aa3-8ce1-4cfd-a4fc-330d843bf078" providerId="AD" clId="Web-{3554482B-9B3D-D171-E1C2-A8FF67193E4C}" dt="2021-02-03T19:56:32.578" v="34"/>
        <pc:sldMkLst>
          <pc:docMk/>
          <pc:sldMk cId="1151297945" sldId="373"/>
        </pc:sldMkLst>
        <pc:graphicFrameChg chg="modGraphic">
          <ac:chgData name="Rena Chacon" userId="S::rena.chacon@psjaisd.us::e0453aa3-8ce1-4cfd-a4fc-330d843bf078" providerId="AD" clId="Web-{3554482B-9B3D-D171-E1C2-A8FF67193E4C}" dt="2021-02-03T19:53:55.491" v="25"/>
          <ac:graphicFrameMkLst>
            <pc:docMk/>
            <pc:sldMk cId="1151297945" sldId="373"/>
            <ac:graphicFrameMk id="11" creationId="{5C521082-2FD5-4385-9E5C-B307EB1B8F7C}"/>
          </ac:graphicFrameMkLst>
        </pc:graphicFrameChg>
        <pc:graphicFrameChg chg="mod modGraphic">
          <ac:chgData name="Rena Chacon" userId="S::rena.chacon@psjaisd.us::e0453aa3-8ce1-4cfd-a4fc-330d843bf078" providerId="AD" clId="Web-{3554482B-9B3D-D171-E1C2-A8FF67193E4C}" dt="2021-02-03T19:56:32.578" v="34"/>
          <ac:graphicFrameMkLst>
            <pc:docMk/>
            <pc:sldMk cId="1151297945" sldId="373"/>
            <ac:graphicFrameMk id="21" creationId="{6B6262AF-A8D0-4444-B5F8-418FB2CD2467}"/>
          </ac:graphicFrameMkLst>
        </pc:graphicFrameChg>
        <pc:graphicFrameChg chg="modGraphic">
          <ac:chgData name="Rena Chacon" userId="S::rena.chacon@psjaisd.us::e0453aa3-8ce1-4cfd-a4fc-330d843bf078" providerId="AD" clId="Web-{3554482B-9B3D-D171-E1C2-A8FF67193E4C}" dt="2021-02-03T19:53:46.928" v="24"/>
          <ac:graphicFrameMkLst>
            <pc:docMk/>
            <pc:sldMk cId="1151297945" sldId="373"/>
            <ac:graphicFrameMk id="22" creationId="{9092A4A0-6E2C-45E8-A0B5-F2F5979074E3}"/>
          </ac:graphicFrameMkLst>
        </pc:graphicFrameChg>
        <pc:graphicFrameChg chg="modGraphic">
          <ac:chgData name="Rena Chacon" userId="S::rena.chacon@psjaisd.us::e0453aa3-8ce1-4cfd-a4fc-330d843bf078" providerId="AD" clId="Web-{3554482B-9B3D-D171-E1C2-A8FF67193E4C}" dt="2021-02-03T19:53:33.131" v="23"/>
          <ac:graphicFrameMkLst>
            <pc:docMk/>
            <pc:sldMk cId="1151297945" sldId="373"/>
            <ac:graphicFrameMk id="23" creationId="{20808DF3-6879-4B5A-8FC3-3794F3D5F484}"/>
          </ac:graphicFrameMkLst>
        </pc:graphicFrameChg>
      </pc:sldChg>
      <pc:sldChg chg="modSp">
        <pc:chgData name="Rena Chacon" userId="S::rena.chacon@psjaisd.us::e0453aa3-8ce1-4cfd-a4fc-330d843bf078" providerId="AD" clId="Web-{3554482B-9B3D-D171-E1C2-A8FF67193E4C}" dt="2021-02-03T19:55:51.482" v="33"/>
        <pc:sldMkLst>
          <pc:docMk/>
          <pc:sldMk cId="3546045078" sldId="378"/>
        </pc:sldMkLst>
        <pc:graphicFrameChg chg="modGraphic">
          <ac:chgData name="Rena Chacon" userId="S::rena.chacon@psjaisd.us::e0453aa3-8ce1-4cfd-a4fc-330d843bf078" providerId="AD" clId="Web-{3554482B-9B3D-D171-E1C2-A8FF67193E4C}" dt="2021-02-03T19:54:33.259" v="27"/>
          <ac:graphicFrameMkLst>
            <pc:docMk/>
            <pc:sldMk cId="3546045078" sldId="378"/>
            <ac:graphicFrameMk id="11" creationId="{5C521082-2FD5-4385-9E5C-B307EB1B8F7C}"/>
          </ac:graphicFrameMkLst>
        </pc:graphicFrameChg>
        <pc:graphicFrameChg chg="modGraphic">
          <ac:chgData name="Rena Chacon" userId="S::rena.chacon@psjaisd.us::e0453aa3-8ce1-4cfd-a4fc-330d843bf078" providerId="AD" clId="Web-{3554482B-9B3D-D171-E1C2-A8FF67193E4C}" dt="2021-02-03T19:55:26.965" v="31"/>
          <ac:graphicFrameMkLst>
            <pc:docMk/>
            <pc:sldMk cId="3546045078" sldId="378"/>
            <ac:graphicFrameMk id="21" creationId="{6B6262AF-A8D0-4444-B5F8-418FB2CD2467}"/>
          </ac:graphicFrameMkLst>
        </pc:graphicFrameChg>
        <pc:graphicFrameChg chg="modGraphic">
          <ac:chgData name="Rena Chacon" userId="S::rena.chacon@psjaisd.us::e0453aa3-8ce1-4cfd-a4fc-330d843bf078" providerId="AD" clId="Web-{3554482B-9B3D-D171-E1C2-A8FF67193E4C}" dt="2021-02-03T19:54:58.073" v="29"/>
          <ac:graphicFrameMkLst>
            <pc:docMk/>
            <pc:sldMk cId="3546045078" sldId="378"/>
            <ac:graphicFrameMk id="22" creationId="{9092A4A0-6E2C-45E8-A0B5-F2F5979074E3}"/>
          </ac:graphicFrameMkLst>
        </pc:graphicFrameChg>
        <pc:graphicFrameChg chg="modGraphic">
          <ac:chgData name="Rena Chacon" userId="S::rena.chacon@psjaisd.us::e0453aa3-8ce1-4cfd-a4fc-330d843bf078" providerId="AD" clId="Web-{3554482B-9B3D-D171-E1C2-A8FF67193E4C}" dt="2021-02-03T19:55:51.482" v="33"/>
          <ac:graphicFrameMkLst>
            <pc:docMk/>
            <pc:sldMk cId="3546045078" sldId="378"/>
            <ac:graphicFrameMk id="23" creationId="{20808DF3-6879-4B5A-8FC3-3794F3D5F484}"/>
          </ac:graphicFrameMkLst>
        </pc:graphicFrameChg>
      </pc:sldChg>
      <pc:sldChg chg="modSp">
        <pc:chgData name="Rena Chacon" userId="S::rena.chacon@psjaisd.us::e0453aa3-8ce1-4cfd-a4fc-330d843bf078" providerId="AD" clId="Web-{3554482B-9B3D-D171-E1C2-A8FF67193E4C}" dt="2021-02-03T20:00:54.561" v="613"/>
        <pc:sldMkLst>
          <pc:docMk/>
          <pc:sldMk cId="1106315716" sldId="379"/>
        </pc:sldMkLst>
        <pc:graphicFrameChg chg="mod modGraphic">
          <ac:chgData name="Rena Chacon" userId="S::rena.chacon@psjaisd.us::e0453aa3-8ce1-4cfd-a4fc-330d843bf078" providerId="AD" clId="Web-{3554482B-9B3D-D171-E1C2-A8FF67193E4C}" dt="2021-02-03T20:00:54.561" v="613"/>
          <ac:graphicFrameMkLst>
            <pc:docMk/>
            <pc:sldMk cId="1106315716" sldId="379"/>
            <ac:graphicFrameMk id="3" creationId="{5EB550BA-61C7-4A25-8AC6-028340D5D590}"/>
          </ac:graphicFrameMkLst>
        </pc:graphicFrameChg>
      </pc:sldChg>
      <pc:sldChg chg="modSp">
        <pc:chgData name="Rena Chacon" userId="S::rena.chacon@psjaisd.us::e0453aa3-8ce1-4cfd-a4fc-330d843bf078" providerId="AD" clId="Web-{3554482B-9B3D-D171-E1C2-A8FF67193E4C}" dt="2021-02-03T20:00:43.889" v="541"/>
        <pc:sldMkLst>
          <pc:docMk/>
          <pc:sldMk cId="789758272" sldId="384"/>
        </pc:sldMkLst>
        <pc:graphicFrameChg chg="mod modGraphic">
          <ac:chgData name="Rena Chacon" userId="S::rena.chacon@psjaisd.us::e0453aa3-8ce1-4cfd-a4fc-330d843bf078" providerId="AD" clId="Web-{3554482B-9B3D-D171-E1C2-A8FF67193E4C}" dt="2021-02-03T20:00:43.889" v="541"/>
          <ac:graphicFrameMkLst>
            <pc:docMk/>
            <pc:sldMk cId="789758272" sldId="384"/>
            <ac:graphicFrameMk id="3" creationId="{5EB550BA-61C7-4A25-8AC6-028340D5D590}"/>
          </ac:graphicFrameMkLst>
        </pc:graphicFrameChg>
      </pc:sldChg>
      <pc:sldChg chg="modSp">
        <pc:chgData name="Rena Chacon" userId="S::rena.chacon@psjaisd.us::e0453aa3-8ce1-4cfd-a4fc-330d843bf078" providerId="AD" clId="Web-{3554482B-9B3D-D171-E1C2-A8FF67193E4C}" dt="2021-02-03T20:00:31.669" v="469"/>
        <pc:sldMkLst>
          <pc:docMk/>
          <pc:sldMk cId="3838501140" sldId="385"/>
        </pc:sldMkLst>
        <pc:graphicFrameChg chg="mod modGraphic">
          <ac:chgData name="Rena Chacon" userId="S::rena.chacon@psjaisd.us::e0453aa3-8ce1-4cfd-a4fc-330d843bf078" providerId="AD" clId="Web-{3554482B-9B3D-D171-E1C2-A8FF67193E4C}" dt="2021-02-03T20:00:31.669" v="469"/>
          <ac:graphicFrameMkLst>
            <pc:docMk/>
            <pc:sldMk cId="3838501140" sldId="385"/>
            <ac:graphicFrameMk id="3" creationId="{5EB550BA-61C7-4A25-8AC6-028340D5D590}"/>
          </ac:graphicFrameMkLst>
        </pc:graphicFrameChg>
      </pc:sldChg>
      <pc:sldChg chg="modSp">
        <pc:chgData name="Rena Chacon" userId="S::rena.chacon@psjaisd.us::e0453aa3-8ce1-4cfd-a4fc-330d843bf078" providerId="AD" clId="Web-{3554482B-9B3D-D171-E1C2-A8FF67193E4C}" dt="2021-02-03T20:00:16.731" v="397"/>
        <pc:sldMkLst>
          <pc:docMk/>
          <pc:sldMk cId="2578427194" sldId="386"/>
        </pc:sldMkLst>
        <pc:graphicFrameChg chg="mod modGraphic">
          <ac:chgData name="Rena Chacon" userId="S::rena.chacon@psjaisd.us::e0453aa3-8ce1-4cfd-a4fc-330d843bf078" providerId="AD" clId="Web-{3554482B-9B3D-D171-E1C2-A8FF67193E4C}" dt="2021-02-03T20:00:16.731" v="397"/>
          <ac:graphicFrameMkLst>
            <pc:docMk/>
            <pc:sldMk cId="2578427194" sldId="386"/>
            <ac:graphicFrameMk id="3" creationId="{5EB550BA-61C7-4A25-8AC6-028340D5D590}"/>
          </ac:graphicFrameMkLst>
        </pc:graphicFrameChg>
      </pc:sldChg>
      <pc:sldChg chg="modSp">
        <pc:chgData name="Rena Chacon" userId="S::rena.chacon@psjaisd.us::e0453aa3-8ce1-4cfd-a4fc-330d843bf078" providerId="AD" clId="Web-{3554482B-9B3D-D171-E1C2-A8FF67193E4C}" dt="2021-02-03T20:00:03.308" v="325"/>
        <pc:sldMkLst>
          <pc:docMk/>
          <pc:sldMk cId="1404349435" sldId="387"/>
        </pc:sldMkLst>
        <pc:graphicFrameChg chg="mod modGraphic">
          <ac:chgData name="Rena Chacon" userId="S::rena.chacon@psjaisd.us::e0453aa3-8ce1-4cfd-a4fc-330d843bf078" providerId="AD" clId="Web-{3554482B-9B3D-D171-E1C2-A8FF67193E4C}" dt="2021-02-03T20:00:03.308" v="325"/>
          <ac:graphicFrameMkLst>
            <pc:docMk/>
            <pc:sldMk cId="1404349435" sldId="387"/>
            <ac:graphicFrameMk id="3" creationId="{5EB550BA-61C7-4A25-8AC6-028340D5D590}"/>
          </ac:graphicFrameMkLst>
        </pc:graphicFrameChg>
      </pc:sldChg>
      <pc:sldChg chg="modSp">
        <pc:chgData name="Rena Chacon" userId="S::rena.chacon@psjaisd.us::e0453aa3-8ce1-4cfd-a4fc-330d843bf078" providerId="AD" clId="Web-{3554482B-9B3D-D171-E1C2-A8FF67193E4C}" dt="2021-02-03T19:59:50.933" v="253"/>
        <pc:sldMkLst>
          <pc:docMk/>
          <pc:sldMk cId="1206140789" sldId="388"/>
        </pc:sldMkLst>
        <pc:graphicFrameChg chg="mod modGraphic">
          <ac:chgData name="Rena Chacon" userId="S::rena.chacon@psjaisd.us::e0453aa3-8ce1-4cfd-a4fc-330d843bf078" providerId="AD" clId="Web-{3554482B-9B3D-D171-E1C2-A8FF67193E4C}" dt="2021-02-03T19:59:50.933" v="253"/>
          <ac:graphicFrameMkLst>
            <pc:docMk/>
            <pc:sldMk cId="1206140789" sldId="388"/>
            <ac:graphicFrameMk id="3" creationId="{5EB550BA-61C7-4A25-8AC6-028340D5D590}"/>
          </ac:graphicFrameMkLst>
        </pc:graphicFrameChg>
      </pc:sldChg>
      <pc:sldChg chg="modSp">
        <pc:chgData name="Rena Chacon" userId="S::rena.chacon@psjaisd.us::e0453aa3-8ce1-4cfd-a4fc-330d843bf078" providerId="AD" clId="Web-{3554482B-9B3D-D171-E1C2-A8FF67193E4C}" dt="2021-02-03T19:59:35.260" v="181"/>
        <pc:sldMkLst>
          <pc:docMk/>
          <pc:sldMk cId="1217983009" sldId="389"/>
        </pc:sldMkLst>
        <pc:graphicFrameChg chg="mod modGraphic">
          <ac:chgData name="Rena Chacon" userId="S::rena.chacon@psjaisd.us::e0453aa3-8ce1-4cfd-a4fc-330d843bf078" providerId="AD" clId="Web-{3554482B-9B3D-D171-E1C2-A8FF67193E4C}" dt="2021-02-03T19:59:35.260" v="181"/>
          <ac:graphicFrameMkLst>
            <pc:docMk/>
            <pc:sldMk cId="1217983009" sldId="389"/>
            <ac:graphicFrameMk id="3" creationId="{5EB550BA-61C7-4A25-8AC6-028340D5D590}"/>
          </ac:graphicFrameMkLst>
        </pc:graphicFrameChg>
      </pc:sldChg>
      <pc:sldChg chg="modSp">
        <pc:chgData name="Rena Chacon" userId="S::rena.chacon@psjaisd.us::e0453aa3-8ce1-4cfd-a4fc-330d843bf078" providerId="AD" clId="Web-{3554482B-9B3D-D171-E1C2-A8FF67193E4C}" dt="2021-02-03T19:58:51.508" v="106"/>
        <pc:sldMkLst>
          <pc:docMk/>
          <pc:sldMk cId="111131679" sldId="390"/>
        </pc:sldMkLst>
        <pc:graphicFrameChg chg="mod modGraphic">
          <ac:chgData name="Rena Chacon" userId="S::rena.chacon@psjaisd.us::e0453aa3-8ce1-4cfd-a4fc-330d843bf078" providerId="AD" clId="Web-{3554482B-9B3D-D171-E1C2-A8FF67193E4C}" dt="2021-02-03T19:58:51.508" v="106"/>
          <ac:graphicFrameMkLst>
            <pc:docMk/>
            <pc:sldMk cId="111131679" sldId="390"/>
            <ac:graphicFrameMk id="3" creationId="{5EB550BA-61C7-4A25-8AC6-028340D5D590}"/>
          </ac:graphicFrameMkLst>
        </pc:graphicFrameChg>
      </pc:sldChg>
      <pc:sldChg chg="modSp">
        <pc:chgData name="Rena Chacon" userId="S::rena.chacon@psjaisd.us::e0453aa3-8ce1-4cfd-a4fc-330d843bf078" providerId="AD" clId="Web-{3554482B-9B3D-D171-E1C2-A8FF67193E4C}" dt="2021-02-03T20:03:57.696" v="651"/>
        <pc:sldMkLst>
          <pc:docMk/>
          <pc:sldMk cId="2302930030" sldId="395"/>
        </pc:sldMkLst>
        <pc:graphicFrameChg chg="mod modGraphic">
          <ac:chgData name="Rena Chacon" userId="S::rena.chacon@psjaisd.us::e0453aa3-8ce1-4cfd-a4fc-330d843bf078" providerId="AD" clId="Web-{3554482B-9B3D-D171-E1C2-A8FF67193E4C}" dt="2021-02-03T20:03:57.696" v="651"/>
          <ac:graphicFrameMkLst>
            <pc:docMk/>
            <pc:sldMk cId="2302930030" sldId="395"/>
            <ac:graphicFrameMk id="4" creationId="{61201881-4252-43BF-B302-5A2326CDDBF8}"/>
          </ac:graphicFrameMkLst>
        </pc:graphicFrameChg>
      </pc:sldChg>
      <pc:sldChg chg="modSp">
        <pc:chgData name="Rena Chacon" userId="S::rena.chacon@psjaisd.us::e0453aa3-8ce1-4cfd-a4fc-330d843bf078" providerId="AD" clId="Web-{3554482B-9B3D-D171-E1C2-A8FF67193E4C}" dt="2021-02-03T20:04:05.087" v="656"/>
        <pc:sldMkLst>
          <pc:docMk/>
          <pc:sldMk cId="536078286" sldId="397"/>
        </pc:sldMkLst>
        <pc:graphicFrameChg chg="mod modGraphic">
          <ac:chgData name="Rena Chacon" userId="S::rena.chacon@psjaisd.us::e0453aa3-8ce1-4cfd-a4fc-330d843bf078" providerId="AD" clId="Web-{3554482B-9B3D-D171-E1C2-A8FF67193E4C}" dt="2021-02-03T20:04:05.087" v="656"/>
          <ac:graphicFrameMkLst>
            <pc:docMk/>
            <pc:sldMk cId="536078286" sldId="397"/>
            <ac:graphicFrameMk id="3" creationId="{5424658E-5496-43B1-80F7-271F3C0D0109}"/>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627" cy="466578"/>
          </a:xfrm>
          <a:prstGeom prst="rect">
            <a:avLst/>
          </a:prstGeom>
        </p:spPr>
        <p:txBody>
          <a:bodyPr vert="horz" lIns="92117" tIns="46058" rIns="92117" bIns="46058" rtlCol="0"/>
          <a:lstStyle>
            <a:lvl1pPr algn="l">
              <a:defRPr sz="1200"/>
            </a:lvl1pPr>
          </a:lstStyle>
          <a:p>
            <a:endParaRPr lang="en-US"/>
          </a:p>
        </p:txBody>
      </p:sp>
      <p:sp>
        <p:nvSpPr>
          <p:cNvPr id="3" name="Date Placeholder 2"/>
          <p:cNvSpPr>
            <a:spLocks noGrp="1"/>
          </p:cNvSpPr>
          <p:nvPr>
            <p:ph type="dt" idx="1"/>
          </p:nvPr>
        </p:nvSpPr>
        <p:spPr>
          <a:xfrm>
            <a:off x="3971172" y="0"/>
            <a:ext cx="3037627" cy="466578"/>
          </a:xfrm>
          <a:prstGeom prst="rect">
            <a:avLst/>
          </a:prstGeom>
        </p:spPr>
        <p:txBody>
          <a:bodyPr vert="horz" lIns="92117" tIns="46058" rIns="92117" bIns="46058" rtlCol="0"/>
          <a:lstStyle>
            <a:lvl1pPr algn="r">
              <a:defRPr sz="1200"/>
            </a:lvl1pPr>
          </a:lstStyle>
          <a:p>
            <a:fld id="{AD0C07EE-998A-4F15-98BD-52D2D56537FD}" type="datetimeFigureOut">
              <a:rPr lang="en-US" smtClean="0"/>
              <a:t>2/3/2021</a:t>
            </a:fld>
            <a:endParaRPr lang="en-US"/>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2117" tIns="46058" rIns="92117" bIns="46058" rtlCol="0" anchor="ctr"/>
          <a:lstStyle/>
          <a:p>
            <a:endParaRPr lang="en-US"/>
          </a:p>
        </p:txBody>
      </p:sp>
      <p:sp>
        <p:nvSpPr>
          <p:cNvPr id="5" name="Notes Placeholder 4"/>
          <p:cNvSpPr>
            <a:spLocks noGrp="1"/>
          </p:cNvSpPr>
          <p:nvPr>
            <p:ph type="body" sz="quarter" idx="3"/>
          </p:nvPr>
        </p:nvSpPr>
        <p:spPr>
          <a:xfrm>
            <a:off x="701361" y="4474033"/>
            <a:ext cx="5607679" cy="3660718"/>
          </a:xfrm>
          <a:prstGeom prst="rect">
            <a:avLst/>
          </a:prstGeom>
        </p:spPr>
        <p:txBody>
          <a:bodyPr vert="horz" lIns="92117" tIns="46058" rIns="92117" bIns="4605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822"/>
            <a:ext cx="3037627" cy="466578"/>
          </a:xfrm>
          <a:prstGeom prst="rect">
            <a:avLst/>
          </a:prstGeom>
        </p:spPr>
        <p:txBody>
          <a:bodyPr vert="horz" lIns="92117" tIns="46058" rIns="92117" bIns="46058" rtlCol="0" anchor="b"/>
          <a:lstStyle>
            <a:lvl1pPr algn="l">
              <a:defRPr sz="1200"/>
            </a:lvl1pPr>
          </a:lstStyle>
          <a:p>
            <a:endParaRPr lang="en-US"/>
          </a:p>
        </p:txBody>
      </p:sp>
      <p:sp>
        <p:nvSpPr>
          <p:cNvPr id="7" name="Slide Number Placeholder 6"/>
          <p:cNvSpPr>
            <a:spLocks noGrp="1"/>
          </p:cNvSpPr>
          <p:nvPr>
            <p:ph type="sldNum" sz="quarter" idx="5"/>
          </p:nvPr>
        </p:nvSpPr>
        <p:spPr>
          <a:xfrm>
            <a:off x="3971172" y="8829822"/>
            <a:ext cx="3037627" cy="466578"/>
          </a:xfrm>
          <a:prstGeom prst="rect">
            <a:avLst/>
          </a:prstGeom>
        </p:spPr>
        <p:txBody>
          <a:bodyPr vert="horz" lIns="92117" tIns="46058" rIns="92117" bIns="46058" rtlCol="0" anchor="b"/>
          <a:lstStyle>
            <a:lvl1pPr algn="r">
              <a:defRPr sz="1200"/>
            </a:lvl1pPr>
          </a:lstStyle>
          <a:p>
            <a:fld id="{2C7EC8F0-AABB-4915-92A5-DA037C510A88}" type="slidenum">
              <a:rPr lang="en-US" smtClean="0"/>
              <a:t>‹#›</a:t>
            </a:fld>
            <a:endParaRPr lang="en-US"/>
          </a:p>
        </p:txBody>
      </p:sp>
    </p:spTree>
    <p:extLst>
      <p:ext uri="{BB962C8B-B14F-4D97-AF65-F5344CB8AC3E}">
        <p14:creationId xmlns:p14="http://schemas.microsoft.com/office/powerpoint/2010/main" val="3912527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1</a:t>
            </a:fld>
            <a:endParaRPr lang="en-US"/>
          </a:p>
        </p:txBody>
      </p:sp>
    </p:spTree>
    <p:extLst>
      <p:ext uri="{BB962C8B-B14F-4D97-AF65-F5344CB8AC3E}">
        <p14:creationId xmlns:p14="http://schemas.microsoft.com/office/powerpoint/2010/main" val="544472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2</a:t>
            </a:fld>
            <a:endParaRPr lang="en-US"/>
          </a:p>
        </p:txBody>
      </p:sp>
    </p:spTree>
    <p:extLst>
      <p:ext uri="{BB962C8B-B14F-4D97-AF65-F5344CB8AC3E}">
        <p14:creationId xmlns:p14="http://schemas.microsoft.com/office/powerpoint/2010/main" val="2617758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3</a:t>
            </a:fld>
            <a:endParaRPr lang="en-US"/>
          </a:p>
        </p:txBody>
      </p:sp>
    </p:spTree>
    <p:extLst>
      <p:ext uri="{BB962C8B-B14F-4D97-AF65-F5344CB8AC3E}">
        <p14:creationId xmlns:p14="http://schemas.microsoft.com/office/powerpoint/2010/main" val="2497941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4</a:t>
            </a:fld>
            <a:endParaRPr lang="en-US"/>
          </a:p>
        </p:txBody>
      </p:sp>
    </p:spTree>
    <p:extLst>
      <p:ext uri="{BB962C8B-B14F-4D97-AF65-F5344CB8AC3E}">
        <p14:creationId xmlns:p14="http://schemas.microsoft.com/office/powerpoint/2010/main" val="1097540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5</a:t>
            </a:fld>
            <a:endParaRPr lang="en-US"/>
          </a:p>
        </p:txBody>
      </p:sp>
    </p:spTree>
    <p:extLst>
      <p:ext uri="{BB962C8B-B14F-4D97-AF65-F5344CB8AC3E}">
        <p14:creationId xmlns:p14="http://schemas.microsoft.com/office/powerpoint/2010/main" val="42696716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6</a:t>
            </a:fld>
            <a:endParaRPr lang="en-US"/>
          </a:p>
        </p:txBody>
      </p:sp>
    </p:spTree>
    <p:extLst>
      <p:ext uri="{BB962C8B-B14F-4D97-AF65-F5344CB8AC3E}">
        <p14:creationId xmlns:p14="http://schemas.microsoft.com/office/powerpoint/2010/main" val="1566451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7</a:t>
            </a:fld>
            <a:endParaRPr lang="en-US"/>
          </a:p>
        </p:txBody>
      </p:sp>
    </p:spTree>
    <p:extLst>
      <p:ext uri="{BB962C8B-B14F-4D97-AF65-F5344CB8AC3E}">
        <p14:creationId xmlns:p14="http://schemas.microsoft.com/office/powerpoint/2010/main" val="2374051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8</a:t>
            </a:fld>
            <a:endParaRPr lang="en-US"/>
          </a:p>
        </p:txBody>
      </p:sp>
    </p:spTree>
    <p:extLst>
      <p:ext uri="{BB962C8B-B14F-4D97-AF65-F5344CB8AC3E}">
        <p14:creationId xmlns:p14="http://schemas.microsoft.com/office/powerpoint/2010/main" val="2632701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9</a:t>
            </a:fld>
            <a:endParaRPr lang="en-US"/>
          </a:p>
        </p:txBody>
      </p:sp>
    </p:spTree>
    <p:extLst>
      <p:ext uri="{BB962C8B-B14F-4D97-AF65-F5344CB8AC3E}">
        <p14:creationId xmlns:p14="http://schemas.microsoft.com/office/powerpoint/2010/main" val="107393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10</a:t>
            </a:fld>
            <a:endParaRPr lang="en-US"/>
          </a:p>
        </p:txBody>
      </p:sp>
    </p:spTree>
    <p:extLst>
      <p:ext uri="{BB962C8B-B14F-4D97-AF65-F5344CB8AC3E}">
        <p14:creationId xmlns:p14="http://schemas.microsoft.com/office/powerpoint/2010/main" val="3625753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11</a:t>
            </a:fld>
            <a:endParaRPr lang="en-US"/>
          </a:p>
        </p:txBody>
      </p:sp>
    </p:spTree>
    <p:extLst>
      <p:ext uri="{BB962C8B-B14F-4D97-AF65-F5344CB8AC3E}">
        <p14:creationId xmlns:p14="http://schemas.microsoft.com/office/powerpoint/2010/main" val="8415737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12</a:t>
            </a:fld>
            <a:endParaRPr lang="en-US"/>
          </a:p>
        </p:txBody>
      </p:sp>
    </p:spTree>
    <p:extLst>
      <p:ext uri="{BB962C8B-B14F-4D97-AF65-F5344CB8AC3E}">
        <p14:creationId xmlns:p14="http://schemas.microsoft.com/office/powerpoint/2010/main" val="31447325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13</a:t>
            </a:fld>
            <a:endParaRPr lang="en-US"/>
          </a:p>
        </p:txBody>
      </p:sp>
    </p:spTree>
    <p:extLst>
      <p:ext uri="{BB962C8B-B14F-4D97-AF65-F5344CB8AC3E}">
        <p14:creationId xmlns:p14="http://schemas.microsoft.com/office/powerpoint/2010/main" val="20497793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14</a:t>
            </a:fld>
            <a:endParaRPr lang="en-US"/>
          </a:p>
        </p:txBody>
      </p:sp>
    </p:spTree>
    <p:extLst>
      <p:ext uri="{BB962C8B-B14F-4D97-AF65-F5344CB8AC3E}">
        <p14:creationId xmlns:p14="http://schemas.microsoft.com/office/powerpoint/2010/main" val="3356031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15</a:t>
            </a:fld>
            <a:endParaRPr lang="en-US"/>
          </a:p>
        </p:txBody>
      </p:sp>
    </p:spTree>
    <p:extLst>
      <p:ext uri="{BB962C8B-B14F-4D97-AF65-F5344CB8AC3E}">
        <p14:creationId xmlns:p14="http://schemas.microsoft.com/office/powerpoint/2010/main" val="38124702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16</a:t>
            </a:fld>
            <a:endParaRPr lang="en-US"/>
          </a:p>
        </p:txBody>
      </p:sp>
    </p:spTree>
    <p:extLst>
      <p:ext uri="{BB962C8B-B14F-4D97-AF65-F5344CB8AC3E}">
        <p14:creationId xmlns:p14="http://schemas.microsoft.com/office/powerpoint/2010/main" val="18245529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17</a:t>
            </a:fld>
            <a:endParaRPr lang="en-US"/>
          </a:p>
        </p:txBody>
      </p:sp>
    </p:spTree>
    <p:extLst>
      <p:ext uri="{BB962C8B-B14F-4D97-AF65-F5344CB8AC3E}">
        <p14:creationId xmlns:p14="http://schemas.microsoft.com/office/powerpoint/2010/main" val="25113146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18</a:t>
            </a:fld>
            <a:endParaRPr lang="en-US"/>
          </a:p>
        </p:txBody>
      </p:sp>
    </p:spTree>
    <p:extLst>
      <p:ext uri="{BB962C8B-B14F-4D97-AF65-F5344CB8AC3E}">
        <p14:creationId xmlns:p14="http://schemas.microsoft.com/office/powerpoint/2010/main" val="9310704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19</a:t>
            </a:fld>
            <a:endParaRPr lang="en-US"/>
          </a:p>
        </p:txBody>
      </p:sp>
    </p:spTree>
    <p:extLst>
      <p:ext uri="{BB962C8B-B14F-4D97-AF65-F5344CB8AC3E}">
        <p14:creationId xmlns:p14="http://schemas.microsoft.com/office/powerpoint/2010/main" val="23271477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20</a:t>
            </a:fld>
            <a:endParaRPr lang="en-US"/>
          </a:p>
        </p:txBody>
      </p:sp>
    </p:spTree>
    <p:extLst>
      <p:ext uri="{BB962C8B-B14F-4D97-AF65-F5344CB8AC3E}">
        <p14:creationId xmlns:p14="http://schemas.microsoft.com/office/powerpoint/2010/main" val="17383317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21</a:t>
            </a:fld>
            <a:endParaRPr lang="en-US"/>
          </a:p>
        </p:txBody>
      </p:sp>
    </p:spTree>
    <p:extLst>
      <p:ext uri="{BB962C8B-B14F-4D97-AF65-F5344CB8AC3E}">
        <p14:creationId xmlns:p14="http://schemas.microsoft.com/office/powerpoint/2010/main" val="37287026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22</a:t>
            </a:fld>
            <a:endParaRPr lang="en-US"/>
          </a:p>
        </p:txBody>
      </p:sp>
    </p:spTree>
    <p:extLst>
      <p:ext uri="{BB962C8B-B14F-4D97-AF65-F5344CB8AC3E}">
        <p14:creationId xmlns:p14="http://schemas.microsoft.com/office/powerpoint/2010/main" val="28514219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23</a:t>
            </a:fld>
            <a:endParaRPr lang="en-US"/>
          </a:p>
        </p:txBody>
      </p:sp>
    </p:spTree>
    <p:extLst>
      <p:ext uri="{BB962C8B-B14F-4D97-AF65-F5344CB8AC3E}">
        <p14:creationId xmlns:p14="http://schemas.microsoft.com/office/powerpoint/2010/main" val="8418884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24</a:t>
            </a:fld>
            <a:endParaRPr lang="en-US"/>
          </a:p>
        </p:txBody>
      </p:sp>
    </p:spTree>
    <p:extLst>
      <p:ext uri="{BB962C8B-B14F-4D97-AF65-F5344CB8AC3E}">
        <p14:creationId xmlns:p14="http://schemas.microsoft.com/office/powerpoint/2010/main" val="28868614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25</a:t>
            </a:fld>
            <a:endParaRPr lang="en-US"/>
          </a:p>
        </p:txBody>
      </p:sp>
    </p:spTree>
    <p:extLst>
      <p:ext uri="{BB962C8B-B14F-4D97-AF65-F5344CB8AC3E}">
        <p14:creationId xmlns:p14="http://schemas.microsoft.com/office/powerpoint/2010/main" val="27446306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28</a:t>
            </a:fld>
            <a:endParaRPr lang="en-US"/>
          </a:p>
        </p:txBody>
      </p:sp>
    </p:spTree>
    <p:extLst>
      <p:ext uri="{BB962C8B-B14F-4D97-AF65-F5344CB8AC3E}">
        <p14:creationId xmlns:p14="http://schemas.microsoft.com/office/powerpoint/2010/main" val="9232269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29</a:t>
            </a:fld>
            <a:endParaRPr lang="en-US"/>
          </a:p>
        </p:txBody>
      </p:sp>
    </p:spTree>
    <p:extLst>
      <p:ext uri="{BB962C8B-B14F-4D97-AF65-F5344CB8AC3E}">
        <p14:creationId xmlns:p14="http://schemas.microsoft.com/office/powerpoint/2010/main" val="35092185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62050"/>
            <a:ext cx="4184650"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30</a:t>
            </a:fld>
            <a:endParaRPr lang="en-US"/>
          </a:p>
        </p:txBody>
      </p:sp>
    </p:spTree>
    <p:extLst>
      <p:ext uri="{BB962C8B-B14F-4D97-AF65-F5344CB8AC3E}">
        <p14:creationId xmlns:p14="http://schemas.microsoft.com/office/powerpoint/2010/main" val="42767917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2"/>
            <a:ext cx="7772400" cy="49244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2"/>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24B66E7E-25FB-4264-84E9-7B85B47ABE24}" type="datetime1">
              <a:rPr lang="en-US" smtClean="0"/>
              <a:t>2/3/2021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025176" y="843027"/>
            <a:ext cx="7093649" cy="492443"/>
          </a:xfrm>
        </p:spPr>
        <p:txBody>
          <a:bodyPr lIns="0" tIns="0" rIns="0" bIns="0"/>
          <a:lstStyle>
            <a:lvl1pPr>
              <a:defRPr sz="2400" b="0" i="0">
                <a:solidFill>
                  <a:schemeClr val="bg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544180EB-02EA-4929-A9D6-1FE575AF0B35}" type="datetime1">
              <a:rPr lang="en-US" smtClean="0"/>
              <a:t>2/3/2021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025176" y="843027"/>
            <a:ext cx="7093649" cy="492443"/>
          </a:xfrm>
        </p:spPr>
        <p:txBody>
          <a:bodyPr lIns="0" tIns="0" rIns="0" bIns="0"/>
          <a:lstStyle>
            <a:lvl1pPr>
              <a:defRPr sz="2400" b="0" i="0">
                <a:solidFill>
                  <a:schemeClr val="bg1"/>
                </a:solidFill>
                <a:latin typeface="Calibri"/>
                <a:cs typeface="Calibri"/>
              </a:defRPr>
            </a:lvl1pPr>
          </a:lstStyle>
          <a:p>
            <a:endParaRPr/>
          </a:p>
        </p:txBody>
      </p:sp>
      <p:sp>
        <p:nvSpPr>
          <p:cNvPr id="3" name="Holder 3"/>
          <p:cNvSpPr>
            <a:spLocks noGrp="1"/>
          </p:cNvSpPr>
          <p:nvPr>
            <p:ph sz="half" idx="2"/>
          </p:nvPr>
        </p:nvSpPr>
        <p:spPr>
          <a:xfrm>
            <a:off x="457200" y="1577340"/>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E4EC3E8B-10C7-4C7F-9283-468A00D77A2A}" type="datetime1">
              <a:rPr lang="en-US" smtClean="0"/>
              <a:t>2/3/2021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025176" y="843027"/>
            <a:ext cx="7093649" cy="492443"/>
          </a:xfrm>
        </p:spPr>
        <p:txBody>
          <a:bodyPr lIns="0" tIns="0" rIns="0" bIns="0"/>
          <a:lstStyle>
            <a:lvl1pPr>
              <a:defRPr sz="2400" b="0" i="0">
                <a:solidFill>
                  <a:schemeClr val="bg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361033B7-A0A8-43E1-86CF-34D3CEA3AFCB}" type="datetime1">
              <a:rPr lang="en-US" smtClean="0"/>
              <a:t>2/3/2021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C81EDCFF-143E-45B9-8021-A8123658DA87}" type="datetime1">
              <a:rPr lang="en-US" smtClean="0"/>
              <a:t>2/3/2021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025176" y="843028"/>
            <a:ext cx="7093649" cy="492443"/>
          </a:xfrm>
          <a:prstGeom prst="rect">
            <a:avLst/>
          </a:prstGeom>
        </p:spPr>
        <p:txBody>
          <a:bodyPr wrap="square" lIns="0" tIns="0" rIns="0" bIns="0">
            <a:spAutoFit/>
          </a:bodyPr>
          <a:lstStyle>
            <a:lvl1pPr>
              <a:defRPr sz="3200" b="0" i="0">
                <a:solidFill>
                  <a:schemeClr val="bg1"/>
                </a:solidFill>
                <a:latin typeface="Calibri"/>
                <a:cs typeface="Calibri"/>
              </a:defRPr>
            </a:lvl1pPr>
          </a:lstStyle>
          <a:p>
            <a:endParaRPr/>
          </a:p>
        </p:txBody>
      </p:sp>
      <p:sp>
        <p:nvSpPr>
          <p:cNvPr id="3" name="Holder 3"/>
          <p:cNvSpPr>
            <a:spLocks noGrp="1"/>
          </p:cNvSpPr>
          <p:nvPr>
            <p:ph type="body" idx="1"/>
          </p:nvPr>
        </p:nvSpPr>
        <p:spPr>
          <a:xfrm>
            <a:off x="1173672" y="2560576"/>
            <a:ext cx="6796658"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2"/>
            <a:ext cx="292608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2"/>
            <a:ext cx="2103120" cy="276999"/>
          </a:xfrm>
          <a:prstGeom prst="rect">
            <a:avLst/>
          </a:prstGeom>
        </p:spPr>
        <p:txBody>
          <a:bodyPr wrap="square" lIns="0" tIns="0" rIns="0" bIns="0">
            <a:spAutoFit/>
          </a:bodyPr>
          <a:lstStyle>
            <a:lvl1pPr algn="l">
              <a:defRPr>
                <a:solidFill>
                  <a:schemeClr val="tx1">
                    <a:tint val="75000"/>
                  </a:schemeClr>
                </a:solidFill>
              </a:defRPr>
            </a:lvl1pPr>
          </a:lstStyle>
          <a:p>
            <a:fld id="{65A7BCAA-BAB4-4812-8B4A-059FDFBCCF70}" type="datetime1">
              <a:rPr lang="en-US" smtClean="0"/>
              <a:t>2/3/2021</a:t>
            </a:fld>
            <a:endParaRPr lang="en-US"/>
          </a:p>
        </p:txBody>
      </p:sp>
      <p:sp>
        <p:nvSpPr>
          <p:cNvPr id="6" name="Holder 6"/>
          <p:cNvSpPr>
            <a:spLocks noGrp="1"/>
          </p:cNvSpPr>
          <p:nvPr>
            <p:ph type="sldNum" sz="quarter" idx="7"/>
          </p:nvPr>
        </p:nvSpPr>
        <p:spPr>
          <a:xfrm>
            <a:off x="6583680" y="6377942"/>
            <a:ext cx="210312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189">
        <a:defRPr>
          <a:latin typeface="+mn-lt"/>
          <a:ea typeface="+mn-ea"/>
          <a:cs typeface="+mn-cs"/>
        </a:defRPr>
      </a:lvl2pPr>
      <a:lvl3pPr marL="914377">
        <a:defRPr>
          <a:latin typeface="+mn-lt"/>
          <a:ea typeface="+mn-ea"/>
          <a:cs typeface="+mn-cs"/>
        </a:defRPr>
      </a:lvl3pPr>
      <a:lvl4pPr marL="1371566">
        <a:defRPr>
          <a:latin typeface="+mn-lt"/>
          <a:ea typeface="+mn-ea"/>
          <a:cs typeface="+mn-cs"/>
        </a:defRPr>
      </a:lvl4pPr>
      <a:lvl5pPr marL="1828754">
        <a:defRPr>
          <a:latin typeface="+mn-lt"/>
          <a:ea typeface="+mn-ea"/>
          <a:cs typeface="+mn-cs"/>
        </a:defRPr>
      </a:lvl5pPr>
      <a:lvl6pPr marL="2285943">
        <a:defRPr>
          <a:latin typeface="+mn-lt"/>
          <a:ea typeface="+mn-ea"/>
          <a:cs typeface="+mn-cs"/>
        </a:defRPr>
      </a:lvl6pPr>
      <a:lvl7pPr marL="2743131">
        <a:defRPr>
          <a:latin typeface="+mn-lt"/>
          <a:ea typeface="+mn-ea"/>
          <a:cs typeface="+mn-cs"/>
        </a:defRPr>
      </a:lvl7pPr>
      <a:lvl8pPr marL="3200320">
        <a:defRPr>
          <a:latin typeface="+mn-lt"/>
          <a:ea typeface="+mn-ea"/>
          <a:cs typeface="+mn-cs"/>
        </a:defRPr>
      </a:lvl8pPr>
      <a:lvl9pPr marL="3657509">
        <a:defRPr>
          <a:latin typeface="+mn-lt"/>
          <a:ea typeface="+mn-ea"/>
          <a:cs typeface="+mn-cs"/>
        </a:defRPr>
      </a:lvl9pPr>
    </p:bodyStyle>
    <p:otherStyle>
      <a:lvl1pPr marL="0">
        <a:defRPr>
          <a:latin typeface="+mn-lt"/>
          <a:ea typeface="+mn-ea"/>
          <a:cs typeface="+mn-cs"/>
        </a:defRPr>
      </a:lvl1pPr>
      <a:lvl2pPr marL="457189">
        <a:defRPr>
          <a:latin typeface="+mn-lt"/>
          <a:ea typeface="+mn-ea"/>
          <a:cs typeface="+mn-cs"/>
        </a:defRPr>
      </a:lvl2pPr>
      <a:lvl3pPr marL="914377">
        <a:defRPr>
          <a:latin typeface="+mn-lt"/>
          <a:ea typeface="+mn-ea"/>
          <a:cs typeface="+mn-cs"/>
        </a:defRPr>
      </a:lvl3pPr>
      <a:lvl4pPr marL="1371566">
        <a:defRPr>
          <a:latin typeface="+mn-lt"/>
          <a:ea typeface="+mn-ea"/>
          <a:cs typeface="+mn-cs"/>
        </a:defRPr>
      </a:lvl4pPr>
      <a:lvl5pPr marL="1828754">
        <a:defRPr>
          <a:latin typeface="+mn-lt"/>
          <a:ea typeface="+mn-ea"/>
          <a:cs typeface="+mn-cs"/>
        </a:defRPr>
      </a:lvl5pPr>
      <a:lvl6pPr marL="2285943">
        <a:defRPr>
          <a:latin typeface="+mn-lt"/>
          <a:ea typeface="+mn-ea"/>
          <a:cs typeface="+mn-cs"/>
        </a:defRPr>
      </a:lvl6pPr>
      <a:lvl7pPr marL="2743131">
        <a:defRPr>
          <a:latin typeface="+mn-lt"/>
          <a:ea typeface="+mn-ea"/>
          <a:cs typeface="+mn-cs"/>
        </a:defRPr>
      </a:lvl7pPr>
      <a:lvl8pPr marL="3200320">
        <a:defRPr>
          <a:latin typeface="+mn-lt"/>
          <a:ea typeface="+mn-ea"/>
          <a:cs typeface="+mn-cs"/>
        </a:defRPr>
      </a:lvl8pPr>
      <a:lvl9pPr marL="3657509">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hyperlink" Target="https://web.microsoftstream.com/channel/8832017a-0125-4ff6-ac38-bab4203f7178"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hyperlink" Target="https://nam02.safelinks.protection.outlook.com/?url=https%3A%2F%2Fistation.zoom.us%2Fmeeting%2Fregister%2FtJwscO-qrDstH93VIuekKCoWgfc89eKFE28o&amp;data=01%7C01%7Ceva.delgado%40psjaisd.us%7C062b7c31710046b1cb1508d83e1b1e24%7C166a744bd750422d950971217a712279%7C0&amp;sdata=W%2F7LSI740wK0stNwzGGsVS8Mfp9VKbX6xT2vrvezwd8%3D&amp;reserved=0" TargetMode="External"/><Relationship Id="rId4" Type="http://schemas.openxmlformats.org/officeDocument/2006/relationships/hyperlink" Target="https://nam02.safelinks.protection.outlook.com/?url=https%3A%2F%2Fimaginelearning.zoom.us%2Fmeeting%2Fregister%2FtJUtfu6trz0uEtdtjslBlQoTTC16KOygP98n&amp;data=01%7C01%7Ceva.delgado%40psjaisd.us%7C764f45628fec45ede8f908d83d99953c%7C166a744bd750422d950971217a712279%7C0&amp;sdata=6cwtPfSn0BJfcRwnhY4dZgY8uFu0Jd18MxTeFnZ5AiU%3D&amp;reserved=0"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94942" y="3371159"/>
            <a:ext cx="7009905" cy="1366593"/>
          </a:xfrm>
          <a:prstGeom prst="rect">
            <a:avLst/>
          </a:prstGeom>
        </p:spPr>
        <p:txBody>
          <a:bodyPr vert="horz" wrap="square" lIns="0" tIns="5715" rIns="0" bIns="0" rtlCol="0" anchor="t">
            <a:spAutoFit/>
          </a:bodyPr>
          <a:lstStyle/>
          <a:p>
            <a:pPr marL="9525" marR="3810" algn="ctr">
              <a:lnSpc>
                <a:spcPct val="101400"/>
              </a:lnSpc>
              <a:spcBef>
                <a:spcPts val="45"/>
              </a:spcBef>
            </a:pPr>
            <a:r>
              <a:rPr lang="en-US" sz="2950" b="1">
                <a:solidFill>
                  <a:srgbClr val="404040"/>
                </a:solidFill>
                <a:latin typeface="Calibri"/>
                <a:cs typeface="Calibri"/>
              </a:rPr>
              <a:t>Early Start Pre-K School </a:t>
            </a:r>
            <a:endParaRPr lang="en-US" sz="2963">
              <a:solidFill>
                <a:srgbClr val="000000"/>
              </a:solidFill>
              <a:latin typeface="Calibri"/>
              <a:cs typeface="Calibri"/>
            </a:endParaRPr>
          </a:p>
          <a:p>
            <a:pPr marL="9525" marR="3810" algn="ctr">
              <a:lnSpc>
                <a:spcPct val="101400"/>
              </a:lnSpc>
              <a:spcBef>
                <a:spcPts val="45"/>
              </a:spcBef>
            </a:pPr>
            <a:r>
              <a:rPr lang="en-US" sz="2950" b="1">
                <a:solidFill>
                  <a:srgbClr val="404040"/>
                </a:solidFill>
                <a:latin typeface="Calibri"/>
                <a:cs typeface="Calibri"/>
              </a:rPr>
              <a:t>Campus Improvement Plan </a:t>
            </a:r>
            <a:endParaRPr lang="en-US" sz="2950">
              <a:solidFill>
                <a:srgbClr val="000000"/>
              </a:solidFill>
              <a:latin typeface="Calibri"/>
              <a:cs typeface="Calibri"/>
            </a:endParaRPr>
          </a:p>
          <a:p>
            <a:pPr marL="9525" marR="3810" algn="ctr">
              <a:lnSpc>
                <a:spcPct val="101400"/>
              </a:lnSpc>
              <a:spcBef>
                <a:spcPts val="45"/>
              </a:spcBef>
            </a:pPr>
            <a:r>
              <a:rPr lang="en-US" sz="2950" b="1" spc="15">
                <a:solidFill>
                  <a:srgbClr val="404040"/>
                </a:solidFill>
                <a:latin typeface="Calibri"/>
                <a:cs typeface="Calibri"/>
              </a:rPr>
              <a:t>2020-2021</a:t>
            </a:r>
            <a:endParaRPr lang="en-US" sz="2950">
              <a:latin typeface="Calibri"/>
              <a:cs typeface="Calibri"/>
            </a:endParaRPr>
          </a:p>
        </p:txBody>
      </p:sp>
      <p:sp>
        <p:nvSpPr>
          <p:cNvPr id="3" name="object 3"/>
          <p:cNvSpPr/>
          <p:nvPr/>
        </p:nvSpPr>
        <p:spPr>
          <a:xfrm>
            <a:off x="2789688" y="1673713"/>
            <a:ext cx="3564626" cy="1156854"/>
          </a:xfrm>
          <a:prstGeom prst="rect">
            <a:avLst/>
          </a:prstGeom>
          <a:blipFill>
            <a:blip r:embed="rId3" cstate="print"/>
            <a:stretch>
              <a:fillRect/>
            </a:stretch>
          </a:blipFill>
        </p:spPr>
        <p:txBody>
          <a:bodyPr wrap="square" lIns="0" tIns="0" rIns="0" bIns="0" rtlCol="0"/>
          <a:lstStyle/>
          <a:p>
            <a:endParaRPr sz="1350"/>
          </a:p>
        </p:txBody>
      </p:sp>
      <p:sp>
        <p:nvSpPr>
          <p:cNvPr id="6" name="object 6"/>
          <p:cNvSpPr txBox="1"/>
          <p:nvPr/>
        </p:nvSpPr>
        <p:spPr>
          <a:xfrm>
            <a:off x="6261637" y="6227315"/>
            <a:ext cx="3621322" cy="217367"/>
          </a:xfrm>
          <a:prstGeom prst="rect">
            <a:avLst/>
          </a:prstGeom>
        </p:spPr>
        <p:txBody>
          <a:bodyPr vert="horz" wrap="square" lIns="0" tIns="9525" rIns="0" bIns="0" rtlCol="0" anchor="t">
            <a:spAutoFit/>
          </a:bodyPr>
          <a:lstStyle/>
          <a:p>
            <a:pPr marL="9525">
              <a:spcBef>
                <a:spcPts val="75"/>
              </a:spcBef>
            </a:pPr>
            <a:r>
              <a:rPr sz="1350">
                <a:latin typeface="Calibri"/>
                <a:cs typeface="Calibri"/>
              </a:rPr>
              <a:t>Board</a:t>
            </a:r>
            <a:r>
              <a:rPr sz="1350" spc="-90">
                <a:latin typeface="Calibri"/>
                <a:cs typeface="Calibri"/>
              </a:rPr>
              <a:t> </a:t>
            </a:r>
            <a:r>
              <a:rPr sz="1350" spc="4">
                <a:latin typeface="Calibri"/>
                <a:cs typeface="Calibri"/>
              </a:rPr>
              <a:t>Approved:</a:t>
            </a:r>
            <a:r>
              <a:rPr lang="en-US" sz="1350" spc="4">
                <a:latin typeface="Calibri"/>
                <a:cs typeface="Calibri"/>
              </a:rPr>
              <a:t>  </a:t>
            </a:r>
            <a:endParaRPr sz="1350">
              <a:latin typeface="Calibri"/>
              <a:cs typeface="Calibri"/>
            </a:endParaRPr>
          </a:p>
        </p:txBody>
      </p:sp>
      <p:sp>
        <p:nvSpPr>
          <p:cNvPr id="9" name="object 4">
            <a:extLst>
              <a:ext uri="{FF2B5EF4-FFF2-40B4-BE49-F238E27FC236}">
                <a16:creationId xmlns:a16="http://schemas.microsoft.com/office/drawing/2014/main" id="{5F22403E-B17F-4F47-BDBF-C75CF31672E9}"/>
              </a:ext>
            </a:extLst>
          </p:cNvPr>
          <p:cNvSpPr txBox="1">
            <a:spLocks noGrp="1"/>
          </p:cNvSpPr>
          <p:nvPr>
            <p:ph type="title"/>
          </p:nvPr>
        </p:nvSpPr>
        <p:spPr>
          <a:xfrm>
            <a:off x="0" y="856742"/>
            <a:ext cx="9144000" cy="346249"/>
          </a:xfrm>
          <a:prstGeom prst="rect">
            <a:avLst/>
          </a:prstGeom>
          <a:solidFill>
            <a:srgbClr val="632523"/>
          </a:solidFill>
          <a:ln w="9537">
            <a:noFill/>
          </a:ln>
        </p:spPr>
        <p:txBody>
          <a:bodyPr vert="horz" wrap="square" lIns="0" tIns="68580" rIns="0" bIns="68580" rtlCol="0" anchor="ctr" anchorCtr="0">
            <a:spAutoFit/>
          </a:bodyPr>
          <a:lstStyle/>
          <a:p>
            <a:pPr marL="88106" algn="ctr">
              <a:spcBef>
                <a:spcPts val="885"/>
              </a:spcBef>
            </a:pPr>
            <a:r>
              <a:rPr sz="1350"/>
              <a:t>P</a:t>
            </a:r>
            <a:r>
              <a:rPr sz="1350" spc="-105"/>
              <a:t> </a:t>
            </a:r>
            <a:r>
              <a:rPr sz="1350"/>
              <a:t>H</a:t>
            </a:r>
            <a:r>
              <a:rPr sz="1350" spc="-83"/>
              <a:t> </a:t>
            </a:r>
            <a:r>
              <a:rPr sz="1350"/>
              <a:t>A</a:t>
            </a:r>
            <a:r>
              <a:rPr sz="1350" spc="-79"/>
              <a:t> </a:t>
            </a:r>
            <a:r>
              <a:rPr sz="1350"/>
              <a:t>R</a:t>
            </a:r>
            <a:r>
              <a:rPr sz="1350" spc="-86"/>
              <a:t> </a:t>
            </a:r>
            <a:r>
              <a:rPr lang="en-US" sz="1350" err="1"/>
              <a:t>R</a:t>
            </a:r>
            <a:r>
              <a:rPr sz="1350" spc="-71"/>
              <a:t> </a:t>
            </a:r>
            <a:r>
              <a:rPr sz="1350"/>
              <a:t>-</a:t>
            </a:r>
            <a:r>
              <a:rPr sz="1350" spc="-101"/>
              <a:t> </a:t>
            </a:r>
            <a:r>
              <a:rPr sz="1350"/>
              <a:t>S</a:t>
            </a:r>
            <a:r>
              <a:rPr sz="1350" spc="-83"/>
              <a:t> </a:t>
            </a:r>
            <a:r>
              <a:rPr sz="1350"/>
              <a:t>A</a:t>
            </a:r>
            <a:r>
              <a:rPr sz="1350" spc="-75"/>
              <a:t> </a:t>
            </a:r>
            <a:r>
              <a:rPr sz="1350"/>
              <a:t>N</a:t>
            </a:r>
            <a:r>
              <a:rPr lang="en-US" sz="1350"/>
              <a:t> </a:t>
            </a:r>
            <a:r>
              <a:rPr sz="1350"/>
              <a:t>J</a:t>
            </a:r>
            <a:r>
              <a:rPr sz="1350" spc="-64"/>
              <a:t> </a:t>
            </a:r>
            <a:r>
              <a:rPr sz="1350" spc="71"/>
              <a:t>UA</a:t>
            </a:r>
            <a:r>
              <a:rPr sz="1350" spc="-75"/>
              <a:t> </a:t>
            </a:r>
            <a:r>
              <a:rPr sz="1350"/>
              <a:t>N</a:t>
            </a:r>
            <a:r>
              <a:rPr sz="1350" spc="-53"/>
              <a:t> </a:t>
            </a:r>
            <a:r>
              <a:rPr sz="1350"/>
              <a:t>-</a:t>
            </a:r>
            <a:r>
              <a:rPr sz="1350" spc="-101"/>
              <a:t> </a:t>
            </a:r>
            <a:r>
              <a:rPr sz="1350"/>
              <a:t>A</a:t>
            </a:r>
            <a:r>
              <a:rPr sz="1350" spc="-83"/>
              <a:t> </a:t>
            </a:r>
            <a:r>
              <a:rPr sz="1350"/>
              <a:t>L</a:t>
            </a:r>
            <a:r>
              <a:rPr sz="1350" spc="-90"/>
              <a:t> </a:t>
            </a:r>
            <a:r>
              <a:rPr sz="1350"/>
              <a:t>A</a:t>
            </a:r>
            <a:r>
              <a:rPr sz="1350" spc="-79"/>
              <a:t> </a:t>
            </a:r>
            <a:r>
              <a:rPr sz="1350"/>
              <a:t>M</a:t>
            </a:r>
            <a:r>
              <a:rPr sz="1350" spc="-60"/>
              <a:t> </a:t>
            </a:r>
            <a:r>
              <a:rPr sz="1350"/>
              <a:t>O</a:t>
            </a:r>
            <a:r>
              <a:rPr sz="1350" spc="116"/>
              <a:t> </a:t>
            </a:r>
            <a:r>
              <a:rPr sz="1350"/>
              <a:t>I</a:t>
            </a:r>
            <a:r>
              <a:rPr sz="1350" spc="-86"/>
              <a:t> </a:t>
            </a:r>
            <a:r>
              <a:rPr sz="1350"/>
              <a:t>N</a:t>
            </a:r>
            <a:r>
              <a:rPr sz="1350" spc="-56"/>
              <a:t> </a:t>
            </a:r>
            <a:r>
              <a:rPr sz="1350"/>
              <a:t>D</a:t>
            </a:r>
            <a:r>
              <a:rPr sz="1350" spc="-71"/>
              <a:t> </a:t>
            </a:r>
            <a:r>
              <a:rPr sz="1350"/>
              <a:t>E</a:t>
            </a:r>
            <a:r>
              <a:rPr sz="1350" spc="-68"/>
              <a:t> </a:t>
            </a:r>
            <a:r>
              <a:rPr sz="1350"/>
              <a:t>P</a:t>
            </a:r>
            <a:r>
              <a:rPr sz="1350" spc="-105"/>
              <a:t> </a:t>
            </a:r>
            <a:r>
              <a:rPr sz="1350"/>
              <a:t>E</a:t>
            </a:r>
            <a:r>
              <a:rPr sz="1350" spc="-71"/>
              <a:t> </a:t>
            </a:r>
            <a:r>
              <a:rPr sz="1350"/>
              <a:t>N</a:t>
            </a:r>
            <a:r>
              <a:rPr sz="1350" spc="-56"/>
              <a:t> </a:t>
            </a:r>
            <a:r>
              <a:rPr sz="1350"/>
              <a:t>D</a:t>
            </a:r>
            <a:r>
              <a:rPr sz="1350" spc="-71"/>
              <a:t> </a:t>
            </a:r>
            <a:r>
              <a:rPr sz="1350"/>
              <a:t>E</a:t>
            </a:r>
            <a:r>
              <a:rPr sz="1350" spc="-68"/>
              <a:t> </a:t>
            </a:r>
            <a:r>
              <a:rPr sz="1350"/>
              <a:t>N</a:t>
            </a:r>
            <a:r>
              <a:rPr sz="1350" spc="-56"/>
              <a:t> </a:t>
            </a:r>
            <a:r>
              <a:rPr sz="1350"/>
              <a:t>T</a:t>
            </a:r>
            <a:r>
              <a:rPr sz="1350" spc="15"/>
              <a:t> </a:t>
            </a:r>
            <a:r>
              <a:rPr sz="1350"/>
              <a:t>S</a:t>
            </a:r>
            <a:r>
              <a:rPr sz="1350" spc="-86"/>
              <a:t> </a:t>
            </a:r>
            <a:r>
              <a:rPr sz="1350"/>
              <a:t>C</a:t>
            </a:r>
            <a:r>
              <a:rPr sz="1350" spc="-75"/>
              <a:t> </a:t>
            </a:r>
            <a:r>
              <a:rPr sz="1350"/>
              <a:t>H</a:t>
            </a:r>
            <a:r>
              <a:rPr sz="1350" spc="-83"/>
              <a:t> </a:t>
            </a:r>
            <a:r>
              <a:rPr sz="1350"/>
              <a:t>O</a:t>
            </a:r>
            <a:r>
              <a:rPr sz="1350" spc="-79"/>
              <a:t> </a:t>
            </a:r>
            <a:r>
              <a:rPr lang="en-US" sz="1350" err="1"/>
              <a:t>O</a:t>
            </a:r>
            <a:r>
              <a:rPr sz="1350" spc="-83"/>
              <a:t> </a:t>
            </a:r>
            <a:r>
              <a:rPr sz="1350"/>
              <a:t>L</a:t>
            </a:r>
            <a:r>
              <a:rPr sz="1350" spc="109"/>
              <a:t> </a:t>
            </a:r>
            <a:r>
              <a:rPr sz="1350"/>
              <a:t>D</a:t>
            </a:r>
            <a:r>
              <a:rPr sz="1350" spc="-71"/>
              <a:t> </a:t>
            </a:r>
            <a:r>
              <a:rPr sz="1350"/>
              <a:t>I</a:t>
            </a:r>
            <a:r>
              <a:rPr sz="1350" spc="-86"/>
              <a:t> </a:t>
            </a:r>
            <a:r>
              <a:rPr sz="1350"/>
              <a:t>S</a:t>
            </a:r>
            <a:r>
              <a:rPr sz="1350" spc="-90"/>
              <a:t> </a:t>
            </a:r>
            <a:r>
              <a:rPr sz="1350"/>
              <a:t>T</a:t>
            </a:r>
            <a:r>
              <a:rPr sz="1350" spc="-68"/>
              <a:t> </a:t>
            </a:r>
            <a:r>
              <a:rPr sz="1350"/>
              <a:t>R</a:t>
            </a:r>
            <a:r>
              <a:rPr sz="1350" spc="-86"/>
              <a:t> </a:t>
            </a:r>
            <a:r>
              <a:rPr sz="1350"/>
              <a:t>I</a:t>
            </a:r>
            <a:r>
              <a:rPr sz="1350" spc="-86"/>
              <a:t> </a:t>
            </a:r>
            <a:r>
              <a:rPr sz="1350"/>
              <a:t>C</a:t>
            </a:r>
            <a:r>
              <a:rPr sz="1350" spc="-75"/>
              <a:t> </a:t>
            </a:r>
            <a:r>
              <a:rPr sz="1350"/>
              <a:t>T</a:t>
            </a:r>
            <a:endParaRPr lang="en-US" sz="135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4">
            <a:extLst>
              <a:ext uri="{FF2B5EF4-FFF2-40B4-BE49-F238E27FC236}">
                <a16:creationId xmlns:a16="http://schemas.microsoft.com/office/drawing/2014/main" id="{5F22403E-B17F-4F47-BDBF-C75CF31672E9}"/>
              </a:ext>
            </a:extLst>
          </p:cNvPr>
          <p:cNvSpPr txBox="1">
            <a:spLocks noGrp="1"/>
          </p:cNvSpPr>
          <p:nvPr>
            <p:ph type="title"/>
          </p:nvPr>
        </p:nvSpPr>
        <p:spPr>
          <a:xfrm>
            <a:off x="0" y="209761"/>
            <a:ext cx="9144000" cy="346249"/>
          </a:xfrm>
          <a:prstGeom prst="rect">
            <a:avLst/>
          </a:prstGeom>
          <a:solidFill>
            <a:srgbClr val="632523"/>
          </a:solidFill>
          <a:ln w="9537">
            <a:noFill/>
          </a:ln>
        </p:spPr>
        <p:txBody>
          <a:bodyPr vert="horz" wrap="square" lIns="0" tIns="68580" rIns="0" bIns="68580" rtlCol="0" anchor="ctr" anchorCtr="0">
            <a:spAutoFit/>
          </a:bodyPr>
          <a:lstStyle/>
          <a:p>
            <a:pPr marL="88106" algn="ctr">
              <a:spcBef>
                <a:spcPts val="885"/>
              </a:spcBef>
            </a:pPr>
            <a:r>
              <a:rPr sz="1350"/>
              <a:t>P</a:t>
            </a:r>
            <a:r>
              <a:rPr sz="1350" spc="-105"/>
              <a:t> </a:t>
            </a:r>
            <a:r>
              <a:rPr sz="1350"/>
              <a:t>H</a:t>
            </a:r>
            <a:r>
              <a:rPr sz="1350" spc="-83"/>
              <a:t> </a:t>
            </a:r>
            <a:r>
              <a:rPr sz="1350"/>
              <a:t>A</a:t>
            </a:r>
            <a:r>
              <a:rPr sz="1350" spc="-79"/>
              <a:t> </a:t>
            </a:r>
            <a:r>
              <a:rPr sz="1350"/>
              <a:t>R</a:t>
            </a:r>
            <a:r>
              <a:rPr sz="1350" spc="-86"/>
              <a:t> </a:t>
            </a:r>
            <a:r>
              <a:rPr lang="en-US" sz="1350" err="1"/>
              <a:t>R</a:t>
            </a:r>
            <a:r>
              <a:rPr sz="1350" spc="-71"/>
              <a:t> </a:t>
            </a:r>
            <a:r>
              <a:rPr sz="1350"/>
              <a:t>-</a:t>
            </a:r>
            <a:r>
              <a:rPr sz="1350" spc="-101"/>
              <a:t> </a:t>
            </a:r>
            <a:r>
              <a:rPr sz="1350"/>
              <a:t>S</a:t>
            </a:r>
            <a:r>
              <a:rPr sz="1350" spc="-83"/>
              <a:t> </a:t>
            </a:r>
            <a:r>
              <a:rPr sz="1350"/>
              <a:t>A</a:t>
            </a:r>
            <a:r>
              <a:rPr sz="1350" spc="-75"/>
              <a:t> </a:t>
            </a:r>
            <a:r>
              <a:rPr sz="1350"/>
              <a:t>N</a:t>
            </a:r>
            <a:r>
              <a:rPr lang="en-US" sz="1350"/>
              <a:t> </a:t>
            </a:r>
            <a:r>
              <a:rPr sz="1350"/>
              <a:t>J</a:t>
            </a:r>
            <a:r>
              <a:rPr sz="1350" spc="-64"/>
              <a:t> </a:t>
            </a:r>
            <a:r>
              <a:rPr sz="1350" spc="71"/>
              <a:t>UA</a:t>
            </a:r>
            <a:r>
              <a:rPr sz="1350" spc="-75"/>
              <a:t> </a:t>
            </a:r>
            <a:r>
              <a:rPr sz="1350"/>
              <a:t>N</a:t>
            </a:r>
            <a:r>
              <a:rPr sz="1350" spc="-53"/>
              <a:t> </a:t>
            </a:r>
            <a:r>
              <a:rPr sz="1350"/>
              <a:t>-</a:t>
            </a:r>
            <a:r>
              <a:rPr sz="1350" spc="-101"/>
              <a:t> </a:t>
            </a:r>
            <a:r>
              <a:rPr sz="1350"/>
              <a:t>A</a:t>
            </a:r>
            <a:r>
              <a:rPr sz="1350" spc="-83"/>
              <a:t> </a:t>
            </a:r>
            <a:r>
              <a:rPr sz="1350"/>
              <a:t>L</a:t>
            </a:r>
            <a:r>
              <a:rPr sz="1350" spc="-90"/>
              <a:t> </a:t>
            </a:r>
            <a:r>
              <a:rPr sz="1350"/>
              <a:t>A</a:t>
            </a:r>
            <a:r>
              <a:rPr sz="1350" spc="-79"/>
              <a:t> </a:t>
            </a:r>
            <a:r>
              <a:rPr sz="1350"/>
              <a:t>M</a:t>
            </a:r>
            <a:r>
              <a:rPr sz="1350" spc="-60"/>
              <a:t> </a:t>
            </a:r>
            <a:r>
              <a:rPr sz="1350"/>
              <a:t>O</a:t>
            </a:r>
            <a:r>
              <a:rPr sz="1350" spc="116"/>
              <a:t> </a:t>
            </a:r>
            <a:r>
              <a:rPr sz="1350"/>
              <a:t>I</a:t>
            </a:r>
            <a:r>
              <a:rPr sz="1350" spc="-86"/>
              <a:t> </a:t>
            </a:r>
            <a:r>
              <a:rPr sz="1350"/>
              <a:t>N</a:t>
            </a:r>
            <a:r>
              <a:rPr sz="1350" spc="-56"/>
              <a:t> </a:t>
            </a:r>
            <a:r>
              <a:rPr sz="1350"/>
              <a:t>D</a:t>
            </a:r>
            <a:r>
              <a:rPr sz="1350" spc="-71"/>
              <a:t> </a:t>
            </a:r>
            <a:r>
              <a:rPr sz="1350"/>
              <a:t>E</a:t>
            </a:r>
            <a:r>
              <a:rPr sz="1350" spc="-68"/>
              <a:t> </a:t>
            </a:r>
            <a:r>
              <a:rPr sz="1350"/>
              <a:t>P</a:t>
            </a:r>
            <a:r>
              <a:rPr sz="1350" spc="-105"/>
              <a:t> </a:t>
            </a:r>
            <a:r>
              <a:rPr sz="1350"/>
              <a:t>E</a:t>
            </a:r>
            <a:r>
              <a:rPr sz="1350" spc="-71"/>
              <a:t> </a:t>
            </a:r>
            <a:r>
              <a:rPr sz="1350"/>
              <a:t>N</a:t>
            </a:r>
            <a:r>
              <a:rPr sz="1350" spc="-56"/>
              <a:t> </a:t>
            </a:r>
            <a:r>
              <a:rPr sz="1350"/>
              <a:t>D</a:t>
            </a:r>
            <a:r>
              <a:rPr sz="1350" spc="-71"/>
              <a:t> </a:t>
            </a:r>
            <a:r>
              <a:rPr sz="1350"/>
              <a:t>E</a:t>
            </a:r>
            <a:r>
              <a:rPr sz="1350" spc="-68"/>
              <a:t> </a:t>
            </a:r>
            <a:r>
              <a:rPr sz="1350"/>
              <a:t>N</a:t>
            </a:r>
            <a:r>
              <a:rPr sz="1350" spc="-56"/>
              <a:t> </a:t>
            </a:r>
            <a:r>
              <a:rPr sz="1350"/>
              <a:t>T</a:t>
            </a:r>
            <a:r>
              <a:rPr sz="1350" spc="15"/>
              <a:t> </a:t>
            </a:r>
            <a:r>
              <a:rPr sz="1350"/>
              <a:t>S</a:t>
            </a:r>
            <a:r>
              <a:rPr sz="1350" spc="-86"/>
              <a:t> </a:t>
            </a:r>
            <a:r>
              <a:rPr sz="1350"/>
              <a:t>C</a:t>
            </a:r>
            <a:r>
              <a:rPr sz="1350" spc="-75"/>
              <a:t> </a:t>
            </a:r>
            <a:r>
              <a:rPr sz="1350"/>
              <a:t>H</a:t>
            </a:r>
            <a:r>
              <a:rPr sz="1350" spc="-83"/>
              <a:t> </a:t>
            </a:r>
            <a:r>
              <a:rPr sz="1350"/>
              <a:t>O</a:t>
            </a:r>
            <a:r>
              <a:rPr sz="1350" spc="-79"/>
              <a:t> </a:t>
            </a:r>
            <a:r>
              <a:rPr lang="en-US" sz="1350" err="1"/>
              <a:t>O</a:t>
            </a:r>
            <a:r>
              <a:rPr sz="1350" spc="-83"/>
              <a:t> </a:t>
            </a:r>
            <a:r>
              <a:rPr sz="1350"/>
              <a:t>L</a:t>
            </a:r>
            <a:r>
              <a:rPr sz="1350" spc="109"/>
              <a:t> </a:t>
            </a:r>
            <a:r>
              <a:rPr sz="1350"/>
              <a:t>D</a:t>
            </a:r>
            <a:r>
              <a:rPr sz="1350" spc="-71"/>
              <a:t> </a:t>
            </a:r>
            <a:r>
              <a:rPr sz="1350"/>
              <a:t>I</a:t>
            </a:r>
            <a:r>
              <a:rPr sz="1350" spc="-86"/>
              <a:t> </a:t>
            </a:r>
            <a:r>
              <a:rPr sz="1350"/>
              <a:t>S</a:t>
            </a:r>
            <a:r>
              <a:rPr sz="1350" spc="-90"/>
              <a:t> </a:t>
            </a:r>
            <a:r>
              <a:rPr sz="1350"/>
              <a:t>T</a:t>
            </a:r>
            <a:r>
              <a:rPr sz="1350" spc="-68"/>
              <a:t> </a:t>
            </a:r>
            <a:r>
              <a:rPr sz="1350"/>
              <a:t>R</a:t>
            </a:r>
            <a:r>
              <a:rPr sz="1350" spc="-86"/>
              <a:t> </a:t>
            </a:r>
            <a:r>
              <a:rPr sz="1350"/>
              <a:t>I</a:t>
            </a:r>
            <a:r>
              <a:rPr sz="1350" spc="-86"/>
              <a:t> </a:t>
            </a:r>
            <a:r>
              <a:rPr sz="1350"/>
              <a:t>C</a:t>
            </a:r>
            <a:r>
              <a:rPr sz="1350" spc="-75"/>
              <a:t> </a:t>
            </a:r>
            <a:r>
              <a:rPr sz="1350"/>
              <a:t>T</a:t>
            </a:r>
            <a:endParaRPr lang="en-US" sz="1350"/>
          </a:p>
        </p:txBody>
      </p:sp>
      <p:sp>
        <p:nvSpPr>
          <p:cNvPr id="4" name="TextBox 3">
            <a:extLst>
              <a:ext uri="{FF2B5EF4-FFF2-40B4-BE49-F238E27FC236}">
                <a16:creationId xmlns:a16="http://schemas.microsoft.com/office/drawing/2014/main" id="{09A1E836-8539-48AD-97FF-C52B0D46E8B2}"/>
              </a:ext>
            </a:extLst>
          </p:cNvPr>
          <p:cNvSpPr txBox="1"/>
          <p:nvPr/>
        </p:nvSpPr>
        <p:spPr>
          <a:xfrm>
            <a:off x="-5750" y="2380891"/>
            <a:ext cx="9155501" cy="418576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400" b="1">
                <a:solidFill>
                  <a:srgbClr val="050506"/>
                </a:solidFill>
              </a:rPr>
              <a:t>Mission: </a:t>
            </a:r>
            <a:r>
              <a:rPr lang="en-US" sz="1400">
                <a:solidFill>
                  <a:srgbClr val="050506"/>
                </a:solidFill>
              </a:rPr>
              <a:t>Through a supportive partnership, PSJA ISD's Early Start Pre-K School, with Child Care Centers, Hidalgo County Head Start Program (HCHSP), and the Community Development Institute Head Start (CDI), is committed to provide all students with high quality education that will help them develop their full potential, nurture their sense of individual worth, and build a strong foundation for Kindergarten and beyond.</a:t>
            </a:r>
            <a:endParaRPr lang="en-US" sz="1400">
              <a:solidFill>
                <a:srgbClr val="050506"/>
              </a:solidFill>
              <a:cs typeface="Calibri"/>
            </a:endParaRPr>
          </a:p>
          <a:p>
            <a:pPr algn="just"/>
            <a:endParaRPr lang="en-US" sz="1400">
              <a:solidFill>
                <a:srgbClr val="050506"/>
              </a:solidFill>
              <a:cs typeface="Calibri"/>
            </a:endParaRPr>
          </a:p>
          <a:p>
            <a:r>
              <a:rPr lang="en-US" sz="1400" b="1">
                <a:solidFill>
                  <a:srgbClr val="050506"/>
                </a:solidFill>
              </a:rPr>
              <a:t>Demographics</a:t>
            </a:r>
            <a:r>
              <a:rPr lang="en-US" sz="1400" b="1" spc="-25">
                <a:solidFill>
                  <a:srgbClr val="050506"/>
                </a:solidFill>
              </a:rPr>
              <a:t> </a:t>
            </a:r>
            <a:r>
              <a:rPr lang="en-US" sz="1400" b="1">
                <a:solidFill>
                  <a:srgbClr val="050506"/>
                </a:solidFill>
              </a:rPr>
              <a:t>Summary:</a:t>
            </a:r>
            <a:r>
              <a:rPr lang="en-US" sz="1400" b="1" spc="-15">
                <a:solidFill>
                  <a:srgbClr val="050506"/>
                </a:solidFill>
              </a:rPr>
              <a:t> </a:t>
            </a:r>
            <a:r>
              <a:rPr lang="en-US" sz="1400">
                <a:solidFill>
                  <a:srgbClr val="050506"/>
                </a:solidFill>
              </a:rPr>
              <a:t>The</a:t>
            </a:r>
            <a:r>
              <a:rPr lang="en-US" sz="1400" spc="-140">
                <a:solidFill>
                  <a:srgbClr val="050506"/>
                </a:solidFill>
              </a:rPr>
              <a:t> </a:t>
            </a:r>
            <a:r>
              <a:rPr lang="en-US" sz="1400">
                <a:solidFill>
                  <a:srgbClr val="050506"/>
                </a:solidFill>
              </a:rPr>
              <a:t>current</a:t>
            </a:r>
            <a:r>
              <a:rPr lang="en-US" sz="1400" spc="-25">
                <a:solidFill>
                  <a:srgbClr val="050506"/>
                </a:solidFill>
              </a:rPr>
              <a:t> </a:t>
            </a:r>
            <a:r>
              <a:rPr lang="en-US" sz="1400">
                <a:solidFill>
                  <a:srgbClr val="050506"/>
                </a:solidFill>
              </a:rPr>
              <a:t>enrollment of</a:t>
            </a:r>
            <a:r>
              <a:rPr lang="en-US" sz="1400" spc="-70">
                <a:solidFill>
                  <a:srgbClr val="050506"/>
                </a:solidFill>
              </a:rPr>
              <a:t> </a:t>
            </a:r>
            <a:r>
              <a:rPr lang="en-US" sz="1400">
                <a:solidFill>
                  <a:srgbClr val="050506"/>
                </a:solidFill>
              </a:rPr>
              <a:t>Early</a:t>
            </a:r>
            <a:r>
              <a:rPr lang="en-US" sz="1400" spc="-75">
                <a:solidFill>
                  <a:srgbClr val="050506"/>
                </a:solidFill>
              </a:rPr>
              <a:t> </a:t>
            </a:r>
            <a:r>
              <a:rPr lang="en-US" sz="1400">
                <a:solidFill>
                  <a:srgbClr val="050506"/>
                </a:solidFill>
              </a:rPr>
              <a:t>Start</a:t>
            </a:r>
            <a:r>
              <a:rPr lang="en-US" sz="1400" spc="-95">
                <a:solidFill>
                  <a:srgbClr val="050506"/>
                </a:solidFill>
              </a:rPr>
              <a:t> </a:t>
            </a:r>
            <a:r>
              <a:rPr lang="en-US" sz="1400">
                <a:solidFill>
                  <a:srgbClr val="050506"/>
                </a:solidFill>
              </a:rPr>
              <a:t>Pre-K</a:t>
            </a:r>
            <a:r>
              <a:rPr lang="en-US" sz="1400" spc="-80">
                <a:solidFill>
                  <a:srgbClr val="050506"/>
                </a:solidFill>
              </a:rPr>
              <a:t> </a:t>
            </a:r>
            <a:r>
              <a:rPr lang="en-US" sz="1400">
                <a:solidFill>
                  <a:srgbClr val="050506"/>
                </a:solidFill>
              </a:rPr>
              <a:t>School</a:t>
            </a:r>
            <a:r>
              <a:rPr lang="en-US" sz="1400" spc="-65">
                <a:solidFill>
                  <a:srgbClr val="050506"/>
                </a:solidFill>
              </a:rPr>
              <a:t> </a:t>
            </a:r>
            <a:r>
              <a:rPr lang="en-US" sz="1400">
                <a:solidFill>
                  <a:srgbClr val="050506"/>
                </a:solidFill>
              </a:rPr>
              <a:t>as</a:t>
            </a:r>
            <a:r>
              <a:rPr lang="en-US" sz="1400" spc="-110">
                <a:solidFill>
                  <a:srgbClr val="050506"/>
                </a:solidFill>
              </a:rPr>
              <a:t> </a:t>
            </a:r>
            <a:r>
              <a:rPr lang="en-US" sz="1400">
                <a:solidFill>
                  <a:srgbClr val="050506"/>
                </a:solidFill>
              </a:rPr>
              <a:t>of</a:t>
            </a:r>
            <a:r>
              <a:rPr lang="en-US" sz="1400" spc="35">
                <a:solidFill>
                  <a:srgbClr val="050506"/>
                </a:solidFill>
              </a:rPr>
              <a:t> </a:t>
            </a:r>
            <a:r>
              <a:rPr lang="en-US" sz="1400">
                <a:solidFill>
                  <a:srgbClr val="050506"/>
                </a:solidFill>
              </a:rPr>
              <a:t>October</a:t>
            </a:r>
            <a:r>
              <a:rPr lang="en-US" sz="1400" spc="-40">
                <a:solidFill>
                  <a:srgbClr val="050506"/>
                </a:solidFill>
              </a:rPr>
              <a:t> </a:t>
            </a:r>
            <a:r>
              <a:rPr lang="en-US" sz="1400">
                <a:solidFill>
                  <a:srgbClr val="050506"/>
                </a:solidFill>
              </a:rPr>
              <a:t>2019</a:t>
            </a:r>
            <a:r>
              <a:rPr lang="en-US" sz="1400" spc="-85">
                <a:solidFill>
                  <a:srgbClr val="050506"/>
                </a:solidFill>
              </a:rPr>
              <a:t> </a:t>
            </a:r>
            <a:r>
              <a:rPr lang="en-US" sz="1400">
                <a:solidFill>
                  <a:srgbClr val="050506"/>
                </a:solidFill>
              </a:rPr>
              <a:t>is</a:t>
            </a:r>
            <a:r>
              <a:rPr lang="en-US" sz="1400" spc="-165">
                <a:solidFill>
                  <a:srgbClr val="050506"/>
                </a:solidFill>
              </a:rPr>
              <a:t> </a:t>
            </a:r>
            <a:r>
              <a:rPr lang="en-US" sz="1400">
                <a:solidFill>
                  <a:srgbClr val="050506"/>
                </a:solidFill>
              </a:rPr>
              <a:t>815 students. The student population at Early Start Pre-K School consists of 99% Hispanic, 1% White. Our students represent low socio-economic status of approximately 92.6% with 2% migrant</a:t>
            </a:r>
            <a:r>
              <a:rPr lang="en-US" sz="1400" spc="-80">
                <a:solidFill>
                  <a:srgbClr val="050506"/>
                </a:solidFill>
              </a:rPr>
              <a:t> </a:t>
            </a:r>
            <a:r>
              <a:rPr lang="en-US" sz="1400">
                <a:solidFill>
                  <a:srgbClr val="050506"/>
                </a:solidFill>
              </a:rPr>
              <a:t>students.</a:t>
            </a:r>
            <a:endParaRPr lang="en-US" sz="1400">
              <a:solidFill>
                <a:srgbClr val="050506"/>
              </a:solidFill>
              <a:cs typeface="Calibri"/>
            </a:endParaRPr>
          </a:p>
          <a:p>
            <a:r>
              <a:rPr lang="en-US" sz="1400">
                <a:solidFill>
                  <a:srgbClr val="050506"/>
                </a:solidFill>
              </a:rPr>
              <a:t>Approximately 4.5% of our student population receive special education services. The bilingual population is approximately 53% where most of the students' home language is Spanish. Most of our students live in our Tri-City Communities, Pharr, San Juan and Alamo</a:t>
            </a:r>
            <a:r>
              <a:rPr lang="en-US" sz="1400">
                <a:solidFill>
                  <a:srgbClr val="2B2B2C"/>
                </a:solidFill>
              </a:rPr>
              <a:t>. </a:t>
            </a:r>
            <a:r>
              <a:rPr lang="en-US" sz="1400">
                <a:solidFill>
                  <a:srgbClr val="050506"/>
                </a:solidFill>
              </a:rPr>
              <a:t>We currently have students who transfer into Early Start Pre-K School from various surrounding cities</a:t>
            </a:r>
            <a:r>
              <a:rPr lang="en-US" sz="1400">
                <a:solidFill>
                  <a:srgbClr val="2B2B2C"/>
                </a:solidFill>
              </a:rPr>
              <a:t>.</a:t>
            </a:r>
            <a:endParaRPr lang="en-US" sz="1400">
              <a:solidFill>
                <a:srgbClr val="2B2B2C"/>
              </a:solidFill>
              <a:cs typeface="Calibri"/>
            </a:endParaRPr>
          </a:p>
          <a:p>
            <a:endParaRPr lang="en-US" sz="1400">
              <a:solidFill>
                <a:srgbClr val="2B2B2C"/>
              </a:solidFill>
            </a:endParaRPr>
          </a:p>
          <a:p>
            <a:r>
              <a:rPr lang="en-US" sz="1400" b="1">
                <a:cs typeface="Calibri"/>
              </a:rPr>
              <a:t>Comprehensive Needs Assessment Summary: </a:t>
            </a:r>
            <a:r>
              <a:rPr lang="en-US" sz="1400">
                <a:cs typeface="Calibri"/>
              </a:rPr>
              <a:t>Early Start Pre-K School received an overall grade of 87 out of 100 based on performance in three different areas, or domains as paired with the district ratings. In the Student Achievement domain, Early Start Pre-K School earned an 87, which shows how much students know and can do at the end of the school year. The School Progress domain, 89 for Early Start Pre-K School shows how students perform over time and how that growth compares to similar schools. Early Start Pre-K School scored 83 in Closing the Gaps, the domain which shows how well different student groups within a school are performing. </a:t>
            </a:r>
            <a:endParaRPr lang="en-US" sz="1400">
              <a:ea typeface="+mn-lt"/>
              <a:cs typeface="+mn-lt"/>
            </a:endParaRPr>
          </a:p>
          <a:p>
            <a:endParaRPr lang="en-US" sz="1400">
              <a:solidFill>
                <a:srgbClr val="050506"/>
              </a:solidFill>
              <a:cs typeface="Calibri"/>
            </a:endParaRPr>
          </a:p>
        </p:txBody>
      </p:sp>
      <p:sp>
        <p:nvSpPr>
          <p:cNvPr id="5" name="TextBox 4">
            <a:extLst>
              <a:ext uri="{FF2B5EF4-FFF2-40B4-BE49-F238E27FC236}">
                <a16:creationId xmlns:a16="http://schemas.microsoft.com/office/drawing/2014/main" id="{434E047D-AEF3-46E5-998C-5C633DE1AD23}"/>
              </a:ext>
            </a:extLst>
          </p:cNvPr>
          <p:cNvSpPr txBox="1"/>
          <p:nvPr/>
        </p:nvSpPr>
        <p:spPr>
          <a:xfrm>
            <a:off x="856892" y="914400"/>
            <a:ext cx="770338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solidFill>
                  <a:srgbClr val="050506"/>
                </a:solidFill>
              </a:rPr>
              <a:t>Executive Summary</a:t>
            </a:r>
            <a:endParaRPr lang="en-US" sz="2400">
              <a:solidFill>
                <a:srgbClr val="050506"/>
              </a:solidFill>
              <a:cs typeface="Calibri"/>
            </a:endParaRPr>
          </a:p>
          <a:p>
            <a:pPr algn="ctr"/>
            <a:r>
              <a:rPr lang="en-US" sz="2400">
                <a:solidFill>
                  <a:srgbClr val="050506"/>
                </a:solidFill>
              </a:rPr>
              <a:t>Campus Improvement Plan</a:t>
            </a:r>
            <a:r>
              <a:rPr lang="en-US" sz="2400">
                <a:solidFill>
                  <a:srgbClr val="2B2B2C"/>
                </a:solidFill>
              </a:rPr>
              <a:t>: </a:t>
            </a:r>
            <a:r>
              <a:rPr lang="en-US" sz="2400">
                <a:solidFill>
                  <a:srgbClr val="050506"/>
                </a:solidFill>
              </a:rPr>
              <a:t>School Year 2020-2021 </a:t>
            </a:r>
            <a:r>
              <a:rPr lang="en-US" sz="2400">
                <a:solidFill>
                  <a:srgbClr val="050506"/>
                </a:solidFill>
                <a:ea typeface="+mn-lt"/>
                <a:cs typeface="+mn-lt"/>
              </a:rPr>
              <a:t>  </a:t>
            </a:r>
            <a:endParaRPr lang="en-US" sz="1600">
              <a:solidFill>
                <a:srgbClr val="050506"/>
              </a:solidFill>
              <a:ea typeface="+mn-lt"/>
              <a:cs typeface="+mn-lt"/>
            </a:endParaRPr>
          </a:p>
          <a:p>
            <a:pPr algn="ctr"/>
            <a:r>
              <a:rPr lang="en-US" sz="1600">
                <a:solidFill>
                  <a:srgbClr val="050506"/>
                </a:solidFill>
                <a:ea typeface="+mn-lt"/>
                <a:cs typeface="+mn-lt"/>
              </a:rPr>
              <a:t>Yvette Mancillas, Principal                                                </a:t>
            </a:r>
            <a:r>
              <a:rPr lang="en-US" sz="1600">
                <a:ea typeface="+mn-lt"/>
                <a:cs typeface="+mn-lt"/>
              </a:rPr>
              <a:t>Aracelia Salinas, Asst. Principal </a:t>
            </a:r>
            <a:endParaRPr lang="en-US" sz="1600">
              <a:solidFill>
                <a:srgbClr val="050506"/>
              </a:solidFill>
              <a:cs typeface="Calibri"/>
            </a:endParaRPr>
          </a:p>
        </p:txBody>
      </p:sp>
      <p:pic>
        <p:nvPicPr>
          <p:cNvPr id="7" name="Picture 7" descr="Logo, company name&#10;&#10;Description automatically generated">
            <a:extLst>
              <a:ext uri="{FF2B5EF4-FFF2-40B4-BE49-F238E27FC236}">
                <a16:creationId xmlns:a16="http://schemas.microsoft.com/office/drawing/2014/main" id="{880772EB-CCA1-4138-94D9-FD251DADAD9A}"/>
              </a:ext>
            </a:extLst>
          </p:cNvPr>
          <p:cNvPicPr>
            <a:picLocks noChangeAspect="1"/>
          </p:cNvPicPr>
          <p:nvPr/>
        </p:nvPicPr>
        <p:blipFill>
          <a:blip r:embed="rId3"/>
          <a:stretch>
            <a:fillRect/>
          </a:stretch>
        </p:blipFill>
        <p:spPr>
          <a:xfrm>
            <a:off x="145391" y="555775"/>
            <a:ext cx="2038350" cy="714375"/>
          </a:xfrm>
          <a:prstGeom prst="rect">
            <a:avLst/>
          </a:prstGeom>
        </p:spPr>
      </p:pic>
    </p:spTree>
    <p:extLst>
      <p:ext uri="{BB962C8B-B14F-4D97-AF65-F5344CB8AC3E}">
        <p14:creationId xmlns:p14="http://schemas.microsoft.com/office/powerpoint/2010/main" val="3247120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4">
            <a:extLst>
              <a:ext uri="{FF2B5EF4-FFF2-40B4-BE49-F238E27FC236}">
                <a16:creationId xmlns:a16="http://schemas.microsoft.com/office/drawing/2014/main" id="{5F22403E-B17F-4F47-BDBF-C75CF31672E9}"/>
              </a:ext>
            </a:extLst>
          </p:cNvPr>
          <p:cNvSpPr txBox="1">
            <a:spLocks noGrp="1"/>
          </p:cNvSpPr>
          <p:nvPr>
            <p:ph type="title"/>
          </p:nvPr>
        </p:nvSpPr>
        <p:spPr>
          <a:xfrm>
            <a:off x="0" y="209761"/>
            <a:ext cx="9144000" cy="346249"/>
          </a:xfrm>
          <a:prstGeom prst="rect">
            <a:avLst/>
          </a:prstGeom>
          <a:solidFill>
            <a:srgbClr val="632523"/>
          </a:solidFill>
          <a:ln w="9537">
            <a:noFill/>
          </a:ln>
        </p:spPr>
        <p:txBody>
          <a:bodyPr vert="horz" wrap="square" lIns="0" tIns="68580" rIns="0" bIns="68580" rtlCol="0" anchor="ctr" anchorCtr="0">
            <a:spAutoFit/>
          </a:bodyPr>
          <a:lstStyle/>
          <a:p>
            <a:pPr marL="88106" algn="ctr">
              <a:spcBef>
                <a:spcPts val="885"/>
              </a:spcBef>
            </a:pPr>
            <a:r>
              <a:rPr sz="1350"/>
              <a:t>P</a:t>
            </a:r>
            <a:r>
              <a:rPr sz="1350" spc="-105"/>
              <a:t> </a:t>
            </a:r>
            <a:r>
              <a:rPr sz="1350"/>
              <a:t>H</a:t>
            </a:r>
            <a:r>
              <a:rPr sz="1350" spc="-83"/>
              <a:t> </a:t>
            </a:r>
            <a:r>
              <a:rPr sz="1350"/>
              <a:t>A</a:t>
            </a:r>
            <a:r>
              <a:rPr sz="1350" spc="-79"/>
              <a:t> </a:t>
            </a:r>
            <a:r>
              <a:rPr sz="1350"/>
              <a:t>R</a:t>
            </a:r>
            <a:r>
              <a:rPr sz="1350" spc="-86"/>
              <a:t> </a:t>
            </a:r>
            <a:r>
              <a:rPr lang="en-US" sz="1350" err="1"/>
              <a:t>R</a:t>
            </a:r>
            <a:r>
              <a:rPr sz="1350" spc="-71"/>
              <a:t> </a:t>
            </a:r>
            <a:r>
              <a:rPr sz="1350"/>
              <a:t>-</a:t>
            </a:r>
            <a:r>
              <a:rPr sz="1350" spc="-101"/>
              <a:t> </a:t>
            </a:r>
            <a:r>
              <a:rPr sz="1350"/>
              <a:t>S</a:t>
            </a:r>
            <a:r>
              <a:rPr sz="1350" spc="-83"/>
              <a:t> </a:t>
            </a:r>
            <a:r>
              <a:rPr sz="1350"/>
              <a:t>A</a:t>
            </a:r>
            <a:r>
              <a:rPr sz="1350" spc="-75"/>
              <a:t> </a:t>
            </a:r>
            <a:r>
              <a:rPr sz="1350"/>
              <a:t>N</a:t>
            </a:r>
            <a:r>
              <a:rPr lang="en-US" sz="1350"/>
              <a:t> </a:t>
            </a:r>
            <a:r>
              <a:rPr sz="1350"/>
              <a:t>J</a:t>
            </a:r>
            <a:r>
              <a:rPr sz="1350" spc="-64"/>
              <a:t> </a:t>
            </a:r>
            <a:r>
              <a:rPr sz="1350" spc="71"/>
              <a:t>UA</a:t>
            </a:r>
            <a:r>
              <a:rPr sz="1350" spc="-75"/>
              <a:t> </a:t>
            </a:r>
            <a:r>
              <a:rPr sz="1350"/>
              <a:t>N</a:t>
            </a:r>
            <a:r>
              <a:rPr sz="1350" spc="-53"/>
              <a:t> </a:t>
            </a:r>
            <a:r>
              <a:rPr sz="1350"/>
              <a:t>-</a:t>
            </a:r>
            <a:r>
              <a:rPr sz="1350" spc="-101"/>
              <a:t> </a:t>
            </a:r>
            <a:r>
              <a:rPr sz="1350"/>
              <a:t>A</a:t>
            </a:r>
            <a:r>
              <a:rPr sz="1350" spc="-83"/>
              <a:t> </a:t>
            </a:r>
            <a:r>
              <a:rPr sz="1350"/>
              <a:t>L</a:t>
            </a:r>
            <a:r>
              <a:rPr sz="1350" spc="-90"/>
              <a:t> </a:t>
            </a:r>
            <a:r>
              <a:rPr sz="1350"/>
              <a:t>A</a:t>
            </a:r>
            <a:r>
              <a:rPr sz="1350" spc="-79"/>
              <a:t> </a:t>
            </a:r>
            <a:r>
              <a:rPr sz="1350"/>
              <a:t>M</a:t>
            </a:r>
            <a:r>
              <a:rPr sz="1350" spc="-60"/>
              <a:t> </a:t>
            </a:r>
            <a:r>
              <a:rPr sz="1350"/>
              <a:t>O</a:t>
            </a:r>
            <a:r>
              <a:rPr sz="1350" spc="116"/>
              <a:t> </a:t>
            </a:r>
            <a:r>
              <a:rPr sz="1350"/>
              <a:t>I</a:t>
            </a:r>
            <a:r>
              <a:rPr sz="1350" spc="-86"/>
              <a:t> </a:t>
            </a:r>
            <a:r>
              <a:rPr sz="1350"/>
              <a:t>N</a:t>
            </a:r>
            <a:r>
              <a:rPr sz="1350" spc="-56"/>
              <a:t> </a:t>
            </a:r>
            <a:r>
              <a:rPr sz="1350"/>
              <a:t>D</a:t>
            </a:r>
            <a:r>
              <a:rPr sz="1350" spc="-71"/>
              <a:t> </a:t>
            </a:r>
            <a:r>
              <a:rPr sz="1350"/>
              <a:t>E</a:t>
            </a:r>
            <a:r>
              <a:rPr sz="1350" spc="-68"/>
              <a:t> </a:t>
            </a:r>
            <a:r>
              <a:rPr sz="1350"/>
              <a:t>P</a:t>
            </a:r>
            <a:r>
              <a:rPr sz="1350" spc="-105"/>
              <a:t> </a:t>
            </a:r>
            <a:r>
              <a:rPr sz="1350"/>
              <a:t>E</a:t>
            </a:r>
            <a:r>
              <a:rPr sz="1350" spc="-71"/>
              <a:t> </a:t>
            </a:r>
            <a:r>
              <a:rPr sz="1350"/>
              <a:t>N</a:t>
            </a:r>
            <a:r>
              <a:rPr sz="1350" spc="-56"/>
              <a:t> </a:t>
            </a:r>
            <a:r>
              <a:rPr sz="1350"/>
              <a:t>D</a:t>
            </a:r>
            <a:r>
              <a:rPr sz="1350" spc="-71"/>
              <a:t> </a:t>
            </a:r>
            <a:r>
              <a:rPr sz="1350"/>
              <a:t>E</a:t>
            </a:r>
            <a:r>
              <a:rPr sz="1350" spc="-68"/>
              <a:t> </a:t>
            </a:r>
            <a:r>
              <a:rPr sz="1350"/>
              <a:t>N</a:t>
            </a:r>
            <a:r>
              <a:rPr sz="1350" spc="-56"/>
              <a:t> </a:t>
            </a:r>
            <a:r>
              <a:rPr sz="1350"/>
              <a:t>T</a:t>
            </a:r>
            <a:r>
              <a:rPr sz="1350" spc="15"/>
              <a:t> </a:t>
            </a:r>
            <a:r>
              <a:rPr sz="1350"/>
              <a:t>S</a:t>
            </a:r>
            <a:r>
              <a:rPr sz="1350" spc="-86"/>
              <a:t> </a:t>
            </a:r>
            <a:r>
              <a:rPr sz="1350"/>
              <a:t>C</a:t>
            </a:r>
            <a:r>
              <a:rPr sz="1350" spc="-75"/>
              <a:t> </a:t>
            </a:r>
            <a:r>
              <a:rPr sz="1350"/>
              <a:t>H</a:t>
            </a:r>
            <a:r>
              <a:rPr sz="1350" spc="-83"/>
              <a:t> </a:t>
            </a:r>
            <a:r>
              <a:rPr sz="1350"/>
              <a:t>O</a:t>
            </a:r>
            <a:r>
              <a:rPr sz="1350" spc="-79"/>
              <a:t> </a:t>
            </a:r>
            <a:r>
              <a:rPr lang="en-US" sz="1350" err="1"/>
              <a:t>O</a:t>
            </a:r>
            <a:r>
              <a:rPr sz="1350" spc="-83"/>
              <a:t> </a:t>
            </a:r>
            <a:r>
              <a:rPr sz="1350"/>
              <a:t>L</a:t>
            </a:r>
            <a:r>
              <a:rPr sz="1350" spc="109"/>
              <a:t> </a:t>
            </a:r>
            <a:r>
              <a:rPr sz="1350"/>
              <a:t>D</a:t>
            </a:r>
            <a:r>
              <a:rPr sz="1350" spc="-71"/>
              <a:t> </a:t>
            </a:r>
            <a:r>
              <a:rPr sz="1350"/>
              <a:t>I</a:t>
            </a:r>
            <a:r>
              <a:rPr sz="1350" spc="-86"/>
              <a:t> </a:t>
            </a:r>
            <a:r>
              <a:rPr sz="1350"/>
              <a:t>S</a:t>
            </a:r>
            <a:r>
              <a:rPr sz="1350" spc="-90"/>
              <a:t> </a:t>
            </a:r>
            <a:r>
              <a:rPr sz="1350"/>
              <a:t>T</a:t>
            </a:r>
            <a:r>
              <a:rPr sz="1350" spc="-68"/>
              <a:t> </a:t>
            </a:r>
            <a:r>
              <a:rPr sz="1350"/>
              <a:t>R</a:t>
            </a:r>
            <a:r>
              <a:rPr sz="1350" spc="-86"/>
              <a:t> </a:t>
            </a:r>
            <a:r>
              <a:rPr sz="1350"/>
              <a:t>I</a:t>
            </a:r>
            <a:r>
              <a:rPr sz="1350" spc="-86"/>
              <a:t> </a:t>
            </a:r>
            <a:r>
              <a:rPr sz="1350"/>
              <a:t>C</a:t>
            </a:r>
            <a:r>
              <a:rPr sz="1350" spc="-75"/>
              <a:t> </a:t>
            </a:r>
            <a:r>
              <a:rPr sz="1350"/>
              <a:t>T</a:t>
            </a:r>
            <a:endParaRPr lang="en-US" sz="1350"/>
          </a:p>
        </p:txBody>
      </p:sp>
      <p:sp>
        <p:nvSpPr>
          <p:cNvPr id="4" name="TextBox 3">
            <a:extLst>
              <a:ext uri="{FF2B5EF4-FFF2-40B4-BE49-F238E27FC236}">
                <a16:creationId xmlns:a16="http://schemas.microsoft.com/office/drawing/2014/main" id="{09A1E836-8539-48AD-97FF-C52B0D46E8B2}"/>
              </a:ext>
            </a:extLst>
          </p:cNvPr>
          <p:cNvSpPr txBox="1"/>
          <p:nvPr/>
        </p:nvSpPr>
        <p:spPr>
          <a:xfrm>
            <a:off x="-5750" y="1216325"/>
            <a:ext cx="9155501"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ea typeface="+mn-lt"/>
                <a:cs typeface="+mn-lt"/>
              </a:rPr>
              <a:t>Curriculum/ Instruction and Assessment: </a:t>
            </a:r>
            <a:r>
              <a:rPr lang="en-US" sz="1400">
                <a:ea typeface="+mn-lt"/>
                <a:cs typeface="+mn-lt"/>
              </a:rPr>
              <a:t>Teachers utilize  the  School  Readiness  Integration Model approach for language arts instruction with a focus on early literacy, math and all developmental domains. All students participate in a classroom environment that uses a Play-Based Learning Approach to impact the progress of children developing all the skills needed for school readiness. Early Start provides instruction for English learners using the One -Way Dual Language Model. All students participate in a high-quality Pre-K Program that develops language by including both Non-EL's and EL's in the collaboration classrooms. The mission for our campus is to support Early Learning to ensure students are Kinder Ready. Recognizing the importance that children at this age develop the necessary foundational skills that will support future academic success our teachers use data driven instruction to monitor progress. </a:t>
            </a:r>
            <a:endParaRPr lang="en-US" sz="1400">
              <a:cs typeface="Calibri"/>
            </a:endParaRPr>
          </a:p>
          <a:p>
            <a:endParaRPr lang="en-US" sz="1400">
              <a:ea typeface="+mn-lt"/>
              <a:cs typeface="+mn-lt"/>
            </a:endParaRPr>
          </a:p>
          <a:p>
            <a:r>
              <a:rPr lang="en-US" sz="1400" b="1">
                <a:ea typeface="+mn-lt"/>
                <a:cs typeface="+mn-lt"/>
              </a:rPr>
              <a:t>Summary of Goals:  </a:t>
            </a:r>
            <a:r>
              <a:rPr lang="en-US" sz="1400">
                <a:ea typeface="+mn-lt"/>
                <a:cs typeface="+mn-lt"/>
              </a:rPr>
              <a:t>In Goal Area 1 Student Achievement, all student group will increase performance   by 7% on Track and Proficient Level in the Emergent Literacy Reading  Domain  by June  2021.  Also, all student group will increase performance by 4% Proficient Level in the  Language  and Communication Domain by June 2021. In the Goal Area 2 Closing the Gap, English Learner student group will increase in the Rapid Letter Name Measure by 3% or higher on the ON TRACK level of the Circle Progress Monitoring Assessment by June 2021. Also, the Economically Disadvantaged Student group will increase by 7% or higher on the Emergent Literacy Domain in the TPEIR state accountability report. In Goal Area 3, Improve Safety, Public Support, Culture and Climate, the All Student group will increase by 3% or higher on the OnTrack Level of the Health and Wellness (Social Emotional) Domain by June 2021. Also, we will monitor 100 percent of the school attendance initiatives to ensure student academic success by June 2021. In Goal Area 4 Increase Staff Quality, Recruitment and Retention, the number of highly Effective Teachers based on the </a:t>
            </a:r>
            <a:r>
              <a:rPr lang="en-US" sz="1400" err="1">
                <a:ea typeface="+mn-lt"/>
                <a:cs typeface="+mn-lt"/>
              </a:rPr>
              <a:t>McRel</a:t>
            </a:r>
            <a:r>
              <a:rPr lang="en-US" sz="1400">
                <a:ea typeface="+mn-lt"/>
                <a:cs typeface="+mn-lt"/>
              </a:rPr>
              <a:t> Evaluation will increase from 37% to 42% by June of 2021. Also, the number of highly quality professional development trainings will increase by 3 or more by June of 2021. </a:t>
            </a:r>
            <a:endParaRPr lang="en-US" sz="1400">
              <a:cs typeface="Calibri"/>
            </a:endParaRPr>
          </a:p>
          <a:p>
            <a:endParaRPr lang="en-US" sz="1400">
              <a:solidFill>
                <a:srgbClr val="000000"/>
              </a:solidFill>
              <a:cs typeface="Calibri"/>
            </a:endParaRPr>
          </a:p>
          <a:p>
            <a:endParaRPr lang="en-US" sz="1400">
              <a:solidFill>
                <a:srgbClr val="050506"/>
              </a:solidFill>
              <a:cs typeface="Calibri"/>
            </a:endParaRPr>
          </a:p>
        </p:txBody>
      </p:sp>
      <p:sp>
        <p:nvSpPr>
          <p:cNvPr id="2" name="TextBox 1">
            <a:extLst>
              <a:ext uri="{FF2B5EF4-FFF2-40B4-BE49-F238E27FC236}">
                <a16:creationId xmlns:a16="http://schemas.microsoft.com/office/drawing/2014/main" id="{292A2E03-60F2-4495-BC4F-6FB596B42531}"/>
              </a:ext>
            </a:extLst>
          </p:cNvPr>
          <p:cNvSpPr txBox="1"/>
          <p:nvPr/>
        </p:nvSpPr>
        <p:spPr>
          <a:xfrm>
            <a:off x="813760" y="554966"/>
            <a:ext cx="770338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solidFill>
                  <a:srgbClr val="050506"/>
                </a:solidFill>
              </a:rPr>
              <a:t>Executive Summary</a:t>
            </a:r>
            <a:endParaRPr lang="en-US" sz="2400">
              <a:solidFill>
                <a:srgbClr val="050506"/>
              </a:solidFill>
              <a:cs typeface="Calibri"/>
            </a:endParaRPr>
          </a:p>
          <a:p>
            <a:pPr algn="ctr"/>
            <a:endParaRPr lang="en-US" sz="1600">
              <a:solidFill>
                <a:srgbClr val="050506"/>
              </a:solidFill>
              <a:cs typeface="Calibri"/>
            </a:endParaRPr>
          </a:p>
        </p:txBody>
      </p:sp>
    </p:spTree>
    <p:extLst>
      <p:ext uri="{BB962C8B-B14F-4D97-AF65-F5344CB8AC3E}">
        <p14:creationId xmlns:p14="http://schemas.microsoft.com/office/powerpoint/2010/main" val="480592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6">
            <a:extLst>
              <a:ext uri="{FF2B5EF4-FFF2-40B4-BE49-F238E27FC236}">
                <a16:creationId xmlns:a16="http://schemas.microsoft.com/office/drawing/2014/main" id="{9D4F2208-4CB8-4358-B665-28873E07CCB9}"/>
              </a:ext>
            </a:extLst>
          </p:cNvPr>
          <p:cNvSpPr/>
          <p:nvPr/>
        </p:nvSpPr>
        <p:spPr>
          <a:xfrm>
            <a:off x="106052" y="5179488"/>
            <a:ext cx="734116" cy="743491"/>
          </a:xfrm>
          <a:prstGeom prst="rect">
            <a:avLst/>
          </a:prstGeom>
          <a:blipFill>
            <a:blip r:embed="rId3" cstate="print"/>
            <a:stretch>
              <a:fillRect/>
            </a:stretch>
          </a:blipFill>
        </p:spPr>
        <p:txBody>
          <a:bodyPr wrap="square" lIns="0" tIns="0" rIns="0" bIns="0" rtlCol="0"/>
          <a:lstStyle/>
          <a:p>
            <a:endParaRPr sz="1350"/>
          </a:p>
        </p:txBody>
      </p:sp>
      <p:sp>
        <p:nvSpPr>
          <p:cNvPr id="20" name="Slide Number Placeholder 4">
            <a:extLst>
              <a:ext uri="{FF2B5EF4-FFF2-40B4-BE49-F238E27FC236}">
                <a16:creationId xmlns:a16="http://schemas.microsoft.com/office/drawing/2014/main" id="{704F6339-EE99-4739-AC8E-6B29E5C514BD}"/>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4</a:t>
            </a:fld>
            <a:endParaRPr lang="en-US" sz="900"/>
          </a:p>
        </p:txBody>
      </p:sp>
      <p:sp>
        <p:nvSpPr>
          <p:cNvPr id="5" name="object 4">
            <a:extLst>
              <a:ext uri="{FF2B5EF4-FFF2-40B4-BE49-F238E27FC236}">
                <a16:creationId xmlns:a16="http://schemas.microsoft.com/office/drawing/2014/main" id="{297BED25-9981-4449-BC74-7D60D15D2198}"/>
              </a:ext>
            </a:extLst>
          </p:cNvPr>
          <p:cNvSpPr txBox="1">
            <a:spLocks/>
          </p:cNvSpPr>
          <p:nvPr/>
        </p:nvSpPr>
        <p:spPr>
          <a:xfrm>
            <a:off x="0" y="856742"/>
            <a:ext cx="9144000" cy="346249"/>
          </a:xfrm>
          <a:prstGeom prst="rect">
            <a:avLst/>
          </a:prstGeom>
          <a:solidFill>
            <a:srgbClr val="632523"/>
          </a:solidFill>
          <a:ln w="9537">
            <a:noFill/>
          </a:ln>
        </p:spPr>
        <p:txBody>
          <a:bodyPr vert="horz" wrap="square" lIns="0" tIns="68580" rIns="0" bIns="68580" rtlCol="0" anchor="ctr" anchorCtr="0">
            <a:spAutoFit/>
          </a:bodyPr>
          <a:lstStyle>
            <a:lvl1pPr>
              <a:defRPr sz="3200" b="0" i="0">
                <a:solidFill>
                  <a:schemeClr val="bg1"/>
                </a:solidFill>
                <a:latin typeface="Calibri"/>
                <a:ea typeface="+mj-ea"/>
                <a:cs typeface="Calibri"/>
              </a:defRPr>
            </a:lvl1pPr>
          </a:lstStyle>
          <a:p>
            <a:pPr marL="88106" algn="ctr">
              <a:spcBef>
                <a:spcPts val="885"/>
              </a:spcBef>
              <a:tabLst>
                <a:tab pos="1874474" algn="l"/>
              </a:tabLst>
            </a:pPr>
            <a:r>
              <a:rPr lang="en-US" sz="1350" kern="0"/>
              <a:t>P</a:t>
            </a:r>
            <a:r>
              <a:rPr lang="en-US" sz="1350" kern="0" spc="-105"/>
              <a:t> </a:t>
            </a:r>
            <a:r>
              <a:rPr lang="en-US" sz="1350" kern="0"/>
              <a:t>H</a:t>
            </a:r>
            <a:r>
              <a:rPr lang="en-US" sz="1350" kern="0" spc="-83"/>
              <a:t> </a:t>
            </a:r>
            <a:r>
              <a:rPr lang="en-US" sz="1350" kern="0"/>
              <a:t>A</a:t>
            </a:r>
            <a:r>
              <a:rPr lang="en-US" sz="1350" kern="0" spc="-79"/>
              <a:t> </a:t>
            </a:r>
            <a:r>
              <a:rPr lang="en-US" sz="1350" kern="0"/>
              <a:t>R</a:t>
            </a:r>
            <a:r>
              <a:rPr lang="en-US" sz="1350" kern="0" spc="-86"/>
              <a:t> </a:t>
            </a:r>
            <a:r>
              <a:rPr lang="en-US" sz="1350" kern="0" err="1"/>
              <a:t>R</a:t>
            </a:r>
            <a:r>
              <a:rPr lang="en-US" sz="1350" kern="0" spc="-71"/>
              <a:t> </a:t>
            </a:r>
            <a:r>
              <a:rPr lang="en-US" sz="1350" kern="0"/>
              <a:t>-</a:t>
            </a:r>
            <a:r>
              <a:rPr lang="en-US" sz="1350" kern="0" spc="-101"/>
              <a:t> </a:t>
            </a:r>
            <a:r>
              <a:rPr lang="en-US" sz="1350" kern="0"/>
              <a:t>S</a:t>
            </a:r>
            <a:r>
              <a:rPr lang="en-US" sz="1350" kern="0" spc="-83"/>
              <a:t> </a:t>
            </a:r>
            <a:r>
              <a:rPr lang="en-US" sz="1350" kern="0"/>
              <a:t>A</a:t>
            </a:r>
            <a:r>
              <a:rPr lang="en-US" sz="1350" kern="0" spc="-75"/>
              <a:t> </a:t>
            </a:r>
            <a:r>
              <a:rPr lang="en-US" sz="1350" kern="0"/>
              <a:t>N J</a:t>
            </a:r>
            <a:r>
              <a:rPr lang="en-US" sz="1350" kern="0" spc="-64"/>
              <a:t> </a:t>
            </a:r>
            <a:r>
              <a:rPr lang="en-US" sz="1350" kern="0" spc="71"/>
              <a:t>UA</a:t>
            </a:r>
            <a:r>
              <a:rPr lang="en-US" sz="1350" kern="0" spc="-75"/>
              <a:t> </a:t>
            </a:r>
            <a:r>
              <a:rPr lang="en-US" sz="1350" kern="0"/>
              <a:t>N</a:t>
            </a:r>
            <a:r>
              <a:rPr lang="en-US" sz="1350" kern="0" spc="-53"/>
              <a:t> </a:t>
            </a:r>
            <a:r>
              <a:rPr lang="en-US" sz="1350" kern="0"/>
              <a:t>-</a:t>
            </a:r>
            <a:r>
              <a:rPr lang="en-US" sz="1350" kern="0" spc="-101"/>
              <a:t> </a:t>
            </a:r>
            <a:r>
              <a:rPr lang="en-US" sz="1350" kern="0"/>
              <a:t>A</a:t>
            </a:r>
            <a:r>
              <a:rPr lang="en-US" sz="1350" kern="0" spc="-83"/>
              <a:t> </a:t>
            </a:r>
            <a:r>
              <a:rPr lang="en-US" sz="1350" kern="0"/>
              <a:t>L</a:t>
            </a:r>
            <a:r>
              <a:rPr lang="en-US" sz="1350" kern="0" spc="-90"/>
              <a:t> </a:t>
            </a:r>
            <a:r>
              <a:rPr lang="en-US" sz="1350" kern="0"/>
              <a:t>A</a:t>
            </a:r>
            <a:r>
              <a:rPr lang="en-US" sz="1350" kern="0" spc="-79"/>
              <a:t> </a:t>
            </a:r>
            <a:r>
              <a:rPr lang="en-US" sz="1350" kern="0"/>
              <a:t>M</a:t>
            </a:r>
            <a:r>
              <a:rPr lang="en-US" sz="1350" kern="0" spc="-60"/>
              <a:t> </a:t>
            </a:r>
            <a:r>
              <a:rPr lang="en-US" sz="1350" kern="0"/>
              <a:t>O</a:t>
            </a:r>
            <a:r>
              <a:rPr lang="en-US" sz="1350" kern="0" spc="116"/>
              <a:t>  </a:t>
            </a:r>
            <a:r>
              <a:rPr lang="en-US" sz="1350" kern="0"/>
              <a:t>I</a:t>
            </a:r>
            <a:r>
              <a:rPr lang="en-US" sz="1350" kern="0" spc="-86"/>
              <a:t> </a:t>
            </a:r>
            <a:r>
              <a:rPr lang="en-US" sz="1350" kern="0"/>
              <a:t>N</a:t>
            </a:r>
            <a:r>
              <a:rPr lang="en-US" sz="1350" kern="0" spc="-56"/>
              <a:t> </a:t>
            </a:r>
            <a:r>
              <a:rPr lang="en-US" sz="1350" kern="0"/>
              <a:t>D</a:t>
            </a:r>
            <a:r>
              <a:rPr lang="en-US" sz="1350" kern="0" spc="-71"/>
              <a:t> </a:t>
            </a:r>
            <a:r>
              <a:rPr lang="en-US" sz="1350" kern="0"/>
              <a:t>E</a:t>
            </a:r>
            <a:r>
              <a:rPr lang="en-US" sz="1350" kern="0" spc="-68"/>
              <a:t> </a:t>
            </a:r>
            <a:r>
              <a:rPr lang="en-US" sz="1350" kern="0"/>
              <a:t>P</a:t>
            </a:r>
            <a:r>
              <a:rPr lang="en-US" sz="1350" kern="0" spc="-105"/>
              <a:t> </a:t>
            </a:r>
            <a:r>
              <a:rPr lang="en-US" sz="1350" kern="0"/>
              <a:t>E</a:t>
            </a:r>
            <a:r>
              <a:rPr lang="en-US" sz="1350" kern="0" spc="-71"/>
              <a:t> </a:t>
            </a:r>
            <a:r>
              <a:rPr lang="en-US" sz="1350" kern="0"/>
              <a:t>N</a:t>
            </a:r>
            <a:r>
              <a:rPr lang="en-US" sz="1350" kern="0" spc="-56"/>
              <a:t> </a:t>
            </a:r>
            <a:r>
              <a:rPr lang="en-US" sz="1350" kern="0"/>
              <a:t>D</a:t>
            </a:r>
            <a:r>
              <a:rPr lang="en-US" sz="1350" kern="0" spc="-71"/>
              <a:t> </a:t>
            </a:r>
            <a:r>
              <a:rPr lang="en-US" sz="1350" kern="0"/>
              <a:t>E</a:t>
            </a:r>
            <a:r>
              <a:rPr lang="en-US" sz="1350" kern="0" spc="-68"/>
              <a:t> </a:t>
            </a:r>
            <a:r>
              <a:rPr lang="en-US" sz="1350" kern="0"/>
              <a:t>N</a:t>
            </a:r>
            <a:r>
              <a:rPr lang="en-US" sz="1350" kern="0" spc="-56"/>
              <a:t> </a:t>
            </a:r>
            <a:r>
              <a:rPr lang="en-US" sz="1350" kern="0"/>
              <a:t>T </a:t>
            </a:r>
            <a:r>
              <a:rPr lang="en-US" sz="1350" kern="0" spc="15"/>
              <a:t> </a:t>
            </a:r>
            <a:r>
              <a:rPr lang="en-US" sz="1350" kern="0"/>
              <a:t>S</a:t>
            </a:r>
            <a:r>
              <a:rPr lang="en-US" sz="1350" kern="0" spc="-86"/>
              <a:t> </a:t>
            </a:r>
            <a:r>
              <a:rPr lang="en-US" sz="1350" kern="0"/>
              <a:t>C</a:t>
            </a:r>
            <a:r>
              <a:rPr lang="en-US" sz="1350" kern="0" spc="-75"/>
              <a:t> </a:t>
            </a:r>
            <a:r>
              <a:rPr lang="en-US" sz="1350" kern="0"/>
              <a:t>H</a:t>
            </a:r>
            <a:r>
              <a:rPr lang="en-US" sz="1350" kern="0" spc="-83"/>
              <a:t> </a:t>
            </a:r>
            <a:r>
              <a:rPr lang="en-US" sz="1350" kern="0"/>
              <a:t>O</a:t>
            </a:r>
            <a:r>
              <a:rPr lang="en-US" sz="1350" kern="0" spc="-79"/>
              <a:t> </a:t>
            </a:r>
            <a:r>
              <a:rPr lang="en-US" sz="1350" kern="0" err="1"/>
              <a:t>O</a:t>
            </a:r>
            <a:r>
              <a:rPr lang="en-US" sz="1350" kern="0" spc="-83"/>
              <a:t> </a:t>
            </a:r>
            <a:r>
              <a:rPr lang="en-US" sz="1350" kern="0"/>
              <a:t>L</a:t>
            </a:r>
            <a:r>
              <a:rPr lang="en-US" sz="1350" kern="0" spc="109"/>
              <a:t>  </a:t>
            </a:r>
            <a:r>
              <a:rPr lang="en-US" sz="1350" kern="0"/>
              <a:t>D</a:t>
            </a:r>
            <a:r>
              <a:rPr lang="en-US" sz="1350" kern="0" spc="-71"/>
              <a:t> </a:t>
            </a:r>
            <a:r>
              <a:rPr lang="en-US" sz="1350" kern="0"/>
              <a:t>I</a:t>
            </a:r>
            <a:r>
              <a:rPr lang="en-US" sz="1350" kern="0" spc="-86"/>
              <a:t> </a:t>
            </a:r>
            <a:r>
              <a:rPr lang="en-US" sz="1350" kern="0"/>
              <a:t>S</a:t>
            </a:r>
            <a:r>
              <a:rPr lang="en-US" sz="1350" kern="0" spc="-90"/>
              <a:t> </a:t>
            </a:r>
            <a:r>
              <a:rPr lang="en-US" sz="1350" kern="0"/>
              <a:t>T</a:t>
            </a:r>
            <a:r>
              <a:rPr lang="en-US" sz="1350" kern="0" spc="-68"/>
              <a:t> </a:t>
            </a:r>
            <a:r>
              <a:rPr lang="en-US" sz="1350" kern="0"/>
              <a:t>R</a:t>
            </a:r>
            <a:r>
              <a:rPr lang="en-US" sz="1350" kern="0" spc="-86"/>
              <a:t> </a:t>
            </a:r>
            <a:r>
              <a:rPr lang="en-US" sz="1350" kern="0"/>
              <a:t>I</a:t>
            </a:r>
            <a:r>
              <a:rPr lang="en-US" sz="1350" kern="0" spc="-86"/>
              <a:t> </a:t>
            </a:r>
            <a:r>
              <a:rPr lang="en-US" sz="1350" kern="0"/>
              <a:t>C</a:t>
            </a:r>
            <a:r>
              <a:rPr lang="en-US" sz="1350" kern="0" spc="-75"/>
              <a:t> </a:t>
            </a:r>
            <a:r>
              <a:rPr lang="en-US" sz="1350" kern="0"/>
              <a:t>T</a:t>
            </a:r>
          </a:p>
        </p:txBody>
      </p:sp>
      <p:sp>
        <p:nvSpPr>
          <p:cNvPr id="2" name="TextBox 1">
            <a:extLst>
              <a:ext uri="{FF2B5EF4-FFF2-40B4-BE49-F238E27FC236}">
                <a16:creationId xmlns:a16="http://schemas.microsoft.com/office/drawing/2014/main" id="{C834BFB9-17AC-4C84-AA55-0F62F4479F53}"/>
              </a:ext>
            </a:extLst>
          </p:cNvPr>
          <p:cNvSpPr txBox="1"/>
          <p:nvPr/>
        </p:nvSpPr>
        <p:spPr>
          <a:xfrm>
            <a:off x="285263" y="1372345"/>
            <a:ext cx="8630558" cy="390106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169545"/>
            <a:r>
              <a:rPr lang="en-US" sz="2400" b="1">
                <a:solidFill>
                  <a:srgbClr val="990033"/>
                </a:solidFill>
                <a:cs typeface="Calibri"/>
              </a:rPr>
              <a:t>Mission</a:t>
            </a:r>
            <a:endParaRPr lang="en-US" sz="2400">
              <a:solidFill>
                <a:srgbClr val="990033"/>
              </a:solidFill>
              <a:cs typeface="Calibri"/>
            </a:endParaRPr>
          </a:p>
          <a:p>
            <a:pPr algn="ctr"/>
            <a:r>
              <a:rPr lang="en-US" sz="1500" i="1">
                <a:ea typeface="+mn-lt"/>
                <a:cs typeface="+mn-lt"/>
              </a:rPr>
              <a:t>Through a supportive partnership, PSJA ISD’s Early Start Pre-K School, with Child Care Centers, Hidalgo County Head Start Program (HCHSP), and the Community Development Institute Head Start (CDI), are committed to provide all students with high quality education that will help them develop their full potential, nurture their sense of individual worth, and build a strong foundation for Kindergarten and beyond.</a:t>
            </a:r>
            <a:endParaRPr lang="en-US" sz="1500">
              <a:ea typeface="+mn-lt"/>
              <a:cs typeface="+mn-lt"/>
            </a:endParaRPr>
          </a:p>
          <a:p>
            <a:endParaRPr lang="en-US" b="1">
              <a:ea typeface="+mn-lt"/>
              <a:cs typeface="+mn-lt"/>
            </a:endParaRPr>
          </a:p>
          <a:p>
            <a:r>
              <a:rPr lang="en-US" sz="2400" b="1">
                <a:solidFill>
                  <a:srgbClr val="990033"/>
                </a:solidFill>
                <a:ea typeface="+mn-lt"/>
                <a:cs typeface="+mn-lt"/>
              </a:rPr>
              <a:t>  Vision  </a:t>
            </a:r>
            <a:endParaRPr lang="en-US" sz="2400" i="1">
              <a:solidFill>
                <a:srgbClr val="990033"/>
              </a:solidFill>
              <a:ea typeface="+mn-lt"/>
              <a:cs typeface="+mn-lt"/>
            </a:endParaRPr>
          </a:p>
          <a:p>
            <a:pPr algn="ctr"/>
            <a:r>
              <a:rPr lang="en-US" sz="1500" i="1">
                <a:ea typeface="+mn-lt"/>
                <a:cs typeface="+mn-lt"/>
              </a:rPr>
              <a:t>In collaboration, PSJA Early Start Pre-K School together with the Hidalgo County Head Start Program, the Community Development Institute Head Start (CDI), and the Local Child Care Centers are focused on building a strong early foundation vital to ALL students.  The PSJA Early Start Pre-K School is committed through the concerted efforts of the principal, staff, parents, and the community to implement effective developmentally appropriate teaching strategies and offer diverse opportunities that will provide a playful, planful, and purposeful program that will promote school readiness and future academic success of ALL students.</a:t>
            </a:r>
            <a:endParaRPr lang="en-US" sz="1500">
              <a:ea typeface="+mn-lt"/>
              <a:cs typeface="+mn-lt"/>
            </a:endParaRPr>
          </a:p>
          <a:p>
            <a:endParaRPr lang="en-US">
              <a:cs typeface="Calibri"/>
            </a:endParaRPr>
          </a:p>
        </p:txBody>
      </p:sp>
    </p:spTree>
    <p:extLst>
      <p:ext uri="{BB962C8B-B14F-4D97-AF65-F5344CB8AC3E}">
        <p14:creationId xmlns:p14="http://schemas.microsoft.com/office/powerpoint/2010/main" val="3268574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314700" y="1465512"/>
            <a:ext cx="2514600" cy="300082"/>
          </a:xfrm>
          <a:prstGeom prst="rect">
            <a:avLst/>
          </a:prstGeom>
          <a:noFill/>
        </p:spPr>
        <p:txBody>
          <a:bodyPr wrap="square" lIns="91440" tIns="45720" rIns="91440" bIns="45720" rtlCol="0" anchor="t">
            <a:spAutoFit/>
          </a:bodyPr>
          <a:lstStyle/>
          <a:p>
            <a:pPr algn="ctr"/>
            <a:endParaRPr lang="en-US" sz="1350" b="1">
              <a:solidFill>
                <a:srgbClr val="632523"/>
              </a:solidFill>
              <a:cs typeface="Calibri"/>
            </a:endParaRPr>
          </a:p>
        </p:txBody>
      </p:sp>
      <p:sp>
        <p:nvSpPr>
          <p:cNvPr id="20" name="Slide Number Placeholder 4">
            <a:extLst>
              <a:ext uri="{FF2B5EF4-FFF2-40B4-BE49-F238E27FC236}">
                <a16:creationId xmlns:a16="http://schemas.microsoft.com/office/drawing/2014/main" id="{704F6339-EE99-4739-AC8E-6B29E5C514BD}"/>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5</a:t>
            </a:fld>
            <a:endParaRPr lang="en-US" sz="900"/>
          </a:p>
        </p:txBody>
      </p:sp>
      <p:sp>
        <p:nvSpPr>
          <p:cNvPr id="13" name="object 4">
            <a:extLst>
              <a:ext uri="{FF2B5EF4-FFF2-40B4-BE49-F238E27FC236}">
                <a16:creationId xmlns:a16="http://schemas.microsoft.com/office/drawing/2014/main" id="{DD061EC3-DBA6-4460-91FE-DAB6233954C6}"/>
              </a:ext>
            </a:extLst>
          </p:cNvPr>
          <p:cNvSpPr txBox="1">
            <a:spLocks/>
          </p:cNvSpPr>
          <p:nvPr/>
        </p:nvSpPr>
        <p:spPr>
          <a:xfrm>
            <a:off x="0" y="229949"/>
            <a:ext cx="9144000" cy="443198"/>
          </a:xfrm>
          <a:prstGeom prst="rect">
            <a:avLst/>
          </a:prstGeom>
          <a:solidFill>
            <a:srgbClr val="632523"/>
          </a:solidFill>
          <a:ln w="9537">
            <a:noFill/>
          </a:ln>
        </p:spPr>
        <p:txBody>
          <a:bodyPr vert="horz" wrap="square" lIns="0" tIns="34290" rIns="0" bIns="34290" rtlCol="0" anchor="ctr" anchorCtr="0">
            <a:spAutoFit/>
          </a:bodyPr>
          <a:lstStyle>
            <a:lvl1pPr>
              <a:defRPr sz="3200" b="0" i="0">
                <a:solidFill>
                  <a:schemeClr val="bg1"/>
                </a:solidFill>
                <a:latin typeface="Calibri"/>
                <a:ea typeface="+mj-ea"/>
                <a:cs typeface="Calibri"/>
              </a:defRPr>
            </a:lvl1pPr>
          </a:lstStyle>
          <a:p>
            <a:pPr marL="87630" algn="ctr">
              <a:lnSpc>
                <a:spcPct val="90000"/>
              </a:lnSpc>
              <a:tabLst>
                <a:tab pos="1874474" algn="l"/>
              </a:tabLst>
            </a:pPr>
            <a:r>
              <a:rPr lang="pt-BR" sz="1350" kern="0"/>
              <a:t>P H A R </a:t>
            </a:r>
            <a:r>
              <a:rPr lang="pt-BR" sz="1350" kern="0" err="1"/>
              <a:t>R</a:t>
            </a:r>
            <a:r>
              <a:rPr lang="pt-BR" sz="1350" kern="0"/>
              <a:t> - S A N J UA N - A L A M O  I N D E P E N D E N T  S C H O </a:t>
            </a:r>
            <a:r>
              <a:rPr lang="pt-BR" sz="1350" kern="0" err="1"/>
              <a:t>O</a:t>
            </a:r>
            <a:r>
              <a:rPr lang="pt-BR" sz="1350" kern="0"/>
              <a:t> L  D I S T R I C T</a:t>
            </a:r>
            <a:br>
              <a:rPr lang="pt-BR" sz="1350" kern="0"/>
            </a:br>
            <a:r>
              <a:rPr lang="pt-BR" sz="1350" kern="0"/>
              <a:t>2020-2021 SBDM COMMITTEE MEMBERS</a:t>
            </a:r>
            <a:endParaRPr lang="en-US"/>
          </a:p>
        </p:txBody>
      </p:sp>
      <p:graphicFrame>
        <p:nvGraphicFramePr>
          <p:cNvPr id="11" name="Table 5">
            <a:extLst>
              <a:ext uri="{FF2B5EF4-FFF2-40B4-BE49-F238E27FC236}">
                <a16:creationId xmlns:a16="http://schemas.microsoft.com/office/drawing/2014/main" id="{5C521082-2FD5-4385-9E5C-B307EB1B8F7C}"/>
              </a:ext>
            </a:extLst>
          </p:cNvPr>
          <p:cNvGraphicFramePr>
            <a:graphicFrameLocks noGrp="1"/>
          </p:cNvGraphicFramePr>
          <p:nvPr>
            <p:extLst>
              <p:ext uri="{D42A27DB-BD31-4B8C-83A1-F6EECF244321}">
                <p14:modId xmlns:p14="http://schemas.microsoft.com/office/powerpoint/2010/main" val="4089606797"/>
              </p:ext>
            </p:extLst>
          </p:nvPr>
        </p:nvGraphicFramePr>
        <p:xfrm>
          <a:off x="237406" y="819330"/>
          <a:ext cx="4260597" cy="2054743"/>
        </p:xfrm>
        <a:graphic>
          <a:graphicData uri="http://schemas.openxmlformats.org/drawingml/2006/table">
            <a:tbl>
              <a:tblPr firstRow="1" bandRow="1">
                <a:tableStyleId>{5C22544A-7EE6-4342-B048-85BDC9FD1C3A}</a:tableStyleId>
              </a:tblPr>
              <a:tblGrid>
                <a:gridCol w="1188361">
                  <a:extLst>
                    <a:ext uri="{9D8B030D-6E8A-4147-A177-3AD203B41FA5}">
                      <a16:colId xmlns:a16="http://schemas.microsoft.com/office/drawing/2014/main" val="847982166"/>
                    </a:ext>
                  </a:extLst>
                </a:gridCol>
                <a:gridCol w="3072236">
                  <a:extLst>
                    <a:ext uri="{9D8B030D-6E8A-4147-A177-3AD203B41FA5}">
                      <a16:colId xmlns:a16="http://schemas.microsoft.com/office/drawing/2014/main" val="3489115604"/>
                    </a:ext>
                  </a:extLst>
                </a:gridCol>
              </a:tblGrid>
              <a:tr h="227086">
                <a:tc gridSpan="2">
                  <a:txBody>
                    <a:bodyPr/>
                    <a:lstStyle/>
                    <a:p>
                      <a:pPr marL="172720" indent="-172720" algn="l">
                        <a:buFont typeface="+mj-lt"/>
                        <a:buAutoNum type="arabicPeriod"/>
                      </a:pPr>
                      <a:r>
                        <a:rPr lang="en-US" sz="900" b="1">
                          <a:solidFill>
                            <a:schemeClr val="bg1"/>
                          </a:solidFill>
                        </a:rPr>
                        <a:t>STUDENT ACHIEVEMENT</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algn="ctr"/>
                      <a:endParaRPr lang="en-US" sz="1300" b="1">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2942057712"/>
                  </a:ext>
                </a:extLst>
              </a:tr>
              <a:tr h="140589">
                <a:tc>
                  <a:txBody>
                    <a:bodyPr/>
                    <a:lstStyle/>
                    <a:p>
                      <a:pPr marL="0" marR="0" algn="l">
                        <a:lnSpc>
                          <a:spcPct val="90000"/>
                        </a:lnSpc>
                        <a:spcBef>
                          <a:spcPts val="0"/>
                        </a:spcBef>
                        <a:spcAft>
                          <a:spcPts val="600"/>
                        </a:spcAft>
                      </a:pPr>
                      <a:r>
                        <a:rPr lang="en-US" sz="800" b="1">
                          <a:effectLst/>
                          <a:latin typeface="Calibri"/>
                          <a:ea typeface="Calibri" panose="020F0502020204030204" pitchFamily="34" charset="0"/>
                          <a:cs typeface="Times New Roman"/>
                        </a:rPr>
                        <a:t>Yvette Mancillas</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a:lnSpc>
                          <a:spcPct val="90000"/>
                        </a:lnSpc>
                        <a:spcBef>
                          <a:spcPts val="0"/>
                        </a:spcBef>
                        <a:spcAft>
                          <a:spcPts val="600"/>
                        </a:spcAft>
                        <a:buFont typeface="Calibri" panose="020F0502020204030204" pitchFamily="34" charset="0"/>
                        <a:buNone/>
                      </a:pPr>
                      <a:r>
                        <a:rPr lang="en-US" sz="800" b="1">
                          <a:effectLst/>
                          <a:latin typeface="Calibri"/>
                          <a:ea typeface="Calibri" panose="020F0502020204030204" pitchFamily="34" charset="0"/>
                          <a:cs typeface="Times New Roman"/>
                        </a:rPr>
                        <a:t>Chairperson –Principal</a:t>
                      </a:r>
                      <a:endParaRPr lang="en-US" sz="800" b="0" err="1">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4852603"/>
                  </a:ext>
                </a:extLst>
              </a:tr>
              <a:tr h="140589">
                <a:tc>
                  <a:txBody>
                    <a:bodyPr/>
                    <a:lstStyle/>
                    <a:p>
                      <a:pPr marL="0" marR="0" algn="l">
                        <a:lnSpc>
                          <a:spcPct val="90000"/>
                        </a:lnSpc>
                        <a:spcBef>
                          <a:spcPts val="0"/>
                        </a:spcBef>
                        <a:spcAft>
                          <a:spcPts val="600"/>
                        </a:spcAft>
                      </a:pPr>
                      <a:r>
                        <a:rPr lang="en-US" sz="800" b="1">
                          <a:effectLst/>
                          <a:latin typeface="Calibri"/>
                          <a:ea typeface="Calibri" panose="020F0502020204030204" pitchFamily="34" charset="0"/>
                          <a:cs typeface="Times New Roman"/>
                        </a:rPr>
                        <a:t>Aracelia Salinas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a:lnSpc>
                          <a:spcPct val="90000"/>
                        </a:lnSpc>
                        <a:spcBef>
                          <a:spcPts val="0"/>
                        </a:spcBef>
                        <a:spcAft>
                          <a:spcPts val="600"/>
                        </a:spcAft>
                        <a:buFont typeface="Calibri" panose="020F0502020204030204" pitchFamily="34" charset="0"/>
                        <a:buNone/>
                      </a:pPr>
                      <a:r>
                        <a:rPr lang="en-US" sz="800" b="1">
                          <a:effectLst/>
                          <a:latin typeface="Calibri"/>
                          <a:ea typeface="Calibri" panose="020F0502020204030204" pitchFamily="34" charset="0"/>
                          <a:cs typeface="Times New Roman"/>
                        </a:rPr>
                        <a:t>Assistant Principal</a:t>
                      </a:r>
                      <a:endParaRPr lang="en-US" sz="800" b="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49039210"/>
                  </a:ext>
                </a:extLst>
              </a:tr>
              <a:tr h="140589">
                <a:tc>
                  <a:txBody>
                    <a:bodyPr/>
                    <a:lstStyle/>
                    <a:p>
                      <a:pPr marL="0" marR="0" algn="l">
                        <a:lnSpc>
                          <a:spcPct val="90000"/>
                        </a:lnSpc>
                        <a:spcBef>
                          <a:spcPts val="0"/>
                        </a:spcBef>
                        <a:spcAft>
                          <a:spcPts val="600"/>
                        </a:spcAft>
                      </a:pPr>
                      <a:r>
                        <a:rPr lang="en-US" sz="800">
                          <a:effectLst/>
                          <a:latin typeface="Calibri"/>
                          <a:ea typeface="Calibri" panose="020F0502020204030204" pitchFamily="34" charset="0"/>
                          <a:cs typeface="Times New Roman"/>
                        </a:rPr>
                        <a:t>Sandra Vasquez-Nunez</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a:lnSpc>
                          <a:spcPct val="90000"/>
                        </a:lnSpc>
                        <a:spcBef>
                          <a:spcPts val="0"/>
                        </a:spcBef>
                        <a:spcAft>
                          <a:spcPts val="600"/>
                        </a:spcAft>
                        <a:buFont typeface="Calibri" panose="020F0502020204030204" pitchFamily="34" charset="0"/>
                        <a:buNone/>
                      </a:pPr>
                      <a:r>
                        <a:rPr lang="en-US" sz="800">
                          <a:effectLst/>
                          <a:latin typeface="+mn-lt"/>
                          <a:ea typeface="Calibri" panose="020F0502020204030204" pitchFamily="34" charset="0"/>
                          <a:cs typeface="Times New Roman"/>
                        </a:rPr>
                        <a:t>Collaborative Learning Leader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0505873"/>
                  </a:ext>
                </a:extLst>
              </a:tr>
              <a:tr h="140589">
                <a:tc>
                  <a:txBody>
                    <a:bodyPr/>
                    <a:lstStyle/>
                    <a:p>
                      <a:pPr marL="0" marR="0" algn="l">
                        <a:lnSpc>
                          <a:spcPct val="90000"/>
                        </a:lnSpc>
                        <a:spcBef>
                          <a:spcPts val="0"/>
                        </a:spcBef>
                        <a:spcAft>
                          <a:spcPts val="600"/>
                        </a:spcAft>
                      </a:pPr>
                      <a:r>
                        <a:rPr lang="en-US" sz="800">
                          <a:effectLst/>
                          <a:latin typeface="Calibri"/>
                          <a:ea typeface="Calibri" panose="020F0502020204030204" pitchFamily="34" charset="0"/>
                          <a:cs typeface="Times New Roman"/>
                        </a:rPr>
                        <a:t>Rena Chacon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a:lnSpc>
                          <a:spcPct val="90000"/>
                        </a:lnSpc>
                        <a:spcBef>
                          <a:spcPts val="0"/>
                        </a:spcBef>
                        <a:spcAft>
                          <a:spcPts val="600"/>
                        </a:spcAft>
                        <a:buFont typeface="Calibri" panose="020F0502020204030204" pitchFamily="34" charset="0"/>
                        <a:buNone/>
                      </a:pPr>
                      <a:r>
                        <a:rPr lang="en-US" sz="800">
                          <a:effectLst/>
                          <a:latin typeface="+mn-lt"/>
                          <a:ea typeface="Calibri" panose="020F0502020204030204" pitchFamily="34" charset="0"/>
                          <a:cs typeface="Times New Roman"/>
                        </a:rPr>
                        <a:t>Instructional Coach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7771319"/>
                  </a:ext>
                </a:extLst>
              </a:tr>
              <a:tr h="140589">
                <a:tc>
                  <a:txBody>
                    <a:bodyPr/>
                    <a:lstStyle/>
                    <a:p>
                      <a:pPr marL="0" marR="0" algn="l">
                        <a:lnSpc>
                          <a:spcPct val="90000"/>
                        </a:lnSpc>
                        <a:spcBef>
                          <a:spcPts val="0"/>
                        </a:spcBef>
                        <a:spcAft>
                          <a:spcPts val="600"/>
                        </a:spcAft>
                      </a:pPr>
                      <a:r>
                        <a:rPr lang="en-US" sz="800">
                          <a:effectLst/>
                          <a:latin typeface="Calibri"/>
                          <a:ea typeface="Calibri" panose="020F0502020204030204" pitchFamily="34" charset="0"/>
                          <a:cs typeface="Times New Roman"/>
                        </a:rPr>
                        <a:t>Eve Tijerina</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PK Teacher – Grade Level Chair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8875614"/>
                  </a:ext>
                </a:extLst>
              </a:tr>
              <a:tr h="140589">
                <a:tc>
                  <a:txBody>
                    <a:bodyPr/>
                    <a:lstStyle/>
                    <a:p>
                      <a:pPr marL="0" marR="0" algn="l">
                        <a:lnSpc>
                          <a:spcPct val="90000"/>
                        </a:lnSpc>
                        <a:spcBef>
                          <a:spcPts val="0"/>
                        </a:spcBef>
                        <a:spcAft>
                          <a:spcPts val="600"/>
                        </a:spcAft>
                      </a:pPr>
                      <a:r>
                        <a:rPr lang="en-US" sz="800">
                          <a:effectLst/>
                          <a:latin typeface="Calibri"/>
                          <a:ea typeface="Calibri" panose="020F0502020204030204" pitchFamily="34" charset="0"/>
                          <a:cs typeface="Times New Roman"/>
                        </a:rPr>
                        <a:t>Maria Murray</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7861338"/>
                  </a:ext>
                </a:extLst>
              </a:tr>
              <a:tr h="140589">
                <a:tc>
                  <a:txBody>
                    <a:bodyPr/>
                    <a:lstStyle/>
                    <a:p>
                      <a:pPr marL="0" marR="0" algn="l">
                        <a:lnSpc>
                          <a:spcPct val="90000"/>
                        </a:lnSpc>
                        <a:spcBef>
                          <a:spcPts val="0"/>
                        </a:spcBef>
                        <a:spcAft>
                          <a:spcPts val="600"/>
                        </a:spcAft>
                      </a:pPr>
                      <a:r>
                        <a:rPr lang="en-US" sz="800">
                          <a:effectLst/>
                          <a:latin typeface="Calibri"/>
                          <a:ea typeface="Calibri" panose="020F0502020204030204" pitchFamily="34" charset="0"/>
                          <a:cs typeface="Times New Roman"/>
                        </a:rPr>
                        <a:t>Maria </a:t>
                      </a:r>
                      <a:r>
                        <a:rPr lang="en-US" sz="800" err="1">
                          <a:effectLst/>
                          <a:latin typeface="Calibri"/>
                          <a:ea typeface="Calibri" panose="020F0502020204030204" pitchFamily="34" charset="0"/>
                          <a:cs typeface="Times New Roman"/>
                        </a:rPr>
                        <a:t>Gow</a:t>
                      </a:r>
                      <a:r>
                        <a:rPr lang="en-US" sz="800" dirty="0">
                          <a:effectLst/>
                          <a:latin typeface="Calibri"/>
                          <a:ea typeface="Calibri" panose="020F0502020204030204" pitchFamily="34" charset="0"/>
                          <a:cs typeface="Times New Roman"/>
                        </a:rPr>
                        <a:t>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5862232"/>
                  </a:ext>
                </a:extLst>
              </a:tr>
              <a:tr h="140589">
                <a:tc>
                  <a:txBody>
                    <a:bodyPr/>
                    <a:lstStyle/>
                    <a:p>
                      <a:pPr marL="0" marR="0" algn="l">
                        <a:lnSpc>
                          <a:spcPct val="90000"/>
                        </a:lnSpc>
                        <a:spcBef>
                          <a:spcPts val="0"/>
                        </a:spcBef>
                        <a:spcAft>
                          <a:spcPts val="600"/>
                        </a:spcAft>
                      </a:pPr>
                      <a:r>
                        <a:rPr lang="en-US" sz="800">
                          <a:effectLst/>
                          <a:latin typeface="Calibri"/>
                          <a:ea typeface="Calibri" panose="020F0502020204030204" pitchFamily="34" charset="0"/>
                          <a:cs typeface="Times New Roman"/>
                        </a:rPr>
                        <a:t>Cynthia Salazar</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7826120"/>
                  </a:ext>
                </a:extLst>
              </a:tr>
              <a:tr h="140589">
                <a:tc>
                  <a:txBody>
                    <a:bodyPr/>
                    <a:lstStyle/>
                    <a:p>
                      <a:pPr marL="0" marR="0" algn="l">
                        <a:lnSpc>
                          <a:spcPct val="90000"/>
                        </a:lnSpc>
                        <a:spcBef>
                          <a:spcPts val="0"/>
                        </a:spcBef>
                        <a:spcAft>
                          <a:spcPts val="600"/>
                        </a:spcAft>
                      </a:pPr>
                      <a:r>
                        <a:rPr lang="en-US" sz="800">
                          <a:effectLst/>
                          <a:latin typeface="Calibri"/>
                          <a:ea typeface="Calibri" panose="020F0502020204030204" pitchFamily="34" charset="0"/>
                          <a:cs typeface="Times New Roman"/>
                        </a:rPr>
                        <a:t>Yazmin Diaz</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7288971"/>
                  </a:ext>
                </a:extLst>
              </a:tr>
              <a:tr h="140589">
                <a:tc>
                  <a:txBody>
                    <a:bodyPr/>
                    <a:lstStyle/>
                    <a:p>
                      <a:pPr marL="0" marR="0" algn="l">
                        <a:lnSpc>
                          <a:spcPct val="90000"/>
                        </a:lnSpc>
                        <a:spcBef>
                          <a:spcPts val="0"/>
                        </a:spcBef>
                        <a:spcAft>
                          <a:spcPts val="600"/>
                        </a:spcAft>
                      </a:pPr>
                      <a:r>
                        <a:rPr lang="en-US" sz="800">
                          <a:effectLst/>
                          <a:latin typeface="Calibri"/>
                          <a:ea typeface="Calibri" panose="020F0502020204030204" pitchFamily="34" charset="0"/>
                          <a:cs typeface="Times New Roman"/>
                        </a:rPr>
                        <a:t>Esmeralda Sandoval</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0291345"/>
                  </a:ext>
                </a:extLst>
              </a:tr>
              <a:tr h="140589">
                <a:tc>
                  <a:txBody>
                    <a:bodyPr/>
                    <a:lstStyle/>
                    <a:p>
                      <a:pPr marL="0" marR="0" lvl="0" algn="l">
                        <a:lnSpc>
                          <a:spcPct val="90000"/>
                        </a:lnSpc>
                        <a:spcBef>
                          <a:spcPts val="0"/>
                        </a:spcBef>
                        <a:spcAft>
                          <a:spcPts val="600"/>
                        </a:spcAft>
                        <a:buNone/>
                      </a:pPr>
                      <a:r>
                        <a:rPr lang="en-US" sz="800">
                          <a:effectLst/>
                          <a:latin typeface="Calibri"/>
                          <a:cs typeface="Times New Roman"/>
                        </a:rPr>
                        <a:t>Jessica Martinez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Special Education Teacher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2825998"/>
                  </a:ext>
                </a:extLst>
              </a:tr>
              <a:tr h="140589">
                <a:tc>
                  <a:txBody>
                    <a:bodyPr/>
                    <a:lstStyle/>
                    <a:p>
                      <a:pPr marL="0" lvl="0" algn="l">
                        <a:lnSpc>
                          <a:spcPct val="90000"/>
                        </a:lnSpc>
                        <a:spcBef>
                          <a:spcPts val="0"/>
                        </a:spcBef>
                        <a:spcAft>
                          <a:spcPts val="600"/>
                        </a:spcAft>
                        <a:buNone/>
                      </a:pPr>
                      <a:r>
                        <a:rPr lang="en-US" sz="800">
                          <a:effectLst/>
                          <a:latin typeface="Calibri"/>
                          <a:cs typeface="Times New Roman"/>
                        </a:rPr>
                        <a:t>Tricia Rosales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90000"/>
                        </a:lnSpc>
                        <a:spcBef>
                          <a:spcPts val="0"/>
                        </a:spcBef>
                        <a:spcAft>
                          <a:spcPts val="600"/>
                        </a:spcAft>
                        <a:buNone/>
                      </a:pPr>
                      <a:r>
                        <a:rPr lang="en-US" sz="800">
                          <a:effectLst/>
                          <a:latin typeface="+mn-lt"/>
                          <a:cs typeface="Times New Roman"/>
                        </a:rPr>
                        <a:t>Nurse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3841226"/>
                  </a:ext>
                </a:extLst>
              </a:tr>
              <a:tr h="140589">
                <a:tc>
                  <a:txBody>
                    <a:bodyPr/>
                    <a:lstStyle/>
                    <a:p>
                      <a:pPr marL="0" lvl="0" algn="l">
                        <a:lnSpc>
                          <a:spcPct val="90000"/>
                        </a:lnSpc>
                        <a:spcBef>
                          <a:spcPts val="0"/>
                        </a:spcBef>
                        <a:spcAft>
                          <a:spcPts val="600"/>
                        </a:spcAft>
                        <a:buNone/>
                      </a:pPr>
                      <a:r>
                        <a:rPr lang="en-US" sz="800">
                          <a:effectLst/>
                          <a:latin typeface="Calibri"/>
                          <a:cs typeface="Times New Roman"/>
                        </a:rPr>
                        <a:t>Ramiro Avila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90000"/>
                        </a:lnSpc>
                        <a:spcBef>
                          <a:spcPts val="0"/>
                        </a:spcBef>
                        <a:spcAft>
                          <a:spcPts val="600"/>
                        </a:spcAft>
                        <a:buNone/>
                      </a:pPr>
                      <a:r>
                        <a:rPr lang="en-US" sz="800">
                          <a:effectLst/>
                          <a:latin typeface="+mn-lt"/>
                          <a:cs typeface="Times New Roman"/>
                        </a:rPr>
                        <a:t>Head Custodian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812701"/>
                  </a:ext>
                </a:extLst>
              </a:tr>
            </a:tbl>
          </a:graphicData>
        </a:graphic>
      </p:graphicFrame>
      <p:graphicFrame>
        <p:nvGraphicFramePr>
          <p:cNvPr id="21" name="Table 5">
            <a:extLst>
              <a:ext uri="{FF2B5EF4-FFF2-40B4-BE49-F238E27FC236}">
                <a16:creationId xmlns:a16="http://schemas.microsoft.com/office/drawing/2014/main" id="{6B6262AF-A8D0-4444-B5F8-418FB2CD2467}"/>
              </a:ext>
            </a:extLst>
          </p:cNvPr>
          <p:cNvGraphicFramePr>
            <a:graphicFrameLocks noGrp="1"/>
          </p:cNvGraphicFramePr>
          <p:nvPr>
            <p:extLst>
              <p:ext uri="{D42A27DB-BD31-4B8C-83A1-F6EECF244321}">
                <p14:modId xmlns:p14="http://schemas.microsoft.com/office/powerpoint/2010/main" val="1782486925"/>
              </p:ext>
            </p:extLst>
          </p:nvPr>
        </p:nvGraphicFramePr>
        <p:xfrm>
          <a:off x="228600" y="3629025"/>
          <a:ext cx="4243069" cy="2461020"/>
        </p:xfrm>
        <a:graphic>
          <a:graphicData uri="http://schemas.openxmlformats.org/drawingml/2006/table">
            <a:tbl>
              <a:tblPr firstRow="1" bandRow="1">
                <a:tableStyleId>{5C22544A-7EE6-4342-B048-85BDC9FD1C3A}</a:tableStyleId>
              </a:tblPr>
              <a:tblGrid>
                <a:gridCol w="1122135">
                  <a:extLst>
                    <a:ext uri="{9D8B030D-6E8A-4147-A177-3AD203B41FA5}">
                      <a16:colId xmlns:a16="http://schemas.microsoft.com/office/drawing/2014/main" val="847982166"/>
                    </a:ext>
                  </a:extLst>
                </a:gridCol>
                <a:gridCol w="3120934">
                  <a:extLst>
                    <a:ext uri="{9D8B030D-6E8A-4147-A177-3AD203B41FA5}">
                      <a16:colId xmlns:a16="http://schemas.microsoft.com/office/drawing/2014/main" val="3489115604"/>
                    </a:ext>
                  </a:extLst>
                </a:gridCol>
              </a:tblGrid>
              <a:tr h="377373">
                <a:tc gridSpan="2">
                  <a:txBody>
                    <a:bodyPr/>
                    <a:lstStyle/>
                    <a:p>
                      <a:pPr marL="172720" indent="-172720" algn="l">
                        <a:buFont typeface="+mj-lt"/>
                        <a:buAutoNum type="arabicPeriod" startAt="2"/>
                      </a:pPr>
                      <a:r>
                        <a:rPr lang="en-US" sz="900" b="1">
                          <a:solidFill>
                            <a:schemeClr val="bg1"/>
                          </a:solidFill>
                        </a:rPr>
                        <a:t>STUDENT PROGRESS, ACADEMIC GROWTH, RELATIVE PERFORMANCE</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algn="ctr"/>
                      <a:endParaRPr lang="en-US" sz="1300" b="1">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2942057712"/>
                  </a:ext>
                </a:extLst>
              </a:tr>
              <a:tr h="161731">
                <a:tc>
                  <a:txBody>
                    <a:bodyPr/>
                    <a:lstStyle/>
                    <a:p>
                      <a:pPr marL="0" marR="0" lvl="0" algn="l">
                        <a:lnSpc>
                          <a:spcPct val="90000"/>
                        </a:lnSpc>
                        <a:spcBef>
                          <a:spcPts val="0"/>
                        </a:spcBef>
                        <a:spcAft>
                          <a:spcPts val="600"/>
                        </a:spcAft>
                        <a:buNone/>
                      </a:pPr>
                      <a:r>
                        <a:rPr lang="en-US" sz="800" b="1">
                          <a:effectLst/>
                          <a:latin typeface="Calibri"/>
                          <a:cs typeface="Times New Roman"/>
                        </a:rPr>
                        <a:t>Yvette Mancillas</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b="1">
                          <a:effectLst/>
                          <a:latin typeface="Calibri"/>
                          <a:ea typeface="Calibri" panose="020F0502020204030204" pitchFamily="34" charset="0"/>
                          <a:cs typeface="Times New Roman"/>
                        </a:rPr>
                        <a:t>Chairperson –Principal</a:t>
                      </a:r>
                      <a:endParaRPr lang="en-US" sz="800" b="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4852603"/>
                  </a:ext>
                </a:extLst>
              </a:tr>
              <a:tr h="161731">
                <a:tc>
                  <a:txBody>
                    <a:bodyPr/>
                    <a:lstStyle/>
                    <a:p>
                      <a:pPr marL="0" marR="0" lvl="0" algn="l">
                        <a:lnSpc>
                          <a:spcPct val="90000"/>
                        </a:lnSpc>
                        <a:spcBef>
                          <a:spcPts val="0"/>
                        </a:spcBef>
                        <a:spcAft>
                          <a:spcPts val="600"/>
                        </a:spcAft>
                        <a:buNone/>
                      </a:pPr>
                      <a:r>
                        <a:rPr lang="en-US" sz="800" b="1">
                          <a:effectLst/>
                          <a:latin typeface="Calibri"/>
                          <a:cs typeface="Times New Roman"/>
                        </a:rPr>
                        <a:t>Aracelia Salinas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b="1">
                          <a:effectLst/>
                          <a:latin typeface="Calibri"/>
                          <a:ea typeface="Calibri" panose="020F0502020204030204" pitchFamily="34" charset="0"/>
                          <a:cs typeface="Times New Roman"/>
                        </a:rPr>
                        <a:t>Assistant Principal</a:t>
                      </a:r>
                      <a:endParaRPr lang="en-US" sz="800" b="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49039210"/>
                  </a:ext>
                </a:extLst>
              </a:tr>
              <a:tr h="142875">
                <a:tc>
                  <a:txBody>
                    <a:bodyPr/>
                    <a:lstStyle/>
                    <a:p>
                      <a:pPr marL="0" marR="0" lvl="0" algn="l">
                        <a:lnSpc>
                          <a:spcPct val="90000"/>
                        </a:lnSpc>
                        <a:spcBef>
                          <a:spcPts val="0"/>
                        </a:spcBef>
                        <a:spcAft>
                          <a:spcPts val="600"/>
                        </a:spcAft>
                        <a:buNone/>
                      </a:pPr>
                      <a:r>
                        <a:rPr lang="en-US" sz="800">
                          <a:effectLst/>
                          <a:latin typeface="Calibri"/>
                          <a:cs typeface="Times New Roman"/>
                        </a:rPr>
                        <a:t>Sandra Vasquez-Nunez</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Collaborative Learning Leader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0505873"/>
                  </a:ext>
                </a:extLst>
              </a:tr>
              <a:tr h="161731">
                <a:tc>
                  <a:txBody>
                    <a:bodyPr/>
                    <a:lstStyle/>
                    <a:p>
                      <a:pPr marL="0" marR="0" lvl="0" algn="l">
                        <a:lnSpc>
                          <a:spcPct val="90000"/>
                        </a:lnSpc>
                        <a:spcBef>
                          <a:spcPts val="0"/>
                        </a:spcBef>
                        <a:spcAft>
                          <a:spcPts val="600"/>
                        </a:spcAft>
                        <a:buNone/>
                      </a:pPr>
                      <a:r>
                        <a:rPr lang="en-US" sz="800">
                          <a:effectLst/>
                          <a:latin typeface="Calibri"/>
                          <a:cs typeface="Times New Roman"/>
                        </a:rPr>
                        <a:t>Rena Chacon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Instructional Coach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7771319"/>
                  </a:ext>
                </a:extLst>
              </a:tr>
              <a:tr h="161731">
                <a:tc>
                  <a:txBody>
                    <a:bodyPr/>
                    <a:lstStyle/>
                    <a:p>
                      <a:pPr marL="0" marR="0" lvl="0" algn="l">
                        <a:lnSpc>
                          <a:spcPct val="90000"/>
                        </a:lnSpc>
                        <a:spcBef>
                          <a:spcPts val="0"/>
                        </a:spcBef>
                        <a:spcAft>
                          <a:spcPts val="600"/>
                        </a:spcAft>
                        <a:buNone/>
                      </a:pPr>
                      <a:r>
                        <a:rPr lang="en-US" sz="800">
                          <a:effectLst/>
                          <a:latin typeface="Calibri"/>
                          <a:cs typeface="Times New Roman"/>
                        </a:rPr>
                        <a:t>Eve Tijerina</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8875614"/>
                  </a:ext>
                </a:extLst>
              </a:tr>
              <a:tr h="161731">
                <a:tc>
                  <a:txBody>
                    <a:bodyPr/>
                    <a:lstStyle/>
                    <a:p>
                      <a:pPr marL="0" marR="0" lvl="0" algn="l">
                        <a:lnSpc>
                          <a:spcPct val="90000"/>
                        </a:lnSpc>
                        <a:spcBef>
                          <a:spcPts val="0"/>
                        </a:spcBef>
                        <a:spcAft>
                          <a:spcPts val="600"/>
                        </a:spcAft>
                        <a:buNone/>
                      </a:pPr>
                      <a:r>
                        <a:rPr lang="en-US" sz="800">
                          <a:effectLst/>
                          <a:latin typeface="Calibri"/>
                          <a:cs typeface="Times New Roman"/>
                        </a:rPr>
                        <a:t>Maria Murray</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7861338"/>
                  </a:ext>
                </a:extLst>
              </a:tr>
              <a:tr h="161731">
                <a:tc>
                  <a:txBody>
                    <a:bodyPr/>
                    <a:lstStyle/>
                    <a:p>
                      <a:pPr marL="0" marR="0" lvl="0" algn="l">
                        <a:lnSpc>
                          <a:spcPct val="90000"/>
                        </a:lnSpc>
                        <a:spcBef>
                          <a:spcPts val="0"/>
                        </a:spcBef>
                        <a:spcAft>
                          <a:spcPts val="600"/>
                        </a:spcAft>
                        <a:buNone/>
                      </a:pPr>
                      <a:r>
                        <a:rPr lang="en-US" sz="800">
                          <a:effectLst/>
                          <a:latin typeface="Calibri"/>
                          <a:cs typeface="Times New Roman"/>
                        </a:rPr>
                        <a:t>Maria </a:t>
                      </a:r>
                      <a:r>
                        <a:rPr lang="en-US" sz="800" err="1">
                          <a:effectLst/>
                          <a:latin typeface="Calibri"/>
                          <a:cs typeface="Times New Roman"/>
                        </a:rPr>
                        <a:t>Gow</a:t>
                      </a:r>
                      <a:r>
                        <a:rPr lang="en-US" sz="800" dirty="0">
                          <a:effectLst/>
                          <a:latin typeface="Calibri"/>
                          <a:cs typeface="Times New Roman"/>
                        </a:rPr>
                        <a:t> </a:t>
                      </a:r>
                      <a:endParaRPr lang="en-US" dirty="0"/>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5862232"/>
                  </a:ext>
                </a:extLst>
              </a:tr>
              <a:tr h="161731">
                <a:tc>
                  <a:txBody>
                    <a:bodyPr/>
                    <a:lstStyle/>
                    <a:p>
                      <a:pPr marL="0" marR="0" lvl="0" algn="l">
                        <a:lnSpc>
                          <a:spcPct val="90000"/>
                        </a:lnSpc>
                        <a:spcBef>
                          <a:spcPts val="0"/>
                        </a:spcBef>
                        <a:spcAft>
                          <a:spcPts val="600"/>
                        </a:spcAft>
                        <a:buNone/>
                      </a:pPr>
                      <a:r>
                        <a:rPr lang="en-US" sz="800">
                          <a:effectLst/>
                          <a:latin typeface="Calibri"/>
                          <a:cs typeface="Times New Roman"/>
                        </a:rPr>
                        <a:t>Cynthia Salazar</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7826120"/>
                  </a:ext>
                </a:extLst>
              </a:tr>
              <a:tr h="161731">
                <a:tc>
                  <a:txBody>
                    <a:bodyPr/>
                    <a:lstStyle/>
                    <a:p>
                      <a:pPr marL="0" marR="0" lvl="0" algn="l">
                        <a:lnSpc>
                          <a:spcPct val="90000"/>
                        </a:lnSpc>
                        <a:spcBef>
                          <a:spcPts val="0"/>
                        </a:spcBef>
                        <a:spcAft>
                          <a:spcPts val="600"/>
                        </a:spcAft>
                        <a:buNone/>
                      </a:pPr>
                      <a:r>
                        <a:rPr lang="en-US" sz="800">
                          <a:effectLst/>
                          <a:latin typeface="Calibri"/>
                          <a:cs typeface="Times New Roman"/>
                        </a:rPr>
                        <a:t>Yazmin Diaz</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7288971"/>
                  </a:ext>
                </a:extLst>
              </a:tr>
              <a:tr h="161731">
                <a:tc>
                  <a:txBody>
                    <a:bodyPr/>
                    <a:lstStyle/>
                    <a:p>
                      <a:pPr marL="0" marR="0" lvl="0" algn="l">
                        <a:lnSpc>
                          <a:spcPct val="90000"/>
                        </a:lnSpc>
                        <a:spcBef>
                          <a:spcPts val="0"/>
                        </a:spcBef>
                        <a:spcAft>
                          <a:spcPts val="600"/>
                        </a:spcAft>
                        <a:buNone/>
                      </a:pPr>
                      <a:r>
                        <a:rPr lang="en-US" sz="800">
                          <a:effectLst/>
                          <a:latin typeface="Calibri"/>
                          <a:cs typeface="Times New Roman"/>
                        </a:rPr>
                        <a:t>Esmeralda Sandoval</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0291345"/>
                  </a:ext>
                </a:extLst>
              </a:tr>
              <a:tr h="161731">
                <a:tc>
                  <a:txBody>
                    <a:bodyPr/>
                    <a:lstStyle/>
                    <a:p>
                      <a:pPr marL="0" marR="0" lvl="0" algn="l">
                        <a:lnSpc>
                          <a:spcPct val="90000"/>
                        </a:lnSpc>
                        <a:spcBef>
                          <a:spcPts val="0"/>
                        </a:spcBef>
                        <a:spcAft>
                          <a:spcPts val="600"/>
                        </a:spcAft>
                        <a:buNone/>
                      </a:pPr>
                      <a:r>
                        <a:rPr lang="en-US" sz="800">
                          <a:effectLst/>
                          <a:latin typeface="Calibri"/>
                          <a:cs typeface="Times New Roman"/>
                        </a:rPr>
                        <a:t>Jessica Martinez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Special Education Teacher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18526148"/>
                  </a:ext>
                </a:extLst>
              </a:tr>
              <a:tr h="161731">
                <a:tc>
                  <a:txBody>
                    <a:bodyPr/>
                    <a:lstStyle/>
                    <a:p>
                      <a:pPr marL="0" lvl="0" algn="l">
                        <a:lnSpc>
                          <a:spcPct val="90000"/>
                        </a:lnSpc>
                        <a:spcBef>
                          <a:spcPts val="0"/>
                        </a:spcBef>
                        <a:spcAft>
                          <a:spcPts val="600"/>
                        </a:spcAft>
                        <a:buNone/>
                      </a:pPr>
                      <a:r>
                        <a:rPr lang="en-US" sz="800">
                          <a:effectLst/>
                          <a:latin typeface="Calibri"/>
                          <a:cs typeface="Times New Roman"/>
                        </a:rPr>
                        <a:t>Tricia Rosales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90000"/>
                        </a:lnSpc>
                        <a:spcBef>
                          <a:spcPts val="0"/>
                        </a:spcBef>
                        <a:spcAft>
                          <a:spcPts val="600"/>
                        </a:spcAft>
                        <a:buNone/>
                      </a:pPr>
                      <a:r>
                        <a:rPr lang="en-US" sz="800">
                          <a:effectLst/>
                          <a:latin typeface="+mn-lt"/>
                          <a:cs typeface="Times New Roman"/>
                        </a:rPr>
                        <a:t>Nurse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24761658"/>
                  </a:ext>
                </a:extLst>
              </a:tr>
              <a:tr h="161731">
                <a:tc>
                  <a:txBody>
                    <a:bodyPr/>
                    <a:lstStyle/>
                    <a:p>
                      <a:pPr marL="0" lvl="0" algn="l">
                        <a:lnSpc>
                          <a:spcPct val="90000"/>
                        </a:lnSpc>
                        <a:spcBef>
                          <a:spcPts val="0"/>
                        </a:spcBef>
                        <a:spcAft>
                          <a:spcPts val="600"/>
                        </a:spcAft>
                        <a:buNone/>
                      </a:pPr>
                      <a:r>
                        <a:rPr lang="en-US" sz="800">
                          <a:effectLst/>
                          <a:latin typeface="Calibri"/>
                          <a:cs typeface="Times New Roman"/>
                        </a:rPr>
                        <a:t>Ramiro Avila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90000"/>
                        </a:lnSpc>
                        <a:spcBef>
                          <a:spcPts val="0"/>
                        </a:spcBef>
                        <a:spcAft>
                          <a:spcPts val="600"/>
                        </a:spcAft>
                        <a:buNone/>
                      </a:pPr>
                      <a:r>
                        <a:rPr lang="en-US" sz="800">
                          <a:effectLst/>
                          <a:latin typeface="+mn-lt"/>
                          <a:cs typeface="Times New Roman"/>
                        </a:rPr>
                        <a:t>Head Custodian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0611940"/>
                  </a:ext>
                </a:extLst>
              </a:tr>
            </a:tbl>
          </a:graphicData>
        </a:graphic>
      </p:graphicFrame>
      <p:graphicFrame>
        <p:nvGraphicFramePr>
          <p:cNvPr id="22" name="Table 5">
            <a:extLst>
              <a:ext uri="{FF2B5EF4-FFF2-40B4-BE49-F238E27FC236}">
                <a16:creationId xmlns:a16="http://schemas.microsoft.com/office/drawing/2014/main" id="{9092A4A0-6E2C-45E8-A0B5-F2F5979074E3}"/>
              </a:ext>
            </a:extLst>
          </p:cNvPr>
          <p:cNvGraphicFramePr>
            <a:graphicFrameLocks noGrp="1"/>
          </p:cNvGraphicFramePr>
          <p:nvPr>
            <p:extLst>
              <p:ext uri="{D42A27DB-BD31-4B8C-83A1-F6EECF244321}">
                <p14:modId xmlns:p14="http://schemas.microsoft.com/office/powerpoint/2010/main" val="190775441"/>
              </p:ext>
            </p:extLst>
          </p:nvPr>
        </p:nvGraphicFramePr>
        <p:xfrm>
          <a:off x="4593984" y="828676"/>
          <a:ext cx="3975745" cy="2212396"/>
        </p:xfrm>
        <a:graphic>
          <a:graphicData uri="http://schemas.openxmlformats.org/drawingml/2006/table">
            <a:tbl>
              <a:tblPr firstRow="1" bandRow="1">
                <a:tableStyleId>{5C22544A-7EE6-4342-B048-85BDC9FD1C3A}</a:tableStyleId>
              </a:tblPr>
              <a:tblGrid>
                <a:gridCol w="1463012">
                  <a:extLst>
                    <a:ext uri="{9D8B030D-6E8A-4147-A177-3AD203B41FA5}">
                      <a16:colId xmlns:a16="http://schemas.microsoft.com/office/drawing/2014/main" val="847982166"/>
                    </a:ext>
                  </a:extLst>
                </a:gridCol>
                <a:gridCol w="2512733">
                  <a:extLst>
                    <a:ext uri="{9D8B030D-6E8A-4147-A177-3AD203B41FA5}">
                      <a16:colId xmlns:a16="http://schemas.microsoft.com/office/drawing/2014/main" val="3489115604"/>
                    </a:ext>
                  </a:extLst>
                </a:gridCol>
              </a:tblGrid>
              <a:tr h="242454">
                <a:tc gridSpan="2">
                  <a:txBody>
                    <a:bodyPr/>
                    <a:lstStyle/>
                    <a:p>
                      <a:pPr marL="172720" indent="-172720" algn="l">
                        <a:buFont typeface="+mj-lt"/>
                        <a:buAutoNum type="arabicPeriod" startAt="3"/>
                      </a:pPr>
                      <a:r>
                        <a:rPr lang="en-US" sz="900" b="1">
                          <a:solidFill>
                            <a:schemeClr val="bg1"/>
                          </a:solidFill>
                        </a:rPr>
                        <a:t>CLOSING THE ACHIEVEMENT GAP</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algn="ctr"/>
                      <a:endParaRPr lang="en-US" sz="1300" b="1">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2942057712"/>
                  </a:ext>
                </a:extLst>
              </a:tr>
              <a:tr h="151534">
                <a:tc>
                  <a:txBody>
                    <a:bodyPr/>
                    <a:lstStyle/>
                    <a:p>
                      <a:pPr marL="0" marR="0" lvl="0" algn="l">
                        <a:lnSpc>
                          <a:spcPct val="90000"/>
                        </a:lnSpc>
                        <a:spcBef>
                          <a:spcPts val="0"/>
                        </a:spcBef>
                        <a:spcAft>
                          <a:spcPts val="600"/>
                        </a:spcAft>
                        <a:buNone/>
                      </a:pPr>
                      <a:r>
                        <a:rPr lang="en-US" sz="800" b="1">
                          <a:effectLst/>
                          <a:latin typeface="Calibri"/>
                          <a:cs typeface="Times New Roman"/>
                        </a:rPr>
                        <a:t>Yvette Mancillas</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b="1">
                          <a:effectLst/>
                          <a:latin typeface="Calibri"/>
                          <a:ea typeface="Calibri" panose="020F0502020204030204" pitchFamily="34" charset="0"/>
                          <a:cs typeface="Times New Roman"/>
                        </a:rPr>
                        <a:t>Chairperson –Principal</a:t>
                      </a:r>
                      <a:endParaRPr lang="en-US" sz="800" b="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4852603"/>
                  </a:ext>
                </a:extLst>
              </a:tr>
              <a:tr h="151534">
                <a:tc>
                  <a:txBody>
                    <a:bodyPr/>
                    <a:lstStyle/>
                    <a:p>
                      <a:pPr marL="0" marR="0" lvl="0" algn="l">
                        <a:lnSpc>
                          <a:spcPct val="90000"/>
                        </a:lnSpc>
                        <a:spcBef>
                          <a:spcPts val="0"/>
                        </a:spcBef>
                        <a:spcAft>
                          <a:spcPts val="600"/>
                        </a:spcAft>
                        <a:buNone/>
                      </a:pPr>
                      <a:r>
                        <a:rPr lang="en-US" sz="800" b="1">
                          <a:effectLst/>
                          <a:latin typeface="Calibri"/>
                          <a:cs typeface="Times New Roman"/>
                        </a:rPr>
                        <a:t>Aracelia Salinas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b="1">
                          <a:effectLst/>
                          <a:latin typeface="Calibri"/>
                          <a:ea typeface="Calibri" panose="020F0502020204030204" pitchFamily="34" charset="0"/>
                          <a:cs typeface="Times New Roman"/>
                        </a:rPr>
                        <a:t>Assistant Principal</a:t>
                      </a:r>
                      <a:endParaRPr lang="en-US" sz="800" b="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49039210"/>
                  </a:ext>
                </a:extLst>
              </a:tr>
              <a:tr h="151534">
                <a:tc>
                  <a:txBody>
                    <a:bodyPr/>
                    <a:lstStyle/>
                    <a:p>
                      <a:pPr marL="0" marR="0" lvl="0" algn="l">
                        <a:lnSpc>
                          <a:spcPct val="90000"/>
                        </a:lnSpc>
                        <a:spcBef>
                          <a:spcPts val="0"/>
                        </a:spcBef>
                        <a:spcAft>
                          <a:spcPts val="600"/>
                        </a:spcAft>
                        <a:buNone/>
                      </a:pPr>
                      <a:r>
                        <a:rPr lang="en-US" sz="800">
                          <a:effectLst/>
                          <a:latin typeface="Calibri"/>
                          <a:cs typeface="Times New Roman"/>
                        </a:rPr>
                        <a:t>Sandra Vasquez-Nunez</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Collaborative Learning Leader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0505873"/>
                  </a:ext>
                </a:extLst>
              </a:tr>
              <a:tr h="151534">
                <a:tc>
                  <a:txBody>
                    <a:bodyPr/>
                    <a:lstStyle/>
                    <a:p>
                      <a:pPr marL="0" marR="0" lvl="0" algn="l">
                        <a:lnSpc>
                          <a:spcPct val="90000"/>
                        </a:lnSpc>
                        <a:spcBef>
                          <a:spcPts val="0"/>
                        </a:spcBef>
                        <a:spcAft>
                          <a:spcPts val="600"/>
                        </a:spcAft>
                        <a:buNone/>
                      </a:pPr>
                      <a:r>
                        <a:rPr lang="en-US" sz="800">
                          <a:effectLst/>
                          <a:latin typeface="Calibri"/>
                          <a:cs typeface="Times New Roman"/>
                        </a:rPr>
                        <a:t>Rena Chacon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Instructional Coach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7771319"/>
                  </a:ext>
                </a:extLst>
              </a:tr>
              <a:tr h="151534">
                <a:tc>
                  <a:txBody>
                    <a:bodyPr/>
                    <a:lstStyle/>
                    <a:p>
                      <a:pPr marL="0" marR="0" lvl="0" algn="l">
                        <a:lnSpc>
                          <a:spcPct val="90000"/>
                        </a:lnSpc>
                        <a:spcBef>
                          <a:spcPts val="0"/>
                        </a:spcBef>
                        <a:spcAft>
                          <a:spcPts val="600"/>
                        </a:spcAft>
                        <a:buNone/>
                      </a:pPr>
                      <a:r>
                        <a:rPr lang="en-US" sz="800">
                          <a:effectLst/>
                          <a:latin typeface="Calibri"/>
                          <a:cs typeface="Times New Roman"/>
                        </a:rPr>
                        <a:t>Eve Tijerina</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8875614"/>
                  </a:ext>
                </a:extLst>
              </a:tr>
              <a:tr h="151534">
                <a:tc>
                  <a:txBody>
                    <a:bodyPr/>
                    <a:lstStyle/>
                    <a:p>
                      <a:pPr marL="0" marR="0" lvl="0" algn="l">
                        <a:lnSpc>
                          <a:spcPct val="90000"/>
                        </a:lnSpc>
                        <a:spcBef>
                          <a:spcPts val="0"/>
                        </a:spcBef>
                        <a:spcAft>
                          <a:spcPts val="600"/>
                        </a:spcAft>
                        <a:buNone/>
                      </a:pPr>
                      <a:r>
                        <a:rPr lang="en-US" sz="800">
                          <a:effectLst/>
                          <a:latin typeface="Calibri"/>
                          <a:cs typeface="Times New Roman"/>
                        </a:rPr>
                        <a:t>Maria Murray</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7861338"/>
                  </a:ext>
                </a:extLst>
              </a:tr>
              <a:tr h="151534">
                <a:tc>
                  <a:txBody>
                    <a:bodyPr/>
                    <a:lstStyle/>
                    <a:p>
                      <a:pPr marL="0" marR="0" lvl="0" algn="l">
                        <a:lnSpc>
                          <a:spcPct val="90000"/>
                        </a:lnSpc>
                        <a:spcBef>
                          <a:spcPts val="0"/>
                        </a:spcBef>
                        <a:spcAft>
                          <a:spcPts val="600"/>
                        </a:spcAft>
                        <a:buNone/>
                      </a:pPr>
                      <a:r>
                        <a:rPr lang="en-US" sz="800">
                          <a:effectLst/>
                          <a:latin typeface="Calibri"/>
                          <a:cs typeface="Times New Roman"/>
                        </a:rPr>
                        <a:t>Maria </a:t>
                      </a:r>
                      <a:r>
                        <a:rPr lang="en-US" sz="800" err="1">
                          <a:effectLst/>
                          <a:latin typeface="Calibri"/>
                          <a:cs typeface="Times New Roman"/>
                        </a:rPr>
                        <a:t>Gow</a:t>
                      </a:r>
                      <a:r>
                        <a:rPr lang="en-US" sz="800" dirty="0">
                          <a:effectLst/>
                          <a:latin typeface="Calibri"/>
                          <a:cs typeface="Times New Roman"/>
                        </a:rPr>
                        <a:t> </a:t>
                      </a:r>
                      <a:endParaRPr lang="en-US" dirty="0"/>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5862232"/>
                  </a:ext>
                </a:extLst>
              </a:tr>
              <a:tr h="151534">
                <a:tc>
                  <a:txBody>
                    <a:bodyPr/>
                    <a:lstStyle/>
                    <a:p>
                      <a:pPr marL="0" marR="0" lvl="0" algn="l">
                        <a:lnSpc>
                          <a:spcPct val="90000"/>
                        </a:lnSpc>
                        <a:spcBef>
                          <a:spcPts val="0"/>
                        </a:spcBef>
                        <a:spcAft>
                          <a:spcPts val="600"/>
                        </a:spcAft>
                        <a:buNone/>
                      </a:pPr>
                      <a:r>
                        <a:rPr lang="en-US" sz="800">
                          <a:effectLst/>
                          <a:latin typeface="Calibri"/>
                          <a:cs typeface="Times New Roman"/>
                        </a:rPr>
                        <a:t>Cynthia Salazar</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7826120"/>
                  </a:ext>
                </a:extLst>
              </a:tr>
              <a:tr h="151534">
                <a:tc>
                  <a:txBody>
                    <a:bodyPr/>
                    <a:lstStyle/>
                    <a:p>
                      <a:pPr marL="0" marR="0" lvl="0" algn="l">
                        <a:lnSpc>
                          <a:spcPct val="90000"/>
                        </a:lnSpc>
                        <a:spcBef>
                          <a:spcPts val="0"/>
                        </a:spcBef>
                        <a:spcAft>
                          <a:spcPts val="600"/>
                        </a:spcAft>
                        <a:buNone/>
                      </a:pPr>
                      <a:r>
                        <a:rPr lang="en-US" sz="800">
                          <a:effectLst/>
                          <a:latin typeface="Calibri"/>
                          <a:cs typeface="Times New Roman"/>
                        </a:rPr>
                        <a:t>Yazmin Diaz</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7288971"/>
                  </a:ext>
                </a:extLst>
              </a:tr>
              <a:tr h="151534">
                <a:tc>
                  <a:txBody>
                    <a:bodyPr/>
                    <a:lstStyle/>
                    <a:p>
                      <a:pPr marL="0" marR="0" lvl="0" algn="l">
                        <a:lnSpc>
                          <a:spcPct val="90000"/>
                        </a:lnSpc>
                        <a:spcBef>
                          <a:spcPts val="0"/>
                        </a:spcBef>
                        <a:spcAft>
                          <a:spcPts val="600"/>
                        </a:spcAft>
                        <a:buNone/>
                      </a:pPr>
                      <a:r>
                        <a:rPr lang="en-US" sz="800">
                          <a:effectLst/>
                          <a:latin typeface="Calibri"/>
                          <a:cs typeface="Times New Roman"/>
                        </a:rPr>
                        <a:t>Esmeralda Sandoval</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0291345"/>
                  </a:ext>
                </a:extLst>
              </a:tr>
              <a:tr h="151534">
                <a:tc>
                  <a:txBody>
                    <a:bodyPr/>
                    <a:lstStyle/>
                    <a:p>
                      <a:pPr marL="0" marR="0" lvl="0" algn="l">
                        <a:lnSpc>
                          <a:spcPct val="90000"/>
                        </a:lnSpc>
                        <a:spcBef>
                          <a:spcPts val="0"/>
                        </a:spcBef>
                        <a:spcAft>
                          <a:spcPts val="600"/>
                        </a:spcAft>
                        <a:buNone/>
                      </a:pPr>
                      <a:r>
                        <a:rPr lang="en-US" sz="800">
                          <a:effectLst/>
                          <a:latin typeface="Calibri"/>
                          <a:cs typeface="Times New Roman"/>
                        </a:rPr>
                        <a:t>Jessica Martinez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Special Education Teacher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9958616"/>
                  </a:ext>
                </a:extLst>
              </a:tr>
              <a:tr h="151534">
                <a:tc>
                  <a:txBody>
                    <a:bodyPr/>
                    <a:lstStyle/>
                    <a:p>
                      <a:pPr marL="0" lvl="0" algn="l">
                        <a:lnSpc>
                          <a:spcPct val="90000"/>
                        </a:lnSpc>
                        <a:spcBef>
                          <a:spcPts val="0"/>
                        </a:spcBef>
                        <a:spcAft>
                          <a:spcPts val="600"/>
                        </a:spcAft>
                        <a:buNone/>
                      </a:pPr>
                      <a:r>
                        <a:rPr lang="en-US" sz="800">
                          <a:effectLst/>
                          <a:latin typeface="Calibri"/>
                          <a:cs typeface="Times New Roman"/>
                        </a:rPr>
                        <a:t>Tricia Rosales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90000"/>
                        </a:lnSpc>
                        <a:spcBef>
                          <a:spcPts val="0"/>
                        </a:spcBef>
                        <a:spcAft>
                          <a:spcPts val="600"/>
                        </a:spcAft>
                        <a:buNone/>
                      </a:pPr>
                      <a:r>
                        <a:rPr lang="en-US" sz="800">
                          <a:effectLst/>
                          <a:latin typeface="+mn-lt"/>
                          <a:cs typeface="Times New Roman"/>
                        </a:rPr>
                        <a:t>Nurse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26100094"/>
                  </a:ext>
                </a:extLst>
              </a:tr>
              <a:tr h="151534">
                <a:tc>
                  <a:txBody>
                    <a:bodyPr/>
                    <a:lstStyle/>
                    <a:p>
                      <a:pPr marL="0" lvl="0" algn="l">
                        <a:lnSpc>
                          <a:spcPct val="90000"/>
                        </a:lnSpc>
                        <a:spcBef>
                          <a:spcPts val="0"/>
                        </a:spcBef>
                        <a:spcAft>
                          <a:spcPts val="600"/>
                        </a:spcAft>
                        <a:buNone/>
                      </a:pPr>
                      <a:r>
                        <a:rPr lang="en-US" sz="800">
                          <a:effectLst/>
                          <a:latin typeface="Calibri"/>
                          <a:cs typeface="Times New Roman"/>
                        </a:rPr>
                        <a:t>Ramiro Avila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90000"/>
                        </a:lnSpc>
                        <a:spcBef>
                          <a:spcPts val="0"/>
                        </a:spcBef>
                        <a:spcAft>
                          <a:spcPts val="600"/>
                        </a:spcAft>
                        <a:buNone/>
                      </a:pPr>
                      <a:r>
                        <a:rPr lang="en-US" sz="800">
                          <a:effectLst/>
                          <a:latin typeface="+mn-lt"/>
                          <a:cs typeface="Times New Roman"/>
                        </a:rPr>
                        <a:t>Head Custodian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6575418"/>
                  </a:ext>
                </a:extLst>
              </a:tr>
            </a:tbl>
          </a:graphicData>
        </a:graphic>
      </p:graphicFrame>
      <p:graphicFrame>
        <p:nvGraphicFramePr>
          <p:cNvPr id="23" name="Table 5">
            <a:extLst>
              <a:ext uri="{FF2B5EF4-FFF2-40B4-BE49-F238E27FC236}">
                <a16:creationId xmlns:a16="http://schemas.microsoft.com/office/drawing/2014/main" id="{20808DF3-6879-4B5A-8FC3-3794F3D5F484}"/>
              </a:ext>
            </a:extLst>
          </p:cNvPr>
          <p:cNvGraphicFramePr>
            <a:graphicFrameLocks noGrp="1"/>
          </p:cNvGraphicFramePr>
          <p:nvPr>
            <p:extLst>
              <p:ext uri="{D42A27DB-BD31-4B8C-83A1-F6EECF244321}">
                <p14:modId xmlns:p14="http://schemas.microsoft.com/office/powerpoint/2010/main" val="2256284877"/>
              </p:ext>
            </p:extLst>
          </p:nvPr>
        </p:nvGraphicFramePr>
        <p:xfrm>
          <a:off x="4581525" y="3629025"/>
          <a:ext cx="4023671" cy="2500510"/>
        </p:xfrm>
        <a:graphic>
          <a:graphicData uri="http://schemas.openxmlformats.org/drawingml/2006/table">
            <a:tbl>
              <a:tblPr firstRow="1" bandRow="1">
                <a:tableStyleId>{5C22544A-7EE6-4342-B048-85BDC9FD1C3A}</a:tableStyleId>
              </a:tblPr>
              <a:tblGrid>
                <a:gridCol w="1488225">
                  <a:extLst>
                    <a:ext uri="{9D8B030D-6E8A-4147-A177-3AD203B41FA5}">
                      <a16:colId xmlns:a16="http://schemas.microsoft.com/office/drawing/2014/main" val="847982166"/>
                    </a:ext>
                  </a:extLst>
                </a:gridCol>
                <a:gridCol w="2535446">
                  <a:extLst>
                    <a:ext uri="{9D8B030D-6E8A-4147-A177-3AD203B41FA5}">
                      <a16:colId xmlns:a16="http://schemas.microsoft.com/office/drawing/2014/main" val="3489115604"/>
                    </a:ext>
                  </a:extLst>
                </a:gridCol>
              </a:tblGrid>
              <a:tr h="248053">
                <a:tc gridSpan="2">
                  <a:txBody>
                    <a:bodyPr/>
                    <a:lstStyle/>
                    <a:p>
                      <a:pPr marL="172720" lvl="0" indent="-172720" algn="l">
                        <a:buAutoNum type="arabicPeriod" startAt="4"/>
                      </a:pPr>
                      <a:r>
                        <a:rPr lang="en-US" sz="900" b="1">
                          <a:solidFill>
                            <a:schemeClr val="bg1"/>
                          </a:solidFill>
                        </a:rPr>
                        <a:t>FAMILY AND COMMUNITY INVOLVEMENT</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algn="ctr"/>
                      <a:endParaRPr lang="en-US" sz="1300" b="1">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2942057712"/>
                  </a:ext>
                </a:extLst>
              </a:tr>
              <a:tr h="155033">
                <a:tc>
                  <a:txBody>
                    <a:bodyPr/>
                    <a:lstStyle/>
                    <a:p>
                      <a:pPr marL="0" marR="0" lvl="0" algn="l">
                        <a:lnSpc>
                          <a:spcPct val="90000"/>
                        </a:lnSpc>
                        <a:spcBef>
                          <a:spcPts val="0"/>
                        </a:spcBef>
                        <a:spcAft>
                          <a:spcPts val="600"/>
                        </a:spcAft>
                        <a:buNone/>
                      </a:pPr>
                      <a:r>
                        <a:rPr lang="en-US" sz="800" b="1">
                          <a:effectLst/>
                          <a:latin typeface="Calibri"/>
                          <a:cs typeface="Times New Roman"/>
                        </a:rPr>
                        <a:t>Yvette Mancillas</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b="1">
                          <a:effectLst/>
                          <a:latin typeface="Calibri"/>
                          <a:cs typeface="Times New Roman"/>
                        </a:rPr>
                        <a:t>Chairperson –Principal</a:t>
                      </a:r>
                      <a:endParaRPr lang="en-US" sz="800" b="0">
                        <a:effectLst/>
                        <a:latin typeface="Calibri"/>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4852603"/>
                  </a:ext>
                </a:extLst>
              </a:tr>
              <a:tr h="161234">
                <a:tc>
                  <a:txBody>
                    <a:bodyPr/>
                    <a:lstStyle/>
                    <a:p>
                      <a:pPr marL="0" marR="0" lvl="0" algn="l">
                        <a:lnSpc>
                          <a:spcPct val="90000"/>
                        </a:lnSpc>
                        <a:spcBef>
                          <a:spcPts val="0"/>
                        </a:spcBef>
                        <a:spcAft>
                          <a:spcPts val="600"/>
                        </a:spcAft>
                        <a:buNone/>
                      </a:pPr>
                      <a:r>
                        <a:rPr lang="en-US" sz="800" b="1">
                          <a:effectLst/>
                          <a:latin typeface="Calibri"/>
                          <a:cs typeface="Times New Roman"/>
                        </a:rPr>
                        <a:t>Aracelia Salinas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b="1">
                          <a:effectLst/>
                          <a:latin typeface="Calibri"/>
                          <a:ea typeface="Calibri" panose="020F0502020204030204" pitchFamily="34" charset="0"/>
                          <a:cs typeface="Times New Roman"/>
                        </a:rPr>
                        <a:t>Assistant Principal</a:t>
                      </a:r>
                      <a:endParaRPr lang="en-US" sz="800" b="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49039210"/>
                  </a:ext>
                </a:extLst>
              </a:tr>
              <a:tr h="161234">
                <a:tc>
                  <a:txBody>
                    <a:bodyPr/>
                    <a:lstStyle/>
                    <a:p>
                      <a:pPr marL="0" marR="0" lvl="0" algn="l">
                        <a:lnSpc>
                          <a:spcPct val="90000"/>
                        </a:lnSpc>
                        <a:spcBef>
                          <a:spcPts val="0"/>
                        </a:spcBef>
                        <a:spcAft>
                          <a:spcPts val="600"/>
                        </a:spcAft>
                        <a:buNone/>
                      </a:pPr>
                      <a:r>
                        <a:rPr lang="en-US" sz="800">
                          <a:effectLst/>
                          <a:latin typeface="Calibri"/>
                          <a:cs typeface="Times New Roman"/>
                        </a:rPr>
                        <a:t>Sandra Vasquez-Nunez</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Collaborative Learning Leader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0505873"/>
                  </a:ext>
                </a:extLst>
              </a:tr>
              <a:tr h="161234">
                <a:tc>
                  <a:txBody>
                    <a:bodyPr/>
                    <a:lstStyle/>
                    <a:p>
                      <a:pPr marL="0" marR="0" lvl="0" algn="l">
                        <a:lnSpc>
                          <a:spcPct val="90000"/>
                        </a:lnSpc>
                        <a:spcBef>
                          <a:spcPts val="0"/>
                        </a:spcBef>
                        <a:spcAft>
                          <a:spcPts val="600"/>
                        </a:spcAft>
                        <a:buNone/>
                      </a:pPr>
                      <a:r>
                        <a:rPr lang="en-US" sz="800">
                          <a:effectLst/>
                          <a:latin typeface="Calibri"/>
                          <a:cs typeface="Times New Roman"/>
                        </a:rPr>
                        <a:t>Rena Chacon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Instructional Coach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7771319"/>
                  </a:ext>
                </a:extLst>
              </a:tr>
              <a:tr h="161234">
                <a:tc>
                  <a:txBody>
                    <a:bodyPr/>
                    <a:lstStyle/>
                    <a:p>
                      <a:pPr marL="0" marR="0" lvl="0" algn="l">
                        <a:lnSpc>
                          <a:spcPct val="90000"/>
                        </a:lnSpc>
                        <a:spcBef>
                          <a:spcPts val="0"/>
                        </a:spcBef>
                        <a:spcAft>
                          <a:spcPts val="600"/>
                        </a:spcAft>
                        <a:buNone/>
                      </a:pPr>
                      <a:r>
                        <a:rPr lang="en-US" sz="800">
                          <a:effectLst/>
                          <a:latin typeface="Calibri"/>
                          <a:cs typeface="Times New Roman"/>
                        </a:rPr>
                        <a:t>Eve Tijerina</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8875614"/>
                  </a:ext>
                </a:extLst>
              </a:tr>
              <a:tr h="161234">
                <a:tc>
                  <a:txBody>
                    <a:bodyPr/>
                    <a:lstStyle/>
                    <a:p>
                      <a:pPr marL="0" marR="0" lvl="0" algn="l">
                        <a:lnSpc>
                          <a:spcPct val="90000"/>
                        </a:lnSpc>
                        <a:spcBef>
                          <a:spcPts val="0"/>
                        </a:spcBef>
                        <a:spcAft>
                          <a:spcPts val="600"/>
                        </a:spcAft>
                        <a:buNone/>
                      </a:pPr>
                      <a:r>
                        <a:rPr lang="en-US" sz="800">
                          <a:effectLst/>
                          <a:latin typeface="Calibri"/>
                          <a:cs typeface="Times New Roman"/>
                        </a:rPr>
                        <a:t>Maria Murray</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7861338"/>
                  </a:ext>
                </a:extLst>
              </a:tr>
              <a:tr h="161234">
                <a:tc>
                  <a:txBody>
                    <a:bodyPr/>
                    <a:lstStyle/>
                    <a:p>
                      <a:pPr marL="0" marR="0" lvl="0" algn="l">
                        <a:lnSpc>
                          <a:spcPct val="90000"/>
                        </a:lnSpc>
                        <a:spcBef>
                          <a:spcPts val="0"/>
                        </a:spcBef>
                        <a:spcAft>
                          <a:spcPts val="600"/>
                        </a:spcAft>
                        <a:buNone/>
                      </a:pPr>
                      <a:r>
                        <a:rPr lang="en-US" sz="800">
                          <a:effectLst/>
                          <a:latin typeface="Calibri"/>
                          <a:cs typeface="Times New Roman"/>
                        </a:rPr>
                        <a:t>Maria </a:t>
                      </a:r>
                      <a:r>
                        <a:rPr lang="en-US" sz="800" err="1">
                          <a:effectLst/>
                          <a:latin typeface="Calibri"/>
                          <a:cs typeface="Times New Roman"/>
                        </a:rPr>
                        <a:t>Gow</a:t>
                      </a:r>
                      <a:r>
                        <a:rPr lang="en-US" sz="800" dirty="0">
                          <a:effectLst/>
                          <a:latin typeface="Calibri"/>
                          <a:cs typeface="Times New Roman"/>
                        </a:rPr>
                        <a:t> </a:t>
                      </a:r>
                      <a:endParaRPr lang="en-US" dirty="0"/>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5862232"/>
                  </a:ext>
                </a:extLst>
              </a:tr>
              <a:tr h="161234">
                <a:tc>
                  <a:txBody>
                    <a:bodyPr/>
                    <a:lstStyle/>
                    <a:p>
                      <a:pPr marL="0" marR="0" lvl="0" algn="l">
                        <a:lnSpc>
                          <a:spcPct val="90000"/>
                        </a:lnSpc>
                        <a:spcBef>
                          <a:spcPts val="0"/>
                        </a:spcBef>
                        <a:spcAft>
                          <a:spcPts val="600"/>
                        </a:spcAft>
                        <a:buNone/>
                      </a:pPr>
                      <a:r>
                        <a:rPr lang="en-US" sz="800">
                          <a:effectLst/>
                          <a:latin typeface="Calibri"/>
                          <a:cs typeface="Times New Roman"/>
                        </a:rPr>
                        <a:t>Cynthia Salazar</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7826120"/>
                  </a:ext>
                </a:extLst>
              </a:tr>
              <a:tr h="161234">
                <a:tc>
                  <a:txBody>
                    <a:bodyPr/>
                    <a:lstStyle/>
                    <a:p>
                      <a:pPr marL="0" marR="0" lvl="0" algn="l">
                        <a:lnSpc>
                          <a:spcPct val="90000"/>
                        </a:lnSpc>
                        <a:spcBef>
                          <a:spcPts val="0"/>
                        </a:spcBef>
                        <a:spcAft>
                          <a:spcPts val="600"/>
                        </a:spcAft>
                        <a:buNone/>
                      </a:pPr>
                      <a:r>
                        <a:rPr lang="en-US" sz="800">
                          <a:effectLst/>
                          <a:latin typeface="Calibri"/>
                          <a:cs typeface="Times New Roman"/>
                        </a:rPr>
                        <a:t>Yazmin Diaz</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7288971"/>
                  </a:ext>
                </a:extLst>
              </a:tr>
              <a:tr h="161234">
                <a:tc>
                  <a:txBody>
                    <a:bodyPr/>
                    <a:lstStyle/>
                    <a:p>
                      <a:pPr marL="0" marR="0" lvl="0" algn="l">
                        <a:lnSpc>
                          <a:spcPct val="90000"/>
                        </a:lnSpc>
                        <a:spcBef>
                          <a:spcPts val="0"/>
                        </a:spcBef>
                        <a:spcAft>
                          <a:spcPts val="600"/>
                        </a:spcAft>
                        <a:buNone/>
                      </a:pPr>
                      <a:r>
                        <a:rPr lang="en-US" sz="800">
                          <a:effectLst/>
                          <a:latin typeface="Calibri"/>
                          <a:cs typeface="Times New Roman"/>
                        </a:rPr>
                        <a:t>Esmeralda Sandoval</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0291345"/>
                  </a:ext>
                </a:extLst>
              </a:tr>
              <a:tr h="161234">
                <a:tc>
                  <a:txBody>
                    <a:bodyPr/>
                    <a:lstStyle/>
                    <a:p>
                      <a:pPr marL="0" marR="0" lvl="0" algn="l">
                        <a:lnSpc>
                          <a:spcPct val="90000"/>
                        </a:lnSpc>
                        <a:spcBef>
                          <a:spcPts val="0"/>
                        </a:spcBef>
                        <a:spcAft>
                          <a:spcPts val="600"/>
                        </a:spcAft>
                        <a:buNone/>
                      </a:pPr>
                      <a:r>
                        <a:rPr lang="en-US" sz="800">
                          <a:effectLst/>
                          <a:latin typeface="Calibri"/>
                          <a:cs typeface="Times New Roman"/>
                        </a:rPr>
                        <a:t>Jessica Martinez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Special Education Teacher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71638347"/>
                  </a:ext>
                </a:extLst>
              </a:tr>
              <a:tr h="161925">
                <a:tc>
                  <a:txBody>
                    <a:bodyPr/>
                    <a:lstStyle/>
                    <a:p>
                      <a:pPr marL="0" lvl="0" algn="l">
                        <a:lnSpc>
                          <a:spcPct val="90000"/>
                        </a:lnSpc>
                        <a:spcBef>
                          <a:spcPts val="0"/>
                        </a:spcBef>
                        <a:spcAft>
                          <a:spcPts val="600"/>
                        </a:spcAft>
                        <a:buNone/>
                      </a:pPr>
                      <a:r>
                        <a:rPr lang="en-US" sz="800">
                          <a:effectLst/>
                          <a:latin typeface="Calibri"/>
                          <a:cs typeface="Times New Roman"/>
                        </a:rPr>
                        <a:t>Tricia Rosales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90000"/>
                        </a:lnSpc>
                        <a:spcBef>
                          <a:spcPts val="0"/>
                        </a:spcBef>
                        <a:spcAft>
                          <a:spcPts val="600"/>
                        </a:spcAft>
                        <a:buNone/>
                      </a:pPr>
                      <a:r>
                        <a:rPr lang="en-US" sz="800">
                          <a:effectLst/>
                          <a:latin typeface="+mn-lt"/>
                          <a:cs typeface="Times New Roman"/>
                        </a:rPr>
                        <a:t>Nurse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5971305"/>
                  </a:ext>
                </a:extLst>
              </a:tr>
              <a:tr h="161234">
                <a:tc>
                  <a:txBody>
                    <a:bodyPr/>
                    <a:lstStyle/>
                    <a:p>
                      <a:pPr marL="0" lvl="0" algn="l">
                        <a:lnSpc>
                          <a:spcPct val="90000"/>
                        </a:lnSpc>
                        <a:spcBef>
                          <a:spcPts val="0"/>
                        </a:spcBef>
                        <a:spcAft>
                          <a:spcPts val="600"/>
                        </a:spcAft>
                        <a:buNone/>
                      </a:pPr>
                      <a:r>
                        <a:rPr lang="en-US" sz="800">
                          <a:effectLst/>
                          <a:latin typeface="Calibri"/>
                          <a:cs typeface="Times New Roman"/>
                        </a:rPr>
                        <a:t>Ramiro Avila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90000"/>
                        </a:lnSpc>
                        <a:spcBef>
                          <a:spcPts val="0"/>
                        </a:spcBef>
                        <a:spcAft>
                          <a:spcPts val="600"/>
                        </a:spcAft>
                        <a:buNone/>
                      </a:pPr>
                      <a:r>
                        <a:rPr lang="en-US" sz="800">
                          <a:effectLst/>
                          <a:latin typeface="+mn-lt"/>
                          <a:cs typeface="Times New Roman"/>
                        </a:rPr>
                        <a:t>Head Custodian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3859357"/>
                  </a:ext>
                </a:extLst>
              </a:tr>
              <a:tr h="161925">
                <a:tc>
                  <a:txBody>
                    <a:bodyPr/>
                    <a:lstStyle/>
                    <a:p>
                      <a:pPr marL="0" lvl="0" algn="l">
                        <a:lnSpc>
                          <a:spcPct val="90000"/>
                        </a:lnSpc>
                        <a:spcBef>
                          <a:spcPts val="0"/>
                        </a:spcBef>
                        <a:spcAft>
                          <a:spcPts val="600"/>
                        </a:spcAft>
                        <a:buNone/>
                      </a:pPr>
                      <a:endParaRPr lang="en-US" sz="800">
                        <a:effectLst/>
                        <a:latin typeface="Calibri"/>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90000"/>
                        </a:lnSpc>
                        <a:spcBef>
                          <a:spcPts val="0"/>
                        </a:spcBef>
                        <a:spcAft>
                          <a:spcPts val="600"/>
                        </a:spcAft>
                        <a:buNone/>
                      </a:pPr>
                      <a:endParaRPr lang="en-US" sz="800" b="0" i="0" u="none" strike="noStrike" noProof="0">
                        <a:effectLst/>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1491506"/>
                  </a:ext>
                </a:extLst>
              </a:tr>
            </a:tbl>
          </a:graphicData>
        </a:graphic>
      </p:graphicFrame>
    </p:spTree>
    <p:extLst>
      <p:ext uri="{BB962C8B-B14F-4D97-AF65-F5344CB8AC3E}">
        <p14:creationId xmlns:p14="http://schemas.microsoft.com/office/powerpoint/2010/main" val="3546045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6">
            <a:extLst>
              <a:ext uri="{FF2B5EF4-FFF2-40B4-BE49-F238E27FC236}">
                <a16:creationId xmlns:a16="http://schemas.microsoft.com/office/drawing/2014/main" id="{9D4F2208-4CB8-4358-B665-28873E07CCB9}"/>
              </a:ext>
            </a:extLst>
          </p:cNvPr>
          <p:cNvSpPr/>
          <p:nvPr/>
        </p:nvSpPr>
        <p:spPr>
          <a:xfrm>
            <a:off x="-1589757" y="5203930"/>
            <a:ext cx="734116" cy="743491"/>
          </a:xfrm>
          <a:prstGeom prst="rect">
            <a:avLst/>
          </a:prstGeom>
          <a:blipFill>
            <a:blip r:embed="rId3" cstate="print"/>
            <a:stretch>
              <a:fillRect/>
            </a:stretch>
          </a:blipFill>
        </p:spPr>
        <p:txBody>
          <a:bodyPr wrap="square" lIns="0" tIns="0" rIns="0" bIns="0" rtlCol="0"/>
          <a:lstStyle/>
          <a:p>
            <a:endParaRPr sz="1350"/>
          </a:p>
        </p:txBody>
      </p:sp>
      <p:sp>
        <p:nvSpPr>
          <p:cNvPr id="20" name="Slide Number Placeholder 4">
            <a:extLst>
              <a:ext uri="{FF2B5EF4-FFF2-40B4-BE49-F238E27FC236}">
                <a16:creationId xmlns:a16="http://schemas.microsoft.com/office/drawing/2014/main" id="{704F6339-EE99-4739-AC8E-6B29E5C514BD}"/>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6</a:t>
            </a:fld>
            <a:endParaRPr lang="en-US" sz="900"/>
          </a:p>
        </p:txBody>
      </p:sp>
      <p:sp>
        <p:nvSpPr>
          <p:cNvPr id="13" name="object 4">
            <a:extLst>
              <a:ext uri="{FF2B5EF4-FFF2-40B4-BE49-F238E27FC236}">
                <a16:creationId xmlns:a16="http://schemas.microsoft.com/office/drawing/2014/main" id="{DD061EC3-DBA6-4460-91FE-DAB6233954C6}"/>
              </a:ext>
            </a:extLst>
          </p:cNvPr>
          <p:cNvSpPr txBox="1">
            <a:spLocks/>
          </p:cNvSpPr>
          <p:nvPr/>
        </p:nvSpPr>
        <p:spPr>
          <a:xfrm>
            <a:off x="0" y="85682"/>
            <a:ext cx="9144000" cy="443198"/>
          </a:xfrm>
          <a:prstGeom prst="rect">
            <a:avLst/>
          </a:prstGeom>
          <a:solidFill>
            <a:srgbClr val="632523"/>
          </a:solidFill>
          <a:ln w="9537">
            <a:noFill/>
          </a:ln>
        </p:spPr>
        <p:txBody>
          <a:bodyPr vert="horz" wrap="square" lIns="0" tIns="34290" rIns="0" bIns="34290" rtlCol="0" anchor="ctr" anchorCtr="0">
            <a:spAutoFit/>
          </a:bodyPr>
          <a:lstStyle>
            <a:lvl1pPr>
              <a:defRPr sz="3200" b="0" i="0">
                <a:solidFill>
                  <a:schemeClr val="bg1"/>
                </a:solidFill>
                <a:latin typeface="Calibri"/>
                <a:ea typeface="+mj-ea"/>
                <a:cs typeface="Calibri"/>
              </a:defRPr>
            </a:lvl1pPr>
          </a:lstStyle>
          <a:p>
            <a:pPr marL="87630" algn="ctr">
              <a:lnSpc>
                <a:spcPct val="90000"/>
              </a:lnSpc>
              <a:tabLst>
                <a:tab pos="1874474" algn="l"/>
              </a:tabLst>
            </a:pPr>
            <a:r>
              <a:rPr lang="pt-BR" sz="1350" kern="0"/>
              <a:t>P H A R </a:t>
            </a:r>
            <a:r>
              <a:rPr lang="pt-BR" sz="1350" kern="0" err="1"/>
              <a:t>R</a:t>
            </a:r>
            <a:r>
              <a:rPr lang="pt-BR" sz="1350" kern="0"/>
              <a:t> - S A N J UA N - A L A M O  I N D E P E N D E N T  S C H O </a:t>
            </a:r>
            <a:r>
              <a:rPr lang="pt-BR" sz="1350" kern="0" err="1"/>
              <a:t>O</a:t>
            </a:r>
            <a:r>
              <a:rPr lang="pt-BR" sz="1350" kern="0"/>
              <a:t> L  D I S T R I C T</a:t>
            </a:r>
            <a:br>
              <a:rPr lang="pt-BR" sz="1350" kern="0"/>
            </a:br>
            <a:r>
              <a:rPr lang="pt-BR" sz="1350" kern="0"/>
              <a:t>2020-2021 SBDM COMMITTEE MEMBERS</a:t>
            </a:r>
            <a:endParaRPr lang="en-US"/>
          </a:p>
        </p:txBody>
      </p:sp>
      <p:graphicFrame>
        <p:nvGraphicFramePr>
          <p:cNvPr id="11" name="Table 5">
            <a:extLst>
              <a:ext uri="{FF2B5EF4-FFF2-40B4-BE49-F238E27FC236}">
                <a16:creationId xmlns:a16="http://schemas.microsoft.com/office/drawing/2014/main" id="{5C521082-2FD5-4385-9E5C-B307EB1B8F7C}"/>
              </a:ext>
            </a:extLst>
          </p:cNvPr>
          <p:cNvGraphicFramePr>
            <a:graphicFrameLocks noGrp="1"/>
          </p:cNvGraphicFramePr>
          <p:nvPr>
            <p:extLst>
              <p:ext uri="{D42A27DB-BD31-4B8C-83A1-F6EECF244321}">
                <p14:modId xmlns:p14="http://schemas.microsoft.com/office/powerpoint/2010/main" val="933942017"/>
              </p:ext>
            </p:extLst>
          </p:nvPr>
        </p:nvGraphicFramePr>
        <p:xfrm>
          <a:off x="241539" y="632783"/>
          <a:ext cx="3828139" cy="2296945"/>
        </p:xfrm>
        <a:graphic>
          <a:graphicData uri="http://schemas.openxmlformats.org/drawingml/2006/table">
            <a:tbl>
              <a:tblPr firstRow="1" bandRow="1">
                <a:tableStyleId>{5C22544A-7EE6-4342-B048-85BDC9FD1C3A}</a:tableStyleId>
              </a:tblPr>
              <a:tblGrid>
                <a:gridCol w="1407265">
                  <a:extLst>
                    <a:ext uri="{9D8B030D-6E8A-4147-A177-3AD203B41FA5}">
                      <a16:colId xmlns:a16="http://schemas.microsoft.com/office/drawing/2014/main" val="847982166"/>
                    </a:ext>
                  </a:extLst>
                </a:gridCol>
                <a:gridCol w="2420874">
                  <a:extLst>
                    <a:ext uri="{9D8B030D-6E8A-4147-A177-3AD203B41FA5}">
                      <a16:colId xmlns:a16="http://schemas.microsoft.com/office/drawing/2014/main" val="3489115604"/>
                    </a:ext>
                  </a:extLst>
                </a:gridCol>
              </a:tblGrid>
              <a:tr h="213669">
                <a:tc gridSpan="2">
                  <a:txBody>
                    <a:bodyPr/>
                    <a:lstStyle/>
                    <a:p>
                      <a:pPr marL="172720" indent="-172720" algn="l">
                        <a:buFont typeface="+mj-lt"/>
                        <a:buAutoNum type="arabicPeriod" startAt="5"/>
                      </a:pPr>
                      <a:r>
                        <a:rPr lang="en-US" sz="900" b="1">
                          <a:solidFill>
                            <a:schemeClr val="bg1"/>
                          </a:solidFill>
                        </a:rPr>
                        <a:t>TECHNOLOGY</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algn="ctr"/>
                      <a:endParaRPr lang="en-US" sz="1300" b="1">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2942057712"/>
                  </a:ext>
                </a:extLst>
              </a:tr>
              <a:tr h="160252">
                <a:tc>
                  <a:txBody>
                    <a:bodyPr/>
                    <a:lstStyle/>
                    <a:p>
                      <a:pPr marL="0" marR="0" lvl="0" algn="l">
                        <a:lnSpc>
                          <a:spcPct val="90000"/>
                        </a:lnSpc>
                        <a:spcBef>
                          <a:spcPts val="0"/>
                        </a:spcBef>
                        <a:spcAft>
                          <a:spcPts val="600"/>
                        </a:spcAft>
                        <a:buNone/>
                      </a:pPr>
                      <a:r>
                        <a:rPr lang="en-US" sz="800" b="1">
                          <a:effectLst/>
                          <a:latin typeface="Calibri"/>
                          <a:ea typeface="Calibri" panose="020F0502020204030204" pitchFamily="34" charset="0"/>
                          <a:cs typeface="Times New Roman"/>
                        </a:rPr>
                        <a:t>Yvette Mancillas</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b="1">
                          <a:effectLst/>
                          <a:latin typeface="Calibri"/>
                          <a:ea typeface="Calibri" panose="020F0502020204030204" pitchFamily="34" charset="0"/>
                          <a:cs typeface="Times New Roman"/>
                        </a:rPr>
                        <a:t>Chairperson –Principal</a:t>
                      </a:r>
                      <a:endParaRPr lang="en-US" sz="800" b="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4852603"/>
                  </a:ext>
                </a:extLst>
              </a:tr>
              <a:tr h="160252">
                <a:tc>
                  <a:txBody>
                    <a:bodyPr/>
                    <a:lstStyle/>
                    <a:p>
                      <a:pPr marL="0" marR="0" lvl="0" algn="l">
                        <a:lnSpc>
                          <a:spcPct val="90000"/>
                        </a:lnSpc>
                        <a:spcBef>
                          <a:spcPts val="0"/>
                        </a:spcBef>
                        <a:spcAft>
                          <a:spcPts val="600"/>
                        </a:spcAft>
                        <a:buNone/>
                      </a:pPr>
                      <a:r>
                        <a:rPr lang="en-US" sz="800" b="1">
                          <a:effectLst/>
                          <a:latin typeface="Calibri"/>
                          <a:ea typeface="Calibri" panose="020F0502020204030204" pitchFamily="34" charset="0"/>
                          <a:cs typeface="Times New Roman"/>
                        </a:rPr>
                        <a:t>Aracelia Salinas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b="1">
                          <a:effectLst/>
                          <a:latin typeface="Calibri"/>
                          <a:ea typeface="Calibri" panose="020F0502020204030204" pitchFamily="34" charset="0"/>
                          <a:cs typeface="Times New Roman"/>
                        </a:rPr>
                        <a:t>Assistant Principal</a:t>
                      </a:r>
                      <a:endParaRPr lang="en-US" sz="800" b="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49039210"/>
                  </a:ext>
                </a:extLst>
              </a:tr>
              <a:tr h="160252">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Sandra Vasquez-Nunez</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Collaborative Learning Leader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0505873"/>
                  </a:ext>
                </a:extLst>
              </a:tr>
              <a:tr h="160252">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Rena Chacon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ea typeface="Calibri" panose="020F0502020204030204" pitchFamily="34" charset="0"/>
                          <a:cs typeface="Times New Roman"/>
                        </a:rPr>
                        <a:t>Instructional Coach </a:t>
                      </a:r>
                      <a:endParaRPr lang="en-US" sz="80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7771319"/>
                  </a:ext>
                </a:extLst>
              </a:tr>
              <a:tr h="160252">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Eve Tijerina</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8875614"/>
                  </a:ext>
                </a:extLst>
              </a:tr>
              <a:tr h="160252">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Maria Murray</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7861338"/>
                  </a:ext>
                </a:extLst>
              </a:tr>
              <a:tr h="160252">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Maria </a:t>
                      </a:r>
                      <a:r>
                        <a:rPr lang="en-US" sz="800" err="1">
                          <a:effectLst/>
                          <a:latin typeface="Calibri"/>
                          <a:ea typeface="Calibri" panose="020F0502020204030204" pitchFamily="34" charset="0"/>
                          <a:cs typeface="Times New Roman"/>
                        </a:rPr>
                        <a:t>Gow</a:t>
                      </a:r>
                      <a:r>
                        <a:rPr lang="en-US" sz="800" dirty="0">
                          <a:effectLst/>
                          <a:latin typeface="Calibri"/>
                          <a:ea typeface="Calibri" panose="020F0502020204030204" pitchFamily="34" charset="0"/>
                          <a:cs typeface="Times New Roman"/>
                        </a:rPr>
                        <a:t>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5862232"/>
                  </a:ext>
                </a:extLst>
              </a:tr>
              <a:tr h="160252">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Cynthia Salazar</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7826120"/>
                  </a:ext>
                </a:extLst>
              </a:tr>
              <a:tr h="160252">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Yazmin Diaz</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sz="80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7288971"/>
                  </a:ext>
                </a:extLst>
              </a:tr>
              <a:tr h="160252">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Esmeralda Sandoval</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0291345"/>
                  </a:ext>
                </a:extLst>
              </a:tr>
              <a:tr h="160252">
                <a:tc>
                  <a:txBody>
                    <a:bodyPr/>
                    <a:lstStyle/>
                    <a:p>
                      <a:pPr marL="0" marR="0" lvl="0" algn="l">
                        <a:lnSpc>
                          <a:spcPct val="90000"/>
                        </a:lnSpc>
                        <a:spcBef>
                          <a:spcPts val="0"/>
                        </a:spcBef>
                        <a:spcAft>
                          <a:spcPts val="600"/>
                        </a:spcAft>
                        <a:buNone/>
                      </a:pPr>
                      <a:r>
                        <a:rPr lang="en-US" sz="800">
                          <a:effectLst/>
                          <a:latin typeface="Calibri"/>
                          <a:cs typeface="Times New Roman"/>
                        </a:rPr>
                        <a:t>Jessica Martinez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Special Education Teacher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19306544"/>
                  </a:ext>
                </a:extLst>
              </a:tr>
              <a:tr h="160252">
                <a:tc>
                  <a:txBody>
                    <a:bodyPr/>
                    <a:lstStyle/>
                    <a:p>
                      <a:pPr marL="0" lvl="0" algn="l">
                        <a:lnSpc>
                          <a:spcPct val="90000"/>
                        </a:lnSpc>
                        <a:spcBef>
                          <a:spcPts val="0"/>
                        </a:spcBef>
                        <a:spcAft>
                          <a:spcPts val="600"/>
                        </a:spcAft>
                        <a:buNone/>
                      </a:pPr>
                      <a:r>
                        <a:rPr lang="en-US" sz="800">
                          <a:effectLst/>
                          <a:latin typeface="Calibri"/>
                          <a:cs typeface="Times New Roman"/>
                        </a:rPr>
                        <a:t>Tricia Rosales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90000"/>
                        </a:lnSpc>
                        <a:spcBef>
                          <a:spcPts val="0"/>
                        </a:spcBef>
                        <a:spcAft>
                          <a:spcPts val="600"/>
                        </a:spcAft>
                        <a:buNone/>
                      </a:pPr>
                      <a:r>
                        <a:rPr lang="en-US" sz="800">
                          <a:effectLst/>
                          <a:latin typeface="+mn-lt"/>
                          <a:cs typeface="Times New Roman"/>
                        </a:rPr>
                        <a:t>Nurse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2228123"/>
                  </a:ext>
                </a:extLst>
              </a:tr>
              <a:tr h="160252">
                <a:tc>
                  <a:txBody>
                    <a:bodyPr/>
                    <a:lstStyle/>
                    <a:p>
                      <a:pPr marL="0" lvl="0" algn="l">
                        <a:lnSpc>
                          <a:spcPct val="90000"/>
                        </a:lnSpc>
                        <a:spcBef>
                          <a:spcPts val="0"/>
                        </a:spcBef>
                        <a:spcAft>
                          <a:spcPts val="600"/>
                        </a:spcAft>
                        <a:buNone/>
                      </a:pPr>
                      <a:r>
                        <a:rPr lang="en-US" sz="800">
                          <a:effectLst/>
                          <a:latin typeface="Calibri"/>
                          <a:cs typeface="Times New Roman"/>
                        </a:rPr>
                        <a:t>Ramiro Avila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90000"/>
                        </a:lnSpc>
                        <a:spcBef>
                          <a:spcPts val="0"/>
                        </a:spcBef>
                        <a:spcAft>
                          <a:spcPts val="600"/>
                        </a:spcAft>
                        <a:buNone/>
                      </a:pPr>
                      <a:r>
                        <a:rPr lang="en-US" sz="800">
                          <a:effectLst/>
                          <a:latin typeface="+mn-lt"/>
                          <a:cs typeface="Times New Roman"/>
                        </a:rPr>
                        <a:t>Head Custodian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03006909"/>
                  </a:ext>
                </a:extLst>
              </a:tr>
            </a:tbl>
          </a:graphicData>
        </a:graphic>
      </p:graphicFrame>
      <p:graphicFrame>
        <p:nvGraphicFramePr>
          <p:cNvPr id="21" name="Table 5">
            <a:extLst>
              <a:ext uri="{FF2B5EF4-FFF2-40B4-BE49-F238E27FC236}">
                <a16:creationId xmlns:a16="http://schemas.microsoft.com/office/drawing/2014/main" id="{6B6262AF-A8D0-4444-B5F8-418FB2CD2467}"/>
              </a:ext>
            </a:extLst>
          </p:cNvPr>
          <p:cNvGraphicFramePr>
            <a:graphicFrameLocks noGrp="1"/>
          </p:cNvGraphicFramePr>
          <p:nvPr>
            <p:extLst>
              <p:ext uri="{D42A27DB-BD31-4B8C-83A1-F6EECF244321}">
                <p14:modId xmlns:p14="http://schemas.microsoft.com/office/powerpoint/2010/main" val="364772361"/>
              </p:ext>
            </p:extLst>
          </p:nvPr>
        </p:nvGraphicFramePr>
        <p:xfrm>
          <a:off x="198120" y="3550920"/>
          <a:ext cx="3912868" cy="2742028"/>
        </p:xfrm>
        <a:graphic>
          <a:graphicData uri="http://schemas.openxmlformats.org/drawingml/2006/table">
            <a:tbl>
              <a:tblPr firstRow="1" bandRow="1">
                <a:tableStyleId>{5C22544A-7EE6-4342-B048-85BDC9FD1C3A}</a:tableStyleId>
              </a:tblPr>
              <a:tblGrid>
                <a:gridCol w="1238249">
                  <a:extLst>
                    <a:ext uri="{9D8B030D-6E8A-4147-A177-3AD203B41FA5}">
                      <a16:colId xmlns:a16="http://schemas.microsoft.com/office/drawing/2014/main" val="847982166"/>
                    </a:ext>
                  </a:extLst>
                </a:gridCol>
                <a:gridCol w="2674619">
                  <a:extLst>
                    <a:ext uri="{9D8B030D-6E8A-4147-A177-3AD203B41FA5}">
                      <a16:colId xmlns:a16="http://schemas.microsoft.com/office/drawing/2014/main" val="3489115604"/>
                    </a:ext>
                  </a:extLst>
                </a:gridCol>
              </a:tblGrid>
              <a:tr h="345056">
                <a:tc gridSpan="2">
                  <a:txBody>
                    <a:bodyPr/>
                    <a:lstStyle/>
                    <a:p>
                      <a:pPr marL="172720" indent="-172720" algn="l">
                        <a:buFont typeface="+mj-lt"/>
                        <a:buAutoNum type="arabicPeriod" startAt="6"/>
                      </a:pPr>
                      <a:r>
                        <a:rPr lang="en-US" sz="900" b="1">
                          <a:solidFill>
                            <a:schemeClr val="bg1"/>
                          </a:solidFill>
                        </a:rPr>
                        <a:t>INCREASE STUDENT LEARNING TIME/STUDENT ACHIEVEMENT CCMR, GRADUATION RATE</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algn="ctr"/>
                      <a:endParaRPr lang="en-US" sz="1300" b="1">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2942057712"/>
                  </a:ext>
                </a:extLst>
              </a:tr>
              <a:tr h="229246">
                <a:tc>
                  <a:txBody>
                    <a:bodyPr/>
                    <a:lstStyle/>
                    <a:p>
                      <a:pPr marL="0" marR="0" lvl="0" algn="l">
                        <a:lnSpc>
                          <a:spcPct val="90000"/>
                        </a:lnSpc>
                        <a:spcBef>
                          <a:spcPts val="0"/>
                        </a:spcBef>
                        <a:spcAft>
                          <a:spcPts val="600"/>
                        </a:spcAft>
                        <a:buNone/>
                      </a:pPr>
                      <a:r>
                        <a:rPr lang="en-US" sz="800" b="1">
                          <a:effectLst/>
                          <a:latin typeface="Calibri"/>
                          <a:ea typeface="Calibri" panose="020F0502020204030204" pitchFamily="34" charset="0"/>
                          <a:cs typeface="Times New Roman"/>
                        </a:rPr>
                        <a:t>Yvette Mancillas</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b="1">
                          <a:effectLst/>
                          <a:latin typeface="Calibri"/>
                          <a:ea typeface="Calibri" panose="020F0502020204030204" pitchFamily="34" charset="0"/>
                          <a:cs typeface="Times New Roman"/>
                        </a:rPr>
                        <a:t>Chairperson –Principal</a:t>
                      </a:r>
                      <a:endParaRPr lang="en-US" sz="800" b="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4852603"/>
                  </a:ext>
                </a:extLst>
              </a:tr>
              <a:tr h="229246">
                <a:tc>
                  <a:txBody>
                    <a:bodyPr/>
                    <a:lstStyle/>
                    <a:p>
                      <a:pPr marL="0" marR="0" lvl="0" algn="l">
                        <a:lnSpc>
                          <a:spcPct val="90000"/>
                        </a:lnSpc>
                        <a:spcBef>
                          <a:spcPts val="0"/>
                        </a:spcBef>
                        <a:spcAft>
                          <a:spcPts val="600"/>
                        </a:spcAft>
                        <a:buNone/>
                      </a:pPr>
                      <a:r>
                        <a:rPr lang="en-US" sz="800" b="1">
                          <a:effectLst/>
                          <a:latin typeface="Calibri"/>
                          <a:ea typeface="Calibri" panose="020F0502020204030204" pitchFamily="34" charset="0"/>
                          <a:cs typeface="Times New Roman"/>
                        </a:rPr>
                        <a:t>Aracelia Salinas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b="1">
                          <a:effectLst/>
                          <a:latin typeface="Calibri"/>
                          <a:ea typeface="Calibri" panose="020F0502020204030204" pitchFamily="34" charset="0"/>
                          <a:cs typeface="Times New Roman"/>
                        </a:rPr>
                        <a:t>Assistant Principal</a:t>
                      </a:r>
                      <a:endParaRPr lang="en-US" sz="800" b="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49039210"/>
                  </a:ext>
                </a:extLst>
              </a:tr>
              <a:tr h="229246">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Sandra Vasquez-Nunez</a:t>
                      </a:r>
                      <a:endParaRPr lang="en-US" sz="800" b="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Collaborative Learning Leader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0505873"/>
                  </a:ext>
                </a:extLst>
              </a:tr>
              <a:tr h="229246">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Rena Chacon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ea typeface="Calibri" panose="020F0502020204030204" pitchFamily="34" charset="0"/>
                          <a:cs typeface="Times New Roman"/>
                        </a:rPr>
                        <a:t>Instructional Coach </a:t>
                      </a:r>
                      <a:endParaRPr lang="en-US" sz="80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7771319"/>
                  </a:ext>
                </a:extLst>
              </a:tr>
              <a:tr h="229246">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Eve Tijerina</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PK Teacher – Grade Level Chair </a:t>
                      </a:r>
                      <a:endParaRPr lang="en-US" sz="80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8875614"/>
                  </a:ext>
                </a:extLst>
              </a:tr>
              <a:tr h="229246">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Maria Murray</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7861338"/>
                  </a:ext>
                </a:extLst>
              </a:tr>
              <a:tr h="152400">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Maria </a:t>
                      </a:r>
                      <a:r>
                        <a:rPr lang="en-US" sz="800" err="1">
                          <a:effectLst/>
                          <a:latin typeface="Calibri"/>
                          <a:ea typeface="Calibri" panose="020F0502020204030204" pitchFamily="34" charset="0"/>
                          <a:cs typeface="Times New Roman"/>
                        </a:rPr>
                        <a:t>Gow</a:t>
                      </a:r>
                      <a:r>
                        <a:rPr lang="en-US" sz="800" dirty="0">
                          <a:effectLst/>
                          <a:latin typeface="Calibri"/>
                          <a:ea typeface="Calibri" panose="020F0502020204030204" pitchFamily="34" charset="0"/>
                          <a:cs typeface="Times New Roman"/>
                        </a:rPr>
                        <a:t>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sz="80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5862232"/>
                  </a:ext>
                </a:extLst>
              </a:tr>
              <a:tr h="142875">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Cynthia Salazar</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sz="80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7826120"/>
                  </a:ext>
                </a:extLst>
              </a:tr>
              <a:tr h="161925">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Yazmin Diaz</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sz="80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7288971"/>
                  </a:ext>
                </a:extLst>
              </a:tr>
              <a:tr h="141074">
                <a:tc>
                  <a:txBody>
                    <a:bodyPr/>
                    <a:lstStyle/>
                    <a:p>
                      <a:pPr marL="0" marR="0" lvl="0" algn="l">
                        <a:lnSpc>
                          <a:spcPct val="90000"/>
                        </a:lnSpc>
                        <a:spcBef>
                          <a:spcPts val="0"/>
                        </a:spcBef>
                        <a:spcAft>
                          <a:spcPts val="600"/>
                        </a:spcAft>
                        <a:buNone/>
                      </a:pPr>
                      <a:r>
                        <a:rPr lang="en-US" sz="800">
                          <a:effectLst/>
                          <a:latin typeface="Calibri"/>
                          <a:cs typeface="Times New Roman"/>
                        </a:rPr>
                        <a:t>Esmeralda Sandoval</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70744229"/>
                  </a:ext>
                </a:extLst>
              </a:tr>
              <a:tr h="141074">
                <a:tc>
                  <a:txBody>
                    <a:bodyPr/>
                    <a:lstStyle/>
                    <a:p>
                      <a:pPr marL="0" marR="0" lvl="0" algn="l">
                        <a:lnSpc>
                          <a:spcPct val="90000"/>
                        </a:lnSpc>
                        <a:spcBef>
                          <a:spcPts val="0"/>
                        </a:spcBef>
                        <a:spcAft>
                          <a:spcPts val="600"/>
                        </a:spcAft>
                        <a:buNone/>
                      </a:pPr>
                      <a:r>
                        <a:rPr lang="en-US" sz="800">
                          <a:effectLst/>
                          <a:latin typeface="Calibri"/>
                          <a:cs typeface="Times New Roman"/>
                        </a:rPr>
                        <a:t>Jessica Martinez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Special Education Teacher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93699186"/>
                  </a:ext>
                </a:extLst>
              </a:tr>
              <a:tr h="141074">
                <a:tc>
                  <a:txBody>
                    <a:bodyPr/>
                    <a:lstStyle/>
                    <a:p>
                      <a:pPr marL="0" lvl="0" algn="l">
                        <a:lnSpc>
                          <a:spcPct val="90000"/>
                        </a:lnSpc>
                        <a:spcBef>
                          <a:spcPts val="0"/>
                        </a:spcBef>
                        <a:spcAft>
                          <a:spcPts val="600"/>
                        </a:spcAft>
                        <a:buNone/>
                      </a:pPr>
                      <a:r>
                        <a:rPr lang="en-US" sz="800">
                          <a:effectLst/>
                          <a:latin typeface="Calibri"/>
                          <a:cs typeface="Times New Roman"/>
                        </a:rPr>
                        <a:t>Tricia Rosales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90000"/>
                        </a:lnSpc>
                        <a:spcBef>
                          <a:spcPts val="0"/>
                        </a:spcBef>
                        <a:spcAft>
                          <a:spcPts val="600"/>
                        </a:spcAft>
                        <a:buNone/>
                      </a:pPr>
                      <a:r>
                        <a:rPr lang="en-US" sz="800">
                          <a:effectLst/>
                          <a:latin typeface="+mn-lt"/>
                          <a:cs typeface="Times New Roman"/>
                        </a:rPr>
                        <a:t>Nurse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4017312"/>
                  </a:ext>
                </a:extLst>
              </a:tr>
              <a:tr h="141074">
                <a:tc>
                  <a:txBody>
                    <a:bodyPr/>
                    <a:lstStyle/>
                    <a:p>
                      <a:pPr marL="0" lvl="0" algn="l">
                        <a:lnSpc>
                          <a:spcPct val="90000"/>
                        </a:lnSpc>
                        <a:spcBef>
                          <a:spcPts val="0"/>
                        </a:spcBef>
                        <a:spcAft>
                          <a:spcPts val="600"/>
                        </a:spcAft>
                        <a:buNone/>
                      </a:pPr>
                      <a:r>
                        <a:rPr lang="en-US" sz="800">
                          <a:effectLst/>
                          <a:latin typeface="Calibri"/>
                          <a:cs typeface="Times New Roman"/>
                        </a:rPr>
                        <a:t>Ramiro Avila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90000"/>
                        </a:lnSpc>
                        <a:spcBef>
                          <a:spcPts val="0"/>
                        </a:spcBef>
                        <a:spcAft>
                          <a:spcPts val="600"/>
                        </a:spcAft>
                        <a:buNone/>
                      </a:pPr>
                      <a:r>
                        <a:rPr lang="en-US" sz="800">
                          <a:effectLst/>
                          <a:latin typeface="+mn-lt"/>
                          <a:cs typeface="Times New Roman"/>
                        </a:rPr>
                        <a:t>Head Custodian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81195424"/>
                  </a:ext>
                </a:extLst>
              </a:tr>
            </a:tbl>
          </a:graphicData>
        </a:graphic>
      </p:graphicFrame>
      <p:graphicFrame>
        <p:nvGraphicFramePr>
          <p:cNvPr id="22" name="Table 5">
            <a:extLst>
              <a:ext uri="{FF2B5EF4-FFF2-40B4-BE49-F238E27FC236}">
                <a16:creationId xmlns:a16="http://schemas.microsoft.com/office/drawing/2014/main" id="{9092A4A0-6E2C-45E8-A0B5-F2F5979074E3}"/>
              </a:ext>
            </a:extLst>
          </p:cNvPr>
          <p:cNvGraphicFramePr>
            <a:graphicFrameLocks noGrp="1"/>
          </p:cNvGraphicFramePr>
          <p:nvPr>
            <p:extLst>
              <p:ext uri="{D42A27DB-BD31-4B8C-83A1-F6EECF244321}">
                <p14:modId xmlns:p14="http://schemas.microsoft.com/office/powerpoint/2010/main" val="1377879915"/>
              </p:ext>
            </p:extLst>
          </p:nvPr>
        </p:nvGraphicFramePr>
        <p:xfrm>
          <a:off x="4362197" y="617893"/>
          <a:ext cx="4181093" cy="2297969"/>
        </p:xfrm>
        <a:graphic>
          <a:graphicData uri="http://schemas.openxmlformats.org/drawingml/2006/table">
            <a:tbl>
              <a:tblPr firstRow="1" bandRow="1">
                <a:tableStyleId>{5C22544A-7EE6-4342-B048-85BDC9FD1C3A}</a:tableStyleId>
              </a:tblPr>
              <a:tblGrid>
                <a:gridCol w="1623059">
                  <a:extLst>
                    <a:ext uri="{9D8B030D-6E8A-4147-A177-3AD203B41FA5}">
                      <a16:colId xmlns:a16="http://schemas.microsoft.com/office/drawing/2014/main" val="847982166"/>
                    </a:ext>
                  </a:extLst>
                </a:gridCol>
                <a:gridCol w="2558034">
                  <a:extLst>
                    <a:ext uri="{9D8B030D-6E8A-4147-A177-3AD203B41FA5}">
                      <a16:colId xmlns:a16="http://schemas.microsoft.com/office/drawing/2014/main" val="3489115604"/>
                    </a:ext>
                  </a:extLst>
                </a:gridCol>
              </a:tblGrid>
              <a:tr h="238397">
                <a:tc gridSpan="2">
                  <a:txBody>
                    <a:bodyPr/>
                    <a:lstStyle/>
                    <a:p>
                      <a:pPr marL="172720" indent="-172720" algn="l">
                        <a:buFont typeface="+mj-lt"/>
                        <a:buAutoNum type="arabicPeriod" startAt="7"/>
                      </a:pPr>
                      <a:r>
                        <a:rPr lang="en-US" sz="900" b="1">
                          <a:solidFill>
                            <a:schemeClr val="bg1"/>
                          </a:solidFill>
                        </a:rPr>
                        <a:t>SCHOOL CULTURE AND CLIMATE</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algn="ctr"/>
                      <a:endParaRPr lang="en-US" sz="1300" b="1">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2942057712"/>
                  </a:ext>
                </a:extLst>
              </a:tr>
              <a:tr h="158931">
                <a:tc>
                  <a:txBody>
                    <a:bodyPr/>
                    <a:lstStyle/>
                    <a:p>
                      <a:pPr marL="0" marR="0" lvl="0" algn="l">
                        <a:lnSpc>
                          <a:spcPct val="90000"/>
                        </a:lnSpc>
                        <a:spcBef>
                          <a:spcPts val="0"/>
                        </a:spcBef>
                        <a:spcAft>
                          <a:spcPts val="600"/>
                        </a:spcAft>
                        <a:buNone/>
                      </a:pPr>
                      <a:r>
                        <a:rPr lang="en-US" sz="800" b="1">
                          <a:effectLst/>
                          <a:latin typeface="Calibri"/>
                          <a:ea typeface="Calibri" panose="020F0502020204030204" pitchFamily="34" charset="0"/>
                          <a:cs typeface="Times New Roman"/>
                        </a:rPr>
                        <a:t>Yvette Mancillas</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b="1">
                          <a:effectLst/>
                          <a:latin typeface="Calibri"/>
                          <a:ea typeface="Calibri" panose="020F0502020204030204" pitchFamily="34" charset="0"/>
                          <a:cs typeface="Times New Roman"/>
                        </a:rPr>
                        <a:t>Chairperson –Principal</a:t>
                      </a:r>
                      <a:endParaRPr lang="en-US" sz="800" b="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4852603"/>
                  </a:ext>
                </a:extLst>
              </a:tr>
              <a:tr h="158931">
                <a:tc>
                  <a:txBody>
                    <a:bodyPr/>
                    <a:lstStyle/>
                    <a:p>
                      <a:pPr marL="0" marR="0" lvl="0" algn="l">
                        <a:lnSpc>
                          <a:spcPct val="90000"/>
                        </a:lnSpc>
                        <a:spcBef>
                          <a:spcPts val="0"/>
                        </a:spcBef>
                        <a:spcAft>
                          <a:spcPts val="600"/>
                        </a:spcAft>
                        <a:buNone/>
                      </a:pPr>
                      <a:r>
                        <a:rPr lang="en-US" sz="800" b="1">
                          <a:effectLst/>
                          <a:latin typeface="Calibri"/>
                          <a:ea typeface="Calibri" panose="020F0502020204030204" pitchFamily="34" charset="0"/>
                          <a:cs typeface="Times New Roman"/>
                        </a:rPr>
                        <a:t>Aracelia Salinas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b="1">
                          <a:effectLst/>
                          <a:latin typeface="Calibri"/>
                          <a:ea typeface="Calibri" panose="020F0502020204030204" pitchFamily="34" charset="0"/>
                          <a:cs typeface="Times New Roman"/>
                        </a:rPr>
                        <a:t>Assistant Principal</a:t>
                      </a:r>
                      <a:endParaRPr lang="en-US" sz="800" b="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49039210"/>
                  </a:ext>
                </a:extLst>
              </a:tr>
              <a:tr h="158931">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Sandra Vasquez-Nunez</a:t>
                      </a:r>
                      <a:endParaRPr lang="en-US" sz="800" b="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Collaborative Learning Leader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0505873"/>
                  </a:ext>
                </a:extLst>
              </a:tr>
              <a:tr h="158931">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Rena Chacon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Instructional Coach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7771319"/>
                  </a:ext>
                </a:extLst>
              </a:tr>
              <a:tr h="158931">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Eve Tijerina</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PK Teacher – Grade Level Chair </a:t>
                      </a:r>
                      <a:endParaRPr lang="en-US" sz="80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8875614"/>
                  </a:ext>
                </a:extLst>
              </a:tr>
              <a:tr h="158931">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Maria Murray</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7861338"/>
                  </a:ext>
                </a:extLst>
              </a:tr>
              <a:tr h="158931">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Maria </a:t>
                      </a:r>
                      <a:r>
                        <a:rPr lang="en-US" sz="800" err="1">
                          <a:effectLst/>
                          <a:latin typeface="Calibri"/>
                          <a:ea typeface="Calibri" panose="020F0502020204030204" pitchFamily="34" charset="0"/>
                          <a:cs typeface="Times New Roman"/>
                        </a:rPr>
                        <a:t>Gow</a:t>
                      </a:r>
                      <a:r>
                        <a:rPr lang="en-US" sz="800" dirty="0">
                          <a:effectLst/>
                          <a:latin typeface="Calibri"/>
                          <a:ea typeface="Calibri" panose="020F0502020204030204" pitchFamily="34" charset="0"/>
                          <a:cs typeface="Times New Roman"/>
                        </a:rPr>
                        <a:t>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5862232"/>
                  </a:ext>
                </a:extLst>
              </a:tr>
              <a:tr h="158931">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Cynthia Salazar</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7826120"/>
                  </a:ext>
                </a:extLst>
              </a:tr>
              <a:tr h="158931">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Yazmin Diaz</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7288971"/>
                  </a:ext>
                </a:extLst>
              </a:tr>
              <a:tr h="152400">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Esmeralda Sandoval</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0291345"/>
                  </a:ext>
                </a:extLst>
              </a:tr>
              <a:tr h="158931">
                <a:tc>
                  <a:txBody>
                    <a:bodyPr/>
                    <a:lstStyle/>
                    <a:p>
                      <a:pPr marL="0" marR="0" algn="l">
                        <a:lnSpc>
                          <a:spcPct val="90000"/>
                        </a:lnSpc>
                        <a:spcBef>
                          <a:spcPts val="0"/>
                        </a:spcBef>
                        <a:spcAft>
                          <a:spcPts val="600"/>
                        </a:spcAft>
                      </a:pPr>
                      <a:r>
                        <a:rPr lang="en-US" sz="800">
                          <a:effectLst/>
                          <a:latin typeface="Calibri"/>
                          <a:ea typeface="Calibri" panose="020F0502020204030204" pitchFamily="34" charset="0"/>
                          <a:cs typeface="Times New Roman"/>
                        </a:rPr>
                        <a:t>Jessica Martinez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a:lnSpc>
                          <a:spcPct val="90000"/>
                        </a:lnSpc>
                        <a:spcBef>
                          <a:spcPts val="0"/>
                        </a:spcBef>
                        <a:spcAft>
                          <a:spcPts val="600"/>
                        </a:spcAft>
                        <a:buFont typeface="Calibri" panose="020F0502020204030204" pitchFamily="34" charset="0"/>
                        <a:buNone/>
                      </a:pPr>
                      <a:r>
                        <a:rPr lang="en-US" sz="800">
                          <a:effectLst/>
                          <a:latin typeface="+mn-lt"/>
                          <a:ea typeface="Calibri" panose="020F0502020204030204" pitchFamily="34" charset="0"/>
                          <a:cs typeface="Times New Roman"/>
                        </a:rPr>
                        <a:t>Special Education Teacher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708741"/>
                  </a:ext>
                </a:extLst>
              </a:tr>
              <a:tr h="158931">
                <a:tc>
                  <a:txBody>
                    <a:bodyPr/>
                    <a:lstStyle/>
                    <a:p>
                      <a:pPr marL="0" lvl="0" algn="l">
                        <a:lnSpc>
                          <a:spcPct val="90000"/>
                        </a:lnSpc>
                        <a:spcBef>
                          <a:spcPts val="0"/>
                        </a:spcBef>
                        <a:spcAft>
                          <a:spcPts val="600"/>
                        </a:spcAft>
                        <a:buNone/>
                      </a:pPr>
                      <a:r>
                        <a:rPr lang="en-US" sz="800">
                          <a:effectLst/>
                          <a:latin typeface="Calibri"/>
                          <a:ea typeface="Calibri" panose="020F0502020204030204" pitchFamily="34" charset="0"/>
                          <a:cs typeface="Times New Roman"/>
                        </a:rPr>
                        <a:t>Tricia Rosales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90000"/>
                        </a:lnSpc>
                        <a:spcBef>
                          <a:spcPts val="0"/>
                        </a:spcBef>
                        <a:spcAft>
                          <a:spcPts val="600"/>
                        </a:spcAft>
                        <a:buNone/>
                      </a:pPr>
                      <a:r>
                        <a:rPr lang="en-US" sz="800">
                          <a:effectLst/>
                          <a:latin typeface="+mn-lt"/>
                          <a:ea typeface="Calibri" panose="020F0502020204030204" pitchFamily="34" charset="0"/>
                          <a:cs typeface="Times New Roman"/>
                        </a:rPr>
                        <a:t>Nurse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5110289"/>
                  </a:ext>
                </a:extLst>
              </a:tr>
              <a:tr h="158931">
                <a:tc>
                  <a:txBody>
                    <a:bodyPr/>
                    <a:lstStyle/>
                    <a:p>
                      <a:pPr marL="0" lvl="0" algn="l">
                        <a:lnSpc>
                          <a:spcPct val="90000"/>
                        </a:lnSpc>
                        <a:spcBef>
                          <a:spcPts val="0"/>
                        </a:spcBef>
                        <a:spcAft>
                          <a:spcPts val="600"/>
                        </a:spcAft>
                        <a:buNone/>
                      </a:pPr>
                      <a:r>
                        <a:rPr lang="en-US" sz="800">
                          <a:effectLst/>
                          <a:latin typeface="Calibri"/>
                          <a:ea typeface="Calibri" panose="020F0502020204030204" pitchFamily="34" charset="0"/>
                          <a:cs typeface="Times New Roman"/>
                        </a:rPr>
                        <a:t>Ramiro Avila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90000"/>
                        </a:lnSpc>
                        <a:spcBef>
                          <a:spcPts val="0"/>
                        </a:spcBef>
                        <a:spcAft>
                          <a:spcPts val="600"/>
                        </a:spcAft>
                        <a:buNone/>
                      </a:pPr>
                      <a:r>
                        <a:rPr lang="en-US" sz="800">
                          <a:effectLst/>
                          <a:latin typeface="+mn-lt"/>
                          <a:ea typeface="Calibri" panose="020F0502020204030204" pitchFamily="34" charset="0"/>
                          <a:cs typeface="Times New Roman"/>
                        </a:rPr>
                        <a:t>Head Custodian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2156890"/>
                  </a:ext>
                </a:extLst>
              </a:tr>
            </a:tbl>
          </a:graphicData>
        </a:graphic>
      </p:graphicFrame>
      <p:graphicFrame>
        <p:nvGraphicFramePr>
          <p:cNvPr id="23" name="Table 5">
            <a:extLst>
              <a:ext uri="{FF2B5EF4-FFF2-40B4-BE49-F238E27FC236}">
                <a16:creationId xmlns:a16="http://schemas.microsoft.com/office/drawing/2014/main" id="{20808DF3-6879-4B5A-8FC3-3794F3D5F484}"/>
              </a:ext>
            </a:extLst>
          </p:cNvPr>
          <p:cNvGraphicFramePr>
            <a:graphicFrameLocks noGrp="1"/>
          </p:cNvGraphicFramePr>
          <p:nvPr>
            <p:extLst>
              <p:ext uri="{D42A27DB-BD31-4B8C-83A1-F6EECF244321}">
                <p14:modId xmlns:p14="http://schemas.microsoft.com/office/powerpoint/2010/main" val="1732617693"/>
              </p:ext>
            </p:extLst>
          </p:nvPr>
        </p:nvGraphicFramePr>
        <p:xfrm>
          <a:off x="4353643" y="3528922"/>
          <a:ext cx="4181093" cy="2786118"/>
        </p:xfrm>
        <a:graphic>
          <a:graphicData uri="http://schemas.openxmlformats.org/drawingml/2006/table">
            <a:tbl>
              <a:tblPr firstRow="1" bandRow="1">
                <a:tableStyleId>{5C22544A-7EE6-4342-B048-85BDC9FD1C3A}</a:tableStyleId>
              </a:tblPr>
              <a:tblGrid>
                <a:gridCol w="1065649">
                  <a:extLst>
                    <a:ext uri="{9D8B030D-6E8A-4147-A177-3AD203B41FA5}">
                      <a16:colId xmlns:a16="http://schemas.microsoft.com/office/drawing/2014/main" val="847982166"/>
                    </a:ext>
                  </a:extLst>
                </a:gridCol>
                <a:gridCol w="3115444">
                  <a:extLst>
                    <a:ext uri="{9D8B030D-6E8A-4147-A177-3AD203B41FA5}">
                      <a16:colId xmlns:a16="http://schemas.microsoft.com/office/drawing/2014/main" val="3489115604"/>
                    </a:ext>
                  </a:extLst>
                </a:gridCol>
              </a:tblGrid>
              <a:tr h="279595">
                <a:tc gridSpan="2">
                  <a:txBody>
                    <a:bodyPr/>
                    <a:lstStyle/>
                    <a:p>
                      <a:pPr marL="172720" indent="-172720" algn="l">
                        <a:buFont typeface="+mj-lt"/>
                        <a:buAutoNum type="arabicPeriod" startAt="8"/>
                      </a:pPr>
                      <a:r>
                        <a:rPr lang="en-US" sz="900" b="1">
                          <a:solidFill>
                            <a:schemeClr val="bg1"/>
                          </a:solidFill>
                        </a:rPr>
                        <a:t>STAFF QUALITY, RECRUITMENT AND RETENTION</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algn="ctr"/>
                      <a:endParaRPr lang="en-US" sz="1300" b="1">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2942057712"/>
                  </a:ext>
                </a:extLst>
              </a:tr>
              <a:tr h="199710">
                <a:tc>
                  <a:txBody>
                    <a:bodyPr/>
                    <a:lstStyle/>
                    <a:p>
                      <a:pPr marL="0" marR="0" lvl="0" algn="l">
                        <a:lnSpc>
                          <a:spcPct val="90000"/>
                        </a:lnSpc>
                        <a:spcBef>
                          <a:spcPts val="0"/>
                        </a:spcBef>
                        <a:spcAft>
                          <a:spcPts val="600"/>
                        </a:spcAft>
                        <a:buNone/>
                      </a:pPr>
                      <a:r>
                        <a:rPr lang="en-US" sz="800" b="1">
                          <a:effectLst/>
                          <a:latin typeface="Calibri"/>
                          <a:cs typeface="Times New Roman"/>
                        </a:rPr>
                        <a:t>Yvette Mancillas</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b="1">
                          <a:effectLst/>
                          <a:latin typeface="Calibri"/>
                          <a:ea typeface="Calibri" panose="020F0502020204030204" pitchFamily="34" charset="0"/>
                          <a:cs typeface="Times New Roman"/>
                        </a:rPr>
                        <a:t>Chairperson –Principal</a:t>
                      </a:r>
                      <a:endParaRPr lang="en-US" sz="800" b="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4852603"/>
                  </a:ext>
                </a:extLst>
              </a:tr>
              <a:tr h="199710">
                <a:tc>
                  <a:txBody>
                    <a:bodyPr/>
                    <a:lstStyle/>
                    <a:p>
                      <a:pPr marL="0" marR="0" lvl="0" algn="l">
                        <a:lnSpc>
                          <a:spcPct val="90000"/>
                        </a:lnSpc>
                        <a:spcBef>
                          <a:spcPts val="0"/>
                        </a:spcBef>
                        <a:spcAft>
                          <a:spcPts val="600"/>
                        </a:spcAft>
                        <a:buNone/>
                      </a:pPr>
                      <a:r>
                        <a:rPr lang="en-US" sz="800" b="1">
                          <a:effectLst/>
                          <a:latin typeface="Calibri"/>
                          <a:ea typeface="Calibri" panose="020F0502020204030204" pitchFamily="34" charset="0"/>
                          <a:cs typeface="Times New Roman"/>
                        </a:rPr>
                        <a:t>Aracelia Salinas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b="1">
                          <a:effectLst/>
                          <a:latin typeface="Calibri"/>
                          <a:ea typeface="Calibri" panose="020F0502020204030204" pitchFamily="34" charset="0"/>
                          <a:cs typeface="Times New Roman"/>
                        </a:rPr>
                        <a:t>Assistant Principal</a:t>
                      </a:r>
                      <a:endParaRPr lang="en-US" sz="800" b="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49039210"/>
                  </a:ext>
                </a:extLst>
              </a:tr>
              <a:tr h="199710">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Sandra Vasquez-Nunez</a:t>
                      </a:r>
                      <a:endParaRPr lang="en-US" sz="800" b="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Collaborative Learning Leader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0505873"/>
                  </a:ext>
                </a:extLst>
              </a:tr>
              <a:tr h="199710">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Rena Chacon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Instructional Coach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7771319"/>
                  </a:ext>
                </a:extLst>
              </a:tr>
              <a:tr h="199710">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Eve Tijerina</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8875614"/>
                  </a:ext>
                </a:extLst>
              </a:tr>
              <a:tr h="199710">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Maria Murray</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7861338"/>
                  </a:ext>
                </a:extLst>
              </a:tr>
              <a:tr h="142875">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Maria </a:t>
                      </a:r>
                      <a:r>
                        <a:rPr lang="en-US" sz="800" err="1">
                          <a:effectLst/>
                          <a:latin typeface="Calibri"/>
                          <a:ea typeface="Calibri" panose="020F0502020204030204" pitchFamily="34" charset="0"/>
                          <a:cs typeface="Times New Roman"/>
                        </a:rPr>
                        <a:t>Gow</a:t>
                      </a:r>
                      <a:r>
                        <a:rPr lang="en-US" sz="800" dirty="0">
                          <a:effectLst/>
                          <a:latin typeface="Calibri"/>
                          <a:ea typeface="Calibri" panose="020F0502020204030204" pitchFamily="34" charset="0"/>
                          <a:cs typeface="Times New Roman"/>
                        </a:rPr>
                        <a:t> </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sz="800">
                        <a:effectLst/>
                        <a:latin typeface="Calibri"/>
                        <a:ea typeface="Calibri" panose="020F0502020204030204" pitchFamily="34" charset="0"/>
                        <a:cs typeface="Times New Roman"/>
                      </a:endParaRP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5862232"/>
                  </a:ext>
                </a:extLst>
              </a:tr>
              <a:tr h="142875">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Cynthia Salazar</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7826120"/>
                  </a:ext>
                </a:extLst>
              </a:tr>
              <a:tr h="199710">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Yazmin Diaz</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7288971"/>
                  </a:ext>
                </a:extLst>
              </a:tr>
              <a:tr h="199710">
                <a:tc>
                  <a:txBody>
                    <a:bodyPr/>
                    <a:lstStyle/>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Esmeralda Sandoval</a:t>
                      </a:r>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None/>
                      </a:pPr>
                      <a:r>
                        <a:rPr lang="en-US" sz="800" b="0" i="0" u="none" strike="noStrike" noProof="0">
                          <a:effectLst/>
                        </a:rPr>
                        <a:t>PK Teacher – Grade Level Chair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0291345"/>
                  </a:ext>
                </a:extLst>
              </a:tr>
              <a:tr h="207698">
                <a:tc>
                  <a:txBody>
                    <a:bodyPr/>
                    <a:lstStyle/>
                    <a:p>
                      <a:pPr marL="0" marR="0" lvl="0" algn="l">
                        <a:lnSpc>
                          <a:spcPct val="90000"/>
                        </a:lnSpc>
                        <a:spcBef>
                          <a:spcPts val="0"/>
                        </a:spcBef>
                        <a:spcAft>
                          <a:spcPts val="600"/>
                        </a:spcAft>
                        <a:buNone/>
                      </a:pPr>
                      <a:r>
                        <a:rPr lang="en-US" sz="800">
                          <a:effectLst/>
                          <a:latin typeface="Calibri"/>
                          <a:cs typeface="Times New Roman"/>
                        </a:rPr>
                        <a:t>Jessica Martinez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90000"/>
                        </a:lnSpc>
                        <a:spcBef>
                          <a:spcPts val="0"/>
                        </a:spcBef>
                        <a:spcAft>
                          <a:spcPts val="600"/>
                        </a:spcAft>
                        <a:buFont typeface="Calibri" panose="020F0502020204030204" pitchFamily="34" charset="0"/>
                        <a:buNone/>
                      </a:pPr>
                      <a:r>
                        <a:rPr lang="en-US" sz="800">
                          <a:effectLst/>
                          <a:latin typeface="+mn-lt"/>
                          <a:cs typeface="Times New Roman"/>
                        </a:rPr>
                        <a:t>Special Education Teacher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31371418"/>
                  </a:ext>
                </a:extLst>
              </a:tr>
              <a:tr h="207697">
                <a:tc>
                  <a:txBody>
                    <a:bodyPr/>
                    <a:lstStyle/>
                    <a:p>
                      <a:pPr marL="0" lvl="0" algn="l">
                        <a:lnSpc>
                          <a:spcPct val="90000"/>
                        </a:lnSpc>
                        <a:spcBef>
                          <a:spcPts val="0"/>
                        </a:spcBef>
                        <a:spcAft>
                          <a:spcPts val="600"/>
                        </a:spcAft>
                        <a:buNone/>
                      </a:pPr>
                      <a:r>
                        <a:rPr lang="en-US" sz="800">
                          <a:effectLst/>
                          <a:latin typeface="Calibri"/>
                          <a:cs typeface="Times New Roman"/>
                        </a:rPr>
                        <a:t>Tricia Rosales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90000"/>
                        </a:lnSpc>
                        <a:spcBef>
                          <a:spcPts val="0"/>
                        </a:spcBef>
                        <a:spcAft>
                          <a:spcPts val="600"/>
                        </a:spcAft>
                        <a:buNone/>
                      </a:pPr>
                      <a:r>
                        <a:rPr lang="en-US" sz="800">
                          <a:effectLst/>
                          <a:latin typeface="+mn-lt"/>
                          <a:cs typeface="Times New Roman"/>
                        </a:rPr>
                        <a:t>Nurse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6584396"/>
                  </a:ext>
                </a:extLst>
              </a:tr>
              <a:tr h="207698">
                <a:tc>
                  <a:txBody>
                    <a:bodyPr/>
                    <a:lstStyle/>
                    <a:p>
                      <a:pPr marL="0" lvl="0" algn="l">
                        <a:lnSpc>
                          <a:spcPct val="90000"/>
                        </a:lnSpc>
                        <a:spcBef>
                          <a:spcPts val="0"/>
                        </a:spcBef>
                        <a:spcAft>
                          <a:spcPts val="600"/>
                        </a:spcAft>
                        <a:buNone/>
                      </a:pPr>
                      <a:r>
                        <a:rPr lang="en-US" sz="800">
                          <a:effectLst/>
                          <a:latin typeface="Calibri"/>
                          <a:cs typeface="Times New Roman"/>
                        </a:rPr>
                        <a:t>Ramiro Avila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90000"/>
                        </a:lnSpc>
                        <a:spcBef>
                          <a:spcPts val="0"/>
                        </a:spcBef>
                        <a:spcAft>
                          <a:spcPts val="600"/>
                        </a:spcAft>
                        <a:buNone/>
                      </a:pPr>
                      <a:r>
                        <a:rPr lang="en-US" sz="800">
                          <a:effectLst/>
                          <a:latin typeface="+mn-lt"/>
                          <a:cs typeface="Times New Roman"/>
                        </a:rPr>
                        <a:t>Head Custodian </a:t>
                      </a:r>
                      <a:endParaRPr lang="en-US"/>
                    </a:p>
                  </a:txBody>
                  <a:tcPr marL="34290" marR="34290" marT="13716" marB="13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67610979"/>
                  </a:ext>
                </a:extLst>
              </a:tr>
            </a:tbl>
          </a:graphicData>
        </a:graphic>
      </p:graphicFrame>
    </p:spTree>
    <p:extLst>
      <p:ext uri="{BB962C8B-B14F-4D97-AF65-F5344CB8AC3E}">
        <p14:creationId xmlns:p14="http://schemas.microsoft.com/office/powerpoint/2010/main" val="1151297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2958948422"/>
              </p:ext>
            </p:extLst>
          </p:nvPr>
        </p:nvGraphicFramePr>
        <p:xfrm>
          <a:off x="783672" y="2048430"/>
          <a:ext cx="7576664" cy="1473326"/>
        </p:xfrm>
        <a:graphic>
          <a:graphicData uri="http://schemas.openxmlformats.org/drawingml/2006/table">
            <a:tbl>
              <a:tblPr firstRow="1" bandRow="1">
                <a:tableStyleId>{2D5ABB26-0587-4C30-8999-92F81FD0307C}</a:tableStyleId>
              </a:tblPr>
              <a:tblGrid>
                <a:gridCol w="560024">
                  <a:extLst>
                    <a:ext uri="{9D8B030D-6E8A-4147-A177-3AD203B41FA5}">
                      <a16:colId xmlns:a16="http://schemas.microsoft.com/office/drawing/2014/main" val="20000"/>
                    </a:ext>
                  </a:extLst>
                </a:gridCol>
                <a:gridCol w="560024">
                  <a:extLst>
                    <a:ext uri="{9D8B030D-6E8A-4147-A177-3AD203B41FA5}">
                      <a16:colId xmlns:a16="http://schemas.microsoft.com/office/drawing/2014/main" val="20001"/>
                    </a:ext>
                  </a:extLst>
                </a:gridCol>
                <a:gridCol w="560024">
                  <a:extLst>
                    <a:ext uri="{9D8B030D-6E8A-4147-A177-3AD203B41FA5}">
                      <a16:colId xmlns:a16="http://schemas.microsoft.com/office/drawing/2014/main" val="20002"/>
                    </a:ext>
                  </a:extLst>
                </a:gridCol>
                <a:gridCol w="560024">
                  <a:extLst>
                    <a:ext uri="{9D8B030D-6E8A-4147-A177-3AD203B41FA5}">
                      <a16:colId xmlns:a16="http://schemas.microsoft.com/office/drawing/2014/main" val="20003"/>
                    </a:ext>
                  </a:extLst>
                </a:gridCol>
                <a:gridCol w="560024">
                  <a:extLst>
                    <a:ext uri="{9D8B030D-6E8A-4147-A177-3AD203B41FA5}">
                      <a16:colId xmlns:a16="http://schemas.microsoft.com/office/drawing/2014/main" val="20004"/>
                    </a:ext>
                  </a:extLst>
                </a:gridCol>
                <a:gridCol w="560024">
                  <a:extLst>
                    <a:ext uri="{9D8B030D-6E8A-4147-A177-3AD203B41FA5}">
                      <a16:colId xmlns:a16="http://schemas.microsoft.com/office/drawing/2014/main" val="20005"/>
                    </a:ext>
                  </a:extLst>
                </a:gridCol>
                <a:gridCol w="560024">
                  <a:extLst>
                    <a:ext uri="{9D8B030D-6E8A-4147-A177-3AD203B41FA5}">
                      <a16:colId xmlns:a16="http://schemas.microsoft.com/office/drawing/2014/main" val="20006"/>
                    </a:ext>
                  </a:extLst>
                </a:gridCol>
                <a:gridCol w="506753">
                  <a:extLst>
                    <a:ext uri="{9D8B030D-6E8A-4147-A177-3AD203B41FA5}">
                      <a16:colId xmlns:a16="http://schemas.microsoft.com/office/drawing/2014/main" val="20007"/>
                    </a:ext>
                  </a:extLst>
                </a:gridCol>
                <a:gridCol w="506753">
                  <a:extLst>
                    <a:ext uri="{9D8B030D-6E8A-4147-A177-3AD203B41FA5}">
                      <a16:colId xmlns:a16="http://schemas.microsoft.com/office/drawing/2014/main" val="20008"/>
                    </a:ext>
                  </a:extLst>
                </a:gridCol>
                <a:gridCol w="652689">
                  <a:extLst>
                    <a:ext uri="{9D8B030D-6E8A-4147-A177-3AD203B41FA5}">
                      <a16:colId xmlns:a16="http://schemas.microsoft.com/office/drawing/2014/main" val="20009"/>
                    </a:ext>
                  </a:extLst>
                </a:gridCol>
                <a:gridCol w="581960">
                  <a:extLst>
                    <a:ext uri="{9D8B030D-6E8A-4147-A177-3AD203B41FA5}">
                      <a16:colId xmlns:a16="http://schemas.microsoft.com/office/drawing/2014/main" val="20010"/>
                    </a:ext>
                  </a:extLst>
                </a:gridCol>
                <a:gridCol w="498695">
                  <a:extLst>
                    <a:ext uri="{9D8B030D-6E8A-4147-A177-3AD203B41FA5}">
                      <a16:colId xmlns:a16="http://schemas.microsoft.com/office/drawing/2014/main" val="20011"/>
                    </a:ext>
                  </a:extLst>
                </a:gridCol>
                <a:gridCol w="454823">
                  <a:extLst>
                    <a:ext uri="{9D8B030D-6E8A-4147-A177-3AD203B41FA5}">
                      <a16:colId xmlns:a16="http://schemas.microsoft.com/office/drawing/2014/main" val="20012"/>
                    </a:ext>
                  </a:extLst>
                </a:gridCol>
                <a:gridCol w="454823">
                  <a:extLst>
                    <a:ext uri="{9D8B030D-6E8A-4147-A177-3AD203B41FA5}">
                      <a16:colId xmlns:a16="http://schemas.microsoft.com/office/drawing/2014/main" val="20013"/>
                    </a:ext>
                  </a:extLst>
                </a:gridCol>
              </a:tblGrid>
              <a:tr h="408051">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330"/>
                        </a:spcBef>
                      </a:pPr>
                      <a:r>
                        <a:rPr sz="800" b="1" spc="-5">
                          <a:latin typeface="Calibri"/>
                          <a:cs typeface="Calibri"/>
                        </a:rPr>
                        <a:t>ALL</a:t>
                      </a:r>
                      <a:endParaRPr sz="800">
                        <a:latin typeface="Calibri"/>
                        <a:cs typeface="Calibri"/>
                      </a:endParaRPr>
                    </a:p>
                  </a:txBody>
                  <a:tcPr marL="0" marR="0" marT="31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algn="ctr">
                        <a:lnSpc>
                          <a:spcPct val="100000"/>
                        </a:lnSpc>
                        <a:spcBef>
                          <a:spcPts val="330"/>
                        </a:spcBef>
                      </a:pPr>
                      <a:r>
                        <a:rPr sz="800" b="1">
                          <a:latin typeface="Calibri"/>
                          <a:cs typeface="Calibri"/>
                        </a:rPr>
                        <a:t>MALE</a:t>
                      </a:r>
                      <a:endParaRPr sz="800">
                        <a:latin typeface="Calibri"/>
                        <a:cs typeface="Calibri"/>
                      </a:endParaRPr>
                    </a:p>
                  </a:txBody>
                  <a:tcPr marL="0" marR="0" marT="31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R="155575" algn="r">
                        <a:lnSpc>
                          <a:spcPct val="100000"/>
                        </a:lnSpc>
                        <a:spcBef>
                          <a:spcPts val="330"/>
                        </a:spcBef>
                      </a:pPr>
                      <a:r>
                        <a:rPr sz="800" b="1" spc="5">
                          <a:latin typeface="Calibri"/>
                          <a:cs typeface="Calibri"/>
                        </a:rPr>
                        <a:t>F</a:t>
                      </a:r>
                      <a:r>
                        <a:rPr sz="800" b="1" spc="-25">
                          <a:latin typeface="Calibri"/>
                          <a:cs typeface="Calibri"/>
                        </a:rPr>
                        <a:t>E</a:t>
                      </a:r>
                      <a:r>
                        <a:rPr sz="800" b="1" spc="-10">
                          <a:latin typeface="Calibri"/>
                          <a:cs typeface="Calibri"/>
                        </a:rPr>
                        <a:t>MA</a:t>
                      </a:r>
                      <a:r>
                        <a:rPr sz="800" b="1" spc="-30">
                          <a:latin typeface="Calibri"/>
                          <a:cs typeface="Calibri"/>
                        </a:rPr>
                        <a:t>L</a:t>
                      </a:r>
                      <a:r>
                        <a:rPr sz="800" b="1">
                          <a:latin typeface="Calibri"/>
                          <a:cs typeface="Calibri"/>
                        </a:rPr>
                        <a:t>E</a:t>
                      </a:r>
                      <a:endParaRPr sz="800">
                        <a:latin typeface="Calibri"/>
                        <a:cs typeface="Calibri"/>
                      </a:endParaRPr>
                    </a:p>
                  </a:txBody>
                  <a:tcPr marL="0" marR="0" marT="31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635" algn="ctr">
                        <a:lnSpc>
                          <a:spcPct val="100000"/>
                        </a:lnSpc>
                        <a:spcBef>
                          <a:spcPts val="330"/>
                        </a:spcBef>
                      </a:pPr>
                      <a:r>
                        <a:rPr sz="800" b="1" spc="5">
                          <a:latin typeface="Calibri"/>
                          <a:cs typeface="Calibri"/>
                        </a:rPr>
                        <a:t>SPED</a:t>
                      </a:r>
                      <a:endParaRPr sz="800">
                        <a:latin typeface="Calibri"/>
                        <a:cs typeface="Calibri"/>
                      </a:endParaRPr>
                    </a:p>
                  </a:txBody>
                  <a:tcPr marL="0" marR="0" marT="31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algn="ctr">
                        <a:lnSpc>
                          <a:spcPct val="100000"/>
                        </a:lnSpc>
                        <a:spcBef>
                          <a:spcPts val="330"/>
                        </a:spcBef>
                      </a:pPr>
                      <a:r>
                        <a:rPr lang="en-US" sz="800" b="1" spc="-10">
                          <a:latin typeface="Calibri"/>
                          <a:cs typeface="Calibri"/>
                        </a:rPr>
                        <a:t>ELs</a:t>
                      </a:r>
                      <a:endParaRPr sz="800">
                        <a:latin typeface="Calibri"/>
                        <a:cs typeface="Calibri"/>
                      </a:endParaRPr>
                    </a:p>
                  </a:txBody>
                  <a:tcPr marL="0" marR="0" marT="31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12700" algn="ctr">
                        <a:lnSpc>
                          <a:spcPct val="100000"/>
                        </a:lnSpc>
                        <a:spcBef>
                          <a:spcPts val="330"/>
                        </a:spcBef>
                      </a:pPr>
                      <a:r>
                        <a:rPr sz="800" b="1" spc="5">
                          <a:latin typeface="Calibri"/>
                          <a:cs typeface="Calibri"/>
                        </a:rPr>
                        <a:t>M1</a:t>
                      </a:r>
                      <a:endParaRPr sz="800">
                        <a:latin typeface="Calibri"/>
                        <a:cs typeface="Calibri"/>
                      </a:endParaRPr>
                    </a:p>
                  </a:txBody>
                  <a:tcPr marL="0" marR="0" marT="31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13335" algn="ctr">
                        <a:lnSpc>
                          <a:spcPct val="100000"/>
                        </a:lnSpc>
                        <a:spcBef>
                          <a:spcPts val="330"/>
                        </a:spcBef>
                      </a:pPr>
                      <a:r>
                        <a:rPr sz="800" b="1" spc="5">
                          <a:latin typeface="Calibri"/>
                          <a:cs typeface="Calibri"/>
                        </a:rPr>
                        <a:t>M2</a:t>
                      </a:r>
                      <a:endParaRPr sz="800">
                        <a:latin typeface="Calibri"/>
                        <a:cs typeface="Calibri"/>
                      </a:endParaRPr>
                    </a:p>
                  </a:txBody>
                  <a:tcPr marL="0" marR="0" marT="31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4445" algn="ctr">
                        <a:lnSpc>
                          <a:spcPts val="1300"/>
                        </a:lnSpc>
                        <a:spcBef>
                          <a:spcPts val="330"/>
                        </a:spcBef>
                      </a:pPr>
                      <a:r>
                        <a:rPr sz="800" b="1" spc="-5">
                          <a:latin typeface="Calibri"/>
                          <a:cs typeface="Calibri"/>
                        </a:rPr>
                        <a:t>SPED/</a:t>
                      </a:r>
                      <a:endParaRPr sz="800">
                        <a:latin typeface="Calibri"/>
                        <a:cs typeface="Calibri"/>
                      </a:endParaRPr>
                    </a:p>
                    <a:p>
                      <a:pPr marL="635" algn="ctr">
                        <a:lnSpc>
                          <a:spcPts val="1295"/>
                        </a:lnSpc>
                      </a:pPr>
                      <a:r>
                        <a:rPr sz="800" b="1" spc="-10">
                          <a:latin typeface="Calibri"/>
                          <a:cs typeface="Calibri"/>
                        </a:rPr>
                        <a:t>LEP</a:t>
                      </a:r>
                      <a:endParaRPr sz="800">
                        <a:latin typeface="Calibri"/>
                        <a:cs typeface="Calibri"/>
                      </a:endParaRPr>
                    </a:p>
                  </a:txBody>
                  <a:tcPr marL="0" marR="0" marT="31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6985" algn="ctr">
                        <a:lnSpc>
                          <a:spcPct val="100000"/>
                        </a:lnSpc>
                        <a:spcBef>
                          <a:spcPts val="330"/>
                        </a:spcBef>
                      </a:pPr>
                      <a:r>
                        <a:rPr sz="800" b="1" spc="10">
                          <a:latin typeface="Calibri"/>
                          <a:cs typeface="Calibri"/>
                        </a:rPr>
                        <a:t>MIGRANT</a:t>
                      </a:r>
                      <a:endParaRPr sz="800">
                        <a:latin typeface="Calibri"/>
                        <a:cs typeface="Calibri"/>
                      </a:endParaRPr>
                    </a:p>
                  </a:txBody>
                  <a:tcPr marL="0" marR="0" marT="31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5715" algn="ctr">
                        <a:lnSpc>
                          <a:spcPct val="100000"/>
                        </a:lnSpc>
                        <a:spcBef>
                          <a:spcPts val="330"/>
                        </a:spcBef>
                      </a:pPr>
                      <a:r>
                        <a:rPr sz="800" b="1" spc="5">
                          <a:latin typeface="Calibri"/>
                          <a:cs typeface="Calibri"/>
                        </a:rPr>
                        <a:t>ECD</a:t>
                      </a:r>
                      <a:endParaRPr sz="800">
                        <a:latin typeface="Calibri"/>
                        <a:cs typeface="Calibri"/>
                      </a:endParaRPr>
                    </a:p>
                  </a:txBody>
                  <a:tcPr marL="0" marR="0" marT="31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23495" algn="ctr">
                        <a:lnSpc>
                          <a:spcPct val="100000"/>
                        </a:lnSpc>
                        <a:spcBef>
                          <a:spcPts val="330"/>
                        </a:spcBef>
                      </a:pPr>
                      <a:r>
                        <a:rPr sz="800" b="1" spc="40">
                          <a:latin typeface="Calibri"/>
                          <a:cs typeface="Calibri"/>
                        </a:rPr>
                        <a:t>GT</a:t>
                      </a:r>
                      <a:endParaRPr sz="800">
                        <a:latin typeface="Calibri"/>
                        <a:cs typeface="Calibri"/>
                      </a:endParaRPr>
                    </a:p>
                  </a:txBody>
                  <a:tcPr marL="0" marR="0" marT="31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13970" algn="ctr">
                        <a:lnSpc>
                          <a:spcPct val="100000"/>
                        </a:lnSpc>
                        <a:spcBef>
                          <a:spcPts val="330"/>
                        </a:spcBef>
                      </a:pPr>
                      <a:r>
                        <a:rPr sz="800" b="1">
                          <a:latin typeface="Calibri"/>
                          <a:cs typeface="Calibri"/>
                        </a:rPr>
                        <a:t>CTE</a:t>
                      </a:r>
                      <a:endParaRPr sz="800">
                        <a:latin typeface="Calibri"/>
                        <a:cs typeface="Calibri"/>
                      </a:endParaRPr>
                    </a:p>
                  </a:txBody>
                  <a:tcPr marL="0" marR="0" marT="31433" marB="0">
                    <a:lnL w="12700">
                      <a:solidFill>
                        <a:srgbClr val="000000"/>
                      </a:solidFill>
                      <a:prstDash val="solid"/>
                    </a:lnL>
                    <a:lnR w="12700" cap="flat" cmpd="sng" algn="ctr">
                      <a:solidFill>
                        <a:srgbClr val="000000"/>
                      </a:solidFill>
                      <a:prstDash val="solid"/>
                      <a:round/>
                      <a:headEnd type="none" w="med" len="med"/>
                      <a:tailEnd type="none" w="med" len="med"/>
                    </a:lnR>
                    <a:lnT w="12700">
                      <a:solidFill>
                        <a:srgbClr val="000000"/>
                      </a:solidFill>
                      <a:prstDash val="solid"/>
                    </a:lnT>
                    <a:lnB w="12700">
                      <a:solidFill>
                        <a:srgbClr val="000000"/>
                      </a:solidFill>
                      <a:prstDash val="solid"/>
                    </a:lnB>
                    <a:solidFill>
                      <a:srgbClr val="F1F1F1"/>
                    </a:solidFill>
                  </a:tcPr>
                </a:tc>
                <a:tc>
                  <a:txBody>
                    <a:bodyPr/>
                    <a:lstStyle/>
                    <a:p>
                      <a:pPr marL="13970" algn="ctr">
                        <a:lnSpc>
                          <a:spcPct val="100000"/>
                        </a:lnSpc>
                        <a:spcBef>
                          <a:spcPts val="330"/>
                        </a:spcBef>
                      </a:pPr>
                      <a:r>
                        <a:rPr lang="en-US" sz="800" b="1">
                          <a:latin typeface="+mn-lt"/>
                          <a:cs typeface="Calibri"/>
                        </a:rPr>
                        <a:t>AT</a:t>
                      </a:r>
                      <a:r>
                        <a:rPr lang="en-US" sz="800" b="1" baseline="0">
                          <a:latin typeface="+mn-lt"/>
                          <a:cs typeface="Calibri"/>
                        </a:rPr>
                        <a:t> RISK</a:t>
                      </a:r>
                      <a:endParaRPr sz="800">
                        <a:latin typeface="Calibri"/>
                        <a:cs typeface="Calibri"/>
                      </a:endParaRPr>
                    </a:p>
                  </a:txBody>
                  <a:tcPr marL="0" marR="0" marT="31433"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solidFill>
                      <a:srgbClr val="F1F1F1"/>
                    </a:solidFill>
                  </a:tcPr>
                </a:tc>
                <a:extLst>
                  <a:ext uri="{0D108BD9-81ED-4DB2-BD59-A6C34878D82A}">
                    <a16:rowId xmlns:a16="http://schemas.microsoft.com/office/drawing/2014/main" val="10000"/>
                  </a:ext>
                </a:extLst>
              </a:tr>
              <a:tr h="532637">
                <a:tc>
                  <a:txBody>
                    <a:bodyPr/>
                    <a:lstStyle/>
                    <a:p>
                      <a:pPr marL="92075">
                        <a:lnSpc>
                          <a:spcPct val="100000"/>
                        </a:lnSpc>
                        <a:spcBef>
                          <a:spcPts val="335"/>
                        </a:spcBef>
                      </a:pPr>
                      <a:r>
                        <a:rPr sz="800" spc="20">
                          <a:latin typeface="Calibri"/>
                          <a:cs typeface="Calibri"/>
                        </a:rPr>
                        <a:t>Number</a:t>
                      </a:r>
                      <a:endParaRPr sz="800">
                        <a:latin typeface="Calibri"/>
                        <a:cs typeface="Calibri"/>
                      </a:endParaRPr>
                    </a:p>
                  </a:txBody>
                  <a:tcPr marL="0" marR="0" marT="3190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335"/>
                        </a:spcBef>
                      </a:pPr>
                      <a:r>
                        <a:rPr lang="en-US" sz="800" b="0" spc="-20">
                          <a:latin typeface="Calibri"/>
                          <a:cs typeface="Calibri"/>
                        </a:rPr>
                        <a:t>785</a:t>
                      </a:r>
                      <a:endParaRPr sz="800" b="0" spc="-20">
                        <a:latin typeface="Calibri"/>
                        <a:cs typeface="Calibri"/>
                      </a:endParaRPr>
                    </a:p>
                  </a:txBody>
                  <a:tcPr marL="0" marR="0" marT="3190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335"/>
                        </a:spcBef>
                      </a:pPr>
                      <a:r>
                        <a:rPr lang="en-US" sz="800" spc="-20">
                          <a:latin typeface="Calibri"/>
                          <a:cs typeface="Calibri"/>
                        </a:rPr>
                        <a:t>418</a:t>
                      </a:r>
                      <a:endParaRPr sz="800" spc="-20">
                        <a:latin typeface="Calibri"/>
                        <a:cs typeface="Calibri"/>
                      </a:endParaRPr>
                    </a:p>
                  </a:txBody>
                  <a:tcPr marL="0" marR="0" marT="3190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200660" algn="ctr">
                        <a:lnSpc>
                          <a:spcPct val="100000"/>
                        </a:lnSpc>
                        <a:spcBef>
                          <a:spcPts val="335"/>
                        </a:spcBef>
                      </a:pPr>
                      <a:r>
                        <a:rPr lang="en-US" sz="800" spc="-45">
                          <a:latin typeface="Calibri"/>
                          <a:cs typeface="Calibri"/>
                        </a:rPr>
                        <a:t>367</a:t>
                      </a:r>
                    </a:p>
                  </a:txBody>
                  <a:tcPr marL="0" marR="0" marT="3190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0795" algn="ctr">
                        <a:lnSpc>
                          <a:spcPct val="100000"/>
                        </a:lnSpc>
                        <a:spcBef>
                          <a:spcPts val="335"/>
                        </a:spcBef>
                      </a:pPr>
                      <a:r>
                        <a:rPr lang="en-US" sz="800" spc="-15">
                          <a:latin typeface="Calibri"/>
                          <a:cs typeface="Calibri"/>
                        </a:rPr>
                        <a:t>52</a:t>
                      </a:r>
                      <a:endParaRPr sz="800" spc="-15">
                        <a:latin typeface="Calibri"/>
                        <a:cs typeface="Calibri"/>
                      </a:endParaRPr>
                    </a:p>
                  </a:txBody>
                  <a:tcPr marL="0" marR="0" marT="3190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335"/>
                        </a:spcBef>
                      </a:pPr>
                      <a:r>
                        <a:rPr lang="en-US" sz="800" spc="-20">
                          <a:latin typeface="Calibri"/>
                          <a:cs typeface="Calibri"/>
                        </a:rPr>
                        <a:t>452</a:t>
                      </a:r>
                      <a:endParaRPr sz="800" spc="-20">
                        <a:latin typeface="Calibri"/>
                        <a:cs typeface="Calibri"/>
                      </a:endParaRPr>
                    </a:p>
                  </a:txBody>
                  <a:tcPr marL="0" marR="0" marT="3190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335"/>
                        </a:spcBef>
                      </a:pPr>
                      <a:r>
                        <a:rPr lang="en-US" sz="800" spc="-40">
                          <a:latin typeface="Calibri"/>
                          <a:cs typeface="Calibri"/>
                        </a:rPr>
                        <a:t>0</a:t>
                      </a:r>
                      <a:endParaRPr sz="800" spc="-40">
                        <a:latin typeface="Calibri"/>
                        <a:cs typeface="Calibri"/>
                      </a:endParaRPr>
                    </a:p>
                  </a:txBody>
                  <a:tcPr marL="0" marR="0" marT="3190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335"/>
                        </a:spcBef>
                      </a:pPr>
                      <a:r>
                        <a:rPr lang="en-US" sz="800" spc="-35">
                          <a:latin typeface="Calibri"/>
                          <a:cs typeface="Calibri"/>
                        </a:rPr>
                        <a:t>0</a:t>
                      </a:r>
                      <a:endParaRPr sz="800" spc="-35">
                        <a:latin typeface="Calibri"/>
                        <a:cs typeface="Calibri"/>
                      </a:endParaRPr>
                    </a:p>
                  </a:txBody>
                  <a:tcPr marL="0" marR="0" marT="3190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525" algn="ctr">
                        <a:lnSpc>
                          <a:spcPct val="100000"/>
                        </a:lnSpc>
                        <a:spcBef>
                          <a:spcPts val="335"/>
                        </a:spcBef>
                      </a:pPr>
                      <a:r>
                        <a:rPr lang="en-US" sz="800" spc="-40">
                          <a:latin typeface="Calibri"/>
                          <a:cs typeface="Calibri"/>
                        </a:rPr>
                        <a:t>88</a:t>
                      </a:r>
                      <a:endParaRPr sz="800" spc="-40">
                        <a:latin typeface="Calibri"/>
                        <a:cs typeface="Calibri"/>
                      </a:endParaRPr>
                    </a:p>
                  </a:txBody>
                  <a:tcPr marL="0" marR="0" marT="3190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8415" algn="ctr">
                        <a:lnSpc>
                          <a:spcPct val="100000"/>
                        </a:lnSpc>
                        <a:spcBef>
                          <a:spcPts val="335"/>
                        </a:spcBef>
                      </a:pPr>
                      <a:r>
                        <a:rPr lang="en-US" sz="800" spc="-15">
                          <a:latin typeface="Calibri"/>
                          <a:cs typeface="Calibri"/>
                        </a:rPr>
                        <a:t>11</a:t>
                      </a:r>
                      <a:endParaRPr sz="800" spc="-15">
                        <a:latin typeface="Calibri"/>
                        <a:cs typeface="Calibri"/>
                      </a:endParaRPr>
                    </a:p>
                  </a:txBody>
                  <a:tcPr marL="0" marR="0" marT="3190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6510" algn="ctr">
                        <a:lnSpc>
                          <a:spcPct val="100000"/>
                        </a:lnSpc>
                        <a:spcBef>
                          <a:spcPts val="335"/>
                        </a:spcBef>
                      </a:pPr>
                      <a:r>
                        <a:rPr lang="en-US" sz="800" spc="-20">
                          <a:latin typeface="Calibri"/>
                          <a:cs typeface="Calibri"/>
                        </a:rPr>
                        <a:t>736</a:t>
                      </a:r>
                      <a:endParaRPr sz="800" spc="-20">
                        <a:latin typeface="Calibri"/>
                        <a:cs typeface="Calibri"/>
                      </a:endParaRPr>
                    </a:p>
                  </a:txBody>
                  <a:tcPr marL="0" marR="0" marT="3190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1430" algn="ctr">
                        <a:lnSpc>
                          <a:spcPct val="100000"/>
                        </a:lnSpc>
                        <a:spcBef>
                          <a:spcPts val="335"/>
                        </a:spcBef>
                      </a:pPr>
                      <a:r>
                        <a:rPr lang="en-US" sz="800" spc="-15">
                          <a:latin typeface="Calibri"/>
                          <a:cs typeface="Calibri"/>
                        </a:rPr>
                        <a:t>0</a:t>
                      </a:r>
                      <a:endParaRPr sz="800" spc="-15">
                        <a:latin typeface="Calibri"/>
                        <a:cs typeface="Calibri"/>
                      </a:endParaRPr>
                    </a:p>
                  </a:txBody>
                  <a:tcPr marL="0" marR="0" marT="3190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145" algn="ctr">
                        <a:lnSpc>
                          <a:spcPct val="100000"/>
                        </a:lnSpc>
                        <a:spcBef>
                          <a:spcPts val="335"/>
                        </a:spcBef>
                      </a:pPr>
                      <a:r>
                        <a:rPr lang="en-US" sz="800" spc="-15">
                          <a:latin typeface="Calibri"/>
                          <a:cs typeface="Calibri"/>
                        </a:rPr>
                        <a:t>0</a:t>
                      </a:r>
                      <a:endParaRPr sz="800" spc="-15">
                        <a:latin typeface="Calibri"/>
                        <a:cs typeface="Calibri"/>
                      </a:endParaRPr>
                    </a:p>
                  </a:txBody>
                  <a:tcPr marL="0" marR="0" marT="31909" marB="0">
                    <a:lnL w="12700">
                      <a:solidFill>
                        <a:srgbClr val="000000"/>
                      </a:solidFill>
                      <a:prstDash val="solid"/>
                    </a:lnL>
                    <a:lnR w="12700" cap="flat" cmpd="sng" algn="ctr">
                      <a:solidFill>
                        <a:srgbClr val="000000"/>
                      </a:solidFill>
                      <a:prstDash val="solid"/>
                      <a:round/>
                      <a:headEnd type="none" w="med" len="med"/>
                      <a:tailEnd type="none" w="med" len="med"/>
                    </a:lnR>
                    <a:lnT w="12700">
                      <a:solidFill>
                        <a:srgbClr val="000000"/>
                      </a:solidFill>
                      <a:prstDash val="solid"/>
                    </a:lnT>
                    <a:lnB w="12700">
                      <a:solidFill>
                        <a:srgbClr val="000000"/>
                      </a:solidFill>
                      <a:prstDash val="solid"/>
                    </a:lnB>
                  </a:tcPr>
                </a:tc>
                <a:tc>
                  <a:txBody>
                    <a:bodyPr/>
                    <a:lstStyle/>
                    <a:p>
                      <a:pPr marL="17145" algn="ctr">
                        <a:lnSpc>
                          <a:spcPct val="100000"/>
                        </a:lnSpc>
                        <a:spcBef>
                          <a:spcPts val="335"/>
                        </a:spcBef>
                      </a:pPr>
                      <a:r>
                        <a:rPr lang="en-US" sz="800" spc="-15">
                          <a:latin typeface="Calibri"/>
                          <a:cs typeface="Calibri"/>
                        </a:rPr>
                        <a:t>785</a:t>
                      </a:r>
                      <a:endParaRPr sz="800" spc="-15">
                        <a:latin typeface="Calibri"/>
                        <a:cs typeface="Calibri"/>
                      </a:endParaRPr>
                    </a:p>
                  </a:txBody>
                  <a:tcPr marL="0" marR="0" marT="31909"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32638">
                <a:tc>
                  <a:txBody>
                    <a:bodyPr/>
                    <a:lstStyle/>
                    <a:p>
                      <a:pPr marL="92075">
                        <a:lnSpc>
                          <a:spcPct val="100000"/>
                        </a:lnSpc>
                        <a:spcBef>
                          <a:spcPts val="340"/>
                        </a:spcBef>
                      </a:pPr>
                      <a:r>
                        <a:rPr sz="800" spc="15">
                          <a:latin typeface="Calibri"/>
                          <a:cs typeface="Calibri"/>
                        </a:rPr>
                        <a:t>Percent</a:t>
                      </a:r>
                      <a:endParaRPr sz="800">
                        <a:latin typeface="Calibri"/>
                        <a:cs typeface="Calibri"/>
                      </a:endParaRPr>
                    </a:p>
                  </a:txBody>
                  <a:tcPr marL="0" marR="0" marT="323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340"/>
                        </a:spcBef>
                      </a:pPr>
                      <a:r>
                        <a:rPr sz="800" spc="-40">
                          <a:latin typeface="Calibri"/>
                          <a:cs typeface="Calibri"/>
                        </a:rPr>
                        <a:t>100</a:t>
                      </a:r>
                      <a:r>
                        <a:rPr lang="en-US" sz="800" spc="-40">
                          <a:latin typeface="Calibri"/>
                          <a:cs typeface="Calibri"/>
                        </a:rPr>
                        <a:t>%</a:t>
                      </a:r>
                      <a:endParaRPr sz="800">
                        <a:latin typeface="Calibri"/>
                        <a:cs typeface="Calibri"/>
                      </a:endParaRPr>
                    </a:p>
                  </a:txBody>
                  <a:tcPr marL="0" marR="0" marT="323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ct val="100000"/>
                        </a:lnSpc>
                        <a:spcBef>
                          <a:spcPts val="340"/>
                        </a:spcBef>
                      </a:pPr>
                      <a:r>
                        <a:rPr lang="en-US" sz="800" spc="-40">
                          <a:latin typeface="Calibri"/>
                          <a:cs typeface="Calibri"/>
                        </a:rPr>
                        <a:t>53.25%</a:t>
                      </a:r>
                      <a:endParaRPr sz="800" spc="-40">
                        <a:latin typeface="Calibri"/>
                        <a:cs typeface="Calibri"/>
                      </a:endParaRPr>
                    </a:p>
                  </a:txBody>
                  <a:tcPr marL="0" marR="0" marT="323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810" algn="ctr">
                        <a:lnSpc>
                          <a:spcPct val="100000"/>
                        </a:lnSpc>
                        <a:spcBef>
                          <a:spcPts val="340"/>
                        </a:spcBef>
                      </a:pPr>
                      <a:r>
                        <a:rPr lang="en-US" sz="800" spc="-35">
                          <a:latin typeface="Calibri"/>
                          <a:cs typeface="Calibri"/>
                        </a:rPr>
                        <a:t>46.75%</a:t>
                      </a:r>
                      <a:endParaRPr sz="800" spc="-35">
                        <a:latin typeface="Calibri"/>
                        <a:cs typeface="Calibri"/>
                      </a:endParaRPr>
                    </a:p>
                  </a:txBody>
                  <a:tcPr marL="0" marR="0" marT="323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340"/>
                        </a:spcBef>
                      </a:pPr>
                      <a:r>
                        <a:rPr lang="en-US" sz="800">
                          <a:latin typeface="Calibri"/>
                          <a:cs typeface="Calibri"/>
                        </a:rPr>
                        <a:t>6.60%</a:t>
                      </a:r>
                      <a:endParaRPr sz="800">
                        <a:latin typeface="Calibri"/>
                        <a:cs typeface="Calibri"/>
                      </a:endParaRPr>
                    </a:p>
                  </a:txBody>
                  <a:tcPr marL="0" marR="0" marT="323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0" algn="ctr">
                        <a:lnSpc>
                          <a:spcPct val="100000"/>
                        </a:lnSpc>
                        <a:spcBef>
                          <a:spcPts val="340"/>
                        </a:spcBef>
                      </a:pPr>
                      <a:r>
                        <a:rPr lang="en-US" sz="800" spc="-40">
                          <a:latin typeface="Calibri"/>
                          <a:cs typeface="Calibri"/>
                        </a:rPr>
                        <a:t>57.58%</a:t>
                      </a:r>
                      <a:endParaRPr sz="800" spc="-40">
                        <a:latin typeface="Calibri"/>
                        <a:cs typeface="Calibri"/>
                      </a:endParaRPr>
                    </a:p>
                  </a:txBody>
                  <a:tcPr marL="0" marR="0" marT="323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810" algn="ctr">
                        <a:lnSpc>
                          <a:spcPct val="100000"/>
                        </a:lnSpc>
                        <a:spcBef>
                          <a:spcPts val="340"/>
                        </a:spcBef>
                      </a:pPr>
                      <a:r>
                        <a:rPr lang="en-US" sz="800">
                          <a:latin typeface="Calibri"/>
                          <a:cs typeface="Calibri"/>
                        </a:rPr>
                        <a:t>0%</a:t>
                      </a:r>
                      <a:endParaRPr sz="800">
                        <a:latin typeface="Calibri"/>
                        <a:cs typeface="Calibri"/>
                      </a:endParaRPr>
                    </a:p>
                  </a:txBody>
                  <a:tcPr marL="0" marR="0" marT="323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080" algn="ctr">
                        <a:lnSpc>
                          <a:spcPct val="100000"/>
                        </a:lnSpc>
                        <a:spcBef>
                          <a:spcPts val="340"/>
                        </a:spcBef>
                      </a:pPr>
                      <a:r>
                        <a:rPr lang="en-US" sz="800">
                          <a:latin typeface="Calibri"/>
                          <a:cs typeface="Calibri"/>
                        </a:rPr>
                        <a:t>0%</a:t>
                      </a:r>
                      <a:endParaRPr sz="800">
                        <a:latin typeface="Calibri"/>
                        <a:cs typeface="Calibri"/>
                      </a:endParaRPr>
                    </a:p>
                  </a:txBody>
                  <a:tcPr marL="0" marR="0" marT="323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0" algn="ctr">
                        <a:lnSpc>
                          <a:spcPct val="100000"/>
                        </a:lnSpc>
                        <a:spcBef>
                          <a:spcPts val="340"/>
                        </a:spcBef>
                      </a:pPr>
                      <a:r>
                        <a:rPr lang="en-US" sz="800">
                          <a:latin typeface="Calibri"/>
                          <a:cs typeface="Calibri"/>
                        </a:rPr>
                        <a:t>8.92%</a:t>
                      </a:r>
                      <a:endParaRPr sz="800">
                        <a:latin typeface="Calibri"/>
                        <a:cs typeface="Calibri"/>
                      </a:endParaRPr>
                    </a:p>
                  </a:txBody>
                  <a:tcPr marL="0" marR="0" marT="323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890" algn="ctr">
                        <a:lnSpc>
                          <a:spcPct val="100000"/>
                        </a:lnSpc>
                        <a:spcBef>
                          <a:spcPts val="340"/>
                        </a:spcBef>
                      </a:pPr>
                      <a:r>
                        <a:rPr lang="en-US" sz="800">
                          <a:latin typeface="Calibri"/>
                          <a:cs typeface="Calibri"/>
                        </a:rPr>
                        <a:t>1.40%</a:t>
                      </a:r>
                      <a:endParaRPr sz="800">
                        <a:latin typeface="Calibri"/>
                        <a:cs typeface="Calibri"/>
                      </a:endParaRPr>
                    </a:p>
                  </a:txBody>
                  <a:tcPr marL="0" marR="0" marT="323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340"/>
                        </a:spcBef>
                      </a:pPr>
                      <a:r>
                        <a:rPr lang="en-US" sz="800" spc="-40">
                          <a:latin typeface="Calibri"/>
                          <a:cs typeface="Calibri"/>
                        </a:rPr>
                        <a:t>93.8%</a:t>
                      </a:r>
                      <a:endParaRPr sz="800" spc="-40">
                        <a:latin typeface="Calibri"/>
                        <a:cs typeface="Calibri"/>
                      </a:endParaRPr>
                    </a:p>
                  </a:txBody>
                  <a:tcPr marL="0" marR="0" marT="323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0955" algn="ctr">
                        <a:lnSpc>
                          <a:spcPct val="100000"/>
                        </a:lnSpc>
                        <a:spcBef>
                          <a:spcPts val="340"/>
                        </a:spcBef>
                      </a:pPr>
                      <a:r>
                        <a:rPr lang="en-US" sz="800">
                          <a:latin typeface="Calibri"/>
                          <a:cs typeface="Calibri"/>
                        </a:rPr>
                        <a:t>0%</a:t>
                      </a:r>
                      <a:endParaRPr sz="800">
                        <a:latin typeface="Calibri"/>
                        <a:cs typeface="Calibri"/>
                      </a:endParaRPr>
                    </a:p>
                  </a:txBody>
                  <a:tcPr marL="0" marR="0" marT="323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1430" algn="ctr">
                        <a:lnSpc>
                          <a:spcPct val="100000"/>
                        </a:lnSpc>
                        <a:spcBef>
                          <a:spcPts val="340"/>
                        </a:spcBef>
                      </a:pPr>
                      <a:r>
                        <a:rPr lang="en-US" sz="800" spc="-40">
                          <a:latin typeface="Calibri"/>
                          <a:cs typeface="Calibri"/>
                        </a:rPr>
                        <a:t>0%</a:t>
                      </a:r>
                      <a:endParaRPr sz="800" spc="-40">
                        <a:latin typeface="Calibri"/>
                        <a:cs typeface="Calibri"/>
                      </a:endParaRPr>
                    </a:p>
                  </a:txBody>
                  <a:tcPr marL="0" marR="0" marT="32385" marB="0">
                    <a:lnL w="12700">
                      <a:solidFill>
                        <a:srgbClr val="000000"/>
                      </a:solidFill>
                      <a:prstDash val="solid"/>
                    </a:lnL>
                    <a:lnR w="12700" cap="flat" cmpd="sng" algn="ctr">
                      <a:solidFill>
                        <a:srgbClr val="000000"/>
                      </a:solidFill>
                      <a:prstDash val="solid"/>
                      <a:round/>
                      <a:headEnd type="none" w="med" len="med"/>
                      <a:tailEnd type="none" w="med" len="med"/>
                    </a:lnR>
                    <a:lnT w="12700">
                      <a:solidFill>
                        <a:srgbClr val="000000"/>
                      </a:solidFill>
                      <a:prstDash val="solid"/>
                    </a:lnT>
                    <a:lnB w="12700">
                      <a:solidFill>
                        <a:srgbClr val="000000"/>
                      </a:solidFill>
                      <a:prstDash val="solid"/>
                    </a:lnB>
                  </a:tcPr>
                </a:tc>
                <a:tc>
                  <a:txBody>
                    <a:bodyPr/>
                    <a:lstStyle/>
                    <a:p>
                      <a:pPr marL="11430" algn="ctr">
                        <a:lnSpc>
                          <a:spcPct val="100000"/>
                        </a:lnSpc>
                        <a:spcBef>
                          <a:spcPts val="340"/>
                        </a:spcBef>
                      </a:pPr>
                      <a:r>
                        <a:rPr lang="en-US" sz="800" spc="-40">
                          <a:latin typeface="Calibri"/>
                          <a:cs typeface="Calibri"/>
                        </a:rPr>
                        <a:t>99%</a:t>
                      </a:r>
                      <a:endParaRPr sz="800" spc="-40">
                        <a:latin typeface="Calibri"/>
                        <a:cs typeface="Calibri"/>
                      </a:endParaRPr>
                    </a:p>
                  </a:txBody>
                  <a:tcPr marL="0" marR="0" marT="32385"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extLst>
                  <a:ext uri="{0D108BD9-81ED-4DB2-BD59-A6C34878D82A}">
                    <a16:rowId xmlns:a16="http://schemas.microsoft.com/office/drawing/2014/main" val="10002"/>
                  </a:ext>
                </a:extLst>
              </a:tr>
            </a:tbl>
          </a:graphicData>
        </a:graphic>
      </p:graphicFrame>
      <p:graphicFrame>
        <p:nvGraphicFramePr>
          <p:cNvPr id="3" name="object 3"/>
          <p:cNvGraphicFramePr>
            <a:graphicFrameLocks noGrp="1"/>
          </p:cNvGraphicFramePr>
          <p:nvPr>
            <p:extLst>
              <p:ext uri="{D42A27DB-BD31-4B8C-83A1-F6EECF244321}">
                <p14:modId xmlns:p14="http://schemas.microsoft.com/office/powerpoint/2010/main" val="1320261123"/>
              </p:ext>
            </p:extLst>
          </p:nvPr>
        </p:nvGraphicFramePr>
        <p:xfrm>
          <a:off x="825887" y="3838548"/>
          <a:ext cx="7485151" cy="1492437"/>
        </p:xfrm>
        <a:graphic>
          <a:graphicData uri="http://schemas.openxmlformats.org/drawingml/2006/table">
            <a:tbl>
              <a:tblPr firstRow="1" bandRow="1">
                <a:tableStyleId>{2D5ABB26-0587-4C30-8999-92F81FD0307C}</a:tableStyleId>
              </a:tblPr>
              <a:tblGrid>
                <a:gridCol w="785148">
                  <a:extLst>
                    <a:ext uri="{9D8B030D-6E8A-4147-A177-3AD203B41FA5}">
                      <a16:colId xmlns:a16="http://schemas.microsoft.com/office/drawing/2014/main" val="20000"/>
                    </a:ext>
                  </a:extLst>
                </a:gridCol>
                <a:gridCol w="626821">
                  <a:extLst>
                    <a:ext uri="{9D8B030D-6E8A-4147-A177-3AD203B41FA5}">
                      <a16:colId xmlns:a16="http://schemas.microsoft.com/office/drawing/2014/main" val="20001"/>
                    </a:ext>
                  </a:extLst>
                </a:gridCol>
                <a:gridCol w="787006">
                  <a:extLst>
                    <a:ext uri="{9D8B030D-6E8A-4147-A177-3AD203B41FA5}">
                      <a16:colId xmlns:a16="http://schemas.microsoft.com/office/drawing/2014/main" val="20002"/>
                    </a:ext>
                  </a:extLst>
                </a:gridCol>
                <a:gridCol w="661642">
                  <a:extLst>
                    <a:ext uri="{9D8B030D-6E8A-4147-A177-3AD203B41FA5}">
                      <a16:colId xmlns:a16="http://schemas.microsoft.com/office/drawing/2014/main" val="20003"/>
                    </a:ext>
                  </a:extLst>
                </a:gridCol>
                <a:gridCol w="661642">
                  <a:extLst>
                    <a:ext uri="{9D8B030D-6E8A-4147-A177-3AD203B41FA5}">
                      <a16:colId xmlns:a16="http://schemas.microsoft.com/office/drawing/2014/main" val="20004"/>
                    </a:ext>
                  </a:extLst>
                </a:gridCol>
                <a:gridCol w="550207">
                  <a:extLst>
                    <a:ext uri="{9D8B030D-6E8A-4147-A177-3AD203B41FA5}">
                      <a16:colId xmlns:a16="http://schemas.microsoft.com/office/drawing/2014/main" val="20005"/>
                    </a:ext>
                  </a:extLst>
                </a:gridCol>
                <a:gridCol w="1095161">
                  <a:extLst>
                    <a:ext uri="{9D8B030D-6E8A-4147-A177-3AD203B41FA5}">
                      <a16:colId xmlns:a16="http://schemas.microsoft.com/office/drawing/2014/main" val="20006"/>
                    </a:ext>
                  </a:extLst>
                </a:gridCol>
                <a:gridCol w="1154313">
                  <a:extLst>
                    <a:ext uri="{9D8B030D-6E8A-4147-A177-3AD203B41FA5}">
                      <a16:colId xmlns:a16="http://schemas.microsoft.com/office/drawing/2014/main" val="20007"/>
                    </a:ext>
                  </a:extLst>
                </a:gridCol>
                <a:gridCol w="1163211">
                  <a:extLst>
                    <a:ext uri="{9D8B030D-6E8A-4147-A177-3AD203B41FA5}">
                      <a16:colId xmlns:a16="http://schemas.microsoft.com/office/drawing/2014/main" val="20008"/>
                    </a:ext>
                  </a:extLst>
                </a:gridCol>
              </a:tblGrid>
              <a:tr h="419180">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985" algn="ctr">
                        <a:lnSpc>
                          <a:spcPct val="100000"/>
                        </a:lnSpc>
                        <a:spcBef>
                          <a:spcPts val="280"/>
                        </a:spcBef>
                      </a:pPr>
                      <a:r>
                        <a:rPr sz="1100" spc="10">
                          <a:latin typeface="Calibri"/>
                          <a:cs typeface="Calibri"/>
                        </a:rPr>
                        <a:t>ALL</a:t>
                      </a:r>
                      <a:endParaRPr sz="1100">
                        <a:latin typeface="Calibri"/>
                        <a:cs typeface="Calibri"/>
                      </a:endParaRPr>
                    </a:p>
                  </a:txBody>
                  <a:tcPr marL="0" marR="0" marT="266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D9D9"/>
                    </a:solidFill>
                  </a:tcPr>
                </a:tc>
                <a:tc>
                  <a:txBody>
                    <a:bodyPr/>
                    <a:lstStyle/>
                    <a:p>
                      <a:pPr marL="8255" algn="ctr">
                        <a:lnSpc>
                          <a:spcPct val="100000"/>
                        </a:lnSpc>
                        <a:spcBef>
                          <a:spcPts val="280"/>
                        </a:spcBef>
                      </a:pPr>
                      <a:r>
                        <a:rPr sz="1100" spc="15">
                          <a:latin typeface="Calibri"/>
                          <a:cs typeface="Calibri"/>
                        </a:rPr>
                        <a:t>HISPANIC</a:t>
                      </a:r>
                      <a:endParaRPr sz="1100">
                        <a:latin typeface="Calibri"/>
                        <a:cs typeface="Calibri"/>
                      </a:endParaRPr>
                    </a:p>
                  </a:txBody>
                  <a:tcPr marL="0" marR="0" marT="266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D9D9"/>
                    </a:solidFill>
                  </a:tcPr>
                </a:tc>
                <a:tc>
                  <a:txBody>
                    <a:bodyPr/>
                    <a:lstStyle/>
                    <a:p>
                      <a:pPr marL="3175" algn="ctr">
                        <a:lnSpc>
                          <a:spcPct val="100000"/>
                        </a:lnSpc>
                        <a:spcBef>
                          <a:spcPts val="280"/>
                        </a:spcBef>
                      </a:pPr>
                      <a:r>
                        <a:rPr sz="1100" spc="30">
                          <a:latin typeface="Calibri"/>
                          <a:cs typeface="Calibri"/>
                        </a:rPr>
                        <a:t>ASIAN</a:t>
                      </a:r>
                      <a:endParaRPr sz="1100">
                        <a:latin typeface="Calibri"/>
                        <a:cs typeface="Calibri"/>
                      </a:endParaRPr>
                    </a:p>
                  </a:txBody>
                  <a:tcPr marL="0" marR="0" marT="266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D9D9"/>
                    </a:solidFill>
                  </a:tcPr>
                </a:tc>
                <a:tc>
                  <a:txBody>
                    <a:bodyPr/>
                    <a:lstStyle/>
                    <a:p>
                      <a:pPr algn="ctr">
                        <a:lnSpc>
                          <a:spcPct val="100000"/>
                        </a:lnSpc>
                        <a:spcBef>
                          <a:spcPts val="280"/>
                        </a:spcBef>
                      </a:pPr>
                      <a:r>
                        <a:rPr sz="1100">
                          <a:latin typeface="Calibri"/>
                          <a:cs typeface="Calibri"/>
                        </a:rPr>
                        <a:t>BLACK</a:t>
                      </a:r>
                    </a:p>
                  </a:txBody>
                  <a:tcPr marL="0" marR="0" marT="266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D9D9"/>
                    </a:solidFill>
                  </a:tcPr>
                </a:tc>
                <a:tc>
                  <a:txBody>
                    <a:bodyPr/>
                    <a:lstStyle/>
                    <a:p>
                      <a:pPr marR="13970" algn="ctr">
                        <a:lnSpc>
                          <a:spcPct val="100000"/>
                        </a:lnSpc>
                        <a:spcBef>
                          <a:spcPts val="280"/>
                        </a:spcBef>
                      </a:pPr>
                      <a:r>
                        <a:rPr sz="1100">
                          <a:latin typeface="Calibri"/>
                          <a:cs typeface="Calibri"/>
                        </a:rPr>
                        <a:t>White</a:t>
                      </a:r>
                    </a:p>
                  </a:txBody>
                  <a:tcPr marL="0" marR="0" marT="266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D9D9"/>
                    </a:solidFill>
                  </a:tcPr>
                </a:tc>
                <a:tc>
                  <a:txBody>
                    <a:bodyPr/>
                    <a:lstStyle/>
                    <a:p>
                      <a:pPr marL="58420" marR="86995" indent="0" algn="ctr">
                        <a:lnSpc>
                          <a:spcPct val="102899"/>
                        </a:lnSpc>
                        <a:spcBef>
                          <a:spcPts val="229"/>
                        </a:spcBef>
                      </a:pPr>
                      <a:r>
                        <a:rPr sz="1100" spc="5">
                          <a:latin typeface="Calibri"/>
                          <a:cs typeface="Calibri"/>
                        </a:rPr>
                        <a:t>American </a:t>
                      </a:r>
                      <a:r>
                        <a:rPr lang="en-US" sz="1100" spc="20">
                          <a:latin typeface="Calibri"/>
                          <a:cs typeface="Calibri"/>
                        </a:rPr>
                        <a:t>Indian</a:t>
                      </a:r>
                      <a:endParaRPr lang="en-US" sz="1400"/>
                    </a:p>
                    <a:p>
                      <a:pPr marL="58420" marR="86995" lvl="0" indent="0" algn="ctr">
                        <a:lnSpc>
                          <a:spcPct val="102899"/>
                        </a:lnSpc>
                        <a:spcBef>
                          <a:spcPts val="229"/>
                        </a:spcBef>
                        <a:buNone/>
                      </a:pPr>
                      <a:r>
                        <a:rPr lang="en-US" sz="1100" spc="5">
                          <a:latin typeface="Calibri"/>
                          <a:cs typeface="Calibri"/>
                        </a:rPr>
                        <a:t>or</a:t>
                      </a:r>
                      <a:r>
                        <a:rPr sz="1100" spc="5">
                          <a:latin typeface="Calibri"/>
                          <a:cs typeface="Calibri"/>
                        </a:rPr>
                        <a:t> </a:t>
                      </a:r>
                      <a:r>
                        <a:rPr sz="1100" spc="15">
                          <a:latin typeface="Calibri"/>
                          <a:cs typeface="Calibri"/>
                        </a:rPr>
                        <a:t>Alaska</a:t>
                      </a:r>
                      <a:r>
                        <a:rPr lang="en-US" sz="1100" spc="15">
                          <a:latin typeface="Calibri"/>
                          <a:cs typeface="Calibri"/>
                        </a:rPr>
                        <a:t> </a:t>
                      </a:r>
                      <a:r>
                        <a:rPr sz="1100" spc="15">
                          <a:latin typeface="Calibri"/>
                          <a:cs typeface="Calibri"/>
                        </a:rPr>
                        <a:t> </a:t>
                      </a:r>
                      <a:r>
                        <a:rPr sz="1100">
                          <a:latin typeface="Calibri"/>
                          <a:cs typeface="Calibri"/>
                        </a:rPr>
                        <a:t>Native</a:t>
                      </a:r>
                    </a:p>
                  </a:txBody>
                  <a:tcPr marL="0" marR="0" marT="2190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D9D9"/>
                    </a:solidFill>
                  </a:tcPr>
                </a:tc>
                <a:tc>
                  <a:txBody>
                    <a:bodyPr/>
                    <a:lstStyle/>
                    <a:p>
                      <a:pPr marL="58420" marR="97155" indent="0" algn="ctr">
                        <a:lnSpc>
                          <a:spcPct val="102899"/>
                        </a:lnSpc>
                        <a:spcBef>
                          <a:spcPts val="229"/>
                        </a:spcBef>
                      </a:pPr>
                      <a:r>
                        <a:rPr sz="1100">
                          <a:latin typeface="Calibri"/>
                          <a:cs typeface="Calibri"/>
                        </a:rPr>
                        <a:t>Native</a:t>
                      </a:r>
                      <a:r>
                        <a:rPr lang="en-US" sz="1100">
                          <a:latin typeface="Calibri"/>
                          <a:cs typeface="Calibri"/>
                        </a:rPr>
                        <a:t> </a:t>
                      </a:r>
                      <a:r>
                        <a:rPr sz="1100">
                          <a:latin typeface="Calibri"/>
                          <a:cs typeface="Calibri"/>
                        </a:rPr>
                        <a:t> </a:t>
                      </a:r>
                      <a:r>
                        <a:rPr sz="1100" spc="5">
                          <a:latin typeface="Calibri"/>
                          <a:cs typeface="Calibri"/>
                        </a:rPr>
                        <a:t>H</a:t>
                      </a:r>
                      <a:r>
                        <a:rPr sz="1100" spc="-10">
                          <a:latin typeface="Calibri"/>
                          <a:cs typeface="Calibri"/>
                        </a:rPr>
                        <a:t>a</a:t>
                      </a:r>
                      <a:r>
                        <a:rPr sz="1100" spc="25">
                          <a:latin typeface="Calibri"/>
                          <a:cs typeface="Calibri"/>
                        </a:rPr>
                        <a:t>w</a:t>
                      </a:r>
                      <a:r>
                        <a:rPr sz="1100" spc="-10">
                          <a:latin typeface="Calibri"/>
                          <a:cs typeface="Calibri"/>
                        </a:rPr>
                        <a:t>a</a:t>
                      </a:r>
                      <a:r>
                        <a:rPr sz="1100" spc="-30">
                          <a:latin typeface="Calibri"/>
                          <a:cs typeface="Calibri"/>
                        </a:rPr>
                        <a:t>ii</a:t>
                      </a:r>
                      <a:r>
                        <a:rPr sz="1100" spc="-10">
                          <a:latin typeface="Calibri"/>
                          <a:cs typeface="Calibri"/>
                        </a:rPr>
                        <a:t>a</a:t>
                      </a:r>
                      <a:r>
                        <a:rPr sz="1100" spc="-5">
                          <a:latin typeface="Calibri"/>
                          <a:cs typeface="Calibri"/>
                        </a:rPr>
                        <a:t>n</a:t>
                      </a:r>
                      <a:r>
                        <a:rPr sz="1100" spc="-30">
                          <a:latin typeface="Calibri"/>
                          <a:cs typeface="Calibri"/>
                        </a:rPr>
                        <a:t>/</a:t>
                      </a:r>
                      <a:r>
                        <a:rPr sz="1100" spc="25">
                          <a:latin typeface="Calibri"/>
                          <a:cs typeface="Calibri"/>
                        </a:rPr>
                        <a:t>O</a:t>
                      </a:r>
                      <a:r>
                        <a:rPr sz="1100" spc="-30">
                          <a:latin typeface="Calibri"/>
                          <a:cs typeface="Calibri"/>
                        </a:rPr>
                        <a:t>t</a:t>
                      </a:r>
                      <a:r>
                        <a:rPr sz="1100" spc="-5">
                          <a:latin typeface="Calibri"/>
                          <a:cs typeface="Calibri"/>
                        </a:rPr>
                        <a:t>h</a:t>
                      </a:r>
                      <a:r>
                        <a:rPr sz="1100" spc="-40">
                          <a:latin typeface="Calibri"/>
                          <a:cs typeface="Calibri"/>
                        </a:rPr>
                        <a:t>e</a:t>
                      </a:r>
                      <a:r>
                        <a:rPr sz="1100">
                          <a:latin typeface="Calibri"/>
                          <a:cs typeface="Calibri"/>
                        </a:rPr>
                        <a:t>r</a:t>
                      </a:r>
                    </a:p>
                  </a:txBody>
                  <a:tcPr marL="0" marR="0" marT="2190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D9D9"/>
                    </a:solidFill>
                  </a:tcPr>
                </a:tc>
                <a:tc>
                  <a:txBody>
                    <a:bodyPr/>
                    <a:lstStyle/>
                    <a:p>
                      <a:pPr marL="13335" algn="ctr">
                        <a:lnSpc>
                          <a:spcPct val="100000"/>
                        </a:lnSpc>
                        <a:spcBef>
                          <a:spcPts val="280"/>
                        </a:spcBef>
                      </a:pPr>
                      <a:r>
                        <a:rPr sz="1100" spc="-10">
                          <a:latin typeface="Calibri"/>
                          <a:cs typeface="Calibri"/>
                        </a:rPr>
                        <a:t>Two </a:t>
                      </a:r>
                      <a:r>
                        <a:rPr sz="1100" spc="5">
                          <a:latin typeface="Calibri"/>
                          <a:cs typeface="Calibri"/>
                        </a:rPr>
                        <a:t>or</a:t>
                      </a:r>
                      <a:r>
                        <a:rPr sz="1100" spc="-125">
                          <a:latin typeface="Calibri"/>
                          <a:cs typeface="Calibri"/>
                        </a:rPr>
                        <a:t> </a:t>
                      </a:r>
                      <a:r>
                        <a:rPr sz="1100" spc="10">
                          <a:latin typeface="Calibri"/>
                          <a:cs typeface="Calibri"/>
                        </a:rPr>
                        <a:t>More</a:t>
                      </a:r>
                      <a:endParaRPr sz="1100">
                        <a:latin typeface="Calibri"/>
                        <a:cs typeface="Calibri"/>
                      </a:endParaRPr>
                    </a:p>
                  </a:txBody>
                  <a:tcPr marL="0" marR="0" marT="266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D9D9"/>
                    </a:solidFill>
                  </a:tcPr>
                </a:tc>
                <a:extLst>
                  <a:ext uri="{0D108BD9-81ED-4DB2-BD59-A6C34878D82A}">
                    <a16:rowId xmlns:a16="http://schemas.microsoft.com/office/drawing/2014/main" val="10000"/>
                  </a:ext>
                </a:extLst>
              </a:tr>
              <a:tr h="466725">
                <a:tc>
                  <a:txBody>
                    <a:bodyPr/>
                    <a:lstStyle/>
                    <a:p>
                      <a:pPr marL="92075">
                        <a:lnSpc>
                          <a:spcPct val="100000"/>
                        </a:lnSpc>
                        <a:spcBef>
                          <a:spcPts val="285"/>
                        </a:spcBef>
                      </a:pPr>
                      <a:r>
                        <a:rPr sz="1100">
                          <a:latin typeface="Calibri"/>
                          <a:cs typeface="Calibri"/>
                        </a:rPr>
                        <a:t>Number</a:t>
                      </a:r>
                    </a:p>
                  </a:txBody>
                  <a:tcPr marL="0" marR="0" marT="2714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285"/>
                        </a:spcBef>
                      </a:pPr>
                      <a:r>
                        <a:rPr lang="en-US" sz="1100" spc="30">
                          <a:latin typeface="Calibri"/>
                          <a:cs typeface="Calibri"/>
                        </a:rPr>
                        <a:t>785</a:t>
                      </a:r>
                      <a:endParaRPr sz="1100" spc="30">
                        <a:latin typeface="Calibri"/>
                        <a:cs typeface="Calibri"/>
                      </a:endParaRPr>
                    </a:p>
                  </a:txBody>
                  <a:tcPr marL="0" marR="0" marT="2714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85"/>
                        </a:spcBef>
                      </a:pPr>
                      <a:r>
                        <a:rPr lang="en-US" sz="1100" spc="30">
                          <a:latin typeface="Calibri"/>
                          <a:cs typeface="Calibri"/>
                        </a:rPr>
                        <a:t>780</a:t>
                      </a:r>
                      <a:endParaRPr sz="1100" spc="30">
                        <a:latin typeface="Calibri"/>
                        <a:cs typeface="Calibri"/>
                      </a:endParaRPr>
                    </a:p>
                  </a:txBody>
                  <a:tcPr marL="0" marR="0" marT="2714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525" algn="ctr">
                        <a:lnSpc>
                          <a:spcPct val="100000"/>
                        </a:lnSpc>
                        <a:spcBef>
                          <a:spcPts val="285"/>
                        </a:spcBef>
                      </a:pPr>
                      <a:r>
                        <a:rPr lang="en-US" sz="1100" spc="35">
                          <a:latin typeface="Calibri"/>
                          <a:cs typeface="Calibri"/>
                        </a:rPr>
                        <a:t>0</a:t>
                      </a:r>
                      <a:endParaRPr sz="1100" spc="35">
                        <a:latin typeface="Calibri"/>
                        <a:cs typeface="Calibri"/>
                      </a:endParaRPr>
                    </a:p>
                  </a:txBody>
                  <a:tcPr marL="0" marR="0" marT="2714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0795" algn="ctr">
                        <a:lnSpc>
                          <a:spcPct val="100000"/>
                        </a:lnSpc>
                        <a:spcBef>
                          <a:spcPts val="285"/>
                        </a:spcBef>
                      </a:pPr>
                      <a:r>
                        <a:rPr lang="en-US" sz="1100" spc="35">
                          <a:latin typeface="Calibri"/>
                          <a:cs typeface="Calibri"/>
                        </a:rPr>
                        <a:t>1</a:t>
                      </a:r>
                      <a:endParaRPr sz="1100" spc="35">
                        <a:latin typeface="Calibri"/>
                        <a:cs typeface="Calibri"/>
                      </a:endParaRPr>
                    </a:p>
                  </a:txBody>
                  <a:tcPr marL="0" marR="0" marT="2714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065" algn="ctr">
                        <a:lnSpc>
                          <a:spcPct val="100000"/>
                        </a:lnSpc>
                        <a:spcBef>
                          <a:spcPts val="285"/>
                        </a:spcBef>
                      </a:pPr>
                      <a:r>
                        <a:rPr lang="en-US" sz="1100" spc="35">
                          <a:latin typeface="Calibri"/>
                          <a:cs typeface="Calibri"/>
                        </a:rPr>
                        <a:t>4</a:t>
                      </a:r>
                      <a:endParaRPr sz="1100" spc="35">
                        <a:latin typeface="Calibri"/>
                        <a:cs typeface="Calibri"/>
                      </a:endParaRPr>
                    </a:p>
                  </a:txBody>
                  <a:tcPr marL="0" marR="0" marT="2714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3970" algn="ctr">
                        <a:lnSpc>
                          <a:spcPct val="100000"/>
                        </a:lnSpc>
                        <a:spcBef>
                          <a:spcPts val="285"/>
                        </a:spcBef>
                      </a:pPr>
                      <a:r>
                        <a:rPr lang="en-US" sz="1100" spc="35">
                          <a:latin typeface="Calibri"/>
                          <a:cs typeface="Calibri"/>
                        </a:rPr>
                        <a:t>0</a:t>
                      </a:r>
                      <a:endParaRPr sz="1100" spc="35">
                        <a:latin typeface="Calibri"/>
                        <a:cs typeface="Calibri"/>
                      </a:endParaRPr>
                    </a:p>
                  </a:txBody>
                  <a:tcPr marL="0" marR="0" marT="2714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68960" marR="629920" lvl="0" indent="0" algn="ctr" defTabSz="1484313">
                        <a:lnSpc>
                          <a:spcPct val="100000"/>
                        </a:lnSpc>
                        <a:spcBef>
                          <a:spcPts val="285"/>
                        </a:spcBef>
                      </a:pPr>
                      <a:r>
                        <a:rPr lang="en-US" sz="1100" spc="35">
                          <a:latin typeface="+mn-lt"/>
                          <a:cs typeface="Calibri"/>
                        </a:rPr>
                        <a:t>0</a:t>
                      </a:r>
                    </a:p>
                  </a:txBody>
                  <a:tcPr marL="0" marR="0" marT="2714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0" algn="ctr">
                        <a:lnSpc>
                          <a:spcPct val="100000"/>
                        </a:lnSpc>
                        <a:spcBef>
                          <a:spcPts val="285"/>
                        </a:spcBef>
                      </a:pPr>
                      <a:r>
                        <a:rPr lang="en-US" sz="1100">
                          <a:latin typeface="Calibri"/>
                          <a:cs typeface="Calibri"/>
                        </a:rPr>
                        <a:t>0</a:t>
                      </a:r>
                      <a:endParaRPr sz="1100">
                        <a:latin typeface="Calibri"/>
                        <a:cs typeface="Calibri"/>
                      </a:endParaRPr>
                    </a:p>
                  </a:txBody>
                  <a:tcPr marL="0" marR="0" marT="2714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466658">
                <a:tc>
                  <a:txBody>
                    <a:bodyPr/>
                    <a:lstStyle/>
                    <a:p>
                      <a:pPr marL="92075">
                        <a:lnSpc>
                          <a:spcPct val="100000"/>
                        </a:lnSpc>
                        <a:spcBef>
                          <a:spcPts val="295"/>
                        </a:spcBef>
                      </a:pPr>
                      <a:r>
                        <a:rPr sz="1100">
                          <a:latin typeface="Calibri"/>
                          <a:cs typeface="Calibri"/>
                        </a:rPr>
                        <a:t>Percent</a:t>
                      </a:r>
                    </a:p>
                  </a:txBody>
                  <a:tcPr marL="0" marR="0" marT="2809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95"/>
                        </a:spcBef>
                      </a:pPr>
                      <a:r>
                        <a:rPr lang="en-US" sz="1100" spc="35">
                          <a:latin typeface="Calibri"/>
                          <a:cs typeface="Calibri"/>
                        </a:rPr>
                        <a:t>100%</a:t>
                      </a:r>
                      <a:endParaRPr sz="1100" spc="35">
                        <a:latin typeface="Calibri"/>
                        <a:cs typeface="Calibri"/>
                      </a:endParaRPr>
                    </a:p>
                  </a:txBody>
                  <a:tcPr marL="0" marR="0" marT="2809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95"/>
                        </a:spcBef>
                      </a:pPr>
                      <a:r>
                        <a:rPr lang="en-US" sz="1100" spc="25">
                          <a:latin typeface="Calibri"/>
                          <a:cs typeface="Calibri"/>
                        </a:rPr>
                        <a:t>99.4%</a:t>
                      </a:r>
                      <a:endParaRPr sz="1100" spc="25">
                        <a:latin typeface="Calibri"/>
                        <a:cs typeface="Calibri"/>
                      </a:endParaRPr>
                    </a:p>
                  </a:txBody>
                  <a:tcPr marL="0" marR="0" marT="2809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95"/>
                        </a:spcBef>
                      </a:pPr>
                      <a:r>
                        <a:rPr lang="en-US" sz="1100" spc="20">
                          <a:latin typeface="Calibri"/>
                          <a:cs typeface="Calibri"/>
                        </a:rPr>
                        <a:t>0%</a:t>
                      </a:r>
                      <a:endParaRPr sz="1100" spc="20">
                        <a:latin typeface="Calibri"/>
                        <a:cs typeface="Calibri"/>
                      </a:endParaRPr>
                    </a:p>
                  </a:txBody>
                  <a:tcPr marL="0" marR="0" marT="2809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95"/>
                        </a:spcBef>
                      </a:pPr>
                      <a:r>
                        <a:rPr lang="en-US" sz="1100" spc="20">
                          <a:latin typeface="Calibri"/>
                          <a:cs typeface="Calibri"/>
                        </a:rPr>
                        <a:t>0.13%</a:t>
                      </a:r>
                      <a:endParaRPr sz="1100" spc="20">
                        <a:latin typeface="Calibri"/>
                        <a:cs typeface="Calibri"/>
                      </a:endParaRPr>
                    </a:p>
                  </a:txBody>
                  <a:tcPr marL="0" marR="0" marT="2809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95"/>
                        </a:spcBef>
                      </a:pPr>
                      <a:r>
                        <a:rPr lang="en-US" sz="1100" spc="20">
                          <a:latin typeface="Calibri"/>
                          <a:cs typeface="Calibri"/>
                        </a:rPr>
                        <a:t>0.51%</a:t>
                      </a:r>
                      <a:endParaRPr sz="1100" spc="20">
                        <a:latin typeface="Calibri"/>
                        <a:cs typeface="Calibri"/>
                      </a:endParaRPr>
                    </a:p>
                  </a:txBody>
                  <a:tcPr marL="0" marR="0" marT="2809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295"/>
                        </a:spcBef>
                      </a:pPr>
                      <a:r>
                        <a:rPr lang="en-US" sz="1100" spc="25">
                          <a:latin typeface="Calibri"/>
                          <a:cs typeface="Calibri"/>
                        </a:rPr>
                        <a:t>0%</a:t>
                      </a:r>
                      <a:endParaRPr sz="1100" spc="25">
                        <a:latin typeface="Calibri"/>
                        <a:cs typeface="Calibri"/>
                      </a:endParaRPr>
                    </a:p>
                  </a:txBody>
                  <a:tcPr marL="0" marR="0" marT="2809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69595" marR="629285" indent="0" algn="ctr">
                        <a:lnSpc>
                          <a:spcPct val="100000"/>
                        </a:lnSpc>
                        <a:spcBef>
                          <a:spcPts val="295"/>
                        </a:spcBef>
                      </a:pPr>
                      <a:r>
                        <a:rPr lang="en-US" sz="1100" spc="35">
                          <a:latin typeface="+mn-lt"/>
                          <a:cs typeface="Calibri"/>
                        </a:rPr>
                        <a:t>0</a:t>
                      </a:r>
                    </a:p>
                  </a:txBody>
                  <a:tcPr marL="0" marR="0" marT="2809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0" algn="ctr">
                        <a:lnSpc>
                          <a:spcPct val="100000"/>
                        </a:lnSpc>
                        <a:spcBef>
                          <a:spcPts val="295"/>
                        </a:spcBef>
                      </a:pPr>
                      <a:r>
                        <a:rPr lang="en-US" sz="1100">
                          <a:latin typeface="Calibri"/>
                          <a:cs typeface="Calibri"/>
                        </a:rPr>
                        <a:t>0%</a:t>
                      </a:r>
                      <a:endParaRPr sz="1100">
                        <a:latin typeface="Calibri"/>
                        <a:cs typeface="Calibri"/>
                      </a:endParaRPr>
                    </a:p>
                  </a:txBody>
                  <a:tcPr marL="0" marR="0" marT="2809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bl>
          </a:graphicData>
        </a:graphic>
      </p:graphicFrame>
      <p:sp>
        <p:nvSpPr>
          <p:cNvPr id="16" name="object 6">
            <a:extLst>
              <a:ext uri="{FF2B5EF4-FFF2-40B4-BE49-F238E27FC236}">
                <a16:creationId xmlns:a16="http://schemas.microsoft.com/office/drawing/2014/main" id="{A14278C4-951A-4F1B-977C-10D86DBADAA3}"/>
              </a:ext>
            </a:extLst>
          </p:cNvPr>
          <p:cNvSpPr/>
          <p:nvPr/>
        </p:nvSpPr>
        <p:spPr>
          <a:xfrm>
            <a:off x="106052" y="5179488"/>
            <a:ext cx="734116" cy="743491"/>
          </a:xfrm>
          <a:prstGeom prst="rect">
            <a:avLst/>
          </a:prstGeom>
          <a:blipFill>
            <a:blip r:embed="rId3" cstate="print"/>
            <a:stretch>
              <a:fillRect/>
            </a:stretch>
          </a:blipFill>
        </p:spPr>
        <p:txBody>
          <a:bodyPr wrap="square" lIns="0" tIns="0" rIns="0" bIns="0" rtlCol="0"/>
          <a:lstStyle/>
          <a:p>
            <a:endParaRPr sz="1350"/>
          </a:p>
        </p:txBody>
      </p:sp>
      <p:sp>
        <p:nvSpPr>
          <p:cNvPr id="17" name="Slide Number Placeholder 4">
            <a:extLst>
              <a:ext uri="{FF2B5EF4-FFF2-40B4-BE49-F238E27FC236}">
                <a16:creationId xmlns:a16="http://schemas.microsoft.com/office/drawing/2014/main" id="{133024BE-35AA-4CFF-A5CF-E3853C257193}"/>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7</a:t>
            </a:fld>
            <a:endParaRPr lang="en-US" sz="900"/>
          </a:p>
        </p:txBody>
      </p:sp>
      <p:sp>
        <p:nvSpPr>
          <p:cNvPr id="11" name="TextBox 10">
            <a:extLst>
              <a:ext uri="{FF2B5EF4-FFF2-40B4-BE49-F238E27FC236}">
                <a16:creationId xmlns:a16="http://schemas.microsoft.com/office/drawing/2014/main" id="{3DAFCCC3-E362-4E52-A393-539FCAB35E1A}"/>
              </a:ext>
            </a:extLst>
          </p:cNvPr>
          <p:cNvSpPr txBox="1"/>
          <p:nvPr/>
        </p:nvSpPr>
        <p:spPr>
          <a:xfrm>
            <a:off x="834052" y="1453623"/>
            <a:ext cx="7673863" cy="96949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100" b="1" u="sng">
                <a:solidFill>
                  <a:srgbClr val="632523"/>
                </a:solidFill>
                <a:cs typeface="Calibri"/>
              </a:rPr>
              <a:t>Campus Demographics</a:t>
            </a:r>
          </a:p>
          <a:p>
            <a:pPr marL="213995" indent="-213995">
              <a:buFont typeface="Arial"/>
              <a:buChar char="•"/>
            </a:pPr>
            <a:endParaRPr lang="en-US" sz="1050">
              <a:cs typeface="Calibri"/>
            </a:endParaRPr>
          </a:p>
          <a:p>
            <a:pPr>
              <a:lnSpc>
                <a:spcPct val="90000"/>
              </a:lnSpc>
              <a:spcAft>
                <a:spcPts val="600"/>
              </a:spcAft>
            </a:pPr>
            <a:endParaRPr lang="en-US" sz="3000">
              <a:cs typeface="Calibri"/>
            </a:endParaRPr>
          </a:p>
        </p:txBody>
      </p:sp>
      <p:sp>
        <p:nvSpPr>
          <p:cNvPr id="12" name="object 4">
            <a:extLst>
              <a:ext uri="{FF2B5EF4-FFF2-40B4-BE49-F238E27FC236}">
                <a16:creationId xmlns:a16="http://schemas.microsoft.com/office/drawing/2014/main" id="{1E570922-F0C3-41AA-A589-4BF4F6E301F8}"/>
              </a:ext>
            </a:extLst>
          </p:cNvPr>
          <p:cNvSpPr txBox="1">
            <a:spLocks/>
          </p:cNvSpPr>
          <p:nvPr/>
        </p:nvSpPr>
        <p:spPr>
          <a:xfrm>
            <a:off x="0" y="856742"/>
            <a:ext cx="9144000" cy="346249"/>
          </a:xfrm>
          <a:prstGeom prst="rect">
            <a:avLst/>
          </a:prstGeom>
          <a:solidFill>
            <a:srgbClr val="632523"/>
          </a:solidFill>
          <a:ln w="9537">
            <a:noFill/>
          </a:ln>
        </p:spPr>
        <p:txBody>
          <a:bodyPr vert="horz" wrap="square" lIns="0" tIns="68580" rIns="0" bIns="68580" rtlCol="0" anchor="ctr" anchorCtr="0">
            <a:spAutoFit/>
          </a:bodyPr>
          <a:lstStyle>
            <a:lvl1pPr>
              <a:defRPr sz="3200" b="0" i="0">
                <a:solidFill>
                  <a:schemeClr val="bg1"/>
                </a:solidFill>
                <a:latin typeface="Calibri"/>
                <a:ea typeface="+mj-ea"/>
                <a:cs typeface="Calibri"/>
              </a:defRPr>
            </a:lvl1pPr>
          </a:lstStyle>
          <a:p>
            <a:pPr marL="88106" algn="ctr">
              <a:spcBef>
                <a:spcPts val="885"/>
              </a:spcBef>
              <a:tabLst>
                <a:tab pos="1874474" algn="l"/>
              </a:tabLst>
            </a:pPr>
            <a:r>
              <a:rPr lang="pt-BR" sz="1350" kern="0"/>
              <a:t>P</a:t>
            </a:r>
            <a:r>
              <a:rPr lang="pt-BR" sz="1350" kern="0" spc="-105"/>
              <a:t> </a:t>
            </a:r>
            <a:r>
              <a:rPr lang="pt-BR" sz="1350" kern="0"/>
              <a:t>H</a:t>
            </a:r>
            <a:r>
              <a:rPr lang="pt-BR" sz="1350" kern="0" spc="-83"/>
              <a:t> </a:t>
            </a:r>
            <a:r>
              <a:rPr lang="pt-BR" sz="1350" kern="0"/>
              <a:t>A</a:t>
            </a:r>
            <a:r>
              <a:rPr lang="pt-BR" sz="1350" kern="0" spc="-79"/>
              <a:t> </a:t>
            </a:r>
            <a:r>
              <a:rPr lang="pt-BR" sz="1350" kern="0"/>
              <a:t>R</a:t>
            </a:r>
            <a:r>
              <a:rPr lang="pt-BR" sz="1350" kern="0" spc="-86"/>
              <a:t> </a:t>
            </a:r>
            <a:r>
              <a:rPr lang="pt-BR" sz="1350" kern="0"/>
              <a:t>R</a:t>
            </a:r>
            <a:r>
              <a:rPr lang="pt-BR" sz="1350" kern="0" spc="-71"/>
              <a:t> </a:t>
            </a:r>
            <a:r>
              <a:rPr lang="pt-BR" sz="1350" kern="0"/>
              <a:t>-</a:t>
            </a:r>
            <a:r>
              <a:rPr lang="pt-BR" sz="1350" kern="0" spc="-101"/>
              <a:t> </a:t>
            </a:r>
            <a:r>
              <a:rPr lang="pt-BR" sz="1350" kern="0"/>
              <a:t>S</a:t>
            </a:r>
            <a:r>
              <a:rPr lang="pt-BR" sz="1350" kern="0" spc="-83"/>
              <a:t> </a:t>
            </a:r>
            <a:r>
              <a:rPr lang="pt-BR" sz="1350" kern="0"/>
              <a:t>A</a:t>
            </a:r>
            <a:r>
              <a:rPr lang="pt-BR" sz="1350" kern="0" spc="-75"/>
              <a:t> </a:t>
            </a:r>
            <a:r>
              <a:rPr lang="pt-BR" sz="1350" kern="0"/>
              <a:t>N J</a:t>
            </a:r>
            <a:r>
              <a:rPr lang="pt-BR" sz="1350" kern="0" spc="-64"/>
              <a:t> </a:t>
            </a:r>
            <a:r>
              <a:rPr lang="pt-BR" sz="1350" kern="0" spc="71"/>
              <a:t>UA</a:t>
            </a:r>
            <a:r>
              <a:rPr lang="pt-BR" sz="1350" kern="0" spc="-75"/>
              <a:t> </a:t>
            </a:r>
            <a:r>
              <a:rPr lang="pt-BR" sz="1350" kern="0"/>
              <a:t>N</a:t>
            </a:r>
            <a:r>
              <a:rPr lang="pt-BR" sz="1350" kern="0" spc="-53"/>
              <a:t> </a:t>
            </a:r>
            <a:r>
              <a:rPr lang="pt-BR" sz="1350" kern="0"/>
              <a:t>-</a:t>
            </a:r>
            <a:r>
              <a:rPr lang="pt-BR" sz="1350" kern="0" spc="-101"/>
              <a:t> </a:t>
            </a:r>
            <a:r>
              <a:rPr lang="pt-BR" sz="1350" kern="0"/>
              <a:t>A</a:t>
            </a:r>
            <a:r>
              <a:rPr lang="pt-BR" sz="1350" kern="0" spc="-83"/>
              <a:t> </a:t>
            </a:r>
            <a:r>
              <a:rPr lang="pt-BR" sz="1350" kern="0"/>
              <a:t>L</a:t>
            </a:r>
            <a:r>
              <a:rPr lang="pt-BR" sz="1350" kern="0" spc="-90"/>
              <a:t> </a:t>
            </a:r>
            <a:r>
              <a:rPr lang="pt-BR" sz="1350" kern="0"/>
              <a:t>A</a:t>
            </a:r>
            <a:r>
              <a:rPr lang="pt-BR" sz="1350" kern="0" spc="-79"/>
              <a:t> </a:t>
            </a:r>
            <a:r>
              <a:rPr lang="pt-BR" sz="1350" kern="0"/>
              <a:t>M</a:t>
            </a:r>
            <a:r>
              <a:rPr lang="pt-BR" sz="1350" kern="0" spc="-60"/>
              <a:t> </a:t>
            </a:r>
            <a:r>
              <a:rPr lang="pt-BR" sz="1350" kern="0"/>
              <a:t>O</a:t>
            </a:r>
            <a:r>
              <a:rPr lang="pt-BR" sz="1350" kern="0" spc="116"/>
              <a:t> </a:t>
            </a:r>
            <a:r>
              <a:rPr lang="pt-BR" sz="1350" kern="0"/>
              <a:t>I</a:t>
            </a:r>
            <a:r>
              <a:rPr lang="pt-BR" sz="1350" kern="0" spc="-86"/>
              <a:t> </a:t>
            </a:r>
            <a:r>
              <a:rPr lang="pt-BR" sz="1350" kern="0"/>
              <a:t>N</a:t>
            </a:r>
            <a:r>
              <a:rPr lang="pt-BR" sz="1350" kern="0" spc="-56"/>
              <a:t> </a:t>
            </a:r>
            <a:r>
              <a:rPr lang="pt-BR" sz="1350" kern="0"/>
              <a:t>D</a:t>
            </a:r>
            <a:r>
              <a:rPr lang="pt-BR" sz="1350" kern="0" spc="-71"/>
              <a:t> </a:t>
            </a:r>
            <a:r>
              <a:rPr lang="pt-BR" sz="1350" kern="0"/>
              <a:t>E</a:t>
            </a:r>
            <a:r>
              <a:rPr lang="pt-BR" sz="1350" kern="0" spc="-68"/>
              <a:t> </a:t>
            </a:r>
            <a:r>
              <a:rPr lang="pt-BR" sz="1350" kern="0"/>
              <a:t>P</a:t>
            </a:r>
            <a:r>
              <a:rPr lang="pt-BR" sz="1350" kern="0" spc="-105"/>
              <a:t> </a:t>
            </a:r>
            <a:r>
              <a:rPr lang="pt-BR" sz="1350" kern="0"/>
              <a:t>E</a:t>
            </a:r>
            <a:r>
              <a:rPr lang="pt-BR" sz="1350" kern="0" spc="-71"/>
              <a:t> </a:t>
            </a:r>
            <a:r>
              <a:rPr lang="pt-BR" sz="1350" kern="0"/>
              <a:t>N</a:t>
            </a:r>
            <a:r>
              <a:rPr lang="pt-BR" sz="1350" kern="0" spc="-56"/>
              <a:t> </a:t>
            </a:r>
            <a:r>
              <a:rPr lang="pt-BR" sz="1350" kern="0"/>
              <a:t>D</a:t>
            </a:r>
            <a:r>
              <a:rPr lang="pt-BR" sz="1350" kern="0" spc="-71"/>
              <a:t> </a:t>
            </a:r>
            <a:r>
              <a:rPr lang="pt-BR" sz="1350" kern="0"/>
              <a:t>E</a:t>
            </a:r>
            <a:r>
              <a:rPr lang="pt-BR" sz="1350" kern="0" spc="-68"/>
              <a:t> </a:t>
            </a:r>
            <a:r>
              <a:rPr lang="pt-BR" sz="1350" kern="0"/>
              <a:t>N</a:t>
            </a:r>
            <a:r>
              <a:rPr lang="pt-BR" sz="1350" kern="0" spc="-56"/>
              <a:t> </a:t>
            </a:r>
            <a:r>
              <a:rPr lang="pt-BR" sz="1350" kern="0"/>
              <a:t>T</a:t>
            </a:r>
            <a:r>
              <a:rPr lang="pt-BR" sz="1350" kern="0" spc="15"/>
              <a:t> </a:t>
            </a:r>
            <a:r>
              <a:rPr lang="pt-BR" sz="1350" kern="0"/>
              <a:t>S</a:t>
            </a:r>
            <a:r>
              <a:rPr lang="pt-BR" sz="1350" kern="0" spc="-86"/>
              <a:t> </a:t>
            </a:r>
            <a:r>
              <a:rPr lang="pt-BR" sz="1350" kern="0"/>
              <a:t>C</a:t>
            </a:r>
            <a:r>
              <a:rPr lang="pt-BR" sz="1350" kern="0" spc="-75"/>
              <a:t> </a:t>
            </a:r>
            <a:r>
              <a:rPr lang="pt-BR" sz="1350" kern="0"/>
              <a:t>H</a:t>
            </a:r>
            <a:r>
              <a:rPr lang="pt-BR" sz="1350" kern="0" spc="-83"/>
              <a:t> </a:t>
            </a:r>
            <a:r>
              <a:rPr lang="pt-BR" sz="1350" kern="0"/>
              <a:t>O</a:t>
            </a:r>
            <a:r>
              <a:rPr lang="pt-BR" sz="1350" kern="0" spc="-79"/>
              <a:t> </a:t>
            </a:r>
            <a:r>
              <a:rPr lang="pt-BR" sz="1350" kern="0"/>
              <a:t>O</a:t>
            </a:r>
            <a:r>
              <a:rPr lang="pt-BR" sz="1350" kern="0" spc="-83"/>
              <a:t> </a:t>
            </a:r>
            <a:r>
              <a:rPr lang="pt-BR" sz="1350" kern="0"/>
              <a:t>L</a:t>
            </a:r>
            <a:r>
              <a:rPr lang="pt-BR" sz="1350" kern="0" spc="109"/>
              <a:t> </a:t>
            </a:r>
            <a:r>
              <a:rPr lang="pt-BR" sz="1350" kern="0"/>
              <a:t>D</a:t>
            </a:r>
            <a:r>
              <a:rPr lang="pt-BR" sz="1350" kern="0" spc="-71"/>
              <a:t> </a:t>
            </a:r>
            <a:r>
              <a:rPr lang="pt-BR" sz="1350" kern="0"/>
              <a:t>I</a:t>
            </a:r>
            <a:r>
              <a:rPr lang="pt-BR" sz="1350" kern="0" spc="-86"/>
              <a:t> </a:t>
            </a:r>
            <a:r>
              <a:rPr lang="pt-BR" sz="1350" kern="0"/>
              <a:t>S</a:t>
            </a:r>
            <a:r>
              <a:rPr lang="pt-BR" sz="1350" kern="0" spc="-90"/>
              <a:t> </a:t>
            </a:r>
            <a:r>
              <a:rPr lang="pt-BR" sz="1350" kern="0"/>
              <a:t>T</a:t>
            </a:r>
            <a:r>
              <a:rPr lang="pt-BR" sz="1350" kern="0" spc="-68"/>
              <a:t> </a:t>
            </a:r>
            <a:r>
              <a:rPr lang="pt-BR" sz="1350" kern="0"/>
              <a:t>R</a:t>
            </a:r>
            <a:r>
              <a:rPr lang="pt-BR" sz="1350" kern="0" spc="-86"/>
              <a:t> </a:t>
            </a:r>
            <a:r>
              <a:rPr lang="pt-BR" sz="1350" kern="0"/>
              <a:t>I</a:t>
            </a:r>
            <a:r>
              <a:rPr lang="pt-BR" sz="1350" kern="0" spc="-86"/>
              <a:t> </a:t>
            </a:r>
            <a:r>
              <a:rPr lang="pt-BR" sz="1350" kern="0"/>
              <a:t>C</a:t>
            </a:r>
            <a:r>
              <a:rPr lang="pt-BR" sz="1350" kern="0" spc="-75"/>
              <a:t> </a:t>
            </a:r>
            <a:r>
              <a:rPr lang="pt-BR" sz="1350" kern="0"/>
              <a:t>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38CF1129-83E7-4813-AEF6-4F6EBB6BF871}"/>
              </a:ext>
            </a:extLst>
          </p:cNvPr>
          <p:cNvGraphicFramePr>
            <a:graphicFrameLocks noGrp="1"/>
          </p:cNvGraphicFramePr>
          <p:nvPr>
            <p:extLst>
              <p:ext uri="{D42A27DB-BD31-4B8C-83A1-F6EECF244321}">
                <p14:modId xmlns:p14="http://schemas.microsoft.com/office/powerpoint/2010/main" val="1147498595"/>
              </p:ext>
            </p:extLst>
          </p:nvPr>
        </p:nvGraphicFramePr>
        <p:xfrm>
          <a:off x="695803" y="2489474"/>
          <a:ext cx="7752392" cy="2851931"/>
        </p:xfrm>
        <a:graphic>
          <a:graphicData uri="http://schemas.openxmlformats.org/drawingml/2006/table">
            <a:tbl>
              <a:tblPr firstRow="1" bandRow="1">
                <a:tableStyleId>{5C22544A-7EE6-4342-B048-85BDC9FD1C3A}</a:tableStyleId>
              </a:tblPr>
              <a:tblGrid>
                <a:gridCol w="1571625">
                  <a:extLst>
                    <a:ext uri="{9D8B030D-6E8A-4147-A177-3AD203B41FA5}">
                      <a16:colId xmlns:a16="http://schemas.microsoft.com/office/drawing/2014/main" val="3541932058"/>
                    </a:ext>
                  </a:extLst>
                </a:gridCol>
                <a:gridCol w="1190625">
                  <a:extLst>
                    <a:ext uri="{9D8B030D-6E8A-4147-A177-3AD203B41FA5}">
                      <a16:colId xmlns:a16="http://schemas.microsoft.com/office/drawing/2014/main" val="3725823094"/>
                    </a:ext>
                  </a:extLst>
                </a:gridCol>
                <a:gridCol w="1272804">
                  <a:extLst>
                    <a:ext uri="{9D8B030D-6E8A-4147-A177-3AD203B41FA5}">
                      <a16:colId xmlns:a16="http://schemas.microsoft.com/office/drawing/2014/main" val="3881088306"/>
                    </a:ext>
                  </a:extLst>
                </a:gridCol>
                <a:gridCol w="1355651">
                  <a:extLst>
                    <a:ext uri="{9D8B030D-6E8A-4147-A177-3AD203B41FA5}">
                      <a16:colId xmlns:a16="http://schemas.microsoft.com/office/drawing/2014/main" val="3153845882"/>
                    </a:ext>
                  </a:extLst>
                </a:gridCol>
                <a:gridCol w="1156289">
                  <a:extLst>
                    <a:ext uri="{9D8B030D-6E8A-4147-A177-3AD203B41FA5}">
                      <a16:colId xmlns:a16="http://schemas.microsoft.com/office/drawing/2014/main" val="1163538093"/>
                    </a:ext>
                  </a:extLst>
                </a:gridCol>
                <a:gridCol w="1205398">
                  <a:extLst>
                    <a:ext uri="{9D8B030D-6E8A-4147-A177-3AD203B41FA5}">
                      <a16:colId xmlns:a16="http://schemas.microsoft.com/office/drawing/2014/main" val="3887187749"/>
                    </a:ext>
                  </a:extLst>
                </a:gridCol>
              </a:tblGrid>
              <a:tr h="863111">
                <a:tc>
                  <a:txBody>
                    <a:bodyPr/>
                    <a:lstStyle/>
                    <a:p>
                      <a:endParaRPr lang="en-US" sz="1400"/>
                    </a:p>
                  </a:txBody>
                  <a:tcPr marL="68580" marR="68580"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t>Domain I</a:t>
                      </a:r>
                    </a:p>
                    <a:p>
                      <a:pPr marL="0" indent="0" algn="ctr"/>
                      <a:r>
                        <a:rPr lang="en-US" sz="1400"/>
                        <a:t>Student Achievement</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a:txBody>
                    <a:bodyPr/>
                    <a:lstStyle/>
                    <a:p>
                      <a:pPr algn="ctr"/>
                      <a:r>
                        <a:rPr lang="en-US" sz="1400"/>
                        <a:t>Domain II</a:t>
                      </a:r>
                    </a:p>
                    <a:p>
                      <a:pPr algn="ctr"/>
                      <a:r>
                        <a:rPr lang="en-US" sz="1400"/>
                        <a:t>School</a:t>
                      </a:r>
                    </a:p>
                    <a:p>
                      <a:pPr algn="ctr"/>
                      <a:r>
                        <a:rPr lang="en-US" sz="1400"/>
                        <a:t>Progress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a:txBody>
                    <a:bodyPr/>
                    <a:lstStyle/>
                    <a:p>
                      <a:pPr algn="ctr"/>
                      <a:r>
                        <a:rPr lang="en-US" sz="1400"/>
                        <a:t>Domain III</a:t>
                      </a:r>
                    </a:p>
                    <a:p>
                      <a:pPr algn="ctr"/>
                      <a:r>
                        <a:rPr lang="en-US" sz="1400"/>
                        <a:t>Closing</a:t>
                      </a:r>
                    </a:p>
                    <a:p>
                      <a:pPr algn="ctr"/>
                      <a:r>
                        <a:rPr lang="en-US" sz="1400"/>
                        <a:t>the Gaps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a:txBody>
                    <a:bodyPr/>
                    <a:lstStyle/>
                    <a:p>
                      <a:pPr algn="ctr"/>
                      <a:r>
                        <a:rPr lang="en-US" sz="1400"/>
                        <a:t>Overall</a:t>
                      </a:r>
                    </a:p>
                    <a:p>
                      <a:pPr algn="ctr"/>
                      <a:r>
                        <a:rPr lang="en-US" sz="1400"/>
                        <a:t>Rating</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a:txBody>
                    <a:bodyPr/>
                    <a:lstStyle/>
                    <a:p>
                      <a:pPr algn="ctr"/>
                      <a:r>
                        <a:rPr lang="en-US" sz="1400"/>
                        <a:t>Letter</a:t>
                      </a:r>
                    </a:p>
                    <a:p>
                      <a:pPr algn="ctr"/>
                      <a:r>
                        <a:rPr lang="en-US" sz="1400"/>
                        <a:t>Grade</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3812244945"/>
                  </a:ext>
                </a:extLst>
              </a:tr>
              <a:tr h="891540">
                <a:tc>
                  <a:txBody>
                    <a:bodyPr/>
                    <a:lstStyle/>
                    <a:p>
                      <a:pPr algn="ctr"/>
                      <a:r>
                        <a:rPr lang="en-US" sz="1800" b="1"/>
                        <a:t>Early Start Pre-K School (131)/ PSJA ISD Paired with District Accountability Ratings </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700" b="1"/>
                        <a:t>87</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700" b="1"/>
                        <a:t>89</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700" b="1"/>
                        <a:t>83</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700" b="1"/>
                        <a:t>87</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700" b="1"/>
                        <a:t>B</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35924692"/>
                  </a:ext>
                </a:extLst>
              </a:tr>
            </a:tbl>
          </a:graphicData>
        </a:graphic>
      </p:graphicFrame>
      <p:sp>
        <p:nvSpPr>
          <p:cNvPr id="13" name="object 4">
            <a:extLst>
              <a:ext uri="{FF2B5EF4-FFF2-40B4-BE49-F238E27FC236}">
                <a16:creationId xmlns:a16="http://schemas.microsoft.com/office/drawing/2014/main" id="{5F8FCD4D-CDB3-43B8-914C-B63E421FD21C}"/>
              </a:ext>
            </a:extLst>
          </p:cNvPr>
          <p:cNvSpPr txBox="1">
            <a:spLocks noGrp="1"/>
          </p:cNvSpPr>
          <p:nvPr>
            <p:ph type="title"/>
          </p:nvPr>
        </p:nvSpPr>
        <p:spPr>
          <a:xfrm>
            <a:off x="0" y="43317"/>
            <a:ext cx="9144000" cy="457049"/>
          </a:xfrm>
          <a:prstGeom prst="rect">
            <a:avLst/>
          </a:prstGeom>
          <a:solidFill>
            <a:srgbClr val="632523"/>
          </a:solidFill>
          <a:ln w="9537">
            <a:noFill/>
          </a:ln>
        </p:spPr>
        <p:txBody>
          <a:bodyPr vert="horz" wrap="square" lIns="0" tIns="20574" rIns="0" bIns="20574" rtlCol="0" anchor="ctr" anchorCtr="0">
            <a:spAutoFit/>
          </a:bodyPr>
          <a:lstStyle/>
          <a:p>
            <a:pPr marL="87630" algn="ctr">
              <a:spcBef>
                <a:spcPts val="885"/>
              </a:spcBef>
              <a:tabLst>
                <a:tab pos="1874474" algn="l"/>
              </a:tabLst>
            </a:pPr>
            <a:r>
              <a:rPr sz="1350"/>
              <a:t>P</a:t>
            </a:r>
            <a:r>
              <a:rPr lang="en-US" sz="1350"/>
              <a:t> </a:t>
            </a:r>
            <a:r>
              <a:rPr sz="1350"/>
              <a:t>H</a:t>
            </a:r>
            <a:r>
              <a:rPr lang="en-US" sz="1350"/>
              <a:t> </a:t>
            </a:r>
            <a:r>
              <a:rPr sz="1350"/>
              <a:t>A</a:t>
            </a:r>
            <a:r>
              <a:rPr lang="en-US" sz="1350"/>
              <a:t> </a:t>
            </a:r>
            <a:r>
              <a:rPr sz="1350"/>
              <a:t>R</a:t>
            </a:r>
            <a:r>
              <a:rPr lang="en-US" sz="1350"/>
              <a:t> </a:t>
            </a:r>
            <a:r>
              <a:rPr lang="en-US" sz="1350" err="1"/>
              <a:t>R</a:t>
            </a:r>
            <a:r>
              <a:rPr lang="en-US" sz="1350"/>
              <a:t> </a:t>
            </a:r>
            <a:r>
              <a:rPr sz="1350"/>
              <a:t>-</a:t>
            </a:r>
            <a:r>
              <a:rPr lang="en-US" sz="1350"/>
              <a:t> </a:t>
            </a:r>
            <a:r>
              <a:rPr sz="1350"/>
              <a:t>S</a:t>
            </a:r>
            <a:r>
              <a:rPr lang="en-US" sz="1350"/>
              <a:t> </a:t>
            </a:r>
            <a:r>
              <a:rPr sz="1350"/>
              <a:t>A</a:t>
            </a:r>
            <a:r>
              <a:rPr lang="en-US" sz="1350"/>
              <a:t> </a:t>
            </a:r>
            <a:r>
              <a:rPr sz="1350"/>
              <a:t>N</a:t>
            </a:r>
            <a:r>
              <a:rPr lang="en-US" sz="1350"/>
              <a:t> </a:t>
            </a:r>
            <a:r>
              <a:rPr sz="1350"/>
              <a:t>J</a:t>
            </a:r>
            <a:r>
              <a:rPr lang="en-US" sz="1350"/>
              <a:t> UA </a:t>
            </a:r>
            <a:r>
              <a:rPr sz="1350"/>
              <a:t>N</a:t>
            </a:r>
            <a:r>
              <a:rPr lang="en-US" sz="1350"/>
              <a:t> </a:t>
            </a:r>
            <a:r>
              <a:rPr sz="1350"/>
              <a:t>-</a:t>
            </a:r>
            <a:r>
              <a:rPr lang="en-US" sz="1350"/>
              <a:t> </a:t>
            </a:r>
            <a:r>
              <a:rPr sz="1350"/>
              <a:t>A</a:t>
            </a:r>
            <a:r>
              <a:rPr lang="en-US" sz="1350"/>
              <a:t> </a:t>
            </a:r>
            <a:r>
              <a:rPr sz="1350"/>
              <a:t>L</a:t>
            </a:r>
            <a:r>
              <a:rPr lang="en-US" sz="1350"/>
              <a:t> </a:t>
            </a:r>
            <a:r>
              <a:rPr sz="1350"/>
              <a:t>A</a:t>
            </a:r>
            <a:r>
              <a:rPr lang="en-US" sz="1350"/>
              <a:t> </a:t>
            </a:r>
            <a:r>
              <a:rPr sz="1350"/>
              <a:t>M</a:t>
            </a:r>
            <a:r>
              <a:rPr lang="en-US" sz="1350"/>
              <a:t> </a:t>
            </a:r>
            <a:r>
              <a:rPr sz="1350"/>
              <a:t>O</a:t>
            </a:r>
            <a:r>
              <a:rPr lang="en-US" sz="1350"/>
              <a:t>  </a:t>
            </a:r>
            <a:r>
              <a:rPr sz="1350"/>
              <a:t>I</a:t>
            </a:r>
            <a:r>
              <a:rPr lang="en-US" sz="1350"/>
              <a:t> </a:t>
            </a:r>
            <a:r>
              <a:rPr sz="1350"/>
              <a:t>N</a:t>
            </a:r>
            <a:r>
              <a:rPr lang="en-US" sz="1350"/>
              <a:t> </a:t>
            </a:r>
            <a:r>
              <a:rPr sz="1350"/>
              <a:t>D</a:t>
            </a:r>
            <a:r>
              <a:rPr lang="en-US" sz="1350"/>
              <a:t> </a:t>
            </a:r>
            <a:r>
              <a:rPr sz="1350"/>
              <a:t>E</a:t>
            </a:r>
            <a:r>
              <a:rPr lang="en-US" sz="1350"/>
              <a:t> </a:t>
            </a:r>
            <a:r>
              <a:rPr sz="1350"/>
              <a:t>P</a:t>
            </a:r>
            <a:r>
              <a:rPr lang="en-US" sz="1350"/>
              <a:t> </a:t>
            </a:r>
            <a:r>
              <a:rPr sz="1350"/>
              <a:t>E</a:t>
            </a:r>
            <a:r>
              <a:rPr lang="en-US" sz="1350"/>
              <a:t> </a:t>
            </a:r>
            <a:r>
              <a:rPr sz="1350"/>
              <a:t>N</a:t>
            </a:r>
            <a:r>
              <a:rPr lang="en-US" sz="1350"/>
              <a:t> </a:t>
            </a:r>
            <a:r>
              <a:rPr sz="1350"/>
              <a:t>D</a:t>
            </a:r>
            <a:r>
              <a:rPr lang="en-US" sz="1350"/>
              <a:t> </a:t>
            </a:r>
            <a:r>
              <a:rPr sz="1350"/>
              <a:t>E</a:t>
            </a:r>
            <a:r>
              <a:rPr lang="en-US" sz="1350"/>
              <a:t> </a:t>
            </a:r>
            <a:r>
              <a:rPr sz="1350"/>
              <a:t>N</a:t>
            </a:r>
            <a:r>
              <a:rPr lang="en-US" sz="1350"/>
              <a:t> </a:t>
            </a:r>
            <a:r>
              <a:rPr sz="1350"/>
              <a:t>T</a:t>
            </a:r>
            <a:r>
              <a:rPr lang="en-US" sz="1350"/>
              <a:t>  </a:t>
            </a:r>
            <a:r>
              <a:rPr sz="1350"/>
              <a:t>S</a:t>
            </a:r>
            <a:r>
              <a:rPr lang="en-US" sz="1350"/>
              <a:t> </a:t>
            </a:r>
            <a:r>
              <a:rPr sz="1350"/>
              <a:t>C</a:t>
            </a:r>
            <a:r>
              <a:rPr lang="en-US" sz="1350"/>
              <a:t> </a:t>
            </a:r>
            <a:r>
              <a:rPr sz="1350"/>
              <a:t>H</a:t>
            </a:r>
            <a:r>
              <a:rPr lang="en-US" sz="1350"/>
              <a:t> </a:t>
            </a:r>
            <a:r>
              <a:rPr sz="1350"/>
              <a:t>O</a:t>
            </a:r>
            <a:r>
              <a:rPr lang="en-US" sz="1350"/>
              <a:t> </a:t>
            </a:r>
            <a:r>
              <a:rPr lang="en-US" sz="1350" err="1"/>
              <a:t>O</a:t>
            </a:r>
            <a:r>
              <a:rPr lang="en-US" sz="1350"/>
              <a:t> </a:t>
            </a:r>
            <a:r>
              <a:rPr sz="1350"/>
              <a:t>L</a:t>
            </a:r>
            <a:r>
              <a:rPr lang="en-US" sz="1350"/>
              <a:t>  </a:t>
            </a:r>
            <a:r>
              <a:rPr sz="1350"/>
              <a:t>D</a:t>
            </a:r>
            <a:r>
              <a:rPr lang="en-US" sz="1350"/>
              <a:t> </a:t>
            </a:r>
            <a:r>
              <a:rPr sz="1350"/>
              <a:t>I</a:t>
            </a:r>
            <a:r>
              <a:rPr lang="en-US" sz="1350"/>
              <a:t> </a:t>
            </a:r>
            <a:r>
              <a:rPr sz="1350"/>
              <a:t>S</a:t>
            </a:r>
            <a:r>
              <a:rPr lang="en-US" sz="1350"/>
              <a:t> </a:t>
            </a:r>
            <a:r>
              <a:rPr sz="1350"/>
              <a:t>T</a:t>
            </a:r>
            <a:r>
              <a:rPr lang="en-US" sz="1350"/>
              <a:t> </a:t>
            </a:r>
            <a:r>
              <a:rPr sz="1350"/>
              <a:t>R</a:t>
            </a:r>
            <a:r>
              <a:rPr lang="en-US" sz="1350"/>
              <a:t> </a:t>
            </a:r>
            <a:r>
              <a:rPr sz="1350"/>
              <a:t>I</a:t>
            </a:r>
            <a:r>
              <a:rPr lang="en-US" sz="1350"/>
              <a:t> </a:t>
            </a:r>
            <a:r>
              <a:rPr sz="1350"/>
              <a:t>C</a:t>
            </a:r>
            <a:r>
              <a:rPr lang="en-US" sz="1350"/>
              <a:t> </a:t>
            </a:r>
            <a:r>
              <a:rPr sz="1350"/>
              <a:t>T</a:t>
            </a:r>
            <a:br>
              <a:rPr lang="en-US" sz="1350"/>
            </a:br>
            <a:r>
              <a:rPr lang="en-US" sz="1350"/>
              <a:t>2020 ACCOUNTABILITY SUMMARY</a:t>
            </a:r>
            <a:endParaRPr lang="en-US"/>
          </a:p>
        </p:txBody>
      </p:sp>
      <p:sp>
        <p:nvSpPr>
          <p:cNvPr id="14" name="object 6">
            <a:extLst>
              <a:ext uri="{FF2B5EF4-FFF2-40B4-BE49-F238E27FC236}">
                <a16:creationId xmlns:a16="http://schemas.microsoft.com/office/drawing/2014/main" id="{FD880E4D-7846-4A45-840B-C8B7F955C0AD}"/>
              </a:ext>
            </a:extLst>
          </p:cNvPr>
          <p:cNvSpPr/>
          <p:nvPr/>
        </p:nvSpPr>
        <p:spPr>
          <a:xfrm>
            <a:off x="106052" y="5179488"/>
            <a:ext cx="734116" cy="743491"/>
          </a:xfrm>
          <a:prstGeom prst="rect">
            <a:avLst/>
          </a:prstGeom>
          <a:blipFill>
            <a:blip r:embed="rId3" cstate="print"/>
            <a:stretch>
              <a:fillRect/>
            </a:stretch>
          </a:blipFill>
        </p:spPr>
        <p:txBody>
          <a:bodyPr wrap="square" lIns="0" tIns="0" rIns="0" bIns="0" rtlCol="0"/>
          <a:lstStyle/>
          <a:p>
            <a:endParaRPr sz="1350"/>
          </a:p>
        </p:txBody>
      </p:sp>
      <p:sp>
        <p:nvSpPr>
          <p:cNvPr id="15" name="Slide Number Placeholder 4">
            <a:extLst>
              <a:ext uri="{FF2B5EF4-FFF2-40B4-BE49-F238E27FC236}">
                <a16:creationId xmlns:a16="http://schemas.microsoft.com/office/drawing/2014/main" id="{CF5DEDE2-CC7F-4C74-8A45-E02D35C1331A}"/>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8</a:t>
            </a:fld>
            <a:endParaRPr lang="en-US" sz="9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54A41CE-9065-4D4C-AF76-464B20EB07C2}"/>
              </a:ext>
            </a:extLst>
          </p:cNvPr>
          <p:cNvSpPr>
            <a:spLocks noGrp="1"/>
          </p:cNvSpPr>
          <p:nvPr>
            <p:ph type="body" idx="1"/>
          </p:nvPr>
        </p:nvSpPr>
        <p:spPr>
          <a:xfrm>
            <a:off x="1030227" y="1890295"/>
            <a:ext cx="7083547" cy="3877985"/>
          </a:xfrm>
        </p:spPr>
        <p:txBody>
          <a:bodyPr wrap="square" lIns="0" tIns="0" rIns="0" bIns="0" anchor="t">
            <a:spAutoFit/>
          </a:bodyPr>
          <a:lstStyle/>
          <a:p>
            <a:pPr marL="855980" indent="-855980"/>
            <a:r>
              <a:rPr lang="en-US" sz="1800" b="1">
                <a:cs typeface="Calibri"/>
              </a:rPr>
              <a:t>Goal 1:</a:t>
            </a:r>
            <a:r>
              <a:rPr lang="en-US" sz="1800">
                <a:cs typeface="Calibri"/>
              </a:rPr>
              <a:t>	The percent of students in grade 3 who perform at meets grade level or above on STAAR Reading will increase from 46% to 48% by June 2020.</a:t>
            </a:r>
            <a:endParaRPr lang="en-US"/>
          </a:p>
          <a:p>
            <a:pPr marL="855980" indent="-855980"/>
            <a:endParaRPr lang="en-US" sz="1800">
              <a:cs typeface="Calibri"/>
            </a:endParaRPr>
          </a:p>
          <a:p>
            <a:pPr marL="855980" indent="-855980"/>
            <a:r>
              <a:rPr lang="en-US" sz="1800" b="1">
                <a:cs typeface="Calibri"/>
              </a:rPr>
              <a:t>Goal 2:</a:t>
            </a:r>
            <a:r>
              <a:rPr lang="en-US" sz="1800">
                <a:cs typeface="Calibri"/>
              </a:rPr>
              <a:t>	The percent of students in grade 3 who perform at meets grade level or above on STAAR Mathematics will increase from 56% to 58% by June 2020.</a:t>
            </a:r>
          </a:p>
          <a:p>
            <a:pPr marL="855980" indent="-855980"/>
            <a:endParaRPr lang="en-US" sz="1800">
              <a:cs typeface="Calibri"/>
            </a:endParaRPr>
          </a:p>
          <a:p>
            <a:pPr marL="855980" indent="-855980"/>
            <a:r>
              <a:rPr lang="en-US" sz="1800" b="1">
                <a:cs typeface="Calibri"/>
              </a:rPr>
              <a:t>Goal 3:</a:t>
            </a:r>
            <a:r>
              <a:rPr lang="en-US" sz="1800">
                <a:cs typeface="Calibri"/>
              </a:rPr>
              <a:t>	The percent of students in grades 5-8 who perform at meets grade level or above on STAAR Reading will increase from 45% to </a:t>
            </a:r>
            <a:r>
              <a:rPr lang="en-US">
                <a:cs typeface="Calibri"/>
              </a:rPr>
              <a:t>48</a:t>
            </a:r>
            <a:r>
              <a:rPr lang="en-US" sz="1800">
                <a:cs typeface="Calibri"/>
              </a:rPr>
              <a:t>% by June 2020.</a:t>
            </a:r>
          </a:p>
          <a:p>
            <a:pPr marL="855980" indent="-855980"/>
            <a:endParaRPr lang="en-US" sz="1800">
              <a:cs typeface="Calibri"/>
            </a:endParaRPr>
          </a:p>
          <a:p>
            <a:pPr marL="855980" indent="-855980"/>
            <a:r>
              <a:rPr lang="en-US" sz="1800" b="1">
                <a:cs typeface="Calibri"/>
              </a:rPr>
              <a:t>Goal 4:</a:t>
            </a:r>
            <a:r>
              <a:rPr lang="en-US" sz="1800">
                <a:cs typeface="Calibri"/>
              </a:rPr>
              <a:t>	The percent of graduates who are College Career Military Ready (CCMR) will increase from 70% to 74% by 2020.</a:t>
            </a:r>
            <a:endParaRPr lang="en-US" sz="1800" b="1">
              <a:cs typeface="Calibri"/>
            </a:endParaRPr>
          </a:p>
        </p:txBody>
      </p:sp>
      <p:sp>
        <p:nvSpPr>
          <p:cNvPr id="11" name="object 4">
            <a:extLst>
              <a:ext uri="{FF2B5EF4-FFF2-40B4-BE49-F238E27FC236}">
                <a16:creationId xmlns:a16="http://schemas.microsoft.com/office/drawing/2014/main" id="{533E4558-718A-40D6-A4DE-A85BDFAB4985}"/>
              </a:ext>
            </a:extLst>
          </p:cNvPr>
          <p:cNvSpPr txBox="1">
            <a:spLocks/>
          </p:cNvSpPr>
          <p:nvPr/>
        </p:nvSpPr>
        <p:spPr>
          <a:xfrm>
            <a:off x="0" y="855535"/>
            <a:ext cx="9144000" cy="457049"/>
          </a:xfrm>
          <a:prstGeom prst="rect">
            <a:avLst/>
          </a:prstGeom>
          <a:solidFill>
            <a:srgbClr val="632523"/>
          </a:solidFill>
          <a:ln w="9537">
            <a:noFill/>
          </a:ln>
        </p:spPr>
        <p:txBody>
          <a:bodyPr vert="horz" wrap="square" lIns="0" tIns="20574" rIns="0" bIns="20574" rtlCol="0" anchor="ctr" anchorCtr="0">
            <a:spAutoFit/>
          </a:bodyPr>
          <a:lstStyle>
            <a:lvl1pPr>
              <a:defRPr sz="3200" b="0" i="0">
                <a:solidFill>
                  <a:schemeClr val="bg1"/>
                </a:solidFill>
                <a:latin typeface="Calibri"/>
                <a:ea typeface="+mj-ea"/>
                <a:cs typeface="Calibri"/>
              </a:defRPr>
            </a:lvl1pPr>
          </a:lstStyle>
          <a:p>
            <a:pPr marL="42545" algn="ctr">
              <a:spcBef>
                <a:spcPts val="885"/>
              </a:spcBef>
              <a:tabLst>
                <a:tab pos="1874474" algn="l"/>
              </a:tabLst>
            </a:pPr>
            <a:r>
              <a:rPr lang="pt-BR" sz="1350" kern="0"/>
              <a:t>P H A R </a:t>
            </a:r>
            <a:r>
              <a:rPr lang="pt-BR" sz="1350" kern="0" err="1"/>
              <a:t>R</a:t>
            </a:r>
            <a:r>
              <a:rPr lang="pt-BR" sz="1350" kern="0"/>
              <a:t> - S A N J UA N - A L A M O  I N D E P E N D E N T  S C H O </a:t>
            </a:r>
            <a:r>
              <a:rPr lang="pt-BR" sz="1350" kern="0" err="1"/>
              <a:t>O</a:t>
            </a:r>
            <a:r>
              <a:rPr lang="pt-BR" sz="1350" kern="0"/>
              <a:t> L  D I S T R I C T</a:t>
            </a:r>
            <a:br>
              <a:rPr lang="pt-BR" sz="1350" kern="0"/>
            </a:br>
            <a:r>
              <a:rPr lang="pt-BR" sz="1350" kern="0"/>
              <a:t>2020-2021</a:t>
            </a:r>
          </a:p>
        </p:txBody>
      </p:sp>
      <p:sp>
        <p:nvSpPr>
          <p:cNvPr id="12" name="object 6">
            <a:extLst>
              <a:ext uri="{FF2B5EF4-FFF2-40B4-BE49-F238E27FC236}">
                <a16:creationId xmlns:a16="http://schemas.microsoft.com/office/drawing/2014/main" id="{E313B085-7B7B-4C4F-B42B-4477C2BBC6B4}"/>
              </a:ext>
            </a:extLst>
          </p:cNvPr>
          <p:cNvSpPr/>
          <p:nvPr/>
        </p:nvSpPr>
        <p:spPr>
          <a:xfrm>
            <a:off x="106052" y="5179488"/>
            <a:ext cx="734116" cy="743491"/>
          </a:xfrm>
          <a:prstGeom prst="rect">
            <a:avLst/>
          </a:prstGeom>
          <a:blipFill>
            <a:blip r:embed="rId3" cstate="print"/>
            <a:stretch>
              <a:fillRect/>
            </a:stretch>
          </a:blipFill>
        </p:spPr>
        <p:txBody>
          <a:bodyPr wrap="square" lIns="0" tIns="0" rIns="0" bIns="0" rtlCol="0"/>
          <a:lstStyle/>
          <a:p>
            <a:endParaRPr sz="1350"/>
          </a:p>
        </p:txBody>
      </p:sp>
      <p:sp>
        <p:nvSpPr>
          <p:cNvPr id="13" name="Slide Number Placeholder 4">
            <a:extLst>
              <a:ext uri="{FF2B5EF4-FFF2-40B4-BE49-F238E27FC236}">
                <a16:creationId xmlns:a16="http://schemas.microsoft.com/office/drawing/2014/main" id="{0EE98352-D5FD-4D61-9B50-AC9ABAD02865}"/>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9</a:t>
            </a:fld>
            <a:endParaRPr lang="en-US" sz="900"/>
          </a:p>
        </p:txBody>
      </p:sp>
      <p:sp>
        <p:nvSpPr>
          <p:cNvPr id="6" name="TextBox 5">
            <a:extLst>
              <a:ext uri="{FF2B5EF4-FFF2-40B4-BE49-F238E27FC236}">
                <a16:creationId xmlns:a16="http://schemas.microsoft.com/office/drawing/2014/main" id="{A4FC257F-0FAC-4529-A6B4-DB614EF5DDF6}"/>
              </a:ext>
            </a:extLst>
          </p:cNvPr>
          <p:cNvSpPr txBox="1"/>
          <p:nvPr/>
        </p:nvSpPr>
        <p:spPr>
          <a:xfrm>
            <a:off x="735069" y="1437674"/>
            <a:ext cx="7673863" cy="392415"/>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100" b="1" u="sng">
                <a:solidFill>
                  <a:srgbClr val="632523"/>
                </a:solidFill>
                <a:cs typeface="Calibri"/>
              </a:rPr>
              <a:t>District and Board Goals</a:t>
            </a:r>
            <a:endParaRPr lang="en-US" sz="3000">
              <a:cs typeface="Calibri"/>
            </a:endParaRPr>
          </a:p>
        </p:txBody>
      </p:sp>
    </p:spTree>
    <p:extLst>
      <p:ext uri="{BB962C8B-B14F-4D97-AF65-F5344CB8AC3E}">
        <p14:creationId xmlns:p14="http://schemas.microsoft.com/office/powerpoint/2010/main" val="1848453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6">
            <a:extLst>
              <a:ext uri="{FF2B5EF4-FFF2-40B4-BE49-F238E27FC236}">
                <a16:creationId xmlns:a16="http://schemas.microsoft.com/office/drawing/2014/main" id="{E313B085-7B7B-4C4F-B42B-4477C2BBC6B4}"/>
              </a:ext>
            </a:extLst>
          </p:cNvPr>
          <p:cNvSpPr/>
          <p:nvPr/>
        </p:nvSpPr>
        <p:spPr>
          <a:xfrm>
            <a:off x="106052" y="5179488"/>
            <a:ext cx="734116" cy="743491"/>
          </a:xfrm>
          <a:prstGeom prst="rect">
            <a:avLst/>
          </a:prstGeom>
          <a:blipFill>
            <a:blip r:embed="rId3" cstate="print"/>
            <a:stretch>
              <a:fillRect/>
            </a:stretch>
          </a:blipFill>
        </p:spPr>
        <p:txBody>
          <a:bodyPr wrap="square" lIns="0" tIns="0" rIns="0" bIns="0" rtlCol="0"/>
          <a:lstStyle/>
          <a:p>
            <a:endParaRPr sz="1350"/>
          </a:p>
        </p:txBody>
      </p:sp>
      <p:sp>
        <p:nvSpPr>
          <p:cNvPr id="13" name="Slide Number Placeholder 4">
            <a:extLst>
              <a:ext uri="{FF2B5EF4-FFF2-40B4-BE49-F238E27FC236}">
                <a16:creationId xmlns:a16="http://schemas.microsoft.com/office/drawing/2014/main" id="{0EE98352-D5FD-4D61-9B50-AC9ABAD02865}"/>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10</a:t>
            </a:fld>
            <a:endParaRPr lang="en-US" sz="900"/>
          </a:p>
        </p:txBody>
      </p:sp>
      <p:sp>
        <p:nvSpPr>
          <p:cNvPr id="8" name="object 4">
            <a:extLst>
              <a:ext uri="{FF2B5EF4-FFF2-40B4-BE49-F238E27FC236}">
                <a16:creationId xmlns:a16="http://schemas.microsoft.com/office/drawing/2014/main" id="{22EB55D0-33F7-4383-92A2-326CA3EA0A39}"/>
              </a:ext>
            </a:extLst>
          </p:cNvPr>
          <p:cNvSpPr txBox="1">
            <a:spLocks/>
          </p:cNvSpPr>
          <p:nvPr/>
        </p:nvSpPr>
        <p:spPr>
          <a:xfrm>
            <a:off x="0" y="855535"/>
            <a:ext cx="9144000" cy="457049"/>
          </a:xfrm>
          <a:prstGeom prst="rect">
            <a:avLst/>
          </a:prstGeom>
          <a:solidFill>
            <a:srgbClr val="632523"/>
          </a:solidFill>
          <a:ln w="9537">
            <a:noFill/>
          </a:ln>
        </p:spPr>
        <p:txBody>
          <a:bodyPr vert="horz" wrap="square" lIns="0" tIns="20574" rIns="0" bIns="20574" rtlCol="0" anchor="ctr" anchorCtr="0">
            <a:spAutoFit/>
          </a:bodyPr>
          <a:lstStyle>
            <a:lvl1pPr>
              <a:defRPr sz="3200" b="0" i="0">
                <a:solidFill>
                  <a:schemeClr val="bg1"/>
                </a:solidFill>
                <a:latin typeface="Calibri"/>
                <a:ea typeface="+mj-ea"/>
                <a:cs typeface="Calibri"/>
              </a:defRPr>
            </a:lvl1pPr>
          </a:lstStyle>
          <a:p>
            <a:pPr marL="42545" algn="ctr">
              <a:spcBef>
                <a:spcPts val="885"/>
              </a:spcBef>
              <a:tabLst>
                <a:tab pos="1874474" algn="l"/>
              </a:tabLst>
            </a:pPr>
            <a:r>
              <a:rPr lang="pt-BR" sz="1350" kern="0"/>
              <a:t>P</a:t>
            </a:r>
            <a:r>
              <a:rPr lang="pt-BR" sz="1350" kern="0" spc="-105"/>
              <a:t> </a:t>
            </a:r>
            <a:r>
              <a:rPr lang="pt-BR" sz="1350" kern="0"/>
              <a:t>H</a:t>
            </a:r>
            <a:r>
              <a:rPr lang="pt-BR" sz="1350" kern="0" spc="-83"/>
              <a:t> </a:t>
            </a:r>
            <a:r>
              <a:rPr lang="pt-BR" sz="1350" kern="0"/>
              <a:t>A</a:t>
            </a:r>
            <a:r>
              <a:rPr lang="pt-BR" sz="1350" kern="0" spc="-79"/>
              <a:t> </a:t>
            </a:r>
            <a:r>
              <a:rPr lang="pt-BR" sz="1350" kern="0"/>
              <a:t>R</a:t>
            </a:r>
            <a:r>
              <a:rPr lang="pt-BR" sz="1350" kern="0" spc="-86"/>
              <a:t> </a:t>
            </a:r>
            <a:r>
              <a:rPr lang="pt-BR" sz="1350" kern="0" err="1"/>
              <a:t>R</a:t>
            </a:r>
            <a:r>
              <a:rPr lang="pt-BR" sz="1350" kern="0" spc="-71"/>
              <a:t> </a:t>
            </a:r>
            <a:r>
              <a:rPr lang="pt-BR" sz="1350" kern="0"/>
              <a:t>-</a:t>
            </a:r>
            <a:r>
              <a:rPr lang="pt-BR" sz="1350" kern="0" spc="-101"/>
              <a:t> </a:t>
            </a:r>
            <a:r>
              <a:rPr lang="pt-BR" sz="1350" kern="0"/>
              <a:t>S</a:t>
            </a:r>
            <a:r>
              <a:rPr lang="pt-BR" sz="1350" kern="0" spc="-83"/>
              <a:t> </a:t>
            </a:r>
            <a:r>
              <a:rPr lang="pt-BR" sz="1350" kern="0"/>
              <a:t>A</a:t>
            </a:r>
            <a:r>
              <a:rPr lang="pt-BR" sz="1350" kern="0" spc="-75"/>
              <a:t> </a:t>
            </a:r>
            <a:r>
              <a:rPr lang="pt-BR" sz="1350" kern="0"/>
              <a:t>N J</a:t>
            </a:r>
            <a:r>
              <a:rPr lang="pt-BR" sz="1350" kern="0" spc="-64"/>
              <a:t> </a:t>
            </a:r>
            <a:r>
              <a:rPr lang="pt-BR" sz="1350" kern="0" spc="71"/>
              <a:t>UA</a:t>
            </a:r>
            <a:r>
              <a:rPr lang="pt-BR" sz="1350" kern="0" spc="-75"/>
              <a:t> </a:t>
            </a:r>
            <a:r>
              <a:rPr lang="pt-BR" sz="1350" kern="0"/>
              <a:t>N</a:t>
            </a:r>
            <a:r>
              <a:rPr lang="pt-BR" sz="1350" kern="0" spc="-53"/>
              <a:t> </a:t>
            </a:r>
            <a:r>
              <a:rPr lang="pt-BR" sz="1350" kern="0"/>
              <a:t>-</a:t>
            </a:r>
            <a:r>
              <a:rPr lang="pt-BR" sz="1350" kern="0" spc="-101"/>
              <a:t> </a:t>
            </a:r>
            <a:r>
              <a:rPr lang="pt-BR" sz="1350" kern="0"/>
              <a:t>A</a:t>
            </a:r>
            <a:r>
              <a:rPr lang="pt-BR" sz="1350" kern="0" spc="-83"/>
              <a:t> </a:t>
            </a:r>
            <a:r>
              <a:rPr lang="pt-BR" sz="1350" kern="0"/>
              <a:t>L</a:t>
            </a:r>
            <a:r>
              <a:rPr lang="pt-BR" sz="1350" kern="0" spc="-90"/>
              <a:t> </a:t>
            </a:r>
            <a:r>
              <a:rPr lang="pt-BR" sz="1350" kern="0"/>
              <a:t>A</a:t>
            </a:r>
            <a:r>
              <a:rPr lang="pt-BR" sz="1350" kern="0" spc="-79"/>
              <a:t> </a:t>
            </a:r>
            <a:r>
              <a:rPr lang="pt-BR" sz="1350" kern="0"/>
              <a:t>M</a:t>
            </a:r>
            <a:r>
              <a:rPr lang="pt-BR" sz="1350" kern="0" spc="-60"/>
              <a:t> </a:t>
            </a:r>
            <a:r>
              <a:rPr lang="pt-BR" sz="1350" kern="0"/>
              <a:t>O</a:t>
            </a:r>
            <a:r>
              <a:rPr lang="pt-BR" sz="1350" kern="0" spc="116"/>
              <a:t> </a:t>
            </a:r>
            <a:r>
              <a:rPr lang="pt-BR" sz="1350" kern="0"/>
              <a:t>I</a:t>
            </a:r>
            <a:r>
              <a:rPr lang="pt-BR" sz="1350" kern="0" spc="-86"/>
              <a:t> </a:t>
            </a:r>
            <a:r>
              <a:rPr lang="pt-BR" sz="1350" kern="0"/>
              <a:t>N</a:t>
            </a:r>
            <a:r>
              <a:rPr lang="pt-BR" sz="1350" kern="0" spc="-56"/>
              <a:t> </a:t>
            </a:r>
            <a:r>
              <a:rPr lang="pt-BR" sz="1350" kern="0"/>
              <a:t>D</a:t>
            </a:r>
            <a:r>
              <a:rPr lang="pt-BR" sz="1350" kern="0" spc="-71"/>
              <a:t> </a:t>
            </a:r>
            <a:r>
              <a:rPr lang="pt-BR" sz="1350" kern="0"/>
              <a:t>E</a:t>
            </a:r>
            <a:r>
              <a:rPr lang="pt-BR" sz="1350" kern="0" spc="-68"/>
              <a:t> </a:t>
            </a:r>
            <a:r>
              <a:rPr lang="pt-BR" sz="1350" kern="0"/>
              <a:t>P</a:t>
            </a:r>
            <a:r>
              <a:rPr lang="pt-BR" sz="1350" kern="0" spc="-105"/>
              <a:t> </a:t>
            </a:r>
            <a:r>
              <a:rPr lang="pt-BR" sz="1350" kern="0"/>
              <a:t>E</a:t>
            </a:r>
            <a:r>
              <a:rPr lang="pt-BR" sz="1350" kern="0" spc="-71"/>
              <a:t> </a:t>
            </a:r>
            <a:r>
              <a:rPr lang="pt-BR" sz="1350" kern="0"/>
              <a:t>N</a:t>
            </a:r>
            <a:r>
              <a:rPr lang="pt-BR" sz="1350" kern="0" spc="-56"/>
              <a:t> </a:t>
            </a:r>
            <a:r>
              <a:rPr lang="pt-BR" sz="1350" kern="0"/>
              <a:t>D</a:t>
            </a:r>
            <a:r>
              <a:rPr lang="pt-BR" sz="1350" kern="0" spc="-71"/>
              <a:t> </a:t>
            </a:r>
            <a:r>
              <a:rPr lang="pt-BR" sz="1350" kern="0"/>
              <a:t>E</a:t>
            </a:r>
            <a:r>
              <a:rPr lang="pt-BR" sz="1350" kern="0" spc="-68"/>
              <a:t> </a:t>
            </a:r>
            <a:r>
              <a:rPr lang="pt-BR" sz="1350" kern="0"/>
              <a:t>N</a:t>
            </a:r>
            <a:r>
              <a:rPr lang="pt-BR" sz="1350" kern="0" spc="-56"/>
              <a:t> </a:t>
            </a:r>
            <a:r>
              <a:rPr lang="pt-BR" sz="1350" kern="0"/>
              <a:t>T</a:t>
            </a:r>
            <a:r>
              <a:rPr lang="pt-BR" sz="1350" kern="0" spc="15"/>
              <a:t> </a:t>
            </a:r>
            <a:r>
              <a:rPr lang="pt-BR" sz="1350" kern="0"/>
              <a:t>S</a:t>
            </a:r>
            <a:r>
              <a:rPr lang="pt-BR" sz="1350" kern="0" spc="-86"/>
              <a:t> </a:t>
            </a:r>
            <a:r>
              <a:rPr lang="pt-BR" sz="1350" kern="0"/>
              <a:t>C</a:t>
            </a:r>
            <a:r>
              <a:rPr lang="pt-BR" sz="1350" kern="0" spc="-75"/>
              <a:t> </a:t>
            </a:r>
            <a:r>
              <a:rPr lang="pt-BR" sz="1350" kern="0"/>
              <a:t>H</a:t>
            </a:r>
            <a:r>
              <a:rPr lang="pt-BR" sz="1350" kern="0" spc="-83"/>
              <a:t> </a:t>
            </a:r>
            <a:r>
              <a:rPr lang="pt-BR" sz="1350" kern="0"/>
              <a:t>O</a:t>
            </a:r>
            <a:r>
              <a:rPr lang="pt-BR" sz="1350" kern="0" spc="-79"/>
              <a:t> </a:t>
            </a:r>
            <a:r>
              <a:rPr lang="pt-BR" sz="1350" kern="0" err="1"/>
              <a:t>O</a:t>
            </a:r>
            <a:r>
              <a:rPr lang="pt-BR" sz="1350" kern="0" spc="-83"/>
              <a:t> </a:t>
            </a:r>
            <a:r>
              <a:rPr lang="pt-BR" sz="1350" kern="0"/>
              <a:t>L</a:t>
            </a:r>
            <a:r>
              <a:rPr lang="pt-BR" sz="1350" kern="0" spc="109"/>
              <a:t> </a:t>
            </a:r>
            <a:r>
              <a:rPr lang="pt-BR" sz="1350" kern="0"/>
              <a:t>D</a:t>
            </a:r>
            <a:r>
              <a:rPr lang="pt-BR" sz="1350" kern="0" spc="-71"/>
              <a:t> </a:t>
            </a:r>
            <a:r>
              <a:rPr lang="pt-BR" sz="1350" kern="0"/>
              <a:t>I</a:t>
            </a:r>
            <a:r>
              <a:rPr lang="pt-BR" sz="1350" kern="0" spc="-86"/>
              <a:t> </a:t>
            </a:r>
            <a:r>
              <a:rPr lang="pt-BR" sz="1350" kern="0"/>
              <a:t>S</a:t>
            </a:r>
            <a:r>
              <a:rPr lang="pt-BR" sz="1350" kern="0" spc="-90"/>
              <a:t> </a:t>
            </a:r>
            <a:r>
              <a:rPr lang="pt-BR" sz="1350" kern="0"/>
              <a:t>T</a:t>
            </a:r>
            <a:r>
              <a:rPr lang="pt-BR" sz="1350" kern="0" spc="-68"/>
              <a:t> </a:t>
            </a:r>
            <a:r>
              <a:rPr lang="pt-BR" sz="1350" kern="0"/>
              <a:t>R</a:t>
            </a:r>
            <a:r>
              <a:rPr lang="pt-BR" sz="1350" kern="0" spc="-86"/>
              <a:t> </a:t>
            </a:r>
            <a:r>
              <a:rPr lang="pt-BR" sz="1350" kern="0"/>
              <a:t>I</a:t>
            </a:r>
            <a:r>
              <a:rPr lang="pt-BR" sz="1350" kern="0" spc="-86"/>
              <a:t> </a:t>
            </a:r>
            <a:r>
              <a:rPr lang="pt-BR" sz="1350" kern="0"/>
              <a:t>C</a:t>
            </a:r>
            <a:r>
              <a:rPr lang="pt-BR" sz="1350" kern="0" spc="-75"/>
              <a:t> </a:t>
            </a:r>
            <a:r>
              <a:rPr lang="pt-BR" sz="1350" kern="0"/>
              <a:t>T</a:t>
            </a:r>
            <a:br>
              <a:rPr lang="pt-BR" sz="1350" kern="0"/>
            </a:br>
            <a:r>
              <a:rPr lang="pt-BR" sz="1350" kern="0"/>
              <a:t>2020-2021 ROOT CAUSE ANALYSIS</a:t>
            </a:r>
            <a:endParaRPr lang="en-US"/>
          </a:p>
        </p:txBody>
      </p:sp>
      <p:graphicFrame>
        <p:nvGraphicFramePr>
          <p:cNvPr id="10" name="Table 5">
            <a:extLst>
              <a:ext uri="{FF2B5EF4-FFF2-40B4-BE49-F238E27FC236}">
                <a16:creationId xmlns:a16="http://schemas.microsoft.com/office/drawing/2014/main" id="{1CE6211A-14DD-4EA8-90C0-1CCCEA1FAC5F}"/>
              </a:ext>
            </a:extLst>
          </p:cNvPr>
          <p:cNvGraphicFramePr>
            <a:graphicFrameLocks noGrp="1"/>
          </p:cNvGraphicFramePr>
          <p:nvPr>
            <p:extLst>
              <p:ext uri="{D42A27DB-BD31-4B8C-83A1-F6EECF244321}">
                <p14:modId xmlns:p14="http://schemas.microsoft.com/office/powerpoint/2010/main" val="2779241979"/>
              </p:ext>
            </p:extLst>
          </p:nvPr>
        </p:nvGraphicFramePr>
        <p:xfrm>
          <a:off x="1038127" y="1573750"/>
          <a:ext cx="7308131" cy="4044952"/>
        </p:xfrm>
        <a:graphic>
          <a:graphicData uri="http://schemas.openxmlformats.org/drawingml/2006/table">
            <a:tbl>
              <a:tblPr firstRow="1" bandRow="1">
                <a:tableStyleId>{5C22544A-7EE6-4342-B048-85BDC9FD1C3A}</a:tableStyleId>
              </a:tblPr>
              <a:tblGrid>
                <a:gridCol w="2602976">
                  <a:extLst>
                    <a:ext uri="{9D8B030D-6E8A-4147-A177-3AD203B41FA5}">
                      <a16:colId xmlns:a16="http://schemas.microsoft.com/office/drawing/2014/main" val="1614354571"/>
                    </a:ext>
                  </a:extLst>
                </a:gridCol>
                <a:gridCol w="1710965">
                  <a:extLst>
                    <a:ext uri="{9D8B030D-6E8A-4147-A177-3AD203B41FA5}">
                      <a16:colId xmlns:a16="http://schemas.microsoft.com/office/drawing/2014/main" val="847982166"/>
                    </a:ext>
                  </a:extLst>
                </a:gridCol>
                <a:gridCol w="2994190">
                  <a:extLst>
                    <a:ext uri="{9D8B030D-6E8A-4147-A177-3AD203B41FA5}">
                      <a16:colId xmlns:a16="http://schemas.microsoft.com/office/drawing/2014/main" val="3489115604"/>
                    </a:ext>
                  </a:extLst>
                </a:gridCol>
              </a:tblGrid>
              <a:tr h="252358">
                <a:tc>
                  <a:txBody>
                    <a:bodyPr/>
                    <a:lstStyle/>
                    <a:p>
                      <a:pPr algn="ctr"/>
                      <a:r>
                        <a:rPr lang="en-US" sz="1000" b="1">
                          <a:solidFill>
                            <a:schemeClr val="bg1"/>
                          </a:solidFill>
                        </a:rPr>
                        <a:t>Problem &amp; Root Cause</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a:txBody>
                    <a:bodyPr/>
                    <a:lstStyle/>
                    <a:p>
                      <a:pPr algn="ctr"/>
                      <a:r>
                        <a:rPr lang="en-US" sz="1000" b="1">
                          <a:solidFill>
                            <a:schemeClr val="bg1"/>
                          </a:solidFill>
                        </a:rPr>
                        <a:t>Annual Goal(s)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a:txBody>
                    <a:bodyPr/>
                    <a:lstStyle/>
                    <a:p>
                      <a:pPr algn="ctr"/>
                      <a:r>
                        <a:rPr lang="en-US" sz="1000" b="1">
                          <a:solidFill>
                            <a:schemeClr val="bg1"/>
                          </a:solidFill>
                        </a:rPr>
                        <a:t>Strategy</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2942057712"/>
                  </a:ext>
                </a:extLst>
              </a:tr>
              <a:tr h="1449260">
                <a:tc>
                  <a:txBody>
                    <a:bodyPr/>
                    <a:lstStyle/>
                    <a:p>
                      <a:pPr marL="0" marR="0" indent="0" algn="l">
                        <a:lnSpc>
                          <a:spcPct val="90000"/>
                        </a:lnSpc>
                        <a:spcBef>
                          <a:spcPts val="1000"/>
                        </a:spcBef>
                        <a:spcAft>
                          <a:spcPts val="0"/>
                        </a:spcAft>
                      </a:pPr>
                      <a:r>
                        <a:rPr lang="en-US" sz="800" u="sng">
                          <a:effectLst/>
                          <a:latin typeface="Calibri"/>
                          <a:ea typeface="Calibri" panose="020F0502020204030204" pitchFamily="34" charset="0"/>
                          <a:cs typeface="Times New Roman"/>
                        </a:rPr>
                        <a:t>Problem:</a:t>
                      </a:r>
                      <a:r>
                        <a:rPr lang="en-US" sz="800">
                          <a:effectLst/>
                          <a:latin typeface="Calibri"/>
                          <a:ea typeface="Calibri" panose="020F0502020204030204" pitchFamily="34" charset="0"/>
                          <a:cs typeface="Times New Roman"/>
                        </a:rPr>
                        <a:t> </a:t>
                      </a:r>
                      <a:r>
                        <a:rPr lang="en-US" sz="800" b="1" i="0" u="none" strike="noStrike" noProof="0">
                          <a:effectLst/>
                        </a:rPr>
                        <a:t>As evidenced in the CIRCLE PROGRESS MONITORING PRE-K assessments , the results show an achievement gap as follows: (at the On-Track,  or Meets)</a:t>
                      </a:r>
                      <a:endParaRPr lang="en-US" sz="800" b="0" i="0" u="none" strike="noStrike" noProof="0">
                        <a:effectLst/>
                      </a:endParaRPr>
                    </a:p>
                    <a:p>
                      <a:pPr marL="285750" marR="0" lvl="0" indent="-285750" algn="l">
                        <a:lnSpc>
                          <a:spcPct val="90000"/>
                        </a:lnSpc>
                        <a:spcBef>
                          <a:spcPts val="1000"/>
                        </a:spcBef>
                        <a:spcAft>
                          <a:spcPts val="0"/>
                        </a:spcAft>
                        <a:buFont typeface="Arial"/>
                        <a:buChar char="•"/>
                      </a:pPr>
                      <a:r>
                        <a:rPr lang="en-US" sz="800" b="0" i="0" u="none" strike="noStrike" noProof="0">
                          <a:effectLst/>
                        </a:rPr>
                        <a:t>In the Rapid Letter Name Measure, there is an achievement gap of 3 % more students not at OnTrack Level or above between EL’s (3% Needs Support Level) and EP’s (6% Needs Support Level) in 2018-2019. </a:t>
                      </a:r>
                    </a:p>
                    <a:p>
                      <a:pPr marL="0" marR="0" algn="l">
                        <a:lnSpc>
                          <a:spcPct val="90000"/>
                        </a:lnSpc>
                        <a:spcBef>
                          <a:spcPts val="0"/>
                        </a:spcBef>
                        <a:spcAft>
                          <a:spcPts val="600"/>
                        </a:spcAft>
                      </a:pPr>
                      <a:r>
                        <a:rPr lang="en-US" sz="800" u="sng">
                          <a:effectLst/>
                          <a:latin typeface="Calibri"/>
                          <a:ea typeface="Calibri" panose="020F0502020204030204" pitchFamily="34" charset="0"/>
                          <a:cs typeface="Times New Roman"/>
                        </a:rPr>
                        <a:t>Root Cause: </a:t>
                      </a:r>
                      <a:r>
                        <a:rPr lang="en-US" sz="800">
                          <a:effectLst/>
                          <a:latin typeface="Calibri"/>
                          <a:ea typeface="Calibri" panose="020F0502020204030204" pitchFamily="34" charset="0"/>
                          <a:cs typeface="Times New Roman"/>
                        </a:rPr>
                        <a:t> Failure to differentiate instruction designed for EL students.</a:t>
                      </a:r>
                    </a:p>
                  </a:txBody>
                  <a:tcPr marL="51435" marR="5143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a:lnSpc>
                          <a:spcPct val="90000"/>
                        </a:lnSpc>
                        <a:spcBef>
                          <a:spcPts val="0"/>
                        </a:spcBef>
                        <a:spcAft>
                          <a:spcPts val="600"/>
                        </a:spcAft>
                      </a:pPr>
                      <a:r>
                        <a:rPr lang="en-US" sz="800">
                          <a:effectLst/>
                          <a:latin typeface="Calibri"/>
                          <a:ea typeface="Calibri" panose="020F0502020204030204" pitchFamily="34" charset="0"/>
                          <a:cs typeface="Times New Roman"/>
                        </a:rPr>
                        <a:t>2020-2021 Goal among English Learners is to increase the Rapid Letter Name Measure by 3% or higher on the Circle Progress Monitoring Assessment.</a:t>
                      </a:r>
                    </a:p>
                  </a:txBody>
                  <a:tcPr marL="51435" marR="5143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indent="-171450" algn="l">
                        <a:lnSpc>
                          <a:spcPct val="90000"/>
                        </a:lnSpc>
                        <a:spcBef>
                          <a:spcPts val="0"/>
                        </a:spcBef>
                        <a:spcAft>
                          <a:spcPts val="600"/>
                        </a:spcAft>
                        <a:buFont typeface="Calibri" panose="020F0502020204030204" pitchFamily="34" charset="0"/>
                        <a:buChar char="−"/>
                      </a:pPr>
                      <a:r>
                        <a:rPr lang="en-US" sz="800">
                          <a:effectLst/>
                          <a:latin typeface="Calibri"/>
                          <a:ea typeface="Calibri" panose="020F0502020204030204" pitchFamily="34" charset="0"/>
                          <a:cs typeface="Times New Roman"/>
                        </a:rPr>
                        <a:t>Train all Bilingual  teachers who serve students in the ELA/Reading classrooms on the English Language Proficiency Standards. </a:t>
                      </a:r>
                      <a:endParaRPr lang="en-US" sz="800">
                        <a:effectLst/>
                        <a:latin typeface="Calibri"/>
                        <a:ea typeface="Calibri" panose="020F0502020204030204" pitchFamily="34" charset="0"/>
                        <a:cs typeface="Times New Roman" panose="02020603050405020304" pitchFamily="18" charset="0"/>
                      </a:endParaRPr>
                    </a:p>
                    <a:p>
                      <a:pPr marL="171450" marR="0" lvl="0" indent="-171450" algn="l">
                        <a:lnSpc>
                          <a:spcPct val="90000"/>
                        </a:lnSpc>
                        <a:spcBef>
                          <a:spcPts val="0"/>
                        </a:spcBef>
                        <a:spcAft>
                          <a:spcPts val="600"/>
                        </a:spcAft>
                        <a:buFont typeface="Calibri" panose="020F0502020204030204" pitchFamily="34" charset="0"/>
                        <a:buChar char="−"/>
                      </a:pPr>
                      <a:r>
                        <a:rPr lang="en-US" sz="800">
                          <a:effectLst/>
                          <a:latin typeface="Calibri"/>
                          <a:ea typeface="Calibri" panose="020F0502020204030204" pitchFamily="34" charset="0"/>
                          <a:cs typeface="Times New Roman"/>
                        </a:rPr>
                        <a:t>Bilingual  teachers will collaborate with the Co-Teacher ELA/Reading teachers during learning communities.  </a:t>
                      </a:r>
                      <a:endParaRPr lang="en-US"/>
                    </a:p>
                    <a:p>
                      <a:pPr marL="171450" marR="0" indent="-171450" algn="l">
                        <a:lnSpc>
                          <a:spcPct val="90000"/>
                        </a:lnSpc>
                        <a:spcBef>
                          <a:spcPts val="0"/>
                        </a:spcBef>
                        <a:spcAft>
                          <a:spcPts val="600"/>
                        </a:spcAft>
                        <a:buFont typeface="Calibri" panose="020F0502020204030204" pitchFamily="34" charset="0"/>
                        <a:buChar char="−"/>
                      </a:pPr>
                      <a:r>
                        <a:rPr lang="en-US" sz="800">
                          <a:effectLst/>
                          <a:latin typeface="Calibri"/>
                          <a:ea typeface="Calibri" panose="020F0502020204030204" pitchFamily="34" charset="0"/>
                          <a:cs typeface="Times New Roman"/>
                        </a:rPr>
                        <a:t>Implement language and content objectives for learner support to best meet the individual student needs.</a:t>
                      </a:r>
                    </a:p>
                  </a:txBody>
                  <a:tcPr marL="51435" marR="5143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4852603"/>
                  </a:ext>
                </a:extLst>
              </a:tr>
              <a:tr h="1110380">
                <a:tc>
                  <a:txBody>
                    <a:bodyPr/>
                    <a:lstStyle/>
                    <a:p>
                      <a:pPr marL="0" marR="0" algn="l">
                        <a:lnSpc>
                          <a:spcPct val="90000"/>
                        </a:lnSpc>
                        <a:spcBef>
                          <a:spcPts val="0"/>
                        </a:spcBef>
                        <a:spcAft>
                          <a:spcPts val="600"/>
                        </a:spcAft>
                      </a:pPr>
                      <a:r>
                        <a:rPr lang="en-US" sz="800" u="sng">
                          <a:effectLst/>
                          <a:latin typeface="Calibri"/>
                          <a:ea typeface="Calibri" panose="020F0502020204030204" pitchFamily="34" charset="0"/>
                          <a:cs typeface="Times New Roman"/>
                        </a:rPr>
                        <a:t>Problem:</a:t>
                      </a:r>
                      <a:r>
                        <a:rPr lang="en-US" sz="800">
                          <a:effectLst/>
                          <a:latin typeface="Calibri"/>
                          <a:ea typeface="Calibri" panose="020F0502020204030204" pitchFamily="34" charset="0"/>
                          <a:cs typeface="Times New Roman"/>
                        </a:rPr>
                        <a:t> </a:t>
                      </a:r>
                      <a:r>
                        <a:rPr lang="en-US" sz="800" b="0" i="0" u="none" strike="noStrike" noProof="0">
                          <a:effectLst/>
                        </a:rPr>
                        <a:t>In  the Rapid Vocabulary Measure,  there is an achievement gap of 3 % less students on Meets Level or above between EL’s (74% On track) and EP’s (77% on Track) in 2018-2019. </a:t>
                      </a:r>
                    </a:p>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 </a:t>
                      </a:r>
                      <a:r>
                        <a:rPr lang="en-US" sz="800" u="sng">
                          <a:effectLst/>
                          <a:latin typeface="Calibri"/>
                          <a:ea typeface="Calibri" panose="020F0502020204030204" pitchFamily="34" charset="0"/>
                          <a:cs typeface="Times New Roman"/>
                        </a:rPr>
                        <a:t>Root Cause: </a:t>
                      </a:r>
                      <a:r>
                        <a:rPr lang="en-US" sz="800">
                          <a:effectLst/>
                          <a:latin typeface="Calibri"/>
                          <a:ea typeface="Calibri" panose="020F0502020204030204" pitchFamily="34" charset="0"/>
                          <a:cs typeface="Times New Roman"/>
                        </a:rPr>
                        <a:t>Failure to differentiate instruction designed for EL students. </a:t>
                      </a:r>
                    </a:p>
                  </a:txBody>
                  <a:tcPr marL="51435" marR="5143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a:lnSpc>
                          <a:spcPct val="90000"/>
                        </a:lnSpc>
                        <a:spcBef>
                          <a:spcPts val="0"/>
                        </a:spcBef>
                        <a:spcAft>
                          <a:spcPts val="600"/>
                        </a:spcAft>
                      </a:pPr>
                      <a:r>
                        <a:rPr lang="en-US" sz="800">
                          <a:solidFill>
                            <a:schemeClr val="tx1"/>
                          </a:solidFill>
                          <a:effectLst/>
                          <a:latin typeface="Calibri"/>
                          <a:ea typeface="Calibri" panose="020F0502020204030204" pitchFamily="34" charset="0"/>
                          <a:cs typeface="Times New Roman"/>
                        </a:rPr>
                        <a:t>2020-2021 Goal among the English Learners is to increase by 3% or higher on the Rapid Vocabulary Measure of the Circle progress monitoring assessment.</a:t>
                      </a:r>
                    </a:p>
                  </a:txBody>
                  <a:tcPr marL="51435" marR="5143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indent="-171450" algn="l">
                        <a:lnSpc>
                          <a:spcPct val="90000"/>
                        </a:lnSpc>
                        <a:spcBef>
                          <a:spcPts val="0"/>
                        </a:spcBef>
                        <a:spcAft>
                          <a:spcPts val="600"/>
                        </a:spcAft>
                        <a:buFont typeface="Calibri" panose="020F0502020204030204" pitchFamily="34" charset="0"/>
                        <a:buChar char="−"/>
                      </a:pPr>
                      <a:r>
                        <a:rPr lang="en-US" sz="800">
                          <a:solidFill>
                            <a:schemeClr val="tx1"/>
                          </a:solidFill>
                          <a:effectLst/>
                          <a:latin typeface="Calibri"/>
                          <a:ea typeface="Calibri" panose="020F0502020204030204" pitchFamily="34" charset="0"/>
                          <a:cs typeface="Times New Roman"/>
                        </a:rPr>
                        <a:t>Train all Bilingual teachers who serve students in the ELA/ Reading classrooms on Vocabulary  teaching strategies. </a:t>
                      </a:r>
                    </a:p>
                    <a:p>
                      <a:pPr marL="171450" marR="0" indent="-171450" algn="l">
                        <a:lnSpc>
                          <a:spcPct val="90000"/>
                        </a:lnSpc>
                        <a:spcBef>
                          <a:spcPts val="0"/>
                        </a:spcBef>
                        <a:spcAft>
                          <a:spcPts val="600"/>
                        </a:spcAft>
                        <a:buFont typeface="Calibri" panose="020F0502020204030204" pitchFamily="34" charset="0"/>
                        <a:buChar char="−"/>
                      </a:pPr>
                      <a:r>
                        <a:rPr lang="en-US" sz="800" b="0" i="0" u="none" strike="noStrike" noProof="0">
                          <a:effectLst/>
                          <a:latin typeface="Calibri"/>
                        </a:rPr>
                        <a:t>Bilingual  teachers will collaborate with the Co-Teacher ELA/Reading teachers during learning communities.</a:t>
                      </a:r>
                    </a:p>
                    <a:p>
                      <a:pPr marL="171450" marR="0" lvl="0" indent="-171450" algn="l">
                        <a:lnSpc>
                          <a:spcPct val="90000"/>
                        </a:lnSpc>
                        <a:spcBef>
                          <a:spcPts val="0"/>
                        </a:spcBef>
                        <a:spcAft>
                          <a:spcPts val="600"/>
                        </a:spcAft>
                        <a:buFont typeface="Calibri" panose="020F0502020204030204" pitchFamily="34" charset="0"/>
                        <a:buChar char="−"/>
                      </a:pPr>
                      <a:r>
                        <a:rPr lang="en-US" sz="800" b="0" i="0" u="none" strike="noStrike" noProof="0">
                          <a:effectLst/>
                          <a:latin typeface="Calibri"/>
                        </a:rPr>
                        <a:t>Implement language and content objectives for learner support to best meet the individual student needs.</a:t>
                      </a:r>
                      <a:endParaRPr lang="en-US"/>
                    </a:p>
                  </a:txBody>
                  <a:tcPr marL="51435" marR="5143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89901031"/>
                  </a:ext>
                </a:extLst>
              </a:tr>
              <a:tr h="1232954">
                <a:tc>
                  <a:txBody>
                    <a:bodyPr/>
                    <a:lstStyle/>
                    <a:p>
                      <a:pPr marL="0" marR="0" algn="l">
                        <a:lnSpc>
                          <a:spcPct val="90000"/>
                        </a:lnSpc>
                        <a:spcBef>
                          <a:spcPts val="0"/>
                        </a:spcBef>
                        <a:spcAft>
                          <a:spcPts val="600"/>
                        </a:spcAft>
                      </a:pPr>
                      <a:r>
                        <a:rPr lang="en-US" sz="800" u="sng">
                          <a:effectLst/>
                          <a:latin typeface="Calibri"/>
                          <a:ea typeface="Calibri" panose="020F0502020204030204" pitchFamily="34" charset="0"/>
                          <a:cs typeface="Times New Roman"/>
                        </a:rPr>
                        <a:t>Problem: </a:t>
                      </a:r>
                      <a:endParaRPr lang="en-US"/>
                    </a:p>
                    <a:p>
                      <a:pPr marL="0" marR="0" lvl="0" algn="l">
                        <a:lnSpc>
                          <a:spcPct val="90000"/>
                        </a:lnSpc>
                        <a:spcBef>
                          <a:spcPts val="0"/>
                        </a:spcBef>
                        <a:spcAft>
                          <a:spcPts val="600"/>
                        </a:spcAft>
                        <a:buNone/>
                      </a:pPr>
                      <a:r>
                        <a:rPr lang="en-US" sz="800">
                          <a:effectLst/>
                          <a:latin typeface="Calibri"/>
                          <a:ea typeface="Calibri" panose="020F0502020204030204" pitchFamily="34" charset="0"/>
                          <a:cs typeface="Times New Roman"/>
                        </a:rPr>
                        <a:t> </a:t>
                      </a:r>
                      <a:r>
                        <a:rPr lang="en-US" sz="800">
                          <a:effectLst/>
                          <a:latin typeface="Calibri"/>
                          <a:cs typeface="Times New Roman"/>
                        </a:rPr>
                        <a:t>As evidenced on the State Accountability TPEIR report, i</a:t>
                      </a:r>
                      <a:r>
                        <a:rPr lang="en-US" sz="800" b="0" i="0" u="none" strike="noStrike" noProof="0">
                          <a:effectLst/>
                        </a:rPr>
                        <a:t>n the Emergent Literacy Reading Domain,  there is an achievement gap of 14 % of the All Student Group when compared to the District.  All students (74% scoring at Proficient) at the campus level and (88% scoring at Proficient) at the District Level.</a:t>
                      </a:r>
                    </a:p>
                    <a:p>
                      <a:pPr marL="0" marR="0" lvl="0" algn="l">
                        <a:lnSpc>
                          <a:spcPct val="90000"/>
                        </a:lnSpc>
                        <a:spcBef>
                          <a:spcPts val="0"/>
                        </a:spcBef>
                        <a:spcAft>
                          <a:spcPts val="600"/>
                        </a:spcAft>
                        <a:buNone/>
                      </a:pPr>
                      <a:r>
                        <a:rPr lang="en-US" sz="800" u="sng">
                          <a:effectLst/>
                          <a:latin typeface="Calibri"/>
                          <a:ea typeface="Calibri" panose="020F0502020204030204" pitchFamily="34" charset="0"/>
                          <a:cs typeface="Times New Roman"/>
                        </a:rPr>
                        <a:t>Root Cause: </a:t>
                      </a:r>
                      <a:r>
                        <a:rPr lang="en-US" sz="800" u="sng">
                          <a:effectLst/>
                          <a:latin typeface="Calibri"/>
                          <a:cs typeface="Times New Roman"/>
                        </a:rPr>
                        <a:t> </a:t>
                      </a:r>
                      <a:r>
                        <a:rPr lang="en-US" sz="800" b="0" i="0" u="none" strike="noStrike" noProof="0">
                          <a:effectLst/>
                          <a:latin typeface="Calibri"/>
                        </a:rPr>
                        <a:t>Failure to differentiate instruction designed for All students. </a:t>
                      </a:r>
                      <a:endParaRPr lang="en-US" sz="800" b="0" i="0" u="none" strike="noStrike" noProof="0">
                        <a:effectLst/>
                      </a:endParaRPr>
                    </a:p>
                  </a:txBody>
                  <a:tcPr marL="51435" marR="5143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a:lnSpc>
                          <a:spcPct val="90000"/>
                        </a:lnSpc>
                        <a:spcBef>
                          <a:spcPts val="0"/>
                        </a:spcBef>
                        <a:spcAft>
                          <a:spcPts val="600"/>
                        </a:spcAft>
                      </a:pPr>
                      <a:r>
                        <a:rPr lang="en-US" sz="800">
                          <a:effectLst/>
                          <a:latin typeface="Calibri"/>
                          <a:ea typeface="Calibri" panose="020F0502020204030204" pitchFamily="34" charset="0"/>
                          <a:cs typeface="Times New Roman"/>
                        </a:rPr>
                        <a:t>2020-2021 Goal among All Students is to increase by 14 % on the Emergent Literacy Reading Domain in the TPEIR state accountability report.  </a:t>
                      </a:r>
                    </a:p>
                  </a:txBody>
                  <a:tcPr marL="51435" marR="5143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indent="-171450" algn="l">
                        <a:lnSpc>
                          <a:spcPct val="90000"/>
                        </a:lnSpc>
                        <a:spcBef>
                          <a:spcPts val="0"/>
                        </a:spcBef>
                        <a:spcAft>
                          <a:spcPts val="600"/>
                        </a:spcAft>
                        <a:buFont typeface="Calibri" panose="020F0502020204030204" pitchFamily="34" charset="0"/>
                        <a:buChar char="−"/>
                      </a:pPr>
                      <a:r>
                        <a:rPr lang="en-US" sz="800">
                          <a:effectLst/>
                          <a:latin typeface="Calibri"/>
                          <a:ea typeface="Calibri" panose="020F0502020204030204" pitchFamily="34" charset="0"/>
                          <a:cs typeface="Times New Roman"/>
                        </a:rPr>
                        <a:t>Provide professional development for teachers and campus leaders on researched-based instructional strategies and content, to include emergent literacy and phonological awareness continuum.</a:t>
                      </a:r>
                    </a:p>
                    <a:p>
                      <a:pPr marL="171450" marR="0" indent="-171450" algn="l">
                        <a:lnSpc>
                          <a:spcPct val="90000"/>
                        </a:lnSpc>
                        <a:spcBef>
                          <a:spcPts val="0"/>
                        </a:spcBef>
                        <a:spcAft>
                          <a:spcPts val="600"/>
                        </a:spcAft>
                        <a:buFont typeface="Calibri" panose="020F0502020204030204" pitchFamily="34" charset="0"/>
                        <a:buChar char="−"/>
                      </a:pPr>
                      <a:r>
                        <a:rPr lang="en-US" sz="800">
                          <a:effectLst/>
                          <a:latin typeface="Calibri"/>
                          <a:ea typeface="Calibri" panose="020F0502020204030204" pitchFamily="34" charset="0"/>
                          <a:cs typeface="Times New Roman"/>
                        </a:rPr>
                        <a:t>Provide training through data analysis that will ensure a deep understanding of the PK Guidelines outcomes for 3 and 4 </a:t>
                      </a:r>
                      <a:r>
                        <a:rPr lang="en-US" sz="800" err="1">
                          <a:effectLst/>
                          <a:latin typeface="Calibri"/>
                          <a:ea typeface="Calibri" panose="020F0502020204030204" pitchFamily="34" charset="0"/>
                          <a:cs typeface="Times New Roman"/>
                        </a:rPr>
                        <a:t>yr</a:t>
                      </a:r>
                      <a:r>
                        <a:rPr lang="en-US" sz="800">
                          <a:effectLst/>
                          <a:latin typeface="Calibri"/>
                          <a:ea typeface="Calibri" panose="020F0502020204030204" pitchFamily="34" charset="0"/>
                          <a:cs typeface="Times New Roman"/>
                        </a:rPr>
                        <a:t> </a:t>
                      </a:r>
                      <a:r>
                        <a:rPr lang="en-US" sz="800" err="1">
                          <a:effectLst/>
                          <a:latin typeface="Calibri"/>
                          <a:ea typeface="Calibri" panose="020F0502020204030204" pitchFamily="34" charset="0"/>
                          <a:cs typeface="Times New Roman"/>
                        </a:rPr>
                        <a:t>olds</a:t>
                      </a:r>
                      <a:r>
                        <a:rPr lang="en-US" sz="800">
                          <a:effectLst/>
                          <a:latin typeface="Calibri"/>
                          <a:ea typeface="Calibri" panose="020F0502020204030204" pitchFamily="34" charset="0"/>
                          <a:cs typeface="Times New Roman"/>
                        </a:rPr>
                        <a:t> in the Emergent Literacy and Language and Communication, Phonological Awareness Domains. </a:t>
                      </a:r>
                    </a:p>
                  </a:txBody>
                  <a:tcPr marL="51435" marR="5143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4793313"/>
                  </a:ext>
                </a:extLst>
              </a:tr>
            </a:tbl>
          </a:graphicData>
        </a:graphic>
      </p:graphicFrame>
    </p:spTree>
    <p:extLst>
      <p:ext uri="{BB962C8B-B14F-4D97-AF65-F5344CB8AC3E}">
        <p14:creationId xmlns:p14="http://schemas.microsoft.com/office/powerpoint/2010/main" val="1424448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6">
            <a:extLst>
              <a:ext uri="{FF2B5EF4-FFF2-40B4-BE49-F238E27FC236}">
                <a16:creationId xmlns:a16="http://schemas.microsoft.com/office/drawing/2014/main" id="{E313B085-7B7B-4C4F-B42B-4477C2BBC6B4}"/>
              </a:ext>
            </a:extLst>
          </p:cNvPr>
          <p:cNvSpPr/>
          <p:nvPr/>
        </p:nvSpPr>
        <p:spPr>
          <a:xfrm>
            <a:off x="106052" y="5179488"/>
            <a:ext cx="734116" cy="743491"/>
          </a:xfrm>
          <a:prstGeom prst="rect">
            <a:avLst/>
          </a:prstGeom>
          <a:blipFill>
            <a:blip r:embed="rId3" cstate="print"/>
            <a:stretch>
              <a:fillRect/>
            </a:stretch>
          </a:blipFill>
        </p:spPr>
        <p:txBody>
          <a:bodyPr wrap="square" lIns="0" tIns="0" rIns="0" bIns="0" rtlCol="0"/>
          <a:lstStyle/>
          <a:p>
            <a:endParaRPr sz="1350"/>
          </a:p>
        </p:txBody>
      </p:sp>
      <p:sp>
        <p:nvSpPr>
          <p:cNvPr id="13" name="Slide Number Placeholder 4">
            <a:extLst>
              <a:ext uri="{FF2B5EF4-FFF2-40B4-BE49-F238E27FC236}">
                <a16:creationId xmlns:a16="http://schemas.microsoft.com/office/drawing/2014/main" id="{0EE98352-D5FD-4D61-9B50-AC9ABAD02865}"/>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11</a:t>
            </a:fld>
            <a:endParaRPr lang="en-US" sz="900"/>
          </a:p>
        </p:txBody>
      </p:sp>
      <p:sp>
        <p:nvSpPr>
          <p:cNvPr id="8" name="object 4">
            <a:extLst>
              <a:ext uri="{FF2B5EF4-FFF2-40B4-BE49-F238E27FC236}">
                <a16:creationId xmlns:a16="http://schemas.microsoft.com/office/drawing/2014/main" id="{22EB55D0-33F7-4383-92A2-326CA3EA0A39}"/>
              </a:ext>
            </a:extLst>
          </p:cNvPr>
          <p:cNvSpPr txBox="1">
            <a:spLocks/>
          </p:cNvSpPr>
          <p:nvPr/>
        </p:nvSpPr>
        <p:spPr>
          <a:xfrm>
            <a:off x="0" y="855535"/>
            <a:ext cx="9144000" cy="457049"/>
          </a:xfrm>
          <a:prstGeom prst="rect">
            <a:avLst/>
          </a:prstGeom>
          <a:solidFill>
            <a:srgbClr val="632523"/>
          </a:solidFill>
          <a:ln w="9537">
            <a:noFill/>
          </a:ln>
        </p:spPr>
        <p:txBody>
          <a:bodyPr vert="horz" wrap="square" lIns="0" tIns="20574" rIns="0" bIns="20574" rtlCol="0" anchor="ctr" anchorCtr="0">
            <a:spAutoFit/>
          </a:bodyPr>
          <a:lstStyle>
            <a:lvl1pPr>
              <a:defRPr sz="3200" b="0" i="0">
                <a:solidFill>
                  <a:schemeClr val="bg1"/>
                </a:solidFill>
                <a:latin typeface="Calibri"/>
                <a:ea typeface="+mj-ea"/>
                <a:cs typeface="Calibri"/>
              </a:defRPr>
            </a:lvl1pPr>
          </a:lstStyle>
          <a:p>
            <a:pPr marL="42863" algn="ctr">
              <a:spcBef>
                <a:spcPts val="885"/>
              </a:spcBef>
              <a:tabLst>
                <a:tab pos="1874474" algn="l"/>
              </a:tabLst>
            </a:pPr>
            <a:r>
              <a:rPr lang="pt-BR" sz="1350" kern="0"/>
              <a:t>P</a:t>
            </a:r>
            <a:r>
              <a:rPr lang="pt-BR" sz="1350" kern="0" spc="-105"/>
              <a:t> </a:t>
            </a:r>
            <a:r>
              <a:rPr lang="pt-BR" sz="1350" kern="0"/>
              <a:t>H</a:t>
            </a:r>
            <a:r>
              <a:rPr lang="pt-BR" sz="1350" kern="0" spc="-83"/>
              <a:t> </a:t>
            </a:r>
            <a:r>
              <a:rPr lang="pt-BR" sz="1350" kern="0"/>
              <a:t>A</a:t>
            </a:r>
            <a:r>
              <a:rPr lang="pt-BR" sz="1350" kern="0" spc="-79"/>
              <a:t> </a:t>
            </a:r>
            <a:r>
              <a:rPr lang="pt-BR" sz="1350" kern="0"/>
              <a:t>R</a:t>
            </a:r>
            <a:r>
              <a:rPr lang="pt-BR" sz="1350" kern="0" spc="-86"/>
              <a:t> </a:t>
            </a:r>
            <a:r>
              <a:rPr lang="pt-BR" sz="1350" kern="0" err="1"/>
              <a:t>R</a:t>
            </a:r>
            <a:r>
              <a:rPr lang="pt-BR" sz="1350" kern="0" spc="-71"/>
              <a:t> </a:t>
            </a:r>
            <a:r>
              <a:rPr lang="pt-BR" sz="1350" kern="0"/>
              <a:t>-</a:t>
            </a:r>
            <a:r>
              <a:rPr lang="pt-BR" sz="1350" kern="0" spc="-101"/>
              <a:t> </a:t>
            </a:r>
            <a:r>
              <a:rPr lang="pt-BR" sz="1350" kern="0"/>
              <a:t>S</a:t>
            </a:r>
            <a:r>
              <a:rPr lang="pt-BR" sz="1350" kern="0" spc="-83"/>
              <a:t> </a:t>
            </a:r>
            <a:r>
              <a:rPr lang="pt-BR" sz="1350" kern="0"/>
              <a:t>A</a:t>
            </a:r>
            <a:r>
              <a:rPr lang="pt-BR" sz="1350" kern="0" spc="-75"/>
              <a:t> </a:t>
            </a:r>
            <a:r>
              <a:rPr lang="pt-BR" sz="1350" kern="0"/>
              <a:t>N J</a:t>
            </a:r>
            <a:r>
              <a:rPr lang="pt-BR" sz="1350" kern="0" spc="-64"/>
              <a:t> </a:t>
            </a:r>
            <a:r>
              <a:rPr lang="pt-BR" sz="1350" kern="0" spc="71"/>
              <a:t>UA</a:t>
            </a:r>
            <a:r>
              <a:rPr lang="pt-BR" sz="1350" kern="0" spc="-75"/>
              <a:t> </a:t>
            </a:r>
            <a:r>
              <a:rPr lang="pt-BR" sz="1350" kern="0"/>
              <a:t>N</a:t>
            </a:r>
            <a:r>
              <a:rPr lang="pt-BR" sz="1350" kern="0" spc="-53"/>
              <a:t> </a:t>
            </a:r>
            <a:r>
              <a:rPr lang="pt-BR" sz="1350" kern="0"/>
              <a:t>-</a:t>
            </a:r>
            <a:r>
              <a:rPr lang="pt-BR" sz="1350" kern="0" spc="-101"/>
              <a:t> </a:t>
            </a:r>
            <a:r>
              <a:rPr lang="pt-BR" sz="1350" kern="0"/>
              <a:t>A</a:t>
            </a:r>
            <a:r>
              <a:rPr lang="pt-BR" sz="1350" kern="0" spc="-83"/>
              <a:t> </a:t>
            </a:r>
            <a:r>
              <a:rPr lang="pt-BR" sz="1350" kern="0"/>
              <a:t>L</a:t>
            </a:r>
            <a:r>
              <a:rPr lang="pt-BR" sz="1350" kern="0" spc="-90"/>
              <a:t> </a:t>
            </a:r>
            <a:r>
              <a:rPr lang="pt-BR" sz="1350" kern="0"/>
              <a:t>A</a:t>
            </a:r>
            <a:r>
              <a:rPr lang="pt-BR" sz="1350" kern="0" spc="-79"/>
              <a:t> </a:t>
            </a:r>
            <a:r>
              <a:rPr lang="pt-BR" sz="1350" kern="0"/>
              <a:t>M</a:t>
            </a:r>
            <a:r>
              <a:rPr lang="pt-BR" sz="1350" kern="0" spc="-60"/>
              <a:t> </a:t>
            </a:r>
            <a:r>
              <a:rPr lang="pt-BR" sz="1350" kern="0"/>
              <a:t>O</a:t>
            </a:r>
            <a:r>
              <a:rPr lang="pt-BR" sz="1350" kern="0" spc="116"/>
              <a:t> </a:t>
            </a:r>
            <a:r>
              <a:rPr lang="pt-BR" sz="1350" kern="0"/>
              <a:t>I</a:t>
            </a:r>
            <a:r>
              <a:rPr lang="pt-BR" sz="1350" kern="0" spc="-86"/>
              <a:t> </a:t>
            </a:r>
            <a:r>
              <a:rPr lang="pt-BR" sz="1350" kern="0"/>
              <a:t>N</a:t>
            </a:r>
            <a:r>
              <a:rPr lang="pt-BR" sz="1350" kern="0" spc="-56"/>
              <a:t> </a:t>
            </a:r>
            <a:r>
              <a:rPr lang="pt-BR" sz="1350" kern="0"/>
              <a:t>D</a:t>
            </a:r>
            <a:r>
              <a:rPr lang="pt-BR" sz="1350" kern="0" spc="-71"/>
              <a:t> </a:t>
            </a:r>
            <a:r>
              <a:rPr lang="pt-BR" sz="1350" kern="0"/>
              <a:t>E</a:t>
            </a:r>
            <a:r>
              <a:rPr lang="pt-BR" sz="1350" kern="0" spc="-68"/>
              <a:t> </a:t>
            </a:r>
            <a:r>
              <a:rPr lang="pt-BR" sz="1350" kern="0"/>
              <a:t>P</a:t>
            </a:r>
            <a:r>
              <a:rPr lang="pt-BR" sz="1350" kern="0" spc="-105"/>
              <a:t> </a:t>
            </a:r>
            <a:r>
              <a:rPr lang="pt-BR" sz="1350" kern="0"/>
              <a:t>E</a:t>
            </a:r>
            <a:r>
              <a:rPr lang="pt-BR" sz="1350" kern="0" spc="-71"/>
              <a:t> </a:t>
            </a:r>
            <a:r>
              <a:rPr lang="pt-BR" sz="1350" kern="0"/>
              <a:t>N</a:t>
            </a:r>
            <a:r>
              <a:rPr lang="pt-BR" sz="1350" kern="0" spc="-56"/>
              <a:t> </a:t>
            </a:r>
            <a:r>
              <a:rPr lang="pt-BR" sz="1350" kern="0"/>
              <a:t>D</a:t>
            </a:r>
            <a:r>
              <a:rPr lang="pt-BR" sz="1350" kern="0" spc="-71"/>
              <a:t> </a:t>
            </a:r>
            <a:r>
              <a:rPr lang="pt-BR" sz="1350" kern="0"/>
              <a:t>E</a:t>
            </a:r>
            <a:r>
              <a:rPr lang="pt-BR" sz="1350" kern="0" spc="-68"/>
              <a:t> </a:t>
            </a:r>
            <a:r>
              <a:rPr lang="pt-BR" sz="1350" kern="0"/>
              <a:t>N</a:t>
            </a:r>
            <a:r>
              <a:rPr lang="pt-BR" sz="1350" kern="0" spc="-56"/>
              <a:t> </a:t>
            </a:r>
            <a:r>
              <a:rPr lang="pt-BR" sz="1350" kern="0"/>
              <a:t>T</a:t>
            </a:r>
            <a:r>
              <a:rPr lang="pt-BR" sz="1350" kern="0" spc="15"/>
              <a:t> </a:t>
            </a:r>
            <a:r>
              <a:rPr lang="pt-BR" sz="1350" kern="0"/>
              <a:t>S</a:t>
            </a:r>
            <a:r>
              <a:rPr lang="pt-BR" sz="1350" kern="0" spc="-86"/>
              <a:t> </a:t>
            </a:r>
            <a:r>
              <a:rPr lang="pt-BR" sz="1350" kern="0"/>
              <a:t>C</a:t>
            </a:r>
            <a:r>
              <a:rPr lang="pt-BR" sz="1350" kern="0" spc="-75"/>
              <a:t> </a:t>
            </a:r>
            <a:r>
              <a:rPr lang="pt-BR" sz="1350" kern="0"/>
              <a:t>H</a:t>
            </a:r>
            <a:r>
              <a:rPr lang="pt-BR" sz="1350" kern="0" spc="-83"/>
              <a:t> </a:t>
            </a:r>
            <a:r>
              <a:rPr lang="pt-BR" sz="1350" kern="0"/>
              <a:t>O </a:t>
            </a:r>
            <a:r>
              <a:rPr lang="pt-BR" sz="1350" kern="0" err="1"/>
              <a:t>O</a:t>
            </a:r>
            <a:r>
              <a:rPr lang="pt-BR" sz="1350" kern="0" spc="-83"/>
              <a:t> </a:t>
            </a:r>
            <a:r>
              <a:rPr lang="pt-BR" sz="1350" kern="0"/>
              <a:t>L</a:t>
            </a:r>
            <a:r>
              <a:rPr lang="pt-BR" sz="1350" kern="0" spc="109"/>
              <a:t> </a:t>
            </a:r>
            <a:r>
              <a:rPr lang="pt-BR" sz="1350" kern="0"/>
              <a:t>D</a:t>
            </a:r>
            <a:r>
              <a:rPr lang="pt-BR" sz="1350" kern="0" spc="-71"/>
              <a:t> </a:t>
            </a:r>
            <a:r>
              <a:rPr lang="pt-BR" sz="1350" kern="0"/>
              <a:t>I</a:t>
            </a:r>
            <a:r>
              <a:rPr lang="pt-BR" sz="1350" kern="0" spc="-86"/>
              <a:t> </a:t>
            </a:r>
            <a:r>
              <a:rPr lang="pt-BR" sz="1350" kern="0"/>
              <a:t>S</a:t>
            </a:r>
            <a:r>
              <a:rPr lang="pt-BR" sz="1350" kern="0" spc="-90"/>
              <a:t> </a:t>
            </a:r>
            <a:r>
              <a:rPr lang="pt-BR" sz="1350" kern="0"/>
              <a:t>T</a:t>
            </a:r>
            <a:r>
              <a:rPr lang="pt-BR" sz="1350" kern="0" spc="-68"/>
              <a:t> </a:t>
            </a:r>
            <a:r>
              <a:rPr lang="pt-BR" sz="1350" kern="0"/>
              <a:t>R</a:t>
            </a:r>
            <a:r>
              <a:rPr lang="pt-BR" sz="1350" kern="0" spc="-86"/>
              <a:t> </a:t>
            </a:r>
            <a:r>
              <a:rPr lang="pt-BR" sz="1350" kern="0"/>
              <a:t>I</a:t>
            </a:r>
            <a:r>
              <a:rPr lang="pt-BR" sz="1350" kern="0" spc="-86"/>
              <a:t> </a:t>
            </a:r>
            <a:r>
              <a:rPr lang="pt-BR" sz="1350" kern="0"/>
              <a:t>C</a:t>
            </a:r>
            <a:r>
              <a:rPr lang="pt-BR" sz="1350" kern="0" spc="-75"/>
              <a:t> </a:t>
            </a:r>
            <a:r>
              <a:rPr lang="pt-BR" sz="1350" kern="0"/>
              <a:t>T</a:t>
            </a:r>
            <a:br>
              <a:rPr lang="pt-BR" sz="1350" kern="0"/>
            </a:br>
            <a:r>
              <a:rPr lang="pt-BR" sz="1350" kern="0"/>
              <a:t>2019-2020 ROOT CAUSE ANALYSIS CONTINUED</a:t>
            </a:r>
          </a:p>
        </p:txBody>
      </p:sp>
      <p:graphicFrame>
        <p:nvGraphicFramePr>
          <p:cNvPr id="10" name="Table 5">
            <a:extLst>
              <a:ext uri="{FF2B5EF4-FFF2-40B4-BE49-F238E27FC236}">
                <a16:creationId xmlns:a16="http://schemas.microsoft.com/office/drawing/2014/main" id="{1CE6211A-14DD-4EA8-90C0-1CCCEA1FAC5F}"/>
              </a:ext>
            </a:extLst>
          </p:cNvPr>
          <p:cNvGraphicFramePr>
            <a:graphicFrameLocks noGrp="1"/>
          </p:cNvGraphicFramePr>
          <p:nvPr>
            <p:extLst>
              <p:ext uri="{D42A27DB-BD31-4B8C-83A1-F6EECF244321}">
                <p14:modId xmlns:p14="http://schemas.microsoft.com/office/powerpoint/2010/main" val="151464417"/>
              </p:ext>
            </p:extLst>
          </p:nvPr>
        </p:nvGraphicFramePr>
        <p:xfrm>
          <a:off x="932076" y="1623241"/>
          <a:ext cx="7827782" cy="4285488"/>
        </p:xfrm>
        <a:graphic>
          <a:graphicData uri="http://schemas.openxmlformats.org/drawingml/2006/table">
            <a:tbl>
              <a:tblPr firstRow="1" bandRow="1">
                <a:tableStyleId>{5C22544A-7EE6-4342-B048-85BDC9FD1C3A}</a:tableStyleId>
              </a:tblPr>
              <a:tblGrid>
                <a:gridCol w="2602976">
                  <a:extLst>
                    <a:ext uri="{9D8B030D-6E8A-4147-A177-3AD203B41FA5}">
                      <a16:colId xmlns:a16="http://schemas.microsoft.com/office/drawing/2014/main" val="1614354571"/>
                    </a:ext>
                  </a:extLst>
                </a:gridCol>
                <a:gridCol w="1710965">
                  <a:extLst>
                    <a:ext uri="{9D8B030D-6E8A-4147-A177-3AD203B41FA5}">
                      <a16:colId xmlns:a16="http://schemas.microsoft.com/office/drawing/2014/main" val="847982166"/>
                    </a:ext>
                  </a:extLst>
                </a:gridCol>
                <a:gridCol w="3513841">
                  <a:extLst>
                    <a:ext uri="{9D8B030D-6E8A-4147-A177-3AD203B41FA5}">
                      <a16:colId xmlns:a16="http://schemas.microsoft.com/office/drawing/2014/main" val="3489115604"/>
                    </a:ext>
                  </a:extLst>
                </a:gridCol>
              </a:tblGrid>
              <a:tr h="217170">
                <a:tc>
                  <a:txBody>
                    <a:bodyPr/>
                    <a:lstStyle/>
                    <a:p>
                      <a:pPr algn="ctr"/>
                      <a:r>
                        <a:rPr lang="en-US" sz="1000" b="1">
                          <a:solidFill>
                            <a:schemeClr val="bg1"/>
                          </a:solidFill>
                        </a:rPr>
                        <a:t>Problem &amp; Root Cause</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a:txBody>
                    <a:bodyPr/>
                    <a:lstStyle/>
                    <a:p>
                      <a:pPr algn="ctr"/>
                      <a:r>
                        <a:rPr lang="en-US" sz="1000" b="1">
                          <a:solidFill>
                            <a:schemeClr val="bg1"/>
                          </a:solidFill>
                        </a:rPr>
                        <a:t>Annual Goal(s)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a:txBody>
                    <a:bodyPr/>
                    <a:lstStyle/>
                    <a:p>
                      <a:pPr algn="ctr"/>
                      <a:r>
                        <a:rPr lang="en-US" sz="1000" b="1">
                          <a:solidFill>
                            <a:schemeClr val="bg1"/>
                          </a:solidFill>
                        </a:rPr>
                        <a:t>Strategy</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2942057712"/>
                  </a:ext>
                </a:extLst>
              </a:tr>
              <a:tr h="974978">
                <a:tc>
                  <a:txBody>
                    <a:bodyPr/>
                    <a:lstStyle/>
                    <a:p>
                      <a:pPr marL="0" marR="0" lvl="0" algn="l">
                        <a:lnSpc>
                          <a:spcPct val="90000"/>
                        </a:lnSpc>
                        <a:spcBef>
                          <a:spcPts val="0"/>
                        </a:spcBef>
                        <a:spcAft>
                          <a:spcPts val="600"/>
                        </a:spcAft>
                        <a:buNone/>
                      </a:pPr>
                      <a:r>
                        <a:rPr lang="en-US" sz="800" b="0" i="0" u="sng" strike="noStrike" noProof="0">
                          <a:effectLst/>
                          <a:latin typeface="Calibri"/>
                        </a:rPr>
                        <a:t>Problem:  </a:t>
                      </a:r>
                      <a:r>
                        <a:rPr lang="en-US" sz="800" b="0" i="0" u="none" strike="noStrike" noProof="0">
                          <a:effectLst/>
                        </a:rPr>
                        <a:t> As evidenced on the State Accountability TPEIR report Language and Communication Domain,  there is an achievement gap of 4 % of the All Student Group when compared to the District.  All students (52% scoring at Proficient) at the campus level and(56% scoring at Proficient) at the District Level.</a:t>
                      </a:r>
                    </a:p>
                    <a:p>
                      <a:pPr marL="0" marR="0" lvl="0" algn="l">
                        <a:lnSpc>
                          <a:spcPct val="90000"/>
                        </a:lnSpc>
                        <a:spcBef>
                          <a:spcPts val="0"/>
                        </a:spcBef>
                        <a:spcAft>
                          <a:spcPts val="600"/>
                        </a:spcAft>
                        <a:buNone/>
                      </a:pPr>
                      <a:r>
                        <a:rPr lang="en-US" sz="800" b="0" i="0" u="sng" strike="noStrike" noProof="0">
                          <a:effectLst/>
                          <a:latin typeface="Calibri"/>
                        </a:rPr>
                        <a:t>Root Cause: </a:t>
                      </a:r>
                      <a:r>
                        <a:rPr lang="en-US" sz="800" b="0" i="0" u="none" strike="noStrike" noProof="0">
                          <a:effectLst/>
                          <a:latin typeface="Calibri"/>
                        </a:rPr>
                        <a:t>Lack of alignment between the district Early Childhood instructional plans to help support campuses with resources and instructional strategies for differentiated support to all Pre-K.</a:t>
                      </a:r>
                      <a:endParaRPr lang="en-US" sz="800" b="0" i="0" u="none" strike="noStrike" noProof="0">
                        <a:effectLst/>
                      </a:endParaRPr>
                    </a:p>
                    <a:p>
                      <a:pPr marL="0" lvl="0" algn="l">
                        <a:lnSpc>
                          <a:spcPct val="90000"/>
                        </a:lnSpc>
                        <a:spcBef>
                          <a:spcPts val="0"/>
                        </a:spcBef>
                        <a:spcAft>
                          <a:spcPts val="600"/>
                        </a:spcAft>
                        <a:buNone/>
                      </a:pPr>
                      <a:endParaRPr lang="en-US" sz="800">
                        <a:effectLst/>
                        <a:latin typeface="Calibri"/>
                        <a:cs typeface="Times New Roman"/>
                      </a:endParaRPr>
                    </a:p>
                  </a:txBody>
                  <a:tcPr marL="51435" marR="5143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lnSpc>
                          <a:spcPct val="100000"/>
                        </a:lnSpc>
                        <a:spcBef>
                          <a:spcPts val="0"/>
                        </a:spcBef>
                        <a:spcAft>
                          <a:spcPts val="0"/>
                        </a:spcAft>
                        <a:buNone/>
                      </a:pPr>
                      <a:r>
                        <a:rPr lang="en-US" sz="800" b="0" i="0" u="none" strike="noStrike" noProof="0">
                          <a:effectLst/>
                          <a:latin typeface="Calibri"/>
                        </a:rPr>
                        <a:t>2020-2021 Goal among All Students is to increase by 4 % or higher on the Language and Communication Domain in the TPEIR state accountability report. </a:t>
                      </a:r>
                      <a:endParaRPr lang="en-US"/>
                    </a:p>
                  </a:txBody>
                  <a:tcPr marL="51435" marR="5143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a:lnSpc>
                          <a:spcPct val="90000"/>
                        </a:lnSpc>
                        <a:spcBef>
                          <a:spcPts val="0"/>
                        </a:spcBef>
                        <a:spcAft>
                          <a:spcPts val="600"/>
                        </a:spcAft>
                        <a:buFont typeface="Calibri,Sans-Serif"/>
                        <a:buChar char="−"/>
                      </a:pPr>
                      <a:r>
                        <a:rPr lang="en-US" sz="800" b="0" i="0" u="none" strike="noStrike" noProof="0">
                          <a:effectLst/>
                          <a:latin typeface="Calibri"/>
                        </a:rPr>
                        <a:t>Provide professional development for teachers and campus leaders on researched-based instructional strategies and content, to include emergent literacy and phonological awareness continuum.</a:t>
                      </a:r>
                      <a:endParaRPr lang="en-US" sz="800" b="0" i="0" u="none" strike="noStrike" noProof="0">
                        <a:effectLst/>
                      </a:endParaRPr>
                    </a:p>
                    <a:p>
                      <a:pPr marL="171450" marR="0" lvl="0" indent="-171450" algn="l">
                        <a:lnSpc>
                          <a:spcPct val="90000"/>
                        </a:lnSpc>
                        <a:spcBef>
                          <a:spcPts val="0"/>
                        </a:spcBef>
                        <a:spcAft>
                          <a:spcPts val="600"/>
                        </a:spcAft>
                        <a:buFont typeface="Calibri,Sans-Serif"/>
                        <a:buChar char="−"/>
                      </a:pPr>
                      <a:r>
                        <a:rPr lang="en-US" sz="800" b="0" i="0" u="none" strike="noStrike" noProof="0">
                          <a:effectLst/>
                          <a:latin typeface="Calibri"/>
                        </a:rPr>
                        <a:t>Provide training through data analysis that will ensure a deep understanding of the PK Guidelines outcomes for 3 and 4 </a:t>
                      </a:r>
                      <a:r>
                        <a:rPr lang="en-US" sz="800" b="0" i="0" u="none" strike="noStrike" noProof="0" err="1">
                          <a:effectLst/>
                          <a:latin typeface="Calibri"/>
                        </a:rPr>
                        <a:t>yr</a:t>
                      </a:r>
                      <a:r>
                        <a:rPr lang="en-US" sz="800" b="0" i="0" u="none" strike="noStrike" noProof="0">
                          <a:effectLst/>
                          <a:latin typeface="Calibri"/>
                        </a:rPr>
                        <a:t> </a:t>
                      </a:r>
                      <a:r>
                        <a:rPr lang="en-US" sz="800" b="0" i="0" u="none" strike="noStrike" noProof="0" err="1">
                          <a:effectLst/>
                          <a:latin typeface="Calibri"/>
                        </a:rPr>
                        <a:t>olds</a:t>
                      </a:r>
                      <a:r>
                        <a:rPr lang="en-US" sz="800" b="0" i="0" u="none" strike="noStrike" noProof="0">
                          <a:effectLst/>
                          <a:latin typeface="Calibri"/>
                        </a:rPr>
                        <a:t> in the Emergent Literacy and Language and Communication, Phonological Awareness Domains. </a:t>
                      </a:r>
                      <a:endParaRPr lang="en-US" sz="800" b="0" i="0" u="none" strike="noStrike" noProof="0">
                        <a:effectLst/>
                      </a:endParaRPr>
                    </a:p>
                    <a:p>
                      <a:pPr marL="171450" lvl="0" indent="-171450" algn="l">
                        <a:lnSpc>
                          <a:spcPct val="90000"/>
                        </a:lnSpc>
                        <a:spcBef>
                          <a:spcPts val="0"/>
                        </a:spcBef>
                        <a:spcAft>
                          <a:spcPts val="600"/>
                        </a:spcAft>
                        <a:buFont typeface="Calibri"/>
                        <a:buChar char="−"/>
                      </a:pPr>
                      <a:endParaRPr lang="en-US" sz="800">
                        <a:effectLst/>
                        <a:latin typeface="Calibri"/>
                        <a:ea typeface="Calibri" panose="020F0502020204030204" pitchFamily="34" charset="0"/>
                        <a:cs typeface="Times New Roman"/>
                      </a:endParaRPr>
                    </a:p>
                  </a:txBody>
                  <a:tcPr marL="51435" marR="5143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89436003"/>
                  </a:ext>
                </a:extLst>
              </a:tr>
              <a:tr h="974979">
                <a:tc>
                  <a:txBody>
                    <a:bodyPr/>
                    <a:lstStyle/>
                    <a:p>
                      <a:pPr marL="0" marR="0" algn="l">
                        <a:lnSpc>
                          <a:spcPct val="90000"/>
                        </a:lnSpc>
                        <a:spcBef>
                          <a:spcPts val="0"/>
                        </a:spcBef>
                        <a:spcAft>
                          <a:spcPts val="600"/>
                        </a:spcAft>
                      </a:pPr>
                      <a:r>
                        <a:rPr lang="en-US" sz="800" u="sng">
                          <a:effectLst/>
                          <a:latin typeface="Calibri"/>
                          <a:ea typeface="Calibri" panose="020F0502020204030204" pitchFamily="34" charset="0"/>
                          <a:cs typeface="Times New Roman"/>
                        </a:rPr>
                        <a:t>Problem:</a:t>
                      </a:r>
                      <a:r>
                        <a:rPr lang="en-US" sz="800">
                          <a:effectLst/>
                          <a:latin typeface="Calibri"/>
                          <a:ea typeface="Calibri" panose="020F0502020204030204" pitchFamily="34" charset="0"/>
                          <a:cs typeface="Times New Roman"/>
                        </a:rPr>
                        <a:t> </a:t>
                      </a:r>
                      <a:r>
                        <a:rPr lang="en-US" sz="800" b="0" i="0" u="none" strike="noStrike" noProof="0">
                          <a:effectLst/>
                        </a:rPr>
                        <a:t>In the Mathematics Domain,  there is an achievement gap of 3 % when compared to the District.  All students (91% scoring at Proficient) at the campus level and(94%  scoring at Proficient) at the District Level.</a:t>
                      </a:r>
                    </a:p>
                    <a:p>
                      <a:pPr marL="0" marR="0" lvl="0" algn="l">
                        <a:lnSpc>
                          <a:spcPct val="90000"/>
                        </a:lnSpc>
                        <a:spcBef>
                          <a:spcPts val="0"/>
                        </a:spcBef>
                        <a:spcAft>
                          <a:spcPts val="600"/>
                        </a:spcAft>
                        <a:buNone/>
                      </a:pPr>
                      <a:r>
                        <a:rPr lang="en-US" sz="800" u="sng">
                          <a:effectLst/>
                          <a:latin typeface="Calibri"/>
                          <a:ea typeface="Calibri" panose="020F0502020204030204" pitchFamily="34" charset="0"/>
                          <a:cs typeface="Times New Roman"/>
                        </a:rPr>
                        <a:t>Root Cause: </a:t>
                      </a:r>
                      <a:r>
                        <a:rPr lang="en-US" sz="800">
                          <a:effectLst/>
                          <a:latin typeface="Calibri"/>
                          <a:ea typeface="Calibri" panose="020F0502020204030204" pitchFamily="34" charset="0"/>
                          <a:cs typeface="Times New Roman"/>
                        </a:rPr>
                        <a:t> Failure to differentiate instruction for English Learners student group.</a:t>
                      </a:r>
                      <a:endParaRPr lang="en-US"/>
                    </a:p>
                  </a:txBody>
                  <a:tcPr marL="51435" marR="5143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a:lnSpc>
                          <a:spcPct val="90000"/>
                        </a:lnSpc>
                        <a:spcBef>
                          <a:spcPts val="0"/>
                        </a:spcBef>
                        <a:spcAft>
                          <a:spcPts val="600"/>
                        </a:spcAft>
                      </a:pPr>
                      <a:r>
                        <a:rPr lang="en-US" sz="800">
                          <a:effectLst/>
                          <a:latin typeface="Calibri"/>
                          <a:ea typeface="Calibri" panose="020F0502020204030204" pitchFamily="34" charset="0"/>
                          <a:cs typeface="Times New Roman"/>
                        </a:rPr>
                        <a:t>Goal: </a:t>
                      </a:r>
                      <a:r>
                        <a:rPr lang="en-US" sz="800" b="0" i="0" u="none" strike="noStrike" noProof="0">
                          <a:effectLst/>
                          <a:latin typeface="Calibri"/>
                        </a:rPr>
                        <a:t>2020-2021 Goal among All Students is to increase by 3 % or higher on the Mathematics Domain in the TPEIR state accountability report. </a:t>
                      </a:r>
                      <a:endParaRPr lang="en-US" sz="800" b="0" i="0" u="none" strike="noStrike" noProof="0">
                        <a:effectLst/>
                      </a:endParaRPr>
                    </a:p>
                    <a:p>
                      <a:pPr marL="0" marR="0" lvl="0" algn="l">
                        <a:lnSpc>
                          <a:spcPct val="90000"/>
                        </a:lnSpc>
                        <a:spcBef>
                          <a:spcPts val="0"/>
                        </a:spcBef>
                        <a:spcAft>
                          <a:spcPts val="600"/>
                        </a:spcAft>
                        <a:buNone/>
                      </a:pPr>
                      <a:endParaRPr lang="en-US" sz="800">
                        <a:effectLst/>
                        <a:latin typeface="Calibri"/>
                        <a:ea typeface="Calibri" panose="020F0502020204030204" pitchFamily="34" charset="0"/>
                        <a:cs typeface="Times New Roman"/>
                      </a:endParaRPr>
                    </a:p>
                  </a:txBody>
                  <a:tcPr marL="51435" marR="5143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indent="-171450" algn="l">
                        <a:lnSpc>
                          <a:spcPct val="90000"/>
                        </a:lnSpc>
                        <a:spcBef>
                          <a:spcPts val="0"/>
                        </a:spcBef>
                        <a:spcAft>
                          <a:spcPts val="600"/>
                        </a:spcAft>
                        <a:buFont typeface="Calibri,Sans-Serif" panose="020F0502020204030204" pitchFamily="34" charset="0"/>
                        <a:buChar char="−"/>
                      </a:pPr>
                      <a:r>
                        <a:rPr lang="en-US" sz="800" b="0" i="0" u="none" strike="noStrike" noProof="0">
                          <a:effectLst/>
                          <a:latin typeface="Calibri"/>
                        </a:rPr>
                        <a:t>Provide professional development for teachers and campus leaders on researched-based instructional strategies and content, to include mathematics outcomes aligned to Pre-K Guidelines.</a:t>
                      </a:r>
                      <a:endParaRPr lang="en-US" sz="800" b="0" i="0" u="none" strike="noStrike" noProof="0">
                        <a:effectLst/>
                      </a:endParaRPr>
                    </a:p>
                    <a:p>
                      <a:pPr marL="171450" marR="0" lvl="0" indent="-171450" algn="l">
                        <a:lnSpc>
                          <a:spcPct val="90000"/>
                        </a:lnSpc>
                        <a:spcBef>
                          <a:spcPts val="0"/>
                        </a:spcBef>
                        <a:spcAft>
                          <a:spcPts val="600"/>
                        </a:spcAft>
                        <a:buFont typeface="Calibri,Sans-Serif" panose="020F0502020204030204" pitchFamily="34" charset="0"/>
                        <a:buChar char="−"/>
                      </a:pPr>
                      <a:r>
                        <a:rPr lang="en-US" sz="800" b="0" i="0" u="none" strike="noStrike" noProof="0">
                          <a:effectLst/>
                          <a:latin typeface="Calibri"/>
                        </a:rPr>
                        <a:t>Provide training through data analysis that will ensure a deep understanding of the PK Guidelines outcomes for 3 and 4 </a:t>
                      </a:r>
                      <a:r>
                        <a:rPr lang="en-US" sz="800" b="0" i="0" u="none" strike="noStrike" noProof="0" err="1">
                          <a:effectLst/>
                          <a:latin typeface="Calibri"/>
                        </a:rPr>
                        <a:t>yr</a:t>
                      </a:r>
                      <a:r>
                        <a:rPr lang="en-US" sz="800" b="0" i="0" u="none" strike="noStrike" noProof="0">
                          <a:effectLst/>
                          <a:latin typeface="Calibri"/>
                        </a:rPr>
                        <a:t> </a:t>
                      </a:r>
                      <a:r>
                        <a:rPr lang="en-US" sz="800" b="0" i="0" u="none" strike="noStrike" noProof="0" err="1">
                          <a:effectLst/>
                          <a:latin typeface="Calibri"/>
                        </a:rPr>
                        <a:t>olds</a:t>
                      </a:r>
                      <a:r>
                        <a:rPr lang="en-US" sz="800" b="0" i="0" u="none" strike="noStrike" noProof="0">
                          <a:effectLst/>
                          <a:latin typeface="Calibri"/>
                        </a:rPr>
                        <a:t> in the area of mathematics and emergent mathematic skills continuum.  </a:t>
                      </a:r>
                      <a:endParaRPr lang="en-US" sz="800" b="0" i="0" u="none" strike="noStrike" noProof="0">
                        <a:effectLst/>
                      </a:endParaRPr>
                    </a:p>
                    <a:p>
                      <a:pPr marL="171450" marR="0" lvl="0" indent="-171450" algn="l">
                        <a:lnSpc>
                          <a:spcPct val="90000"/>
                        </a:lnSpc>
                        <a:spcBef>
                          <a:spcPts val="0"/>
                        </a:spcBef>
                        <a:spcAft>
                          <a:spcPts val="600"/>
                        </a:spcAft>
                        <a:buFont typeface="Calibri" panose="020F0502020204030204" pitchFamily="34" charset="0"/>
                        <a:buChar char="−"/>
                      </a:pPr>
                      <a:endParaRPr lang="en-US" sz="800">
                        <a:effectLst/>
                        <a:latin typeface="Calibri"/>
                        <a:cs typeface="Times New Roman"/>
                      </a:endParaRPr>
                    </a:p>
                  </a:txBody>
                  <a:tcPr marL="51435" marR="5143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4852603"/>
                  </a:ext>
                </a:extLst>
              </a:tr>
              <a:tr h="805992">
                <a:tc>
                  <a:txBody>
                    <a:bodyPr/>
                    <a:lstStyle/>
                    <a:p>
                      <a:pPr marL="0" marR="0" algn="l">
                        <a:lnSpc>
                          <a:spcPct val="90000"/>
                        </a:lnSpc>
                        <a:spcBef>
                          <a:spcPts val="0"/>
                        </a:spcBef>
                        <a:spcAft>
                          <a:spcPts val="600"/>
                        </a:spcAft>
                      </a:pPr>
                      <a:r>
                        <a:rPr lang="en-US" sz="800" u="sng">
                          <a:effectLst/>
                          <a:latin typeface="Calibri"/>
                          <a:ea typeface="Calibri" panose="020F0502020204030204" pitchFamily="34" charset="0"/>
                          <a:cs typeface="Times New Roman"/>
                        </a:rPr>
                        <a:t>Problem:</a:t>
                      </a:r>
                      <a:r>
                        <a:rPr lang="en-US" sz="800">
                          <a:effectLst/>
                          <a:latin typeface="Calibri"/>
                          <a:ea typeface="Calibri" panose="020F0502020204030204" pitchFamily="34" charset="0"/>
                          <a:cs typeface="Times New Roman"/>
                        </a:rPr>
                        <a:t> </a:t>
                      </a:r>
                      <a:r>
                        <a:rPr lang="en-US" sz="800" b="0" i="0" u="none" strike="noStrike" noProof="0">
                          <a:effectLst/>
                        </a:rPr>
                        <a:t>Out of our enrollment of 785, (93.8%) of our students are identified as Economically Disadvantaged.  We are (33%) higher than the State at (60.6%).</a:t>
                      </a:r>
                    </a:p>
                    <a:p>
                      <a:pPr marL="0" marR="0" lvl="0" algn="l">
                        <a:lnSpc>
                          <a:spcPct val="90000"/>
                        </a:lnSpc>
                        <a:spcBef>
                          <a:spcPts val="0"/>
                        </a:spcBef>
                        <a:spcAft>
                          <a:spcPts val="600"/>
                        </a:spcAft>
                        <a:buNone/>
                      </a:pPr>
                      <a:r>
                        <a:rPr lang="en-US" sz="800" b="0" i="0" u="none" strike="noStrike" noProof="0">
                          <a:effectLst/>
                          <a:latin typeface="Calibri"/>
                        </a:rPr>
                        <a:t>In the Emergent Literacy Reading Domain,  there is an achievement gap of 14 % when comparing the Economically Disadvantaged students to the All student group for the District.  Economically Disadvantaged students  (74% scoring at Proficient) at the campus level and All student group (88% scoring at Proficient) at the District Level.</a:t>
                      </a:r>
                      <a:endParaRPr lang="en-US" sz="800" b="0" i="0" u="none" strike="noStrike" noProof="0">
                        <a:effectLst/>
                      </a:endParaRPr>
                    </a:p>
                    <a:p>
                      <a:pPr marL="0" marR="0" algn="l">
                        <a:lnSpc>
                          <a:spcPct val="90000"/>
                        </a:lnSpc>
                        <a:spcBef>
                          <a:spcPts val="0"/>
                        </a:spcBef>
                        <a:spcAft>
                          <a:spcPts val="600"/>
                        </a:spcAft>
                      </a:pPr>
                      <a:r>
                        <a:rPr lang="en-US" sz="800" u="sng">
                          <a:effectLst/>
                          <a:latin typeface="Calibri"/>
                          <a:ea typeface="Calibri" panose="020F0502020204030204" pitchFamily="34" charset="0"/>
                          <a:cs typeface="Times New Roman"/>
                        </a:rPr>
                        <a:t>Root Cause: </a:t>
                      </a:r>
                      <a:r>
                        <a:rPr lang="en-US" sz="800">
                          <a:effectLst/>
                          <a:latin typeface="Calibri"/>
                          <a:ea typeface="Calibri" panose="020F0502020204030204" pitchFamily="34" charset="0"/>
                          <a:cs typeface="Times New Roman"/>
                        </a:rPr>
                        <a:t>Failure to differentiate instruction designed for students.</a:t>
                      </a:r>
                    </a:p>
                  </a:txBody>
                  <a:tcPr marL="51435" marR="5143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a:lnSpc>
                          <a:spcPct val="90000"/>
                        </a:lnSpc>
                        <a:spcBef>
                          <a:spcPts val="0"/>
                        </a:spcBef>
                        <a:spcAft>
                          <a:spcPts val="600"/>
                        </a:spcAft>
                      </a:pPr>
                      <a:r>
                        <a:rPr lang="en-US" sz="800">
                          <a:effectLst/>
                          <a:latin typeface="Calibri"/>
                          <a:ea typeface="Calibri" panose="020F0502020204030204" pitchFamily="34" charset="0"/>
                          <a:cs typeface="Times New Roman"/>
                        </a:rPr>
                        <a:t>Goal: </a:t>
                      </a:r>
                      <a:r>
                        <a:rPr lang="en-US" sz="800" b="0" i="0" u="none" strike="noStrike" noProof="0">
                          <a:effectLst/>
                          <a:latin typeface="Calibri"/>
                        </a:rPr>
                        <a:t>2020-2021 Goal among Economically Disadvantaged Student group is to increase by 7 % or higher on the Emergent Literacy Domain in the TPEIR state accountability report. </a:t>
                      </a:r>
                      <a:endParaRPr lang="en-US" sz="800">
                        <a:effectLst/>
                        <a:latin typeface="Calibri"/>
                        <a:ea typeface="Calibri" panose="020F0502020204030204" pitchFamily="34" charset="0"/>
                        <a:cs typeface="Times New Roman"/>
                      </a:endParaRPr>
                    </a:p>
                  </a:txBody>
                  <a:tcPr marL="51435" marR="5143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indent="-171450" algn="l">
                        <a:lnSpc>
                          <a:spcPct val="90000"/>
                        </a:lnSpc>
                        <a:spcBef>
                          <a:spcPts val="0"/>
                        </a:spcBef>
                        <a:spcAft>
                          <a:spcPts val="600"/>
                        </a:spcAft>
                        <a:buFont typeface="Calibri,Sans-Serif" panose="020F0502020204030204" pitchFamily="34" charset="0"/>
                        <a:buChar char="−"/>
                      </a:pPr>
                      <a:r>
                        <a:rPr lang="en-US" sz="800" b="0" i="0" u="none" strike="noStrike" noProof="0">
                          <a:effectLst/>
                          <a:latin typeface="Calibri"/>
                        </a:rPr>
                        <a:t>Provide professional development for teachers and campus leaders on researched-based instructional strategies and content, to include emergent literacy and phonological awareness continuum.</a:t>
                      </a:r>
                      <a:endParaRPr lang="en-US" sz="800" b="0" i="0" u="none" strike="noStrike" noProof="0">
                        <a:effectLst/>
                      </a:endParaRPr>
                    </a:p>
                    <a:p>
                      <a:pPr marL="171450" marR="0" lvl="0" indent="-171450" algn="l">
                        <a:lnSpc>
                          <a:spcPct val="90000"/>
                        </a:lnSpc>
                        <a:spcBef>
                          <a:spcPts val="0"/>
                        </a:spcBef>
                        <a:spcAft>
                          <a:spcPts val="600"/>
                        </a:spcAft>
                        <a:buFont typeface="Calibri,Sans-Serif" panose="020F0502020204030204" pitchFamily="34" charset="0"/>
                        <a:buChar char="−"/>
                      </a:pPr>
                      <a:r>
                        <a:rPr lang="en-US" sz="800" b="0" i="0" u="none" strike="noStrike" noProof="0">
                          <a:effectLst/>
                          <a:latin typeface="Calibri"/>
                        </a:rPr>
                        <a:t>Provide training through data analysis that will ensure a deep understanding of the PK Guidelines outcomes for 3 and 4 </a:t>
                      </a:r>
                      <a:r>
                        <a:rPr lang="en-US" sz="800" b="0" i="0" u="none" strike="noStrike" noProof="0" err="1">
                          <a:effectLst/>
                          <a:latin typeface="Calibri"/>
                        </a:rPr>
                        <a:t>yr</a:t>
                      </a:r>
                      <a:r>
                        <a:rPr lang="en-US" sz="800" b="0" i="0" u="none" strike="noStrike" noProof="0">
                          <a:effectLst/>
                          <a:latin typeface="Calibri"/>
                        </a:rPr>
                        <a:t> </a:t>
                      </a:r>
                      <a:r>
                        <a:rPr lang="en-US" sz="800" b="0" i="0" u="none" strike="noStrike" noProof="0" err="1">
                          <a:effectLst/>
                          <a:latin typeface="Calibri"/>
                        </a:rPr>
                        <a:t>olds</a:t>
                      </a:r>
                      <a:r>
                        <a:rPr lang="en-US" sz="800" b="0" i="0" u="none" strike="noStrike" noProof="0">
                          <a:effectLst/>
                          <a:latin typeface="Calibri"/>
                        </a:rPr>
                        <a:t> in the Emergent Literacy and Language and Communication, Phonological Awareness Domains. </a:t>
                      </a:r>
                      <a:endParaRPr lang="en-US" sz="800" b="0" i="0" u="none" strike="noStrike" noProof="0">
                        <a:effectLst/>
                      </a:endParaRPr>
                    </a:p>
                    <a:p>
                      <a:pPr marL="171450" marR="0" lvl="0" indent="-171450" algn="l">
                        <a:lnSpc>
                          <a:spcPct val="90000"/>
                        </a:lnSpc>
                        <a:spcBef>
                          <a:spcPts val="0"/>
                        </a:spcBef>
                        <a:spcAft>
                          <a:spcPts val="600"/>
                        </a:spcAft>
                        <a:buFont typeface="Calibri" panose="020F0502020204030204" pitchFamily="34" charset="0"/>
                        <a:buChar char="−"/>
                      </a:pPr>
                      <a:endParaRPr lang="en-US" sz="800">
                        <a:effectLst/>
                        <a:latin typeface="Calibri"/>
                        <a:ea typeface="Calibri" panose="020F0502020204030204" pitchFamily="34" charset="0"/>
                        <a:cs typeface="Times New Roman"/>
                      </a:endParaRPr>
                    </a:p>
                  </a:txBody>
                  <a:tcPr marL="51435" marR="51435"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4793313"/>
                  </a:ext>
                </a:extLst>
              </a:tr>
            </a:tbl>
          </a:graphicData>
        </a:graphic>
      </p:graphicFrame>
    </p:spTree>
    <p:extLst>
      <p:ext uri="{BB962C8B-B14F-4D97-AF65-F5344CB8AC3E}">
        <p14:creationId xmlns:p14="http://schemas.microsoft.com/office/powerpoint/2010/main" val="3502761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1370" y="909081"/>
            <a:ext cx="4144804" cy="173606"/>
          </a:xfrm>
          <a:prstGeom prst="rect">
            <a:avLst/>
          </a:prstGeom>
        </p:spPr>
        <p:txBody>
          <a:bodyPr vert="horz" wrap="square" lIns="0" tIns="11906" rIns="0" bIns="0" rtlCol="0" anchor="t">
            <a:spAutoFit/>
          </a:bodyPr>
          <a:lstStyle/>
          <a:p>
            <a:pPr marL="9525">
              <a:spcBef>
                <a:spcPts val="94"/>
              </a:spcBef>
            </a:pPr>
            <a:r>
              <a:rPr sz="1050" b="1" spc="-4">
                <a:latin typeface="Calibri Light"/>
                <a:cs typeface="Calibri Light"/>
              </a:rPr>
              <a:t>Comprehensive</a:t>
            </a:r>
            <a:r>
              <a:rPr sz="1050" b="1" spc="-98">
                <a:latin typeface="Calibri Light"/>
                <a:cs typeface="Calibri Light"/>
              </a:rPr>
              <a:t> </a:t>
            </a:r>
            <a:r>
              <a:rPr sz="1050" b="1" spc="8">
                <a:latin typeface="Calibri Light"/>
                <a:cs typeface="Calibri Light"/>
              </a:rPr>
              <a:t>Needs</a:t>
            </a:r>
            <a:r>
              <a:rPr sz="1050" b="1" spc="-90">
                <a:latin typeface="Calibri Light"/>
                <a:cs typeface="Calibri Light"/>
              </a:rPr>
              <a:t> </a:t>
            </a:r>
            <a:r>
              <a:rPr sz="1050" b="1" spc="-4">
                <a:latin typeface="Calibri Light"/>
                <a:cs typeface="Calibri Light"/>
              </a:rPr>
              <a:t>Assessment</a:t>
            </a:r>
            <a:r>
              <a:rPr lang="en-US" sz="1050" b="1" spc="-86">
                <a:latin typeface="Calibri Light"/>
                <a:cs typeface="Calibri Light"/>
              </a:rPr>
              <a:t> </a:t>
            </a:r>
            <a:endParaRPr lang="en-US" sz="1050" b="1" spc="-8">
              <a:latin typeface="Calibri Light"/>
              <a:cs typeface="Calibri Light"/>
            </a:endParaRPr>
          </a:p>
        </p:txBody>
      </p:sp>
      <p:sp>
        <p:nvSpPr>
          <p:cNvPr id="5" name="Slide Number Placeholder 4">
            <a:extLst>
              <a:ext uri="{FF2B5EF4-FFF2-40B4-BE49-F238E27FC236}">
                <a16:creationId xmlns:a16="http://schemas.microsoft.com/office/drawing/2014/main" id="{F505AA93-A925-439C-B697-38B95128C3AA}"/>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12</a:t>
            </a:fld>
            <a:endParaRPr lang="en-US" sz="900"/>
          </a:p>
        </p:txBody>
      </p:sp>
      <p:graphicFrame>
        <p:nvGraphicFramePr>
          <p:cNvPr id="4" name="Table 5">
            <a:extLst>
              <a:ext uri="{FF2B5EF4-FFF2-40B4-BE49-F238E27FC236}">
                <a16:creationId xmlns:a16="http://schemas.microsoft.com/office/drawing/2014/main" id="{A1651B4F-829F-46BC-A4A3-FB687A97A168}"/>
              </a:ext>
            </a:extLst>
          </p:cNvPr>
          <p:cNvGraphicFramePr>
            <a:graphicFrameLocks noGrp="1"/>
          </p:cNvGraphicFramePr>
          <p:nvPr>
            <p:extLst>
              <p:ext uri="{D42A27DB-BD31-4B8C-83A1-F6EECF244321}">
                <p14:modId xmlns:p14="http://schemas.microsoft.com/office/powerpoint/2010/main" val="133041822"/>
              </p:ext>
            </p:extLst>
          </p:nvPr>
        </p:nvGraphicFramePr>
        <p:xfrm>
          <a:off x="121370" y="1135404"/>
          <a:ext cx="8901257" cy="4628593"/>
        </p:xfrm>
        <a:graphic>
          <a:graphicData uri="http://schemas.openxmlformats.org/drawingml/2006/table">
            <a:tbl>
              <a:tblPr firstRow="1" bandRow="1">
                <a:tableStyleId>{5C22544A-7EE6-4342-B048-85BDC9FD1C3A}</a:tableStyleId>
              </a:tblPr>
              <a:tblGrid>
                <a:gridCol w="428866">
                  <a:extLst>
                    <a:ext uri="{9D8B030D-6E8A-4147-A177-3AD203B41FA5}">
                      <a16:colId xmlns:a16="http://schemas.microsoft.com/office/drawing/2014/main" val="3861874168"/>
                    </a:ext>
                  </a:extLst>
                </a:gridCol>
                <a:gridCol w="1206499">
                  <a:extLst>
                    <a:ext uri="{9D8B030D-6E8A-4147-A177-3AD203B41FA5}">
                      <a16:colId xmlns:a16="http://schemas.microsoft.com/office/drawing/2014/main" val="1614354571"/>
                    </a:ext>
                  </a:extLst>
                </a:gridCol>
                <a:gridCol w="4217498">
                  <a:extLst>
                    <a:ext uri="{9D8B030D-6E8A-4147-A177-3AD203B41FA5}">
                      <a16:colId xmlns:a16="http://schemas.microsoft.com/office/drawing/2014/main" val="847982166"/>
                    </a:ext>
                  </a:extLst>
                </a:gridCol>
                <a:gridCol w="3048394">
                  <a:extLst>
                    <a:ext uri="{9D8B030D-6E8A-4147-A177-3AD203B41FA5}">
                      <a16:colId xmlns:a16="http://schemas.microsoft.com/office/drawing/2014/main" val="3489115604"/>
                    </a:ext>
                  </a:extLst>
                </a:gridCol>
              </a:tblGrid>
              <a:tr h="237965">
                <a:tc>
                  <a:txBody>
                    <a:bodyPr/>
                    <a:lstStyle/>
                    <a:p>
                      <a:pPr algn="ctr"/>
                      <a:r>
                        <a:rPr lang="en-US" sz="1000" b="1">
                          <a:solidFill>
                            <a:schemeClr val="bg1"/>
                          </a:solidFill>
                        </a:rPr>
                        <a:t>Focus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a:txBody>
                    <a:bodyPr/>
                    <a:lstStyle/>
                    <a:p>
                      <a:pPr algn="ctr"/>
                      <a:r>
                        <a:rPr lang="en-US" sz="1000" b="1">
                          <a:solidFill>
                            <a:schemeClr val="bg1"/>
                          </a:solidFill>
                        </a:rPr>
                        <a:t>Area Reviewed</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a:txBody>
                    <a:bodyPr/>
                    <a:lstStyle/>
                    <a:p>
                      <a:pPr algn="ctr"/>
                      <a:r>
                        <a:rPr lang="en-US" sz="1000" b="1">
                          <a:solidFill>
                            <a:schemeClr val="bg1"/>
                          </a:solidFill>
                        </a:rPr>
                        <a:t>Summary of Strengths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a:txBody>
                    <a:bodyPr/>
                    <a:lstStyle/>
                    <a:p>
                      <a:pPr algn="ctr"/>
                      <a:r>
                        <a:rPr lang="en-US" sz="1000" b="1">
                          <a:solidFill>
                            <a:schemeClr val="bg1"/>
                          </a:solidFill>
                        </a:rPr>
                        <a:t>Challenges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2942057712"/>
                  </a:ext>
                </a:extLst>
              </a:tr>
              <a:tr h="4255213">
                <a:tc>
                  <a:txBody>
                    <a:bodyPr/>
                    <a:lstStyle/>
                    <a:p>
                      <a:pPr algn="ctr"/>
                      <a:r>
                        <a:rPr lang="en-US" sz="1200"/>
                        <a:t>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ctr">
                        <a:buNone/>
                      </a:pPr>
                      <a:r>
                        <a:rPr lang="en-US" sz="800" b="0" i="0" u="none" strike="noStrike" noProof="0">
                          <a:latin typeface="Calibri"/>
                        </a:rPr>
                        <a:t>Student Achievement</a:t>
                      </a:r>
                      <a:endParaRPr lang="en-US" sz="800"/>
                    </a:p>
                    <a:p>
                      <a:pPr lvl="0" algn="ctr">
                        <a:buNone/>
                      </a:pPr>
                      <a:r>
                        <a:rPr lang="en-US" sz="800" b="0" i="0" u="none" strike="noStrike" noProof="0">
                          <a:latin typeface="Calibri"/>
                        </a:rPr>
                        <a:t>Target Score: 90 </a:t>
                      </a:r>
                      <a:endParaRPr lang="en-US" sz="800"/>
                    </a:p>
                    <a:p>
                      <a:pPr lvl="0" algn="ctr">
                        <a:buNone/>
                      </a:pPr>
                      <a:r>
                        <a:rPr lang="en-US" sz="800" b="1" i="0" u="none" strike="noStrike" noProof="0">
                          <a:latin typeface="Calibri"/>
                        </a:rPr>
                        <a:t>Circle Progress </a:t>
                      </a:r>
                      <a:endParaRPr lang="en-US" sz="800"/>
                    </a:p>
                    <a:p>
                      <a:pPr lvl="0" algn="ctr">
                        <a:buNone/>
                      </a:pPr>
                      <a:r>
                        <a:rPr lang="en-US" sz="800" b="1" i="0" u="none" strike="noStrike" noProof="0">
                          <a:latin typeface="Calibri"/>
                        </a:rPr>
                        <a:t>Monitoring Assessment</a:t>
                      </a:r>
                      <a:endParaRPr lang="en-US" sz="800" err="1"/>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buNone/>
                      </a:pPr>
                      <a:endParaRPr lang="en-US" sz="800" b="0" i="0" u="none" strike="noStrike" spc="15" noProof="0"/>
                    </a:p>
                    <a:p>
                      <a:pPr marL="0" lvl="0" indent="0" algn="l">
                        <a:buNone/>
                      </a:pPr>
                      <a:r>
                        <a:rPr lang="en-US" sz="800" b="0" i="0" u="none" strike="noStrike" spc="15" noProof="0">
                          <a:latin typeface="Calibri"/>
                        </a:rPr>
                        <a:t>4 Year Olds </a:t>
                      </a:r>
                    </a:p>
                    <a:p>
                      <a:pPr marL="285750" lvl="0" indent="-285750" algn="l">
                        <a:buFont typeface="Arial"/>
                        <a:buChar char="•"/>
                      </a:pPr>
                      <a:endParaRPr lang="en-US" sz="800" b="0" i="0" u="none" strike="noStrike" spc="15" noProof="0">
                        <a:latin typeface="Calibri"/>
                      </a:endParaRPr>
                    </a:p>
                    <a:p>
                      <a:pPr marL="171450" lvl="0" indent="-171450" algn="l">
                        <a:buFont typeface="Arial"/>
                        <a:buChar char="•"/>
                      </a:pPr>
                      <a:r>
                        <a:rPr lang="en-US" sz="800" b="0" i="0" u="none" strike="noStrike" spc="15" noProof="0">
                          <a:latin typeface="Calibri"/>
                        </a:rPr>
                        <a:t>In the required Domain of </a:t>
                      </a:r>
                      <a:r>
                        <a:rPr lang="en-US" sz="800" b="1" i="0" u="none" strike="noStrike" spc="15" noProof="0">
                          <a:latin typeface="Calibri"/>
                        </a:rPr>
                        <a:t>Health and Wellness (Social Emotional) </a:t>
                      </a:r>
                      <a:r>
                        <a:rPr lang="en-US" sz="800" b="0" i="0" u="none" strike="noStrike" spc="15" noProof="0">
                          <a:latin typeface="Calibri"/>
                        </a:rPr>
                        <a:t>on the Circle Progress Monitoring  Pre- Kindergarten assessment  for 2018-2019—the results show that we scored the same as the District at (87%).</a:t>
                      </a:r>
                    </a:p>
                    <a:p>
                      <a:pPr marL="0" lvl="0" indent="0" algn="l">
                        <a:buNone/>
                      </a:pPr>
                      <a:endParaRPr lang="en-US" sz="800" b="0" i="0" u="none" strike="noStrike" spc="15" noProof="0">
                        <a:latin typeface="Calibri"/>
                      </a:endParaRPr>
                    </a:p>
                    <a:p>
                      <a:pPr marL="171450" lvl="0" indent="-171450" algn="l">
                        <a:buFont typeface="Arial"/>
                        <a:buChar char="•"/>
                      </a:pPr>
                      <a:r>
                        <a:rPr lang="en-US" sz="800" b="0" i="0" u="none" strike="noStrike" spc="15" noProof="0"/>
                        <a:t>Curriculum and Assessments are aligned to the Texas  Pre-Kindergarten Guidelines and are included in a year-long Scope and Sequence.</a:t>
                      </a:r>
                    </a:p>
                    <a:p>
                      <a:pPr marL="171450" lvl="0" indent="-171450" algn="l">
                        <a:buFont typeface="Arial"/>
                        <a:buChar char="•"/>
                      </a:pPr>
                      <a:r>
                        <a:rPr lang="en-US" sz="800" b="0" i="0" u="none" strike="noStrike" spc="15" noProof="0"/>
                        <a:t>Assessments are aligned to the  Texas Pre-Kindergarten Guidelines  and the appropriate level of rigor and are administered throughout the year  to determine student progress.  </a:t>
                      </a:r>
                    </a:p>
                    <a:p>
                      <a:pPr marL="171450" lvl="0" indent="-171450" algn="l">
                        <a:buFont typeface="Arial"/>
                        <a:buChar char="•"/>
                      </a:pPr>
                      <a:r>
                        <a:rPr lang="en-US" sz="800" b="0" i="0" u="none" strike="noStrike" spc="15" noProof="0"/>
                        <a:t>The Scope and sequence, units of study and the assessments are aligned to the Texas Pre-K Guidelines in Pre-Kindergarten 3 and 4.</a:t>
                      </a:r>
                    </a:p>
                    <a:p>
                      <a:pPr marL="171450" lvl="0" indent="-171450" algn="l">
                        <a:buFont typeface="Arial"/>
                        <a:buChar char="•"/>
                      </a:pPr>
                      <a:r>
                        <a:rPr lang="en-US" sz="800" b="0" i="0" u="none" strike="noStrike" spc="15" noProof="0"/>
                        <a:t>Instructional Materials with key ideas, essential questions, and  recommended materials including content rich texts,  are used across the classrooms.  The instructional materials  include resources intentionally designed to meet the needs of students with disabilities and English learners among other student groups.</a:t>
                      </a:r>
                    </a:p>
                    <a:p>
                      <a:pPr marL="171450" lvl="0" indent="-171450" algn="l">
                        <a:buFont typeface="Arial"/>
                        <a:buChar char="•"/>
                      </a:pPr>
                      <a:r>
                        <a:rPr lang="en-US" sz="800" b="0" i="0" u="none" strike="noStrike" spc="15" noProof="0"/>
                        <a:t>Professional  Development is provided throughout the year in response to classroom observations and formative assessments.</a:t>
                      </a:r>
                    </a:p>
                    <a:p>
                      <a:pPr marL="0" lvl="0" indent="0" algn="l">
                        <a:buNone/>
                      </a:pPr>
                      <a:endParaRPr lang="en-US" sz="800" b="0" i="0" u="none" strike="noStrike" spc="15" noProof="0"/>
                    </a:p>
                    <a:p>
                      <a:pPr marL="171450" lvl="0" indent="-171450" algn="l">
                        <a:buFont typeface="Arial"/>
                        <a:buChar char="•"/>
                      </a:pPr>
                      <a:endParaRPr lang="en-US" sz="800" b="0" i="0" u="none" strike="noStrike" spc="15" noProof="0"/>
                    </a:p>
                    <a:p>
                      <a:pPr marL="0" lvl="0" indent="0" algn="l">
                        <a:buNone/>
                      </a:pPr>
                      <a:endParaRPr lang="en-US" sz="800" b="0" i="0" u="none" strike="noStrike" spc="15" noProof="0"/>
                    </a:p>
                    <a:p>
                      <a:pPr marL="0" lvl="0" indent="0" algn="l">
                        <a:buNone/>
                      </a:pPr>
                      <a:endParaRPr lang="en-US" sz="800" b="0" i="0" u="none" strike="noStrike" spc="15" noProof="0"/>
                    </a:p>
                    <a:p>
                      <a:pPr marL="0" lvl="0" indent="0" algn="l">
                        <a:buNone/>
                      </a:pPr>
                      <a:endParaRPr lang="en-US" sz="800" b="0" i="0" u="none" strike="noStrike" spc="15" noProof="0"/>
                    </a:p>
                    <a:p>
                      <a:pPr marL="0" lvl="0" indent="0" algn="l">
                        <a:buNone/>
                      </a:pPr>
                      <a:endParaRPr lang="en-US" sz="800" spc="15">
                        <a:latin typeface="+mn-lt"/>
                        <a:cs typeface="Calibri"/>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buNone/>
                      </a:pPr>
                      <a:r>
                        <a:rPr lang="en-US" sz="800" b="1" i="0" u="none" strike="noStrike" spc="-5" noProof="0"/>
                        <a:t>As evidenced in the TPEIR TEA Report 2018-2019, the results show an achievement gap as follows: </a:t>
                      </a:r>
                      <a:endParaRPr lang="en-US" sz="800" b="0" i="0" u="none" strike="noStrike" spc="-5" noProof="0"/>
                    </a:p>
                    <a:p>
                      <a:pPr marL="171450" lvl="0" indent="-171450">
                        <a:buFont typeface="Arial,Sans-Serif"/>
                        <a:buChar char="•"/>
                      </a:pPr>
                      <a:r>
                        <a:rPr lang="en-US" sz="800" b="0" i="0" u="none" strike="noStrike" spc="-5" noProof="0"/>
                        <a:t>In the </a:t>
                      </a:r>
                      <a:r>
                        <a:rPr lang="en-US" sz="800" b="1" i="0" u="none" strike="noStrike" spc="-5" noProof="0"/>
                        <a:t>Emergent Literacy Reading Domain</a:t>
                      </a:r>
                      <a:r>
                        <a:rPr lang="en-US" sz="800" b="0" i="0" u="none" strike="noStrike" spc="-5" noProof="0"/>
                        <a:t>,  there is an achievement gap of 14 % when compared to the District.  All students (74% scoring at Proficient) at the campus level and (88% scoring at Proficient) at the District Level.</a:t>
                      </a:r>
                    </a:p>
                    <a:p>
                      <a:pPr marL="171450" lvl="0" indent="-171450">
                        <a:buFont typeface="Arial,Sans-Serif"/>
                        <a:buChar char="•"/>
                      </a:pPr>
                      <a:r>
                        <a:rPr lang="en-US" sz="800" b="0" i="0" u="none" strike="noStrike" spc="-5" noProof="0"/>
                        <a:t>In the </a:t>
                      </a:r>
                      <a:r>
                        <a:rPr lang="en-US" sz="800" b="1" i="0" u="none" strike="noStrike" spc="-5" noProof="0"/>
                        <a:t>Language and Communication Domain</a:t>
                      </a:r>
                      <a:r>
                        <a:rPr lang="en-US" sz="800" b="0" i="0" u="none" strike="noStrike" spc="-5" noProof="0"/>
                        <a:t>,  there is an achievement gap of 4 % when compared to the District.  All students (52% scoring at Proficient) at the campus level and(56% scoring at Proficient) at the District Level.</a:t>
                      </a:r>
                    </a:p>
                    <a:p>
                      <a:pPr marL="171450" lvl="0" indent="-171450">
                        <a:buFont typeface="Arial,Sans-Serif"/>
                        <a:buChar char="•"/>
                      </a:pPr>
                      <a:r>
                        <a:rPr lang="en-US" sz="800" b="0" i="0" u="none" strike="noStrike" spc="-5" noProof="0"/>
                        <a:t>In the </a:t>
                      </a:r>
                      <a:r>
                        <a:rPr lang="en-US" sz="800" b="1" i="0" u="none" strike="noStrike" spc="-5" noProof="0"/>
                        <a:t>Mathematics Domain</a:t>
                      </a:r>
                      <a:r>
                        <a:rPr lang="en-US" sz="800" b="0" i="0" u="none" strike="noStrike" spc="-5" noProof="0"/>
                        <a:t>,  there is an achievement gap of 4 % when compared to the District.  All students (91% scoring at Proficient) at the campus level and (95% scoring at Proficient) at the District Level.</a:t>
                      </a:r>
                    </a:p>
                    <a:p>
                      <a:pPr marL="171450" lvl="0" indent="-171450" algn="l">
                        <a:buFont typeface="Arial,Sans-Serif"/>
                        <a:buChar char="•"/>
                      </a:pPr>
                      <a:r>
                        <a:rPr lang="en-US" sz="800" b="0" i="0" u="none" strike="noStrike" spc="-5" noProof="0"/>
                        <a:t>In the </a:t>
                      </a:r>
                      <a:r>
                        <a:rPr lang="en-US" sz="800" b="1" i="0" u="none" strike="noStrike" spc="-5" noProof="0"/>
                        <a:t>Writing Domain</a:t>
                      </a:r>
                      <a:r>
                        <a:rPr lang="en-US" sz="800" b="0" i="0" u="none" strike="noStrike" spc="-5" noProof="0"/>
                        <a:t>,  there is an achievement gap of 1 % when compared to the District.  All students (92% scoring at Proficient) at the campus level and( 93% scoring at Proficient) at the District Level</a:t>
                      </a:r>
                    </a:p>
                    <a:p>
                      <a:pPr marL="0" lvl="0" indent="0" algn="ctr">
                        <a:buNone/>
                      </a:pPr>
                      <a:endParaRPr lang="en-US" sz="800" b="0" i="0" u="none" strike="noStrike" spc="-5" noProof="0"/>
                    </a:p>
                    <a:p>
                      <a:pPr marL="58420" lvl="0" indent="0">
                        <a:lnSpc>
                          <a:spcPct val="90000"/>
                        </a:lnSpc>
                        <a:spcAft>
                          <a:spcPts val="600"/>
                        </a:spcAft>
                        <a:buNone/>
                      </a:pPr>
                      <a:endParaRPr lang="en-US" sz="800" spc="-5">
                        <a:latin typeface="+mn-lt"/>
                        <a:cs typeface="Calibri"/>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4852603"/>
                  </a:ext>
                </a:extLst>
              </a:tr>
            </a:tbl>
          </a:graphicData>
        </a:graphic>
      </p:graphicFrame>
    </p:spTree>
    <p:extLst>
      <p:ext uri="{BB962C8B-B14F-4D97-AF65-F5344CB8AC3E}">
        <p14:creationId xmlns:p14="http://schemas.microsoft.com/office/powerpoint/2010/main" val="3365820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1370" y="1029274"/>
            <a:ext cx="4144804" cy="173606"/>
          </a:xfrm>
          <a:prstGeom prst="rect">
            <a:avLst/>
          </a:prstGeom>
        </p:spPr>
        <p:txBody>
          <a:bodyPr vert="horz" wrap="square" lIns="0" tIns="11906" rIns="0" bIns="0" rtlCol="0" anchor="t">
            <a:spAutoFit/>
          </a:bodyPr>
          <a:lstStyle/>
          <a:p>
            <a:pPr marL="9525">
              <a:spcBef>
                <a:spcPts val="94"/>
              </a:spcBef>
            </a:pPr>
            <a:r>
              <a:rPr lang="en-US" sz="1050" b="1" spc="-4">
                <a:latin typeface="Calibri Light"/>
                <a:cs typeface="Calibri Light"/>
              </a:rPr>
              <a:t>Comprehensive Needs Assessment Continued: Goal 1-8 Summary of Findings</a:t>
            </a:r>
          </a:p>
        </p:txBody>
      </p:sp>
      <p:sp>
        <p:nvSpPr>
          <p:cNvPr id="5" name="Slide Number Placeholder 4">
            <a:extLst>
              <a:ext uri="{FF2B5EF4-FFF2-40B4-BE49-F238E27FC236}">
                <a16:creationId xmlns:a16="http://schemas.microsoft.com/office/drawing/2014/main" id="{F505AA93-A925-439C-B697-38B95128C3AA}"/>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13</a:t>
            </a:fld>
            <a:endParaRPr lang="en-US" sz="900"/>
          </a:p>
        </p:txBody>
      </p:sp>
      <p:graphicFrame>
        <p:nvGraphicFramePr>
          <p:cNvPr id="4" name="Table 5">
            <a:extLst>
              <a:ext uri="{FF2B5EF4-FFF2-40B4-BE49-F238E27FC236}">
                <a16:creationId xmlns:a16="http://schemas.microsoft.com/office/drawing/2014/main" id="{A1651B4F-829F-46BC-A4A3-FB687A97A168}"/>
              </a:ext>
            </a:extLst>
          </p:cNvPr>
          <p:cNvGraphicFramePr>
            <a:graphicFrameLocks noGrp="1"/>
          </p:cNvGraphicFramePr>
          <p:nvPr>
            <p:extLst>
              <p:ext uri="{D42A27DB-BD31-4B8C-83A1-F6EECF244321}">
                <p14:modId xmlns:p14="http://schemas.microsoft.com/office/powerpoint/2010/main" val="2760474172"/>
              </p:ext>
            </p:extLst>
          </p:nvPr>
        </p:nvGraphicFramePr>
        <p:xfrm>
          <a:off x="121370" y="1255593"/>
          <a:ext cx="8901261" cy="3232844"/>
        </p:xfrm>
        <a:graphic>
          <a:graphicData uri="http://schemas.openxmlformats.org/drawingml/2006/table">
            <a:tbl>
              <a:tblPr firstRow="1" bandRow="1">
                <a:tableStyleId>{5C22544A-7EE6-4342-B048-85BDC9FD1C3A}</a:tableStyleId>
              </a:tblPr>
              <a:tblGrid>
                <a:gridCol w="536150">
                  <a:extLst>
                    <a:ext uri="{9D8B030D-6E8A-4147-A177-3AD203B41FA5}">
                      <a16:colId xmlns:a16="http://schemas.microsoft.com/office/drawing/2014/main" val="3861874168"/>
                    </a:ext>
                  </a:extLst>
                </a:gridCol>
                <a:gridCol w="989814">
                  <a:extLst>
                    <a:ext uri="{9D8B030D-6E8A-4147-A177-3AD203B41FA5}">
                      <a16:colId xmlns:a16="http://schemas.microsoft.com/office/drawing/2014/main" val="1614354571"/>
                    </a:ext>
                  </a:extLst>
                </a:gridCol>
                <a:gridCol w="4326903">
                  <a:extLst>
                    <a:ext uri="{9D8B030D-6E8A-4147-A177-3AD203B41FA5}">
                      <a16:colId xmlns:a16="http://schemas.microsoft.com/office/drawing/2014/main" val="847982166"/>
                    </a:ext>
                  </a:extLst>
                </a:gridCol>
                <a:gridCol w="3048394">
                  <a:extLst>
                    <a:ext uri="{9D8B030D-6E8A-4147-A177-3AD203B41FA5}">
                      <a16:colId xmlns:a16="http://schemas.microsoft.com/office/drawing/2014/main" val="3489115604"/>
                    </a:ext>
                  </a:extLst>
                </a:gridCol>
              </a:tblGrid>
              <a:tr h="220717">
                <a:tc>
                  <a:txBody>
                    <a:bodyPr/>
                    <a:lstStyle/>
                    <a:p>
                      <a:pPr algn="ctr"/>
                      <a:r>
                        <a:rPr lang="en-US" sz="1000" b="1">
                          <a:solidFill>
                            <a:schemeClr val="bg1"/>
                          </a:solidFill>
                        </a:rPr>
                        <a:t>Focus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a:txBody>
                    <a:bodyPr/>
                    <a:lstStyle/>
                    <a:p>
                      <a:pPr algn="ctr"/>
                      <a:r>
                        <a:rPr lang="en-US" sz="1000" b="1">
                          <a:solidFill>
                            <a:schemeClr val="bg1"/>
                          </a:solidFill>
                        </a:rPr>
                        <a:t>Area Reviewed</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a:txBody>
                    <a:bodyPr/>
                    <a:lstStyle/>
                    <a:p>
                      <a:pPr algn="ctr"/>
                      <a:r>
                        <a:rPr lang="en-US" sz="1000" b="1">
                          <a:solidFill>
                            <a:schemeClr val="bg1"/>
                          </a:solidFill>
                        </a:rPr>
                        <a:t>Summary of Strengths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a:txBody>
                    <a:bodyPr/>
                    <a:lstStyle/>
                    <a:p>
                      <a:pPr algn="ctr"/>
                      <a:r>
                        <a:rPr lang="en-US" sz="1000" b="1">
                          <a:solidFill>
                            <a:schemeClr val="bg1"/>
                          </a:solidFill>
                        </a:rPr>
                        <a:t>Challenges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2942057712"/>
                  </a:ext>
                </a:extLst>
              </a:tr>
              <a:tr h="3011864">
                <a:tc>
                  <a:txBody>
                    <a:bodyPr/>
                    <a:lstStyle/>
                    <a:p>
                      <a:pPr algn="ctr"/>
                      <a:r>
                        <a:rPr lang="en-US" sz="1200"/>
                        <a:t>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ctr">
                        <a:buNone/>
                      </a:pPr>
                      <a:r>
                        <a:rPr lang="en-US" sz="1100" b="0" i="0" u="none" strike="noStrike" noProof="0">
                          <a:latin typeface="Calibri"/>
                        </a:rPr>
                        <a:t>School Progress</a:t>
                      </a:r>
                      <a:endParaRPr lang="en-US"/>
                    </a:p>
                    <a:p>
                      <a:pPr lvl="0" algn="ctr">
                        <a:buNone/>
                      </a:pPr>
                      <a:r>
                        <a:rPr lang="en-US" sz="1100" b="0" i="0" u="none" strike="noStrike" noProof="0">
                          <a:latin typeface="Calibri"/>
                        </a:rPr>
                        <a:t>Part A: Academic Growth</a:t>
                      </a:r>
                    </a:p>
                    <a:p>
                      <a:pPr lvl="0" algn="ctr">
                        <a:buNone/>
                      </a:pPr>
                      <a:r>
                        <a:rPr lang="en-US" sz="1100" b="1" i="0" u="none" strike="noStrike" noProof="0">
                          <a:latin typeface="Calibri"/>
                        </a:rPr>
                        <a:t>(Circle Progress Monitoring Assessment</a:t>
                      </a:r>
                      <a:r>
                        <a:rPr lang="en-US" sz="1100" b="0" i="0" u="none" strike="noStrike" noProof="0">
                          <a:latin typeface="Calibri"/>
                        </a:rPr>
                        <a:t>)</a:t>
                      </a:r>
                    </a:p>
                    <a:p>
                      <a:pPr lvl="0" algn="l">
                        <a:buNone/>
                      </a:pPr>
                      <a:endParaRPr lang="en-US" sz="110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lvl="0" indent="-171450" algn="l">
                        <a:lnSpc>
                          <a:spcPct val="100000"/>
                        </a:lnSpc>
                        <a:spcBef>
                          <a:spcPts val="0"/>
                        </a:spcBef>
                        <a:spcAft>
                          <a:spcPts val="0"/>
                        </a:spcAft>
                        <a:buFont typeface="Arial"/>
                        <a:buChar char="•"/>
                      </a:pPr>
                      <a:r>
                        <a:rPr lang="en-US" sz="800" b="0" i="0" u="none" strike="noStrike" spc="0" baseline="0" noProof="0"/>
                        <a:t>Campus Results for Health and Wellness domain were equal to the District Results at a  (87%)</a:t>
                      </a:r>
                      <a:endParaRPr lang="en-US"/>
                    </a:p>
                    <a:p>
                      <a:pPr marL="0" lvl="0" indent="0" algn="l">
                        <a:lnSpc>
                          <a:spcPct val="100000"/>
                        </a:lnSpc>
                        <a:spcBef>
                          <a:spcPts val="0"/>
                        </a:spcBef>
                        <a:spcAft>
                          <a:spcPts val="0"/>
                        </a:spcAft>
                        <a:buNone/>
                      </a:pPr>
                      <a:r>
                        <a:rPr lang="en-US" sz="800" b="0" i="0" u="none" strike="noStrike" spc="0" baseline="0" noProof="0"/>
                        <a:t>        in 2018-2019  </a:t>
                      </a:r>
                    </a:p>
                    <a:p>
                      <a:pPr lvl="0" algn="l">
                        <a:lnSpc>
                          <a:spcPct val="100000"/>
                        </a:lnSpc>
                        <a:spcBef>
                          <a:spcPts val="0"/>
                        </a:spcBef>
                        <a:spcAft>
                          <a:spcPts val="0"/>
                        </a:spcAft>
                        <a:buNone/>
                      </a:pPr>
                      <a:endParaRPr lang="en-US" sz="800" b="0" i="0" u="none" strike="noStrike" spc="0" baseline="0" noProof="0"/>
                    </a:p>
                    <a:p>
                      <a:pPr marL="266065" lvl="0" indent="-171450" algn="l">
                        <a:lnSpc>
                          <a:spcPct val="90000"/>
                        </a:lnSpc>
                        <a:spcBef>
                          <a:spcPts val="0"/>
                        </a:spcBef>
                        <a:spcAft>
                          <a:spcPts val="1200"/>
                        </a:spcAft>
                        <a:buFont typeface="Arial"/>
                        <a:buChar char="•"/>
                      </a:pPr>
                      <a:r>
                        <a:rPr lang="en-US" sz="800" spc="0" baseline="0">
                          <a:latin typeface="+mn-lt"/>
                          <a:cs typeface="Calibri"/>
                        </a:rPr>
                        <a:t>Curriculum roll-outs of state assessed contents are scheduled at the beginning of the year to ensure alignment among teachers across the district. In addition, curriculum is adjusted in response to progress monitoring data through-out the year. </a:t>
                      </a:r>
                    </a:p>
                    <a:p>
                      <a:pPr marL="266065" lvl="0" indent="-171450" algn="l">
                        <a:lnSpc>
                          <a:spcPct val="90000"/>
                        </a:lnSpc>
                        <a:spcBef>
                          <a:spcPts val="0"/>
                        </a:spcBef>
                        <a:spcAft>
                          <a:spcPts val="1200"/>
                        </a:spcAft>
                        <a:buFont typeface="Arial"/>
                        <a:buChar char="•"/>
                      </a:pPr>
                      <a:r>
                        <a:rPr lang="en-US" sz="800" spc="0" baseline="0">
                          <a:latin typeface="+mn-lt"/>
                          <a:cs typeface="Calibri"/>
                        </a:rPr>
                        <a:t>Student academic progress and relative performance is measured after each progress monitoring assessment administered and appropriate intervention measures are prescribed. </a:t>
                      </a:r>
                    </a:p>
                    <a:p>
                      <a:pPr marL="266065" lvl="0" indent="-171450" algn="l">
                        <a:lnSpc>
                          <a:spcPct val="90000"/>
                        </a:lnSpc>
                        <a:spcBef>
                          <a:spcPts val="0"/>
                        </a:spcBef>
                        <a:spcAft>
                          <a:spcPts val="1200"/>
                        </a:spcAft>
                        <a:buFont typeface="Arial"/>
                        <a:buChar char="•"/>
                      </a:pPr>
                      <a:r>
                        <a:rPr lang="en-US" sz="800" spc="0" baseline="0">
                          <a:latin typeface="+mn-lt"/>
                          <a:cs typeface="Calibri"/>
                        </a:rPr>
                        <a:t>Student progress is monitored after each progress monitoring assessment window for each student based on his performance. </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a:lnSpc>
                          <a:spcPct val="100000"/>
                        </a:lnSpc>
                        <a:spcBef>
                          <a:spcPts val="0"/>
                        </a:spcBef>
                        <a:spcAft>
                          <a:spcPts val="0"/>
                        </a:spcAft>
                        <a:buFont typeface="Arial,Sans-Serif"/>
                        <a:buChar char="•"/>
                      </a:pPr>
                      <a:r>
                        <a:rPr lang="en-US" sz="800" b="0" i="0" u="none" strike="noStrike" spc="-5" noProof="0"/>
                        <a:t>Campus decreased by (3%)  when comparing 2017-2018 Emergent Literacy Reading Results (77%) to 2018-2019 Results (74%)  </a:t>
                      </a:r>
                    </a:p>
                    <a:p>
                      <a:pPr marL="171450" marR="0" lvl="0" indent="-171450" algn="l">
                        <a:lnSpc>
                          <a:spcPct val="100000"/>
                        </a:lnSpc>
                        <a:spcBef>
                          <a:spcPts val="0"/>
                        </a:spcBef>
                        <a:spcAft>
                          <a:spcPts val="0"/>
                        </a:spcAft>
                        <a:buFont typeface="Arial,Sans-Serif"/>
                        <a:buChar char="•"/>
                      </a:pPr>
                      <a:endParaRPr lang="en-US" sz="800" b="0" i="0" u="none" strike="noStrike" spc="-5" noProof="0"/>
                    </a:p>
                    <a:p>
                      <a:pPr marL="171450" marR="0" lvl="0" indent="-171450" algn="l">
                        <a:lnSpc>
                          <a:spcPct val="100000"/>
                        </a:lnSpc>
                        <a:spcBef>
                          <a:spcPts val="0"/>
                        </a:spcBef>
                        <a:spcAft>
                          <a:spcPts val="0"/>
                        </a:spcAft>
                        <a:buFont typeface="Arial,Sans-Serif"/>
                        <a:buChar char="•"/>
                      </a:pPr>
                      <a:r>
                        <a:rPr lang="en-US" sz="800" b="0" i="0" u="none" strike="noStrike" spc="-5" noProof="0"/>
                        <a:t>Campus decreased by (1%)  when comparing 2017-2018 Health and Wellness Results (88%) to 2018-2019 Results (87%)  </a:t>
                      </a:r>
                    </a:p>
                    <a:p>
                      <a:pPr marL="171450" marR="0" lvl="0" indent="-171450" algn="l">
                        <a:lnSpc>
                          <a:spcPct val="100000"/>
                        </a:lnSpc>
                        <a:spcBef>
                          <a:spcPts val="0"/>
                        </a:spcBef>
                        <a:spcAft>
                          <a:spcPts val="0"/>
                        </a:spcAft>
                        <a:buFont typeface="Arial,Sans-Serif"/>
                        <a:buChar char="•"/>
                      </a:pPr>
                      <a:endParaRPr lang="en-US" sz="800" b="0" i="0" u="none" strike="noStrike" spc="-5" noProof="0"/>
                    </a:p>
                    <a:p>
                      <a:pPr marL="171450" marR="0" lvl="0" indent="-171450" algn="l">
                        <a:lnSpc>
                          <a:spcPct val="100000"/>
                        </a:lnSpc>
                        <a:spcBef>
                          <a:spcPts val="0"/>
                        </a:spcBef>
                        <a:spcAft>
                          <a:spcPts val="0"/>
                        </a:spcAft>
                        <a:buFont typeface="Arial,Sans-Serif"/>
                        <a:buChar char="•"/>
                      </a:pPr>
                      <a:r>
                        <a:rPr lang="en-US" sz="800" b="0" i="0" u="none" strike="noStrike" spc="-5" noProof="0"/>
                        <a:t>Campus decreased by (11%)  when comparing 2017-2018 Language and Communication Results (63%) to 2018-2019 Results (52%)  </a:t>
                      </a:r>
                    </a:p>
                    <a:p>
                      <a:pPr marL="0" marR="0" lvl="0" indent="0" algn="l">
                        <a:lnSpc>
                          <a:spcPct val="100000"/>
                        </a:lnSpc>
                        <a:spcBef>
                          <a:spcPts val="0"/>
                        </a:spcBef>
                        <a:spcAft>
                          <a:spcPts val="0"/>
                        </a:spcAft>
                        <a:buNone/>
                      </a:pPr>
                      <a:endParaRPr lang="en-US" sz="800" b="0" i="0" u="none" strike="noStrike" spc="-5" noProof="0"/>
                    </a:p>
                    <a:p>
                      <a:pPr marL="58420" lvl="0" indent="0">
                        <a:lnSpc>
                          <a:spcPct val="90000"/>
                        </a:lnSpc>
                        <a:spcAft>
                          <a:spcPts val="600"/>
                        </a:spcAft>
                        <a:buNone/>
                      </a:pPr>
                      <a:endParaRPr lang="en-US" sz="800" spc="-5">
                        <a:latin typeface="+mn-lt"/>
                        <a:cs typeface="Calibri"/>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4852603"/>
                  </a:ext>
                </a:extLst>
              </a:tr>
            </a:tbl>
          </a:graphicData>
        </a:graphic>
      </p:graphicFrame>
    </p:spTree>
    <p:extLst>
      <p:ext uri="{BB962C8B-B14F-4D97-AF65-F5344CB8AC3E}">
        <p14:creationId xmlns:p14="http://schemas.microsoft.com/office/powerpoint/2010/main" val="13558921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1370" y="1029274"/>
            <a:ext cx="4144804" cy="173606"/>
          </a:xfrm>
          <a:prstGeom prst="rect">
            <a:avLst/>
          </a:prstGeom>
        </p:spPr>
        <p:txBody>
          <a:bodyPr vert="horz" wrap="square" lIns="0" tIns="11906" rIns="0" bIns="0" rtlCol="0" anchor="t">
            <a:spAutoFit/>
          </a:bodyPr>
          <a:lstStyle/>
          <a:p>
            <a:pPr marL="9525">
              <a:spcBef>
                <a:spcPts val="94"/>
              </a:spcBef>
            </a:pPr>
            <a:r>
              <a:rPr lang="en-US" sz="1050" b="1" spc="-4">
                <a:latin typeface="Calibri Light"/>
                <a:cs typeface="Calibri Light"/>
              </a:rPr>
              <a:t>Comprehensive Needs Assessment Continued: Goal 1-8 Summary of Findings</a:t>
            </a:r>
          </a:p>
        </p:txBody>
      </p:sp>
      <p:sp>
        <p:nvSpPr>
          <p:cNvPr id="5" name="Slide Number Placeholder 4">
            <a:extLst>
              <a:ext uri="{FF2B5EF4-FFF2-40B4-BE49-F238E27FC236}">
                <a16:creationId xmlns:a16="http://schemas.microsoft.com/office/drawing/2014/main" id="{F505AA93-A925-439C-B697-38B95128C3AA}"/>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14</a:t>
            </a:fld>
            <a:endParaRPr lang="en-US" sz="900"/>
          </a:p>
        </p:txBody>
      </p:sp>
      <p:graphicFrame>
        <p:nvGraphicFramePr>
          <p:cNvPr id="4" name="Table 5">
            <a:extLst>
              <a:ext uri="{FF2B5EF4-FFF2-40B4-BE49-F238E27FC236}">
                <a16:creationId xmlns:a16="http://schemas.microsoft.com/office/drawing/2014/main" id="{A1651B4F-829F-46BC-A4A3-FB687A97A168}"/>
              </a:ext>
            </a:extLst>
          </p:cNvPr>
          <p:cNvGraphicFramePr>
            <a:graphicFrameLocks noGrp="1"/>
          </p:cNvGraphicFramePr>
          <p:nvPr>
            <p:extLst>
              <p:ext uri="{D42A27DB-BD31-4B8C-83A1-F6EECF244321}">
                <p14:modId xmlns:p14="http://schemas.microsoft.com/office/powerpoint/2010/main" val="3329321409"/>
              </p:ext>
            </p:extLst>
          </p:nvPr>
        </p:nvGraphicFramePr>
        <p:xfrm>
          <a:off x="150930" y="1201399"/>
          <a:ext cx="8796406" cy="4856988"/>
        </p:xfrm>
        <a:graphic>
          <a:graphicData uri="http://schemas.openxmlformats.org/drawingml/2006/table">
            <a:tbl>
              <a:tblPr firstRow="1" bandRow="1">
                <a:tableStyleId>{5C22544A-7EE6-4342-B048-85BDC9FD1C3A}</a:tableStyleId>
              </a:tblPr>
              <a:tblGrid>
                <a:gridCol w="529833">
                  <a:extLst>
                    <a:ext uri="{9D8B030D-6E8A-4147-A177-3AD203B41FA5}">
                      <a16:colId xmlns:a16="http://schemas.microsoft.com/office/drawing/2014/main" val="3861874168"/>
                    </a:ext>
                  </a:extLst>
                </a:gridCol>
                <a:gridCol w="978155">
                  <a:extLst>
                    <a:ext uri="{9D8B030D-6E8A-4147-A177-3AD203B41FA5}">
                      <a16:colId xmlns:a16="http://schemas.microsoft.com/office/drawing/2014/main" val="1614354571"/>
                    </a:ext>
                  </a:extLst>
                </a:gridCol>
                <a:gridCol w="3910587">
                  <a:extLst>
                    <a:ext uri="{9D8B030D-6E8A-4147-A177-3AD203B41FA5}">
                      <a16:colId xmlns:a16="http://schemas.microsoft.com/office/drawing/2014/main" val="847982166"/>
                    </a:ext>
                  </a:extLst>
                </a:gridCol>
                <a:gridCol w="3377831">
                  <a:extLst>
                    <a:ext uri="{9D8B030D-6E8A-4147-A177-3AD203B41FA5}">
                      <a16:colId xmlns:a16="http://schemas.microsoft.com/office/drawing/2014/main" val="3489115604"/>
                    </a:ext>
                  </a:extLst>
                </a:gridCol>
              </a:tblGrid>
              <a:tr h="220717">
                <a:tc>
                  <a:txBody>
                    <a:bodyPr/>
                    <a:lstStyle/>
                    <a:p>
                      <a:pPr algn="ctr"/>
                      <a:r>
                        <a:rPr lang="en-US" sz="1000" b="1">
                          <a:solidFill>
                            <a:schemeClr val="bg1"/>
                          </a:solidFill>
                        </a:rPr>
                        <a:t>Focus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a:txBody>
                    <a:bodyPr/>
                    <a:lstStyle/>
                    <a:p>
                      <a:pPr algn="ctr"/>
                      <a:r>
                        <a:rPr lang="en-US" sz="1000" b="1">
                          <a:solidFill>
                            <a:schemeClr val="bg1"/>
                          </a:solidFill>
                        </a:rPr>
                        <a:t>Area Reviewed</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a:txBody>
                    <a:bodyPr/>
                    <a:lstStyle/>
                    <a:p>
                      <a:pPr algn="ctr"/>
                      <a:r>
                        <a:rPr lang="en-US" sz="1000" b="1">
                          <a:solidFill>
                            <a:schemeClr val="bg1"/>
                          </a:solidFill>
                        </a:rPr>
                        <a:t>Summary of Strengths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a:txBody>
                    <a:bodyPr/>
                    <a:lstStyle/>
                    <a:p>
                      <a:pPr algn="ctr"/>
                      <a:r>
                        <a:rPr lang="en-US" sz="1000" b="1">
                          <a:solidFill>
                            <a:schemeClr val="bg1"/>
                          </a:solidFill>
                        </a:rPr>
                        <a:t>Challenges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2942057712"/>
                  </a:ext>
                </a:extLst>
              </a:tr>
              <a:tr h="2279142">
                <a:tc>
                  <a:txBody>
                    <a:bodyPr/>
                    <a:lstStyle/>
                    <a:p>
                      <a:pPr algn="ctr"/>
                      <a:r>
                        <a:rPr lang="en-US" sz="1200"/>
                        <a:t>3</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ctr">
                        <a:buNone/>
                      </a:pPr>
                      <a:r>
                        <a:rPr lang="en-US" sz="1100" b="0" i="0" u="none" strike="noStrike" noProof="0">
                          <a:latin typeface="Calibri"/>
                        </a:rPr>
                        <a:t>Closing the Gaps</a:t>
                      </a:r>
                      <a:endParaRPr lang="en-US"/>
                    </a:p>
                    <a:p>
                      <a:pPr marL="0" marR="0" lvl="0" indent="0" algn="ctr">
                        <a:lnSpc>
                          <a:spcPct val="100000"/>
                        </a:lnSpc>
                        <a:spcBef>
                          <a:spcPts val="0"/>
                        </a:spcBef>
                        <a:spcAft>
                          <a:spcPts val="0"/>
                        </a:spcAft>
                        <a:buNone/>
                      </a:pPr>
                      <a:r>
                        <a:rPr lang="en-US" sz="1100" b="1" i="0" u="none" strike="noStrike" noProof="0">
                          <a:latin typeface="Calibri"/>
                        </a:rPr>
                        <a:t>(Circle Progress Monitoring Assessment</a:t>
                      </a:r>
                      <a:r>
                        <a:rPr lang="en-US" sz="1100" b="0" i="0" u="none" strike="noStrike" noProof="0">
                          <a:latin typeface="Calibri"/>
                        </a:rPr>
                        <a:t>)</a:t>
                      </a:r>
                    </a:p>
                    <a:p>
                      <a:pPr lvl="0" algn="l">
                        <a:buNone/>
                      </a:pPr>
                      <a:endParaRPr lang="en-US" sz="110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buNone/>
                      </a:pPr>
                      <a:r>
                        <a:rPr lang="en-US" sz="800" b="1" i="0" u="none" strike="noStrike" spc="0" baseline="0" noProof="0"/>
                        <a:t>As evidenced in the TPEIR TEA Report 2018-2019, the results show:</a:t>
                      </a:r>
                      <a:endParaRPr lang="en-US" sz="800" b="0" i="0" u="none" strike="noStrike" spc="0" baseline="0" noProof="0"/>
                    </a:p>
                    <a:p>
                      <a:pPr marL="171450" lvl="0" indent="-171450">
                        <a:buFont typeface="Arial,Sans-Serif"/>
                        <a:buChar char="•"/>
                      </a:pPr>
                      <a:r>
                        <a:rPr lang="en-US" sz="800" b="0" i="0" u="none" strike="noStrike" spc="0" baseline="0" noProof="0"/>
                        <a:t>In the Emergent Literacy Writing Domain,  the District and Campus both show results of 92% Proficient.</a:t>
                      </a:r>
                    </a:p>
                    <a:p>
                      <a:pPr marL="0" lvl="0" indent="0">
                        <a:buNone/>
                      </a:pPr>
                      <a:endParaRPr lang="en-US" sz="800" b="0" i="0" u="none" strike="noStrike" spc="0" baseline="0" noProof="0"/>
                    </a:p>
                    <a:p>
                      <a:pPr marL="171450" lvl="0" indent="-171450">
                        <a:buFont typeface="Arial,Sans-Serif"/>
                        <a:buChar char="•"/>
                      </a:pPr>
                      <a:r>
                        <a:rPr lang="en-US" sz="800" b="0" i="0" u="none" strike="noStrike" spc="0" baseline="0" noProof="0"/>
                        <a:t>In the Health and Wellness Domain, the District and Campus both show results of 87% Proficient.  </a:t>
                      </a:r>
                    </a:p>
                    <a:p>
                      <a:pPr marL="171450" lvl="0" indent="-171450">
                        <a:buFont typeface="Arial,Sans-Serif"/>
                        <a:buChar char="•"/>
                      </a:pPr>
                      <a:endParaRPr lang="en-US" sz="800" b="0" i="0" u="none" strike="noStrike" spc="0" baseline="0" noProof="0"/>
                    </a:p>
                    <a:p>
                      <a:pPr marL="94615" marR="0" lvl="0" indent="0" algn="l">
                        <a:lnSpc>
                          <a:spcPct val="90000"/>
                        </a:lnSpc>
                        <a:buNone/>
                      </a:pPr>
                      <a:endParaRPr lang="en-US" sz="800" spc="0" baseline="0">
                        <a:latin typeface="+mn-lt"/>
                        <a:cs typeface="Calibri"/>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buNone/>
                      </a:pPr>
                      <a:r>
                        <a:rPr lang="en-US" sz="800" b="1" i="0" u="none" strike="noStrike" spc="20" noProof="0"/>
                        <a:t>Needs:</a:t>
                      </a:r>
                      <a:endParaRPr lang="en-US" sz="800" b="0" i="0" u="none" strike="noStrike" spc="20" noProof="0"/>
                    </a:p>
                    <a:p>
                      <a:pPr lvl="0">
                        <a:buNone/>
                      </a:pPr>
                      <a:r>
                        <a:rPr lang="en-US" sz="800" b="0" i="0" u="none" strike="noStrike" spc="20" noProof="0"/>
                        <a:t>Out of our enrollment of 785, (93.8%) of our students are identified as Economically Disadvantaged.  We are (33%) higher than the State at (60.6%).</a:t>
                      </a:r>
                    </a:p>
                    <a:p>
                      <a:pPr lvl="0">
                        <a:buNone/>
                      </a:pPr>
                      <a:endParaRPr lang="en-US" sz="800" b="0" i="0" u="none" strike="noStrike" spc="20" noProof="0"/>
                    </a:p>
                    <a:p>
                      <a:pPr marL="0" lvl="0" indent="0">
                        <a:buNone/>
                      </a:pPr>
                      <a:r>
                        <a:rPr lang="en-US" sz="800" b="1" i="0" u="none" strike="noStrike" spc="20" noProof="0"/>
                        <a:t>As evidenced in the TPEIR TEA Report, the results show an achievement gap as follows: </a:t>
                      </a:r>
                      <a:endParaRPr lang="en-US" sz="800" b="0" i="0" u="none" strike="noStrike" spc="20" noProof="0"/>
                    </a:p>
                    <a:p>
                      <a:pPr marL="171450" lvl="0" indent="-171450">
                        <a:buFont typeface="Arial,Sans-Serif"/>
                        <a:buChar char="•"/>
                      </a:pPr>
                      <a:r>
                        <a:rPr lang="en-US" sz="800" b="0" i="0" u="none" strike="noStrike" spc="20" noProof="0"/>
                        <a:t>In the </a:t>
                      </a:r>
                      <a:r>
                        <a:rPr lang="en-US" sz="800" b="1" i="0" u="none" strike="noStrike" spc="20" noProof="0"/>
                        <a:t>Emergent Literacy Reading Domain</a:t>
                      </a:r>
                      <a:r>
                        <a:rPr lang="en-US" sz="800" b="0" i="0" u="none" strike="noStrike" spc="20" noProof="0"/>
                        <a:t>,  there is an achievement gap of 14 % when compared to the District.  All students (74% scoring at Proficient) at the campus level and (88% scoring at Proficient) at the District Level.</a:t>
                      </a:r>
                    </a:p>
                    <a:p>
                      <a:pPr marL="171450" lvl="0" indent="-171450">
                        <a:buFont typeface="Arial,Sans-Serif"/>
                        <a:buChar char="•"/>
                      </a:pPr>
                      <a:r>
                        <a:rPr lang="en-US" sz="800" b="0" i="0" u="none" strike="noStrike" spc="20" noProof="0"/>
                        <a:t>In the </a:t>
                      </a:r>
                      <a:r>
                        <a:rPr lang="en-US" sz="800" b="1" i="0" u="none" strike="noStrike" spc="20" noProof="0"/>
                        <a:t>Language and Communication Domain</a:t>
                      </a:r>
                      <a:r>
                        <a:rPr lang="en-US" sz="800" b="0" i="0" u="none" strike="noStrike" spc="20" noProof="0"/>
                        <a:t>,  there is an achievement gap of 4 % when compared to the District.  All students (52% scoring at Proficient) at the campus level and(56% scoring at Proficient) at the District Level.</a:t>
                      </a:r>
                    </a:p>
                    <a:p>
                      <a:pPr marL="171450" lvl="0" indent="-171450">
                        <a:buFont typeface="Arial,Sans-Serif"/>
                        <a:buChar char="•"/>
                      </a:pPr>
                      <a:r>
                        <a:rPr lang="en-US" sz="800" b="0" i="0" u="none" strike="noStrike" spc="20" noProof="0"/>
                        <a:t>In the </a:t>
                      </a:r>
                      <a:r>
                        <a:rPr lang="en-US" sz="800" b="1" i="0" u="none" strike="noStrike" spc="20" noProof="0"/>
                        <a:t>Mathematics </a:t>
                      </a:r>
                      <a:r>
                        <a:rPr lang="en-US" sz="800" b="0" i="0" u="none" strike="noStrike" spc="20" noProof="0"/>
                        <a:t>Domain,  there is an achievement gap of 4% when compared to the District.  All students (91% scoring at Proficient) at the campus level and( 95% scoring at Proficient) at the District Level.</a:t>
                      </a:r>
                    </a:p>
                    <a:p>
                      <a:pPr marL="97155" lvl="0" indent="0" algn="l">
                        <a:lnSpc>
                          <a:spcPct val="90000"/>
                        </a:lnSpc>
                        <a:spcAft>
                          <a:spcPts val="600"/>
                        </a:spcAft>
                        <a:buNone/>
                      </a:pPr>
                      <a:endParaRPr lang="en-US" sz="800" spc="20">
                        <a:latin typeface="+mn-lt"/>
                        <a:cs typeface="Calibri"/>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4852603"/>
                  </a:ext>
                </a:extLst>
              </a:tr>
              <a:tr h="1949529">
                <a:tc>
                  <a:txBody>
                    <a:bodyPr/>
                    <a:lstStyle/>
                    <a:p>
                      <a:pPr algn="ctr"/>
                      <a:r>
                        <a:rPr lang="en-US" sz="1200"/>
                        <a:t>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100"/>
                        <a:t>Family and Community Engagement</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lvl="0" indent="-171450" algn="l">
                        <a:buFont typeface="Arial,Sans-Serif"/>
                        <a:buChar char="•"/>
                      </a:pPr>
                      <a:r>
                        <a:rPr lang="en-US" sz="800" b="0" i="0" u="none" strike="noStrike" spc="20" noProof="0"/>
                        <a:t>District and Campus Website informs all parents of all events.</a:t>
                      </a:r>
                    </a:p>
                    <a:p>
                      <a:pPr marL="171450" lvl="0" indent="-171450" algn="l">
                        <a:buFont typeface="Arial"/>
                        <a:buChar char="•"/>
                      </a:pPr>
                      <a:r>
                        <a:rPr lang="en-US" sz="800" b="0" i="0" u="none" strike="noStrike" spc="20" noProof="0"/>
                        <a:t>Parent Educators' professional development is based on local, state and national standards for parental involvement. </a:t>
                      </a:r>
                    </a:p>
                    <a:p>
                      <a:pPr marL="171450" lvl="0" indent="-171450" algn="l">
                        <a:buFont typeface="Arial"/>
                        <a:buChar char="•"/>
                      </a:pPr>
                      <a:r>
                        <a:rPr lang="en-US" sz="800" b="0" i="0" u="none" strike="noStrike" spc="20" noProof="0"/>
                        <a:t>Tri-City Community Partnership  School</a:t>
                      </a:r>
                      <a:endParaRPr lang="en-US"/>
                    </a:p>
                    <a:p>
                      <a:pPr marL="171450" lvl="0" indent="-171450" algn="l">
                        <a:buFont typeface="Arial,Sans-Serif"/>
                        <a:buChar char="•"/>
                      </a:pPr>
                      <a:r>
                        <a:rPr lang="en-US" sz="800" b="0" i="0" u="none" strike="noStrike" spc="20" noProof="0"/>
                        <a:t>Communication in both English and Spanish</a:t>
                      </a:r>
                    </a:p>
                    <a:p>
                      <a:pPr marL="171450" lvl="0" indent="-171450" algn="l">
                        <a:buFont typeface="Arial,Sans-Serif"/>
                        <a:buChar char="•"/>
                      </a:pPr>
                      <a:r>
                        <a:rPr lang="en-US" sz="800" b="0" i="0" u="none" strike="noStrike" spc="20" noProof="0"/>
                        <a:t>Head Start parent engagement meetings</a:t>
                      </a:r>
                    </a:p>
                    <a:p>
                      <a:pPr marL="171450" lvl="0" indent="-171450" algn="l">
                        <a:buFont typeface="Arial,Sans-Serif"/>
                        <a:buChar char="•"/>
                      </a:pPr>
                      <a:r>
                        <a:rPr lang="en-US" sz="800" b="0" i="0" u="none" strike="noStrike" spc="20" noProof="0"/>
                        <a:t>Onsite registration and parent meetings</a:t>
                      </a:r>
                    </a:p>
                    <a:p>
                      <a:pPr marL="171450" lvl="0" indent="-171450" algn="l">
                        <a:buFont typeface="Arial,Sans-Serif"/>
                        <a:buChar char="•"/>
                      </a:pPr>
                      <a:r>
                        <a:rPr lang="en-US" sz="800" b="0" i="0" u="none" strike="noStrike" spc="20" noProof="0"/>
                        <a:t>Parent Volunteers  </a:t>
                      </a:r>
                    </a:p>
                    <a:p>
                      <a:pPr marL="171450" lvl="0" indent="-171450" algn="l">
                        <a:buFont typeface="Arial,Sans-Serif"/>
                        <a:buChar char="•"/>
                      </a:pPr>
                      <a:r>
                        <a:rPr lang="en-US" sz="800" b="0" i="0" u="none" strike="noStrike" spc="20" noProof="0"/>
                        <a:t>District Parent Center for ESL &amp; GED classes</a:t>
                      </a:r>
                    </a:p>
                    <a:p>
                      <a:pPr marL="171450" lvl="0" indent="-171450" algn="l">
                        <a:buFont typeface="Arial,Sans-Serif"/>
                        <a:buChar char="•"/>
                      </a:pPr>
                      <a:r>
                        <a:rPr lang="en-US" sz="800" b="0" i="0" u="none" strike="noStrike" spc="20" noProof="0"/>
                        <a:t>Two Parent Educators at campus level (Full day)</a:t>
                      </a:r>
                    </a:p>
                    <a:p>
                      <a:pPr marL="171450" lvl="0" indent="-171450" algn="l">
                        <a:buFont typeface="Arial,Sans-Serif"/>
                        <a:buChar char="•"/>
                      </a:pPr>
                      <a:r>
                        <a:rPr lang="en-US" sz="800" b="0" i="0" u="none" strike="noStrike" spc="20" noProof="0"/>
                        <a:t>Parent Centers for Tri-City area</a:t>
                      </a:r>
                    </a:p>
                    <a:p>
                      <a:pPr marL="171450" lvl="0" indent="-171450" algn="l">
                        <a:buFont typeface="Arial,Sans-Serif"/>
                        <a:buChar char="•"/>
                      </a:pPr>
                      <a:r>
                        <a:rPr lang="en-US" sz="800" b="0" i="0" u="none" strike="noStrike" spc="20" noProof="0"/>
                        <a:t>Business Partnerships-HEB Read 3</a:t>
                      </a:r>
                    </a:p>
                    <a:p>
                      <a:pPr marL="171450" lvl="0" indent="-171450" algn="l">
                        <a:buFont typeface="Arial,Sans-Serif"/>
                        <a:buChar char="•"/>
                      </a:pPr>
                      <a:r>
                        <a:rPr lang="en-US" sz="800" b="0" i="0" u="none" strike="noStrike" spc="20" noProof="0"/>
                        <a:t>Christmas Programs (PK) Head Starts/ Childcares</a:t>
                      </a:r>
                    </a:p>
                    <a:p>
                      <a:pPr marL="171450" lvl="0" indent="-171450" algn="l">
                        <a:buFont typeface="Arial,Sans-Serif"/>
                        <a:buChar char="•"/>
                      </a:pPr>
                      <a:r>
                        <a:rPr lang="en-US" sz="800" b="0" i="0" u="none" strike="noStrike" spc="20" noProof="0"/>
                        <a:t>Pre-K Roundup (home visits)</a:t>
                      </a:r>
                    </a:p>
                    <a:p>
                      <a:pPr marL="171450" lvl="0" indent="-171450" algn="l">
                        <a:buFont typeface="Arial,Sans-Serif"/>
                        <a:buChar char="•"/>
                      </a:pPr>
                      <a:r>
                        <a:rPr lang="en-US" sz="800" b="0" i="0" u="none" strike="noStrike" spc="20" noProof="0"/>
                        <a:t>Dropout Recovery Visits</a:t>
                      </a:r>
                    </a:p>
                    <a:p>
                      <a:pPr marL="171450" lvl="0" indent="-171450" algn="l">
                        <a:buFont typeface="Arial,Sans-Serif"/>
                        <a:buChar char="•"/>
                      </a:pPr>
                      <a:r>
                        <a:rPr lang="en-US" sz="800" b="0" i="0" u="none" strike="noStrike" spc="20" noProof="0"/>
                        <a:t>Meet the Teacher Night/Open House</a:t>
                      </a:r>
                    </a:p>
                    <a:p>
                      <a:pPr marL="171450" lvl="0" indent="-171450" algn="l">
                        <a:buFont typeface="Arial,Sans-Serif"/>
                        <a:buChar char="•"/>
                      </a:pPr>
                      <a:r>
                        <a:rPr lang="en-US" sz="800" b="0" i="0" u="none" strike="noStrike" spc="20" noProof="0"/>
                        <a:t>Community Partnerships Grant</a:t>
                      </a:r>
                      <a:endParaRPr lang="en-US"/>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lvl="0" indent="-171450" algn="l">
                        <a:buFont typeface="Arial,Sans-Serif"/>
                        <a:buChar char="•"/>
                      </a:pPr>
                      <a:r>
                        <a:rPr lang="en-US" sz="800" b="0" i="0" u="none" strike="noStrike" spc="30" noProof="0"/>
                        <a:t>Registration Computers at Sites  -- ( Daycares and Head Starts)</a:t>
                      </a:r>
                    </a:p>
                    <a:p>
                      <a:pPr marL="171450" lvl="0" indent="-171450" algn="l">
                        <a:buFont typeface="Arial,Sans-Serif"/>
                        <a:buChar char="•"/>
                      </a:pPr>
                      <a:r>
                        <a:rPr lang="en-US" sz="800" b="0" i="0" u="none" strike="noStrike" spc="30" noProof="0"/>
                        <a:t>Books on Wheels –Library on Wheels</a:t>
                      </a:r>
                    </a:p>
                    <a:p>
                      <a:pPr marL="171450" lvl="0" indent="-171450" algn="l">
                        <a:buFont typeface="Arial,Sans-Serif"/>
                        <a:buChar char="•"/>
                      </a:pPr>
                      <a:r>
                        <a:rPr lang="en-US" sz="800" b="0" i="0" u="none" strike="noStrike" spc="30" noProof="0"/>
                        <a:t>Nutrition Classes at Head Start Centers</a:t>
                      </a:r>
                    </a:p>
                    <a:p>
                      <a:pPr marL="0" lvl="0" indent="0" algn="l">
                        <a:buNone/>
                      </a:pPr>
                      <a:endParaRPr lang="en-US" sz="800" b="0" i="0" u="none" strike="noStrike" spc="30" noProof="0">
                        <a:latin typeface="Calibri"/>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8459242"/>
                  </a:ext>
                </a:extLst>
              </a:tr>
            </a:tbl>
          </a:graphicData>
        </a:graphic>
      </p:graphicFrame>
    </p:spTree>
    <p:extLst>
      <p:ext uri="{BB962C8B-B14F-4D97-AF65-F5344CB8AC3E}">
        <p14:creationId xmlns:p14="http://schemas.microsoft.com/office/powerpoint/2010/main" val="2543904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1370" y="1029274"/>
            <a:ext cx="4144804" cy="173606"/>
          </a:xfrm>
          <a:prstGeom prst="rect">
            <a:avLst/>
          </a:prstGeom>
        </p:spPr>
        <p:txBody>
          <a:bodyPr vert="horz" wrap="square" lIns="0" tIns="11906" rIns="0" bIns="0" rtlCol="0" anchor="t">
            <a:spAutoFit/>
          </a:bodyPr>
          <a:lstStyle/>
          <a:p>
            <a:pPr marL="9525">
              <a:spcBef>
                <a:spcPts val="94"/>
              </a:spcBef>
            </a:pPr>
            <a:r>
              <a:rPr lang="en-US" sz="1050" b="1" spc="-4">
                <a:latin typeface="Calibri Light"/>
                <a:cs typeface="Calibri Light"/>
              </a:rPr>
              <a:t>Summary of Findings</a:t>
            </a:r>
          </a:p>
        </p:txBody>
      </p:sp>
      <p:sp>
        <p:nvSpPr>
          <p:cNvPr id="5" name="Slide Number Placeholder 4">
            <a:extLst>
              <a:ext uri="{FF2B5EF4-FFF2-40B4-BE49-F238E27FC236}">
                <a16:creationId xmlns:a16="http://schemas.microsoft.com/office/drawing/2014/main" id="{F505AA93-A925-439C-B697-38B95128C3AA}"/>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15</a:t>
            </a:fld>
            <a:endParaRPr lang="en-US" sz="900"/>
          </a:p>
        </p:txBody>
      </p:sp>
      <p:graphicFrame>
        <p:nvGraphicFramePr>
          <p:cNvPr id="4" name="Table 5">
            <a:extLst>
              <a:ext uri="{FF2B5EF4-FFF2-40B4-BE49-F238E27FC236}">
                <a16:creationId xmlns:a16="http://schemas.microsoft.com/office/drawing/2014/main" id="{A1651B4F-829F-46BC-A4A3-FB687A97A168}"/>
              </a:ext>
            </a:extLst>
          </p:cNvPr>
          <p:cNvGraphicFramePr>
            <a:graphicFrameLocks noGrp="1"/>
          </p:cNvGraphicFramePr>
          <p:nvPr>
            <p:extLst>
              <p:ext uri="{D42A27DB-BD31-4B8C-83A1-F6EECF244321}">
                <p14:modId xmlns:p14="http://schemas.microsoft.com/office/powerpoint/2010/main" val="1799260733"/>
              </p:ext>
            </p:extLst>
          </p:nvPr>
        </p:nvGraphicFramePr>
        <p:xfrm>
          <a:off x="121370" y="1255593"/>
          <a:ext cx="8901261" cy="4115693"/>
        </p:xfrm>
        <a:graphic>
          <a:graphicData uri="http://schemas.openxmlformats.org/drawingml/2006/table">
            <a:tbl>
              <a:tblPr firstRow="1" bandRow="1">
                <a:tableStyleId>{5C22544A-7EE6-4342-B048-85BDC9FD1C3A}</a:tableStyleId>
              </a:tblPr>
              <a:tblGrid>
                <a:gridCol w="536150">
                  <a:extLst>
                    <a:ext uri="{9D8B030D-6E8A-4147-A177-3AD203B41FA5}">
                      <a16:colId xmlns:a16="http://schemas.microsoft.com/office/drawing/2014/main" val="3861874168"/>
                    </a:ext>
                  </a:extLst>
                </a:gridCol>
                <a:gridCol w="989814">
                  <a:extLst>
                    <a:ext uri="{9D8B030D-6E8A-4147-A177-3AD203B41FA5}">
                      <a16:colId xmlns:a16="http://schemas.microsoft.com/office/drawing/2014/main" val="1614354571"/>
                    </a:ext>
                  </a:extLst>
                </a:gridCol>
                <a:gridCol w="4326903">
                  <a:extLst>
                    <a:ext uri="{9D8B030D-6E8A-4147-A177-3AD203B41FA5}">
                      <a16:colId xmlns:a16="http://schemas.microsoft.com/office/drawing/2014/main" val="847982166"/>
                    </a:ext>
                  </a:extLst>
                </a:gridCol>
                <a:gridCol w="3048394">
                  <a:extLst>
                    <a:ext uri="{9D8B030D-6E8A-4147-A177-3AD203B41FA5}">
                      <a16:colId xmlns:a16="http://schemas.microsoft.com/office/drawing/2014/main" val="3489115604"/>
                    </a:ext>
                  </a:extLst>
                </a:gridCol>
              </a:tblGrid>
              <a:tr h="346841">
                <a:tc>
                  <a:txBody>
                    <a:bodyPr/>
                    <a:lstStyle/>
                    <a:p>
                      <a:pPr algn="ctr"/>
                      <a:r>
                        <a:rPr lang="en-US" sz="1000" b="1">
                          <a:solidFill>
                            <a:schemeClr val="bg1"/>
                          </a:solidFill>
                        </a:rPr>
                        <a:t>Focus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a:txBody>
                    <a:bodyPr/>
                    <a:lstStyle/>
                    <a:p>
                      <a:pPr algn="ctr"/>
                      <a:r>
                        <a:rPr lang="en-US" sz="1000" b="1">
                          <a:solidFill>
                            <a:schemeClr val="bg1"/>
                          </a:solidFill>
                        </a:rPr>
                        <a:t>Area Reviewed</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a:txBody>
                    <a:bodyPr/>
                    <a:lstStyle/>
                    <a:p>
                      <a:pPr algn="ctr"/>
                      <a:r>
                        <a:rPr lang="en-US" sz="1000" b="1">
                          <a:solidFill>
                            <a:schemeClr val="bg1"/>
                          </a:solidFill>
                        </a:rPr>
                        <a:t>Summary of Strengths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a:txBody>
                    <a:bodyPr/>
                    <a:lstStyle/>
                    <a:p>
                      <a:pPr algn="ctr"/>
                      <a:r>
                        <a:rPr lang="en-US" sz="1000" b="1">
                          <a:solidFill>
                            <a:schemeClr val="bg1"/>
                          </a:solidFill>
                        </a:rPr>
                        <a:t>Challenges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2942057712"/>
                  </a:ext>
                </a:extLst>
              </a:tr>
              <a:tr h="1387365">
                <a:tc>
                  <a:txBody>
                    <a:bodyPr/>
                    <a:lstStyle/>
                    <a:p>
                      <a:pPr algn="ctr"/>
                      <a:r>
                        <a:rPr lang="en-US" sz="1200"/>
                        <a:t>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100"/>
                        <a:t>Technology</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indent="-171450" algn="l">
                        <a:lnSpc>
                          <a:spcPct val="100000"/>
                        </a:lnSpc>
                        <a:spcBef>
                          <a:spcPts val="0"/>
                        </a:spcBef>
                        <a:spcAft>
                          <a:spcPts val="0"/>
                        </a:spcAft>
                        <a:buFont typeface="Arial,Sans-Serif" panose="020B0604020202020204" pitchFamily="34" charset="0"/>
                        <a:buChar char="•"/>
                      </a:pPr>
                      <a:r>
                        <a:rPr lang="en-US" sz="800" b="0" i="0" u="none" strike="noStrike" spc="0" baseline="0" noProof="0">
                          <a:solidFill>
                            <a:schemeClr val="tx1"/>
                          </a:solidFill>
                          <a:latin typeface="Calibri"/>
                        </a:rPr>
                        <a:t>Technology equipment available:  Laptop, Teacher iPad for every teacher and 6 student iPads in each classroom.  Two Desktops for each Head Start Classroom. Headsets for the students iPads.  WinBook's for students at 50 % Child Care Center. </a:t>
                      </a:r>
                    </a:p>
                    <a:p>
                      <a:pPr marL="171450" marR="0" lvl="0" indent="-171450" algn="l">
                        <a:lnSpc>
                          <a:spcPct val="100000"/>
                        </a:lnSpc>
                        <a:spcBef>
                          <a:spcPts val="0"/>
                        </a:spcBef>
                        <a:spcAft>
                          <a:spcPts val="0"/>
                        </a:spcAft>
                        <a:buFont typeface="Arial,Sans-Serif" panose="020B0604020202020204" pitchFamily="34" charset="0"/>
                        <a:buChar char="•"/>
                      </a:pPr>
                      <a:r>
                        <a:rPr lang="en-US" sz="800" b="0" i="0" u="none" strike="noStrike" spc="0" baseline="0" noProof="0">
                          <a:solidFill>
                            <a:schemeClr val="tx1"/>
                          </a:solidFill>
                          <a:latin typeface="Calibri"/>
                        </a:rPr>
                        <a:t>District Technology Integration Specialists work with Campus Instructional Technology teacher to promote technology trainings at campus. </a:t>
                      </a:r>
                    </a:p>
                    <a:p>
                      <a:pPr marL="171450" marR="0" lvl="0" indent="-171450" algn="l">
                        <a:lnSpc>
                          <a:spcPct val="100000"/>
                        </a:lnSpc>
                        <a:spcBef>
                          <a:spcPts val="0"/>
                        </a:spcBef>
                        <a:spcAft>
                          <a:spcPts val="0"/>
                        </a:spcAft>
                        <a:buFont typeface="Arial,Sans-Serif" panose="020B0604020202020204" pitchFamily="34" charset="0"/>
                        <a:buChar char="•"/>
                      </a:pPr>
                      <a:r>
                        <a:rPr lang="en-US" sz="800" b="0" i="0" u="none" strike="noStrike" spc="0" baseline="0" noProof="0">
                          <a:solidFill>
                            <a:schemeClr val="tx1"/>
                          </a:solidFill>
                          <a:latin typeface="Calibri"/>
                        </a:rPr>
                        <a:t>Technology is integrated into the core curriculum via programs such as Imagine Math, </a:t>
                      </a:r>
                      <a:r>
                        <a:rPr lang="en-US" sz="800" b="0" i="0" u="none" strike="noStrike" spc="0" baseline="0" noProof="0" err="1">
                          <a:solidFill>
                            <a:schemeClr val="tx1"/>
                          </a:solidFill>
                          <a:latin typeface="Calibri"/>
                        </a:rPr>
                        <a:t>IStation</a:t>
                      </a:r>
                      <a:r>
                        <a:rPr lang="en-US" sz="800" b="0" i="0" u="none" strike="noStrike" spc="0" baseline="0" noProof="0">
                          <a:solidFill>
                            <a:schemeClr val="tx1"/>
                          </a:solidFill>
                          <a:latin typeface="Calibri"/>
                        </a:rPr>
                        <a:t>, Osmos</a:t>
                      </a:r>
                    </a:p>
                    <a:p>
                      <a:pPr marL="171450" marR="0" lvl="0" indent="-171450" algn="l">
                        <a:lnSpc>
                          <a:spcPct val="100000"/>
                        </a:lnSpc>
                        <a:spcBef>
                          <a:spcPts val="0"/>
                        </a:spcBef>
                        <a:spcAft>
                          <a:spcPts val="0"/>
                        </a:spcAft>
                        <a:buFont typeface="Arial,Sans-Serif" panose="020B0604020202020204" pitchFamily="34" charset="0"/>
                        <a:buChar char="•"/>
                      </a:pPr>
                      <a:r>
                        <a:rPr lang="en-US" sz="800" b="0" i="0" u="none" strike="noStrike" spc="0" baseline="0" noProof="0">
                          <a:solidFill>
                            <a:schemeClr val="tx1"/>
                          </a:solidFill>
                          <a:latin typeface="Calibri"/>
                        </a:rPr>
                        <a:t>Online Professional Development in  the area of Technology is available via </a:t>
                      </a:r>
                      <a:r>
                        <a:rPr lang="en-US" sz="800" b="0" i="0" u="none" strike="noStrike" spc="0" baseline="0" noProof="0" err="1">
                          <a:solidFill>
                            <a:schemeClr val="tx1"/>
                          </a:solidFill>
                          <a:latin typeface="Calibri"/>
                        </a:rPr>
                        <a:t>Hoonuit</a:t>
                      </a:r>
                      <a:r>
                        <a:rPr lang="en-US" sz="800" b="0" i="0" u="none" strike="noStrike" spc="0" baseline="0" noProof="0">
                          <a:solidFill>
                            <a:schemeClr val="tx1"/>
                          </a:solidFill>
                          <a:latin typeface="Calibri"/>
                        </a:rPr>
                        <a:t>.  </a:t>
                      </a:r>
                      <a:r>
                        <a:rPr lang="en-US" sz="800" b="0" i="0" u="none" strike="noStrike" spc="0" baseline="0" noProof="0" err="1">
                          <a:solidFill>
                            <a:schemeClr val="tx1"/>
                          </a:solidFill>
                          <a:latin typeface="Calibri"/>
                        </a:rPr>
                        <a:t>Hoonuit</a:t>
                      </a:r>
                      <a:r>
                        <a:rPr lang="en-US" sz="800" b="0" i="0" u="none" strike="noStrike" spc="0" baseline="0" noProof="0">
                          <a:solidFill>
                            <a:schemeClr val="tx1"/>
                          </a:solidFill>
                          <a:latin typeface="Calibri"/>
                        </a:rPr>
                        <a:t> provides availability to just-in time training without having to pull teachers or staff out for training.</a:t>
                      </a:r>
                    </a:p>
                    <a:p>
                      <a:pPr marL="171450" marR="0" lvl="0" indent="-171450" algn="l">
                        <a:lnSpc>
                          <a:spcPct val="100000"/>
                        </a:lnSpc>
                        <a:spcBef>
                          <a:spcPts val="0"/>
                        </a:spcBef>
                        <a:spcAft>
                          <a:spcPts val="0"/>
                        </a:spcAft>
                        <a:buFont typeface="Arial,Sans-Serif" panose="020B0604020202020204" pitchFamily="34" charset="0"/>
                        <a:buChar char="•"/>
                      </a:pPr>
                      <a:r>
                        <a:rPr lang="en-US" sz="800" b="0" i="0" u="none" strike="noStrike" spc="0" baseline="0" noProof="0">
                          <a:solidFill>
                            <a:schemeClr val="tx1"/>
                          </a:solidFill>
                          <a:latin typeface="Calibri"/>
                        </a:rPr>
                        <a:t>Class Dojo communication</a:t>
                      </a:r>
                      <a:endParaRPr lang="en-US" sz="800" b="0" i="0" u="none" strike="noStrike" spc="0" baseline="0" noProof="0"/>
                    </a:p>
                    <a:p>
                      <a:pPr marL="171450" marR="0" lvl="0" indent="-171450" algn="l">
                        <a:lnSpc>
                          <a:spcPct val="100000"/>
                        </a:lnSpc>
                        <a:spcBef>
                          <a:spcPts val="0"/>
                        </a:spcBef>
                        <a:spcAft>
                          <a:spcPts val="0"/>
                        </a:spcAft>
                        <a:buFont typeface="Arial,Sans-Serif" panose="020B0604020202020204" pitchFamily="34" charset="0"/>
                        <a:buChar char="•"/>
                      </a:pPr>
                      <a:r>
                        <a:rPr lang="en-US" sz="800" b="0" i="0" u="none" strike="noStrike" spc="0" baseline="0" noProof="0">
                          <a:solidFill>
                            <a:schemeClr val="tx1"/>
                          </a:solidFill>
                          <a:latin typeface="Calibri"/>
                        </a:rPr>
                        <a:t>School Messenger</a:t>
                      </a:r>
                      <a:endParaRPr lang="en-US" sz="800" b="0" i="0" u="none" strike="noStrike" spc="0" baseline="0" noProof="0"/>
                    </a:p>
                    <a:p>
                      <a:pPr marL="171450" marR="0" lvl="0" indent="-171450" algn="l">
                        <a:lnSpc>
                          <a:spcPct val="100000"/>
                        </a:lnSpc>
                        <a:spcBef>
                          <a:spcPts val="0"/>
                        </a:spcBef>
                        <a:spcAft>
                          <a:spcPts val="0"/>
                        </a:spcAft>
                        <a:buFont typeface="Arial,Sans-Serif" panose="020B0604020202020204" pitchFamily="34" charset="0"/>
                        <a:buChar char="•"/>
                      </a:pPr>
                      <a:r>
                        <a:rPr lang="en-US" sz="800" b="0" i="0" u="none" strike="noStrike" spc="0" baseline="0" noProof="0">
                          <a:solidFill>
                            <a:schemeClr val="tx1"/>
                          </a:solidFill>
                          <a:latin typeface="Calibri"/>
                        </a:rPr>
                        <a:t>Monthly technology staff trainings.</a:t>
                      </a:r>
                      <a:endParaRPr lang="en-US" sz="800" b="0" i="0" u="none" strike="noStrike" spc="0" baseline="0" noProof="0"/>
                    </a:p>
                    <a:p>
                      <a:pPr marL="285750" marR="0" lvl="0" indent="-285750" algn="l">
                        <a:lnSpc>
                          <a:spcPct val="100000"/>
                        </a:lnSpc>
                        <a:spcBef>
                          <a:spcPts val="0"/>
                        </a:spcBef>
                        <a:spcAft>
                          <a:spcPts val="0"/>
                        </a:spcAft>
                        <a:buFont typeface="Arial" panose="020B0604020202020204" pitchFamily="34" charset="0"/>
                        <a:buChar char="•"/>
                      </a:pPr>
                      <a:endParaRPr lang="en-US" sz="800" b="0" i="0" u="none" strike="noStrike" spc="0" baseline="0" noProof="0"/>
                    </a:p>
                    <a:p>
                      <a:pPr marL="266700" lvl="0" indent="-171450">
                        <a:lnSpc>
                          <a:spcPct val="90000"/>
                        </a:lnSpc>
                        <a:spcBef>
                          <a:spcPts val="0"/>
                        </a:spcBef>
                        <a:spcAft>
                          <a:spcPts val="1200"/>
                        </a:spcAft>
                        <a:buFont typeface="Arial" panose="020B0604020202020204" pitchFamily="34" charset="0"/>
                        <a:buChar char="•"/>
                      </a:pPr>
                      <a:endParaRPr lang="en-US" sz="800" spc="0" baseline="0">
                        <a:latin typeface="+mn-lt"/>
                        <a:cs typeface="Calibri"/>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a:lnSpc>
                          <a:spcPct val="100000"/>
                        </a:lnSpc>
                        <a:spcBef>
                          <a:spcPts val="0"/>
                        </a:spcBef>
                        <a:spcAft>
                          <a:spcPts val="0"/>
                        </a:spcAft>
                        <a:buFont typeface="Arial,Sans-Serif"/>
                        <a:buChar char="•"/>
                      </a:pPr>
                      <a:r>
                        <a:rPr lang="en-US" sz="800" b="0" i="0" u="none" strike="noStrike" spc="0" baseline="0" noProof="0">
                          <a:solidFill>
                            <a:schemeClr val="tx1"/>
                          </a:solidFill>
                          <a:latin typeface="Calibri"/>
                        </a:rPr>
                        <a:t>Integration of technology in instruction and increase the use of student technology for instructional rigor </a:t>
                      </a:r>
                      <a:endParaRPr lang="en-US" sz="800" b="0" i="0" u="none" strike="noStrike" spc="0" baseline="0" noProof="0"/>
                    </a:p>
                    <a:p>
                      <a:pPr marL="171450" marR="0" lvl="0" indent="-171450" algn="l">
                        <a:lnSpc>
                          <a:spcPct val="100000"/>
                        </a:lnSpc>
                        <a:spcBef>
                          <a:spcPts val="0"/>
                        </a:spcBef>
                        <a:spcAft>
                          <a:spcPts val="0"/>
                        </a:spcAft>
                        <a:buFont typeface="Arial,Sans-Serif"/>
                        <a:buChar char="•"/>
                      </a:pPr>
                      <a:r>
                        <a:rPr lang="en-US" sz="800" b="0" i="0" u="none" strike="noStrike" spc="0" baseline="0" noProof="0">
                          <a:solidFill>
                            <a:schemeClr val="tx1"/>
                          </a:solidFill>
                          <a:latin typeface="Calibri"/>
                        </a:rPr>
                        <a:t>Increase Student personal technology devices per Classroom.</a:t>
                      </a:r>
                      <a:endParaRPr lang="en-US" sz="800" b="0" i="0" u="none" strike="noStrike" spc="0" baseline="0" noProof="0"/>
                    </a:p>
                    <a:p>
                      <a:pPr marL="0" marR="0" lvl="0" indent="0" algn="l">
                        <a:lnSpc>
                          <a:spcPct val="100000"/>
                        </a:lnSpc>
                        <a:spcBef>
                          <a:spcPts val="0"/>
                        </a:spcBef>
                        <a:spcAft>
                          <a:spcPts val="0"/>
                        </a:spcAft>
                        <a:buNone/>
                      </a:pPr>
                      <a:r>
                        <a:rPr lang="en-US" sz="800" b="0" i="0" u="none" strike="noStrike" spc="0" baseline="0" noProof="0">
                          <a:solidFill>
                            <a:schemeClr val="tx1"/>
                          </a:solidFill>
                          <a:latin typeface="Calibri"/>
                        </a:rPr>
                        <a:t>      </a:t>
                      </a:r>
                      <a:endParaRPr lang="en-US" sz="800" b="0" i="0" u="none" strike="noStrike" spc="0" baseline="0" noProof="0"/>
                    </a:p>
                    <a:p>
                      <a:pPr marL="171450" marR="0" lvl="0" indent="-171450" algn="l">
                        <a:lnSpc>
                          <a:spcPct val="100000"/>
                        </a:lnSpc>
                        <a:spcBef>
                          <a:spcPts val="0"/>
                        </a:spcBef>
                        <a:spcAft>
                          <a:spcPts val="0"/>
                        </a:spcAft>
                        <a:buFont typeface="Arial,Sans-Serif"/>
                        <a:buChar char="•"/>
                      </a:pPr>
                      <a:r>
                        <a:rPr lang="en-US" sz="800" b="0" i="0" u="none" strike="noStrike" spc="0" baseline="0" noProof="0">
                          <a:solidFill>
                            <a:schemeClr val="tx1"/>
                          </a:solidFill>
                          <a:latin typeface="Calibri"/>
                        </a:rPr>
                        <a:t>PreK –</a:t>
                      </a:r>
                      <a:r>
                        <a:rPr lang="en-US" sz="800" b="0" i="0" u="none" strike="noStrike" spc="0" baseline="0" noProof="0" err="1">
                          <a:solidFill>
                            <a:schemeClr val="tx1"/>
                          </a:solidFill>
                          <a:latin typeface="Calibri"/>
                        </a:rPr>
                        <a:t>Istation</a:t>
                      </a:r>
                      <a:r>
                        <a:rPr lang="en-US" sz="800" b="0" i="0" u="none" strike="noStrike" spc="0" baseline="0" noProof="0">
                          <a:solidFill>
                            <a:schemeClr val="tx1"/>
                          </a:solidFill>
                          <a:latin typeface="Calibri"/>
                        </a:rPr>
                        <a:t>  program for 3 year </a:t>
                      </a:r>
                      <a:r>
                        <a:rPr lang="en-US" sz="800" b="0" i="0" u="none" strike="noStrike" spc="0" baseline="0" noProof="0" err="1">
                          <a:solidFill>
                            <a:schemeClr val="tx1"/>
                          </a:solidFill>
                          <a:latin typeface="Calibri"/>
                        </a:rPr>
                        <a:t>olds</a:t>
                      </a:r>
                      <a:endParaRPr lang="en-US" sz="800" b="0" i="0" u="none" strike="noStrike" spc="0" baseline="0" noProof="0" err="1"/>
                    </a:p>
                    <a:p>
                      <a:pPr marL="171450" marR="0" lvl="0" indent="-171450" algn="l">
                        <a:lnSpc>
                          <a:spcPct val="100000"/>
                        </a:lnSpc>
                        <a:spcBef>
                          <a:spcPts val="0"/>
                        </a:spcBef>
                        <a:spcAft>
                          <a:spcPts val="0"/>
                        </a:spcAft>
                        <a:buFont typeface="Arial,Sans-Serif"/>
                        <a:buChar char="•"/>
                      </a:pPr>
                      <a:r>
                        <a:rPr lang="en-US" sz="800" b="0" i="0" u="none" strike="noStrike" spc="0" baseline="0" noProof="0">
                          <a:solidFill>
                            <a:schemeClr val="tx1"/>
                          </a:solidFill>
                          <a:latin typeface="Calibri"/>
                        </a:rPr>
                        <a:t>Classroom Projectors</a:t>
                      </a:r>
                      <a:endParaRPr lang="en-US" sz="800" b="0" i="0" u="none" strike="noStrike" spc="0" baseline="0" noProof="0"/>
                    </a:p>
                    <a:p>
                      <a:pPr marL="0" marR="0" lvl="0" indent="0" algn="l">
                        <a:lnSpc>
                          <a:spcPct val="100000"/>
                        </a:lnSpc>
                        <a:spcBef>
                          <a:spcPts val="0"/>
                        </a:spcBef>
                        <a:spcAft>
                          <a:spcPts val="0"/>
                        </a:spcAft>
                        <a:buNone/>
                      </a:pPr>
                      <a:endParaRPr lang="en-US" sz="800" b="0" i="0" u="none" strike="noStrike" spc="0" baseline="0" noProof="0"/>
                    </a:p>
                    <a:p>
                      <a:pPr marL="98425" lvl="0" indent="0">
                        <a:lnSpc>
                          <a:spcPct val="90000"/>
                        </a:lnSpc>
                        <a:spcBef>
                          <a:spcPts val="0"/>
                        </a:spcBef>
                        <a:spcAft>
                          <a:spcPts val="1200"/>
                        </a:spcAft>
                        <a:buNone/>
                      </a:pPr>
                      <a:endParaRPr lang="en-US" sz="800" spc="0" baseline="0">
                        <a:latin typeface="+mn-lt"/>
                        <a:cs typeface="Calibri"/>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4852603"/>
                  </a:ext>
                </a:extLst>
              </a:tr>
              <a:tr h="1883664">
                <a:tc>
                  <a:txBody>
                    <a:bodyPr/>
                    <a:lstStyle/>
                    <a:p>
                      <a:pPr algn="ctr"/>
                      <a:r>
                        <a:rPr lang="en-US" sz="1200"/>
                        <a:t>6</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100"/>
                        <a:t>Increased Learning Time</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lvl="0" indent="-285750" algn="l">
                        <a:buFont typeface="Arial"/>
                        <a:buChar char="•"/>
                      </a:pPr>
                      <a:r>
                        <a:rPr lang="en-US" sz="800"/>
                        <a:t>The common planning provided for teachers throughout the district allows for more effective lesson planning. </a:t>
                      </a:r>
                    </a:p>
                    <a:p>
                      <a:pPr marL="285750" lvl="0" indent="-285750" algn="l">
                        <a:buFont typeface="Arial"/>
                        <a:buChar char="•"/>
                      </a:pPr>
                      <a:r>
                        <a:rPr lang="en-US" sz="800"/>
                        <a:t>Small group instruction by age and language.</a:t>
                      </a:r>
                    </a:p>
                    <a:p>
                      <a:pPr marL="285750" lvl="0" indent="-285750" algn="l">
                        <a:buFont typeface="Arial"/>
                        <a:buChar char="•"/>
                      </a:pPr>
                      <a:r>
                        <a:rPr lang="en-US" sz="800"/>
                        <a:t>Reading and Math classes are scheduled for 90 minutes daily. </a:t>
                      </a:r>
                    </a:p>
                    <a:p>
                      <a:pPr marL="95250" lvl="0" indent="0">
                        <a:lnSpc>
                          <a:spcPct val="90000"/>
                        </a:lnSpc>
                        <a:spcBef>
                          <a:spcPts val="0"/>
                        </a:spcBef>
                        <a:spcAft>
                          <a:spcPts val="1200"/>
                        </a:spcAft>
                        <a:buNone/>
                      </a:pPr>
                      <a:endParaRPr lang="en-US" sz="800" spc="0" baseline="0">
                        <a:latin typeface="+mn-lt"/>
                        <a:cs typeface="Calibri"/>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69875" indent="-171450">
                        <a:lnSpc>
                          <a:spcPct val="90000"/>
                        </a:lnSpc>
                        <a:spcBef>
                          <a:spcPts val="0"/>
                        </a:spcBef>
                        <a:spcAft>
                          <a:spcPts val="1200"/>
                        </a:spcAft>
                        <a:buFont typeface="Arial"/>
                        <a:buChar char="•"/>
                      </a:pPr>
                      <a:r>
                        <a:rPr lang="en-US" sz="800" spc="0" baseline="0">
                          <a:latin typeface="+mn-lt"/>
                          <a:cs typeface="Calibri"/>
                        </a:rPr>
                        <a:t>Meeting the academic needs of sub-groups: ELL, Special Education, migrant </a:t>
                      </a:r>
                    </a:p>
                    <a:p>
                      <a:pPr marL="269875" lvl="0" indent="-171450">
                        <a:lnSpc>
                          <a:spcPct val="90000"/>
                        </a:lnSpc>
                        <a:spcBef>
                          <a:spcPts val="0"/>
                        </a:spcBef>
                        <a:spcAft>
                          <a:spcPts val="1200"/>
                        </a:spcAft>
                        <a:buFont typeface="Arial"/>
                        <a:buChar char="•"/>
                      </a:pPr>
                      <a:r>
                        <a:rPr lang="en-US" sz="800" spc="0" baseline="0">
                          <a:latin typeface="+mn-lt"/>
                          <a:cs typeface="Calibri"/>
                        </a:rPr>
                        <a:t>Closing the achievement gaps of sub-groups: ELL, Special Education, Migrant</a:t>
                      </a:r>
                    </a:p>
                    <a:p>
                      <a:pPr marL="98425" lvl="0" indent="0">
                        <a:lnSpc>
                          <a:spcPct val="90000"/>
                        </a:lnSpc>
                        <a:spcBef>
                          <a:spcPts val="0"/>
                        </a:spcBef>
                        <a:spcAft>
                          <a:spcPts val="1200"/>
                        </a:spcAft>
                        <a:buNone/>
                      </a:pPr>
                      <a:endParaRPr lang="en-US" sz="800" spc="0" baseline="0">
                        <a:latin typeface="+mn-lt"/>
                        <a:cs typeface="Calibri"/>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8459242"/>
                  </a:ext>
                </a:extLst>
              </a:tr>
            </a:tbl>
          </a:graphicData>
        </a:graphic>
      </p:graphicFrame>
    </p:spTree>
    <p:extLst>
      <p:ext uri="{BB962C8B-B14F-4D97-AF65-F5344CB8AC3E}">
        <p14:creationId xmlns:p14="http://schemas.microsoft.com/office/powerpoint/2010/main" val="3328438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1370" y="1029274"/>
            <a:ext cx="4144804" cy="173606"/>
          </a:xfrm>
          <a:prstGeom prst="rect">
            <a:avLst/>
          </a:prstGeom>
        </p:spPr>
        <p:txBody>
          <a:bodyPr vert="horz" wrap="square" lIns="0" tIns="11906" rIns="0" bIns="0" rtlCol="0" anchor="t">
            <a:spAutoFit/>
          </a:bodyPr>
          <a:lstStyle/>
          <a:p>
            <a:pPr marL="9525">
              <a:spcBef>
                <a:spcPts val="94"/>
              </a:spcBef>
            </a:pPr>
            <a:r>
              <a:rPr lang="en-US" sz="1050" b="1" spc="-4">
                <a:latin typeface="Calibri Light"/>
                <a:cs typeface="Calibri Light"/>
              </a:rPr>
              <a:t>Summary of Findings</a:t>
            </a:r>
          </a:p>
        </p:txBody>
      </p:sp>
      <p:sp>
        <p:nvSpPr>
          <p:cNvPr id="5" name="Slide Number Placeholder 4">
            <a:extLst>
              <a:ext uri="{FF2B5EF4-FFF2-40B4-BE49-F238E27FC236}">
                <a16:creationId xmlns:a16="http://schemas.microsoft.com/office/drawing/2014/main" id="{F505AA93-A925-439C-B697-38B95128C3AA}"/>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16</a:t>
            </a:fld>
            <a:endParaRPr lang="en-US" sz="900"/>
          </a:p>
        </p:txBody>
      </p:sp>
      <p:graphicFrame>
        <p:nvGraphicFramePr>
          <p:cNvPr id="4" name="Table 5">
            <a:extLst>
              <a:ext uri="{FF2B5EF4-FFF2-40B4-BE49-F238E27FC236}">
                <a16:creationId xmlns:a16="http://schemas.microsoft.com/office/drawing/2014/main" id="{A1651B4F-829F-46BC-A4A3-FB687A97A168}"/>
              </a:ext>
            </a:extLst>
          </p:cNvPr>
          <p:cNvGraphicFramePr>
            <a:graphicFrameLocks noGrp="1"/>
          </p:cNvGraphicFramePr>
          <p:nvPr>
            <p:extLst>
              <p:ext uri="{D42A27DB-BD31-4B8C-83A1-F6EECF244321}">
                <p14:modId xmlns:p14="http://schemas.microsoft.com/office/powerpoint/2010/main" val="1219125627"/>
              </p:ext>
            </p:extLst>
          </p:nvPr>
        </p:nvGraphicFramePr>
        <p:xfrm>
          <a:off x="121370" y="1255593"/>
          <a:ext cx="8901261" cy="4223367"/>
        </p:xfrm>
        <a:graphic>
          <a:graphicData uri="http://schemas.openxmlformats.org/drawingml/2006/table">
            <a:tbl>
              <a:tblPr firstRow="1" bandRow="1">
                <a:tableStyleId>{5C22544A-7EE6-4342-B048-85BDC9FD1C3A}</a:tableStyleId>
              </a:tblPr>
              <a:tblGrid>
                <a:gridCol w="536150">
                  <a:extLst>
                    <a:ext uri="{9D8B030D-6E8A-4147-A177-3AD203B41FA5}">
                      <a16:colId xmlns:a16="http://schemas.microsoft.com/office/drawing/2014/main" val="3861874168"/>
                    </a:ext>
                  </a:extLst>
                </a:gridCol>
                <a:gridCol w="989814">
                  <a:extLst>
                    <a:ext uri="{9D8B030D-6E8A-4147-A177-3AD203B41FA5}">
                      <a16:colId xmlns:a16="http://schemas.microsoft.com/office/drawing/2014/main" val="1614354571"/>
                    </a:ext>
                  </a:extLst>
                </a:gridCol>
                <a:gridCol w="4326903">
                  <a:extLst>
                    <a:ext uri="{9D8B030D-6E8A-4147-A177-3AD203B41FA5}">
                      <a16:colId xmlns:a16="http://schemas.microsoft.com/office/drawing/2014/main" val="847982166"/>
                    </a:ext>
                  </a:extLst>
                </a:gridCol>
                <a:gridCol w="3048394">
                  <a:extLst>
                    <a:ext uri="{9D8B030D-6E8A-4147-A177-3AD203B41FA5}">
                      <a16:colId xmlns:a16="http://schemas.microsoft.com/office/drawing/2014/main" val="3489115604"/>
                    </a:ext>
                  </a:extLst>
                </a:gridCol>
              </a:tblGrid>
              <a:tr h="237965">
                <a:tc>
                  <a:txBody>
                    <a:bodyPr/>
                    <a:lstStyle/>
                    <a:p>
                      <a:pPr algn="ctr"/>
                      <a:r>
                        <a:rPr lang="en-US" sz="1000" b="1">
                          <a:solidFill>
                            <a:schemeClr val="bg1"/>
                          </a:solidFill>
                        </a:rPr>
                        <a:t>Focus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a:txBody>
                    <a:bodyPr/>
                    <a:lstStyle/>
                    <a:p>
                      <a:pPr algn="ctr"/>
                      <a:r>
                        <a:rPr lang="en-US" sz="1000" b="1">
                          <a:solidFill>
                            <a:schemeClr val="bg1"/>
                          </a:solidFill>
                        </a:rPr>
                        <a:t>Area Reviewed</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a:txBody>
                    <a:bodyPr/>
                    <a:lstStyle/>
                    <a:p>
                      <a:pPr algn="ctr"/>
                      <a:r>
                        <a:rPr lang="en-US" sz="1000" b="1">
                          <a:solidFill>
                            <a:schemeClr val="bg1"/>
                          </a:solidFill>
                        </a:rPr>
                        <a:t>Summary of Strengths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a:txBody>
                    <a:bodyPr/>
                    <a:lstStyle/>
                    <a:p>
                      <a:pPr algn="ctr"/>
                      <a:r>
                        <a:rPr lang="en-US" sz="1000" b="1">
                          <a:solidFill>
                            <a:schemeClr val="bg1"/>
                          </a:solidFill>
                        </a:rPr>
                        <a:t>Challenges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2942057712"/>
                  </a:ext>
                </a:extLst>
              </a:tr>
              <a:tr h="1916000">
                <a:tc>
                  <a:txBody>
                    <a:bodyPr/>
                    <a:lstStyle/>
                    <a:p>
                      <a:pPr algn="ctr"/>
                      <a:r>
                        <a:rPr lang="en-US" sz="1200"/>
                        <a:t>7</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100"/>
                        <a:t>School Culture and Climate</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indent="-171450" algn="l">
                        <a:buFont typeface="Arial,Sans-Serif"/>
                        <a:buChar char="•"/>
                      </a:pPr>
                      <a:r>
                        <a:rPr lang="en-US" sz="800" b="0" i="0" u="none" strike="noStrike" spc="0" baseline="0" noProof="0"/>
                        <a:t>School nurses are providing a school environment that promotes wellness for all students and staff.</a:t>
                      </a:r>
                      <a:endParaRPr lang="en-US"/>
                    </a:p>
                    <a:p>
                      <a:pPr marL="0" marR="0" lvl="0" indent="0" algn="l">
                        <a:buNone/>
                      </a:pPr>
                      <a:endParaRPr lang="en-US" sz="800" b="0" i="0" u="none" strike="noStrike" spc="0" baseline="0" noProof="0"/>
                    </a:p>
                    <a:p>
                      <a:pPr marL="171450" marR="0" lvl="0" indent="-171450" algn="l">
                        <a:buFont typeface="Arial,Sans-Serif"/>
                        <a:buChar char="•"/>
                      </a:pPr>
                      <a:r>
                        <a:rPr lang="en-US" sz="800" b="0" i="0" u="none" strike="noStrike" spc="0" baseline="0" noProof="0"/>
                        <a:t>Hearing and Vision screener for all PK students. </a:t>
                      </a:r>
                    </a:p>
                    <a:p>
                      <a:pPr marL="0" marR="0" lvl="0" indent="0" algn="l">
                        <a:buNone/>
                      </a:pPr>
                      <a:endParaRPr lang="en-US" sz="800" b="0" i="0" u="none" strike="noStrike" spc="0" baseline="0" noProof="0"/>
                    </a:p>
                    <a:p>
                      <a:pPr marL="171450" marR="0" lvl="0" indent="-171450" algn="l">
                        <a:buFont typeface="Arial,Sans-Serif"/>
                        <a:buChar char="•"/>
                      </a:pPr>
                      <a:r>
                        <a:rPr lang="en-US" sz="800" b="0" i="0" u="none" strike="noStrike" spc="0" baseline="0" noProof="0"/>
                        <a:t>All staff is trained on creating a safe school culture and climate. Trained on yearly required state mandates such as bullying, Sexual abuse prevention and reporting, Sexual harassment</a:t>
                      </a:r>
                    </a:p>
                    <a:p>
                      <a:pPr marL="0" marR="0" lvl="0" indent="0" algn="l">
                        <a:buNone/>
                      </a:pPr>
                      <a:endParaRPr lang="en-US" sz="800" b="0" i="0" u="none" strike="noStrike" spc="0" baseline="0" noProof="0"/>
                    </a:p>
                    <a:p>
                      <a:pPr marL="171450" marR="0" lvl="0" indent="-171450" algn="l">
                        <a:buFont typeface="Arial,Sans-Serif"/>
                        <a:buChar char="•"/>
                      </a:pPr>
                      <a:r>
                        <a:rPr lang="en-US" sz="800" b="0" i="0" u="none" strike="noStrike" spc="0" baseline="0" noProof="0"/>
                        <a:t>Pupil Accounting monitors school attendance weekly and shares data with campus principals in a timely manner. </a:t>
                      </a:r>
                    </a:p>
                  </a:txBody>
                  <a:tcPr marL="0" marR="0" marT="2476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lvl="0" indent="-171450" algn="l">
                        <a:buFont typeface="Arial"/>
                        <a:buChar char="•"/>
                      </a:pPr>
                      <a:r>
                        <a:rPr lang="en-US" sz="800" b="0" i="0" u="none" strike="noStrike" spc="0" baseline="0" noProof="0"/>
                        <a:t>Increase in Student Enrollment and Retention</a:t>
                      </a:r>
                    </a:p>
                    <a:p>
                      <a:pPr marL="171450" lvl="0" indent="-171450" algn="l">
                        <a:buFont typeface="Arial"/>
                        <a:buChar char="•"/>
                      </a:pPr>
                      <a:r>
                        <a:rPr lang="en-US" sz="800" b="0" i="0" u="none" strike="noStrike" spc="0" baseline="0" noProof="0"/>
                        <a:t>Integrate the police and security departments into all emergency situations</a:t>
                      </a:r>
                    </a:p>
                    <a:p>
                      <a:pPr marL="171450" lvl="0" indent="-171450" algn="l">
                        <a:buFont typeface="Arial"/>
                        <a:buChar char="•"/>
                      </a:pPr>
                      <a:r>
                        <a:rPr lang="en-US" sz="800" b="0" i="0" u="none" strike="noStrike" spc="0" baseline="0" noProof="0"/>
                        <a:t>Accuracy, compliance, and consistency of student attendance(</a:t>
                      </a:r>
                      <a:r>
                        <a:rPr lang="en-US" sz="800" b="0" i="0" u="none" strike="noStrike" spc="0" baseline="0" noProof="0" err="1"/>
                        <a:t>eg.</a:t>
                      </a:r>
                      <a:r>
                        <a:rPr lang="en-US" sz="800" b="0" i="0" u="none" strike="noStrike" spc="0" baseline="0" noProof="0"/>
                        <a:t> Enrollment/Withdrawals. </a:t>
                      </a:r>
                    </a:p>
                    <a:p>
                      <a:pPr marL="97790" marR="359410" lvl="0" indent="0" algn="l">
                        <a:lnSpc>
                          <a:spcPct val="90000"/>
                        </a:lnSpc>
                        <a:spcBef>
                          <a:spcPts val="0"/>
                        </a:spcBef>
                        <a:spcAft>
                          <a:spcPts val="600"/>
                        </a:spcAft>
                        <a:buNone/>
                      </a:pPr>
                      <a:endParaRPr lang="en-US" sz="800" spc="0" baseline="0">
                        <a:latin typeface="+mn-lt"/>
                        <a:cs typeface="Calibri"/>
                      </a:endParaRPr>
                    </a:p>
                  </a:txBody>
                  <a:tcPr marL="0" marR="0" marT="2476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4852603"/>
                  </a:ext>
                </a:extLst>
              </a:tr>
              <a:tr h="2033778">
                <a:tc>
                  <a:txBody>
                    <a:bodyPr/>
                    <a:lstStyle/>
                    <a:p>
                      <a:pPr algn="ctr"/>
                      <a:r>
                        <a:rPr lang="en-US" sz="1200"/>
                        <a:t>8</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100"/>
                        <a:t>Staff Quality, Recruitment, and Retention</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66065" indent="-171450" algn="l">
                        <a:lnSpc>
                          <a:spcPct val="90000"/>
                        </a:lnSpc>
                        <a:spcBef>
                          <a:spcPts val="0"/>
                        </a:spcBef>
                        <a:spcAft>
                          <a:spcPts val="800"/>
                        </a:spcAft>
                        <a:buFont typeface="Arial"/>
                        <a:buChar char="•"/>
                      </a:pPr>
                      <a:r>
                        <a:rPr lang="en-US" sz="800" spc="0" baseline="0">
                          <a:latin typeface="+mn-lt"/>
                          <a:cs typeface="Calibri"/>
                        </a:rPr>
                        <a:t>All teachers are certified in the teaching assignment.</a:t>
                      </a:r>
                    </a:p>
                    <a:p>
                      <a:pPr marL="266065" lvl="0" indent="-171450" algn="l">
                        <a:lnSpc>
                          <a:spcPct val="90000"/>
                        </a:lnSpc>
                        <a:spcBef>
                          <a:spcPts val="0"/>
                        </a:spcBef>
                        <a:spcAft>
                          <a:spcPts val="800"/>
                        </a:spcAft>
                        <a:buFont typeface="Arial"/>
                        <a:buChar char="•"/>
                      </a:pPr>
                      <a:r>
                        <a:rPr lang="en-US" sz="800" spc="0" baseline="0">
                          <a:latin typeface="+mn-lt"/>
                          <a:cs typeface="Calibri"/>
                        </a:rPr>
                        <a:t>High employee retention, District is seen as an employer of choice</a:t>
                      </a:r>
                    </a:p>
                    <a:p>
                      <a:pPr marL="266065" indent="-171450" algn="l">
                        <a:lnSpc>
                          <a:spcPct val="90000"/>
                        </a:lnSpc>
                        <a:spcBef>
                          <a:spcPts val="0"/>
                        </a:spcBef>
                        <a:spcAft>
                          <a:spcPts val="800"/>
                        </a:spcAft>
                        <a:buFont typeface="Arial"/>
                        <a:buChar char="•"/>
                      </a:pPr>
                      <a:r>
                        <a:rPr lang="en-US" sz="800" spc="0" baseline="0">
                          <a:latin typeface="+mn-lt"/>
                          <a:cs typeface="Calibri"/>
                        </a:rPr>
                        <a:t>District owned alternative center program, </a:t>
                      </a:r>
                      <a:r>
                        <a:rPr lang="en-US" sz="800" b="0" i="0" u="none" strike="noStrike" spc="0" baseline="0" noProof="0"/>
                        <a:t>ACTRGV creates a pipeline of </a:t>
                      </a:r>
                      <a:r>
                        <a:rPr lang="en-US" sz="800" spc="0" baseline="0">
                          <a:latin typeface="+mn-lt"/>
                          <a:cs typeface="Calibri"/>
                        </a:rPr>
                        <a:t>quality trained teachers from the non-traditional education program.  ( Pre-K teachers included)</a:t>
                      </a:r>
                    </a:p>
                    <a:p>
                      <a:pPr marL="266065" lvl="0" indent="-171450" algn="l">
                        <a:lnSpc>
                          <a:spcPct val="90000"/>
                        </a:lnSpc>
                        <a:spcBef>
                          <a:spcPts val="0"/>
                        </a:spcBef>
                        <a:spcAft>
                          <a:spcPts val="800"/>
                        </a:spcAft>
                        <a:buFont typeface="Arial"/>
                        <a:buChar char="•"/>
                      </a:pPr>
                      <a:r>
                        <a:rPr lang="en-US" sz="800" spc="0" baseline="0">
                          <a:latin typeface="+mn-lt"/>
                          <a:cs typeface="Calibri"/>
                        </a:rPr>
                        <a:t>Meadows grant funds partnership with New Teacher Center (NTC) for the training and support of new teachers.</a:t>
                      </a:r>
                    </a:p>
                    <a:p>
                      <a:pPr marL="266065" indent="-171450" algn="l">
                        <a:lnSpc>
                          <a:spcPct val="90000"/>
                        </a:lnSpc>
                        <a:spcBef>
                          <a:spcPts val="0"/>
                        </a:spcBef>
                        <a:spcAft>
                          <a:spcPts val="800"/>
                        </a:spcAft>
                        <a:buFont typeface="Arial"/>
                        <a:buChar char="•"/>
                      </a:pPr>
                      <a:r>
                        <a:rPr lang="en-US" sz="800" spc="0" baseline="0">
                          <a:latin typeface="+mn-lt"/>
                          <a:cs typeface="Calibri"/>
                        </a:rPr>
                        <a:t>Teacher School Leader grant provides an opportunity for qualifying staff to earn performance pay for improvement in student achievement, school rating and teacher evaluation.</a:t>
                      </a:r>
                    </a:p>
                    <a:p>
                      <a:pPr marL="266065" indent="-171450" algn="l">
                        <a:lnSpc>
                          <a:spcPct val="90000"/>
                        </a:lnSpc>
                        <a:spcBef>
                          <a:spcPts val="0"/>
                        </a:spcBef>
                        <a:spcAft>
                          <a:spcPts val="800"/>
                        </a:spcAft>
                        <a:buFont typeface="Arial"/>
                        <a:buChar char="•"/>
                      </a:pPr>
                      <a:r>
                        <a:rPr lang="en-US" sz="800" spc="0" baseline="0">
                          <a:latin typeface="+mn-lt"/>
                          <a:cs typeface="Calibri"/>
                        </a:rPr>
                        <a:t>The selection process for Collaborative Learning Leaders, Assistant principals, Principals, and other district leaders is aligned to the </a:t>
                      </a:r>
                      <a:r>
                        <a:rPr lang="en-US" sz="800" i="1" spc="0" baseline="0">
                          <a:latin typeface="+mn-lt"/>
                          <a:cs typeface="Calibri"/>
                        </a:rPr>
                        <a:t>Spirit of PSJA </a:t>
                      </a:r>
                      <a:r>
                        <a:rPr lang="en-US" sz="800" spc="0" baseline="0">
                          <a:latin typeface="+mn-lt"/>
                          <a:cs typeface="Calibri"/>
                        </a:rPr>
                        <a:t>and more rigorous with the goal of selecting top quality for the vacancy.</a:t>
                      </a:r>
                    </a:p>
                    <a:p>
                      <a:pPr marL="266065" lvl="0" indent="-171450" algn="l">
                        <a:lnSpc>
                          <a:spcPct val="90000"/>
                        </a:lnSpc>
                        <a:spcBef>
                          <a:spcPts val="0"/>
                        </a:spcBef>
                        <a:spcAft>
                          <a:spcPts val="800"/>
                        </a:spcAft>
                        <a:buFont typeface="Arial"/>
                        <a:buChar char="•"/>
                      </a:pPr>
                      <a:r>
                        <a:rPr lang="en-US" sz="800" spc="0" baseline="0">
                          <a:latin typeface="+mn-lt"/>
                          <a:cs typeface="Calibri"/>
                        </a:rPr>
                        <a:t>Funding opportunities for Masters degrees that support areas of need or improvement of quality of teaching</a:t>
                      </a:r>
                    </a:p>
                  </a:txBody>
                  <a:tcPr marL="0" marR="0" marT="3333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69240" lvl="0" indent="-171450" algn="l">
                        <a:lnSpc>
                          <a:spcPct val="90000"/>
                        </a:lnSpc>
                        <a:spcBef>
                          <a:spcPts val="0"/>
                        </a:spcBef>
                        <a:spcAft>
                          <a:spcPts val="800"/>
                        </a:spcAft>
                        <a:buFont typeface="Arial"/>
                        <a:buChar char="•"/>
                      </a:pPr>
                      <a:r>
                        <a:rPr lang="en-US" sz="800" spc="0" baseline="0">
                          <a:latin typeface="+mn-lt"/>
                          <a:cs typeface="Calibri"/>
                        </a:rPr>
                        <a:t>Keeping PSJA ISD as an employer of choice with competitive salaries, growth opportunities and school culture.</a:t>
                      </a:r>
                      <a:endParaRPr lang="en-US"/>
                    </a:p>
                    <a:p>
                      <a:pPr marL="269240" lvl="0" indent="-171450" algn="l">
                        <a:lnSpc>
                          <a:spcPct val="90000"/>
                        </a:lnSpc>
                        <a:spcBef>
                          <a:spcPts val="0"/>
                        </a:spcBef>
                        <a:spcAft>
                          <a:spcPts val="800"/>
                        </a:spcAft>
                        <a:buFont typeface="Arial"/>
                        <a:buChar char="•"/>
                      </a:pPr>
                      <a:r>
                        <a:rPr lang="en-US" sz="800" spc="0" baseline="0">
                          <a:latin typeface="+mn-lt"/>
                          <a:cs typeface="Calibri"/>
                        </a:rPr>
                        <a:t>Ensuring interns that challenge an exam are prepared to be successful as it impacts ACTRGV's state rating.</a:t>
                      </a:r>
                    </a:p>
                    <a:p>
                      <a:pPr marL="269240" lvl="0" indent="-171450" algn="l">
                        <a:lnSpc>
                          <a:spcPct val="90000"/>
                        </a:lnSpc>
                        <a:spcBef>
                          <a:spcPts val="0"/>
                        </a:spcBef>
                        <a:spcAft>
                          <a:spcPts val="800"/>
                        </a:spcAft>
                        <a:buFont typeface="Arial"/>
                        <a:buChar char="•"/>
                      </a:pPr>
                      <a:r>
                        <a:rPr lang="en-US" sz="800" spc="0" baseline="0">
                          <a:latin typeface="+mn-lt"/>
                          <a:cs typeface="Calibri"/>
                        </a:rPr>
                        <a:t>Seeking continuation of funding to support NTC with Meadows grant funds.</a:t>
                      </a:r>
                    </a:p>
                    <a:p>
                      <a:pPr marL="269240" lvl="0" indent="-171450" algn="l">
                        <a:lnSpc>
                          <a:spcPct val="90000"/>
                        </a:lnSpc>
                        <a:spcBef>
                          <a:spcPts val="0"/>
                        </a:spcBef>
                        <a:spcAft>
                          <a:spcPts val="800"/>
                        </a:spcAft>
                        <a:buFont typeface="Arial"/>
                        <a:buChar char="•"/>
                      </a:pPr>
                      <a:r>
                        <a:rPr lang="en-US" sz="800" spc="0" baseline="0">
                          <a:latin typeface="+mn-lt"/>
                          <a:cs typeface="Calibri"/>
                        </a:rPr>
                        <a:t>Calibrating evaluations and creating a system to effectively  measure performance  pay to student achievement.</a:t>
                      </a:r>
                    </a:p>
                  </a:txBody>
                  <a:tcPr marL="0" marR="0" marT="3333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8459242"/>
                  </a:ext>
                </a:extLst>
              </a:tr>
            </a:tbl>
          </a:graphicData>
        </a:graphic>
      </p:graphicFrame>
    </p:spTree>
    <p:extLst>
      <p:ext uri="{BB962C8B-B14F-4D97-AF65-F5344CB8AC3E}">
        <p14:creationId xmlns:p14="http://schemas.microsoft.com/office/powerpoint/2010/main" val="41970076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95909" y="1939352"/>
            <a:ext cx="7934432" cy="4191051"/>
          </a:xfrm>
          <a:prstGeom prst="rect">
            <a:avLst/>
          </a:prstGeom>
        </p:spPr>
        <p:txBody>
          <a:bodyPr vert="horz" wrap="square" lIns="0" tIns="73819" rIns="0" bIns="0" rtlCol="0" anchor="t">
            <a:spAutoFit/>
          </a:bodyPr>
          <a:lstStyle/>
          <a:p>
            <a:pPr marL="1414145" indent="-1371600">
              <a:spcBef>
                <a:spcPts val="581"/>
              </a:spcBef>
              <a:spcAft>
                <a:spcPts val="900"/>
              </a:spcAft>
            </a:pPr>
            <a:endParaRPr lang="en-US" b="1" spc="8">
              <a:latin typeface="Calibri"/>
              <a:cs typeface="Calibri"/>
            </a:endParaRPr>
          </a:p>
          <a:p>
            <a:pPr marL="1414145" indent="-1371600">
              <a:spcBef>
                <a:spcPts val="581"/>
              </a:spcBef>
              <a:spcAft>
                <a:spcPts val="900"/>
              </a:spcAft>
            </a:pPr>
            <a:r>
              <a:rPr lang="en-US" sz="2400" b="1" spc="8">
                <a:latin typeface="Calibri"/>
                <a:cs typeface="Calibri"/>
              </a:rPr>
              <a:t>Goal Area 1 : Student Achievement </a:t>
            </a:r>
            <a:endParaRPr lang="en-US" sz="2400" spc="4">
              <a:latin typeface="Calibri"/>
              <a:cs typeface="Calibri"/>
            </a:endParaRPr>
          </a:p>
          <a:p>
            <a:pPr marL="1414145" indent="-1371600">
              <a:spcBef>
                <a:spcPts val="581"/>
              </a:spcBef>
              <a:spcAft>
                <a:spcPts val="900"/>
              </a:spcAft>
            </a:pPr>
            <a:r>
              <a:rPr lang="en-US" sz="2400" b="1" spc="8">
                <a:latin typeface="Calibri"/>
                <a:cs typeface="Calibri"/>
              </a:rPr>
              <a:t>Goal Area 2:  Special Population Goals &amp; Strategies </a:t>
            </a:r>
          </a:p>
          <a:p>
            <a:pPr marL="1414145" indent="-1371600">
              <a:spcBef>
                <a:spcPts val="581"/>
              </a:spcBef>
              <a:spcAft>
                <a:spcPts val="900"/>
              </a:spcAft>
            </a:pPr>
            <a:r>
              <a:rPr lang="en-US" sz="2400" b="1" spc="8">
                <a:latin typeface="Calibri"/>
                <a:cs typeface="Calibri"/>
              </a:rPr>
              <a:t>Goal Area 3:  Improve Safety, Public Support, Culture</a:t>
            </a:r>
            <a:endParaRPr lang="en-US" sz="2400" b="1">
              <a:latin typeface="Calibri"/>
              <a:cs typeface="Calibri"/>
            </a:endParaRPr>
          </a:p>
          <a:p>
            <a:pPr marL="1414145" indent="-1371600">
              <a:spcBef>
                <a:spcPts val="581"/>
              </a:spcBef>
              <a:spcAft>
                <a:spcPts val="900"/>
              </a:spcAft>
            </a:pPr>
            <a:r>
              <a:rPr lang="en-US" sz="2400" b="1" spc="8">
                <a:latin typeface="Calibri"/>
                <a:cs typeface="Calibri"/>
              </a:rPr>
              <a:t>                         and Climate – including Prevention </a:t>
            </a:r>
            <a:endParaRPr lang="en-US" sz="2400" b="1">
              <a:latin typeface="Calibri"/>
              <a:cs typeface="Calibri"/>
            </a:endParaRPr>
          </a:p>
          <a:p>
            <a:pPr marL="1414145" indent="-1371600">
              <a:spcBef>
                <a:spcPts val="581"/>
              </a:spcBef>
              <a:spcAft>
                <a:spcPts val="900"/>
              </a:spcAft>
            </a:pPr>
            <a:r>
              <a:rPr lang="en-US" sz="2400" b="1" spc="-8">
                <a:latin typeface="Calibri"/>
                <a:cs typeface="Calibri"/>
              </a:rPr>
              <a:t>Goal Area 4:   Increase Staff Quality, Recruitment and</a:t>
            </a:r>
            <a:endParaRPr lang="en-US" sz="2400" b="1" spc="-4">
              <a:latin typeface="Calibri"/>
              <a:cs typeface="Calibri"/>
            </a:endParaRPr>
          </a:p>
          <a:p>
            <a:pPr marL="1414145" indent="-1371600">
              <a:spcBef>
                <a:spcPts val="581"/>
              </a:spcBef>
              <a:spcAft>
                <a:spcPts val="900"/>
              </a:spcAft>
            </a:pPr>
            <a:r>
              <a:rPr lang="en-US" sz="2400" b="1" spc="-8">
                <a:latin typeface="Calibri"/>
                <a:cs typeface="Calibri"/>
              </a:rPr>
              <a:t>                          Retention </a:t>
            </a:r>
            <a:endParaRPr lang="en-US" sz="2400" b="1" spc="-4">
              <a:latin typeface="Calibri"/>
              <a:cs typeface="Calibri"/>
            </a:endParaRPr>
          </a:p>
          <a:p>
            <a:pPr marL="1414145" indent="-1371600">
              <a:spcBef>
                <a:spcPts val="566"/>
              </a:spcBef>
              <a:spcAft>
                <a:spcPts val="900"/>
              </a:spcAft>
            </a:pPr>
            <a:endParaRPr lang="en-US" sz="1800" b="1" spc="-4">
              <a:latin typeface="Calibri"/>
              <a:cs typeface="Calibri"/>
            </a:endParaRPr>
          </a:p>
        </p:txBody>
      </p:sp>
      <p:sp>
        <p:nvSpPr>
          <p:cNvPr id="6" name="Slide Number Placeholder 4">
            <a:extLst>
              <a:ext uri="{FF2B5EF4-FFF2-40B4-BE49-F238E27FC236}">
                <a16:creationId xmlns:a16="http://schemas.microsoft.com/office/drawing/2014/main" id="{3551E5E2-58F1-445F-92E7-B44CAF945E86}"/>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17</a:t>
            </a:fld>
            <a:endParaRPr lang="en-US" sz="900"/>
          </a:p>
        </p:txBody>
      </p:sp>
      <p:sp>
        <p:nvSpPr>
          <p:cNvPr id="5" name="TextBox 4">
            <a:extLst>
              <a:ext uri="{FF2B5EF4-FFF2-40B4-BE49-F238E27FC236}">
                <a16:creationId xmlns:a16="http://schemas.microsoft.com/office/drawing/2014/main" id="{5CDDCFD3-8770-40F3-B4AD-7A5DF6602BB5}"/>
              </a:ext>
            </a:extLst>
          </p:cNvPr>
          <p:cNvSpPr txBox="1"/>
          <p:nvPr/>
        </p:nvSpPr>
        <p:spPr>
          <a:xfrm>
            <a:off x="517751" y="1381736"/>
            <a:ext cx="7673863" cy="661720"/>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800" b="1" u="sng">
                <a:solidFill>
                  <a:srgbClr val="632523"/>
                </a:solidFill>
                <a:cs typeface="Calibri"/>
              </a:rPr>
              <a:t>Campus Goals </a:t>
            </a:r>
          </a:p>
          <a:p>
            <a:pPr marL="213995" indent="-213995">
              <a:buFont typeface="Arial"/>
              <a:buChar char="•"/>
            </a:pPr>
            <a:endParaRPr lang="en-US" sz="1050">
              <a:cs typeface="Calibri"/>
            </a:endParaRPr>
          </a:p>
        </p:txBody>
      </p:sp>
      <p:sp>
        <p:nvSpPr>
          <p:cNvPr id="8" name="object 4">
            <a:extLst>
              <a:ext uri="{FF2B5EF4-FFF2-40B4-BE49-F238E27FC236}">
                <a16:creationId xmlns:a16="http://schemas.microsoft.com/office/drawing/2014/main" id="{4DE29D6F-056A-42E4-83FB-925D633DD3C9}"/>
              </a:ext>
            </a:extLst>
          </p:cNvPr>
          <p:cNvSpPr txBox="1">
            <a:spLocks/>
          </p:cNvSpPr>
          <p:nvPr/>
        </p:nvSpPr>
        <p:spPr>
          <a:xfrm>
            <a:off x="0" y="856742"/>
            <a:ext cx="9144000" cy="346249"/>
          </a:xfrm>
          <a:prstGeom prst="rect">
            <a:avLst/>
          </a:prstGeom>
          <a:solidFill>
            <a:srgbClr val="632523"/>
          </a:solidFill>
          <a:ln w="9537">
            <a:noFill/>
          </a:ln>
        </p:spPr>
        <p:txBody>
          <a:bodyPr vert="horz" wrap="square" lIns="0" tIns="68580" rIns="0" bIns="68580" rtlCol="0" anchor="ctr" anchorCtr="0">
            <a:spAutoFit/>
          </a:bodyPr>
          <a:lstStyle>
            <a:lvl1pPr>
              <a:defRPr sz="3200" b="0" i="0">
                <a:solidFill>
                  <a:schemeClr val="bg1"/>
                </a:solidFill>
                <a:latin typeface="Calibri"/>
                <a:ea typeface="+mj-ea"/>
                <a:cs typeface="Calibri"/>
              </a:defRPr>
            </a:lvl1pPr>
          </a:lstStyle>
          <a:p>
            <a:pPr marL="88106" algn="ctr">
              <a:spcBef>
                <a:spcPts val="885"/>
              </a:spcBef>
              <a:tabLst>
                <a:tab pos="1874474" algn="l"/>
              </a:tabLst>
            </a:pPr>
            <a:r>
              <a:rPr lang="pt-BR" sz="1350" kern="0"/>
              <a:t>P</a:t>
            </a:r>
            <a:r>
              <a:rPr lang="pt-BR" sz="1350" kern="0" spc="-105"/>
              <a:t> </a:t>
            </a:r>
            <a:r>
              <a:rPr lang="pt-BR" sz="1350" kern="0"/>
              <a:t>H</a:t>
            </a:r>
            <a:r>
              <a:rPr lang="pt-BR" sz="1350" kern="0" spc="-83"/>
              <a:t> </a:t>
            </a:r>
            <a:r>
              <a:rPr lang="pt-BR" sz="1350" kern="0"/>
              <a:t>A</a:t>
            </a:r>
            <a:r>
              <a:rPr lang="pt-BR" sz="1350" kern="0" spc="-79"/>
              <a:t> </a:t>
            </a:r>
            <a:r>
              <a:rPr lang="pt-BR" sz="1350" kern="0"/>
              <a:t>R</a:t>
            </a:r>
            <a:r>
              <a:rPr lang="pt-BR" sz="1350" kern="0" spc="-86"/>
              <a:t> </a:t>
            </a:r>
            <a:r>
              <a:rPr lang="pt-BR" sz="1350" kern="0"/>
              <a:t>R</a:t>
            </a:r>
            <a:r>
              <a:rPr lang="pt-BR" sz="1350" kern="0" spc="-71"/>
              <a:t> </a:t>
            </a:r>
            <a:r>
              <a:rPr lang="pt-BR" sz="1350" kern="0"/>
              <a:t>-</a:t>
            </a:r>
            <a:r>
              <a:rPr lang="pt-BR" sz="1350" kern="0" spc="-101"/>
              <a:t> </a:t>
            </a:r>
            <a:r>
              <a:rPr lang="pt-BR" sz="1350" kern="0"/>
              <a:t>S</a:t>
            </a:r>
            <a:r>
              <a:rPr lang="pt-BR" sz="1350" kern="0" spc="-83"/>
              <a:t> </a:t>
            </a:r>
            <a:r>
              <a:rPr lang="pt-BR" sz="1350" kern="0"/>
              <a:t>A</a:t>
            </a:r>
            <a:r>
              <a:rPr lang="pt-BR" sz="1350" kern="0" spc="-75"/>
              <a:t> </a:t>
            </a:r>
            <a:r>
              <a:rPr lang="pt-BR" sz="1350" kern="0"/>
              <a:t>N J</a:t>
            </a:r>
            <a:r>
              <a:rPr lang="pt-BR" sz="1350" kern="0" spc="-64"/>
              <a:t> </a:t>
            </a:r>
            <a:r>
              <a:rPr lang="pt-BR" sz="1350" kern="0" spc="71"/>
              <a:t>UA</a:t>
            </a:r>
            <a:r>
              <a:rPr lang="pt-BR" sz="1350" kern="0" spc="-75"/>
              <a:t> </a:t>
            </a:r>
            <a:r>
              <a:rPr lang="pt-BR" sz="1350" kern="0"/>
              <a:t>N</a:t>
            </a:r>
            <a:r>
              <a:rPr lang="pt-BR" sz="1350" kern="0" spc="-53"/>
              <a:t> </a:t>
            </a:r>
            <a:r>
              <a:rPr lang="pt-BR" sz="1350" kern="0"/>
              <a:t>-</a:t>
            </a:r>
            <a:r>
              <a:rPr lang="pt-BR" sz="1350" kern="0" spc="-101"/>
              <a:t> </a:t>
            </a:r>
            <a:r>
              <a:rPr lang="pt-BR" sz="1350" kern="0"/>
              <a:t>A</a:t>
            </a:r>
            <a:r>
              <a:rPr lang="pt-BR" sz="1350" kern="0" spc="-83"/>
              <a:t> </a:t>
            </a:r>
            <a:r>
              <a:rPr lang="pt-BR" sz="1350" kern="0"/>
              <a:t>L</a:t>
            </a:r>
            <a:r>
              <a:rPr lang="pt-BR" sz="1350" kern="0" spc="-90"/>
              <a:t> </a:t>
            </a:r>
            <a:r>
              <a:rPr lang="pt-BR" sz="1350" kern="0"/>
              <a:t>A</a:t>
            </a:r>
            <a:r>
              <a:rPr lang="pt-BR" sz="1350" kern="0" spc="-79"/>
              <a:t> </a:t>
            </a:r>
            <a:r>
              <a:rPr lang="pt-BR" sz="1350" kern="0"/>
              <a:t>M</a:t>
            </a:r>
            <a:r>
              <a:rPr lang="pt-BR" sz="1350" kern="0" spc="-60"/>
              <a:t> </a:t>
            </a:r>
            <a:r>
              <a:rPr lang="pt-BR" sz="1350" kern="0"/>
              <a:t>O</a:t>
            </a:r>
            <a:r>
              <a:rPr lang="pt-BR" sz="1350" kern="0" spc="116"/>
              <a:t> </a:t>
            </a:r>
            <a:r>
              <a:rPr lang="pt-BR" sz="1350" kern="0"/>
              <a:t>I</a:t>
            </a:r>
            <a:r>
              <a:rPr lang="pt-BR" sz="1350" kern="0" spc="-86"/>
              <a:t> </a:t>
            </a:r>
            <a:r>
              <a:rPr lang="pt-BR" sz="1350" kern="0"/>
              <a:t>N</a:t>
            </a:r>
            <a:r>
              <a:rPr lang="pt-BR" sz="1350" kern="0" spc="-56"/>
              <a:t> </a:t>
            </a:r>
            <a:r>
              <a:rPr lang="pt-BR" sz="1350" kern="0"/>
              <a:t>D</a:t>
            </a:r>
            <a:r>
              <a:rPr lang="pt-BR" sz="1350" kern="0" spc="-71"/>
              <a:t> </a:t>
            </a:r>
            <a:r>
              <a:rPr lang="pt-BR" sz="1350" kern="0"/>
              <a:t>E</a:t>
            </a:r>
            <a:r>
              <a:rPr lang="pt-BR" sz="1350" kern="0" spc="-68"/>
              <a:t> </a:t>
            </a:r>
            <a:r>
              <a:rPr lang="pt-BR" sz="1350" kern="0"/>
              <a:t>P</a:t>
            </a:r>
            <a:r>
              <a:rPr lang="pt-BR" sz="1350" kern="0" spc="-105"/>
              <a:t> </a:t>
            </a:r>
            <a:r>
              <a:rPr lang="pt-BR" sz="1350" kern="0"/>
              <a:t>E</a:t>
            </a:r>
            <a:r>
              <a:rPr lang="pt-BR" sz="1350" kern="0" spc="-71"/>
              <a:t> </a:t>
            </a:r>
            <a:r>
              <a:rPr lang="pt-BR" sz="1350" kern="0"/>
              <a:t>N</a:t>
            </a:r>
            <a:r>
              <a:rPr lang="pt-BR" sz="1350" kern="0" spc="-56"/>
              <a:t> </a:t>
            </a:r>
            <a:r>
              <a:rPr lang="pt-BR" sz="1350" kern="0"/>
              <a:t>D</a:t>
            </a:r>
            <a:r>
              <a:rPr lang="pt-BR" sz="1350" kern="0" spc="-71"/>
              <a:t> </a:t>
            </a:r>
            <a:r>
              <a:rPr lang="pt-BR" sz="1350" kern="0"/>
              <a:t>E</a:t>
            </a:r>
            <a:r>
              <a:rPr lang="pt-BR" sz="1350" kern="0" spc="-68"/>
              <a:t> </a:t>
            </a:r>
            <a:r>
              <a:rPr lang="pt-BR" sz="1350" kern="0"/>
              <a:t>N</a:t>
            </a:r>
            <a:r>
              <a:rPr lang="pt-BR" sz="1350" kern="0" spc="-56"/>
              <a:t> </a:t>
            </a:r>
            <a:r>
              <a:rPr lang="pt-BR" sz="1350" kern="0"/>
              <a:t>T</a:t>
            </a:r>
            <a:r>
              <a:rPr lang="pt-BR" sz="1350" kern="0" spc="15"/>
              <a:t> </a:t>
            </a:r>
            <a:r>
              <a:rPr lang="pt-BR" sz="1350" kern="0"/>
              <a:t>S</a:t>
            </a:r>
            <a:r>
              <a:rPr lang="pt-BR" sz="1350" kern="0" spc="-86"/>
              <a:t> </a:t>
            </a:r>
            <a:r>
              <a:rPr lang="pt-BR" sz="1350" kern="0"/>
              <a:t>C</a:t>
            </a:r>
            <a:r>
              <a:rPr lang="pt-BR" sz="1350" kern="0" spc="-75"/>
              <a:t> </a:t>
            </a:r>
            <a:r>
              <a:rPr lang="pt-BR" sz="1350" kern="0"/>
              <a:t>H</a:t>
            </a:r>
            <a:r>
              <a:rPr lang="pt-BR" sz="1350" kern="0" spc="-83"/>
              <a:t> </a:t>
            </a:r>
            <a:r>
              <a:rPr lang="pt-BR" sz="1350" kern="0"/>
              <a:t>O</a:t>
            </a:r>
            <a:r>
              <a:rPr lang="pt-BR" sz="1350" kern="0" spc="-79"/>
              <a:t> </a:t>
            </a:r>
            <a:r>
              <a:rPr lang="pt-BR" sz="1350" kern="0"/>
              <a:t>O</a:t>
            </a:r>
            <a:r>
              <a:rPr lang="pt-BR" sz="1350" kern="0" spc="-83"/>
              <a:t> </a:t>
            </a:r>
            <a:r>
              <a:rPr lang="pt-BR" sz="1350" kern="0"/>
              <a:t>L</a:t>
            </a:r>
            <a:r>
              <a:rPr lang="pt-BR" sz="1350" kern="0" spc="109"/>
              <a:t> </a:t>
            </a:r>
            <a:r>
              <a:rPr lang="pt-BR" sz="1350" kern="0"/>
              <a:t>D</a:t>
            </a:r>
            <a:r>
              <a:rPr lang="pt-BR" sz="1350" kern="0" spc="-71"/>
              <a:t> </a:t>
            </a:r>
            <a:r>
              <a:rPr lang="pt-BR" sz="1350" kern="0"/>
              <a:t>I</a:t>
            </a:r>
            <a:r>
              <a:rPr lang="pt-BR" sz="1350" kern="0" spc="-86"/>
              <a:t> </a:t>
            </a:r>
            <a:r>
              <a:rPr lang="pt-BR" sz="1350" kern="0"/>
              <a:t>S</a:t>
            </a:r>
            <a:r>
              <a:rPr lang="pt-BR" sz="1350" kern="0" spc="-90"/>
              <a:t> </a:t>
            </a:r>
            <a:r>
              <a:rPr lang="pt-BR" sz="1350" kern="0"/>
              <a:t>T</a:t>
            </a:r>
            <a:r>
              <a:rPr lang="pt-BR" sz="1350" kern="0" spc="-68"/>
              <a:t> </a:t>
            </a:r>
            <a:r>
              <a:rPr lang="pt-BR" sz="1350" kern="0"/>
              <a:t>R</a:t>
            </a:r>
            <a:r>
              <a:rPr lang="pt-BR" sz="1350" kern="0" spc="-86"/>
              <a:t> </a:t>
            </a:r>
            <a:r>
              <a:rPr lang="pt-BR" sz="1350" kern="0"/>
              <a:t>I</a:t>
            </a:r>
            <a:r>
              <a:rPr lang="pt-BR" sz="1350" kern="0" spc="-86"/>
              <a:t> </a:t>
            </a:r>
            <a:r>
              <a:rPr lang="pt-BR" sz="1350" kern="0"/>
              <a:t>C</a:t>
            </a:r>
            <a:r>
              <a:rPr lang="pt-BR" sz="1350" kern="0" spc="-75"/>
              <a:t> </a:t>
            </a:r>
            <a:r>
              <a:rPr lang="pt-BR" sz="1350" kern="0"/>
              <a:t>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A4418C0-9E28-4F88-B456-121874D6EBA1}"/>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18</a:t>
            </a:fld>
            <a:endParaRPr lang="en-US" sz="900"/>
          </a:p>
        </p:txBody>
      </p:sp>
      <p:graphicFrame>
        <p:nvGraphicFramePr>
          <p:cNvPr id="8" name="Table 5">
            <a:extLst>
              <a:ext uri="{FF2B5EF4-FFF2-40B4-BE49-F238E27FC236}">
                <a16:creationId xmlns:a16="http://schemas.microsoft.com/office/drawing/2014/main" id="{8CCDA291-3961-4E7F-B803-15DC255BE689}"/>
              </a:ext>
            </a:extLst>
          </p:cNvPr>
          <p:cNvGraphicFramePr>
            <a:graphicFrameLocks noGrp="1"/>
          </p:cNvGraphicFramePr>
          <p:nvPr/>
        </p:nvGraphicFramePr>
        <p:xfrm>
          <a:off x="118241" y="891737"/>
          <a:ext cx="8878867" cy="4909190"/>
        </p:xfrm>
        <a:graphic>
          <a:graphicData uri="http://schemas.openxmlformats.org/drawingml/2006/table">
            <a:tbl>
              <a:tblPr firstRow="1" bandRow="1">
                <a:tableStyleId>{5C22544A-7EE6-4342-B048-85BDC9FD1C3A}</a:tableStyleId>
              </a:tblPr>
              <a:tblGrid>
                <a:gridCol w="1624946">
                  <a:extLst>
                    <a:ext uri="{9D8B030D-6E8A-4147-A177-3AD203B41FA5}">
                      <a16:colId xmlns:a16="http://schemas.microsoft.com/office/drawing/2014/main" val="3861874168"/>
                    </a:ext>
                  </a:extLst>
                </a:gridCol>
                <a:gridCol w="1046929">
                  <a:extLst>
                    <a:ext uri="{9D8B030D-6E8A-4147-A177-3AD203B41FA5}">
                      <a16:colId xmlns:a16="http://schemas.microsoft.com/office/drawing/2014/main" val="3253071917"/>
                    </a:ext>
                  </a:extLst>
                </a:gridCol>
                <a:gridCol w="1051844">
                  <a:extLst>
                    <a:ext uri="{9D8B030D-6E8A-4147-A177-3AD203B41FA5}">
                      <a16:colId xmlns:a16="http://schemas.microsoft.com/office/drawing/2014/main" val="974722743"/>
                    </a:ext>
                  </a:extLst>
                </a:gridCol>
                <a:gridCol w="651494">
                  <a:extLst>
                    <a:ext uri="{9D8B030D-6E8A-4147-A177-3AD203B41FA5}">
                      <a16:colId xmlns:a16="http://schemas.microsoft.com/office/drawing/2014/main" val="4043029237"/>
                    </a:ext>
                  </a:extLst>
                </a:gridCol>
                <a:gridCol w="1071563">
                  <a:extLst>
                    <a:ext uri="{9D8B030D-6E8A-4147-A177-3AD203B41FA5}">
                      <a16:colId xmlns:a16="http://schemas.microsoft.com/office/drawing/2014/main" val="3500375678"/>
                    </a:ext>
                  </a:extLst>
                </a:gridCol>
                <a:gridCol w="1194729">
                  <a:extLst>
                    <a:ext uri="{9D8B030D-6E8A-4147-A177-3AD203B41FA5}">
                      <a16:colId xmlns:a16="http://schemas.microsoft.com/office/drawing/2014/main" val="2955678808"/>
                    </a:ext>
                  </a:extLst>
                </a:gridCol>
                <a:gridCol w="1537421">
                  <a:extLst>
                    <a:ext uri="{9D8B030D-6E8A-4147-A177-3AD203B41FA5}">
                      <a16:colId xmlns:a16="http://schemas.microsoft.com/office/drawing/2014/main" val="3418067718"/>
                    </a:ext>
                  </a:extLst>
                </a:gridCol>
                <a:gridCol w="699941">
                  <a:extLst>
                    <a:ext uri="{9D8B030D-6E8A-4147-A177-3AD203B41FA5}">
                      <a16:colId xmlns:a16="http://schemas.microsoft.com/office/drawing/2014/main" val="2336731885"/>
                    </a:ext>
                  </a:extLst>
                </a:gridCol>
              </a:tblGrid>
              <a:tr h="338712">
                <a:tc gridSpan="8">
                  <a:txBody>
                    <a:bodyPr/>
                    <a:lstStyle/>
                    <a:p>
                      <a:r>
                        <a:rPr lang="en-US" sz="800" b="1" spc="0" baseline="0">
                          <a:solidFill>
                            <a:schemeClr val="bg1"/>
                          </a:solidFill>
                          <a:latin typeface="+mn-lt"/>
                          <a:cs typeface="Calibri"/>
                        </a:rPr>
                        <a:t>Focus Area 1: Improve Student Achievement, CCMR and Graduation Rate</a:t>
                      </a:r>
                    </a:p>
                    <a:p>
                      <a:pPr lvl="0">
                        <a:lnSpc>
                          <a:spcPct val="90000"/>
                        </a:lnSpc>
                        <a:buNone/>
                      </a:pPr>
                      <a:r>
                        <a:rPr lang="en-US" sz="800" b="1" spc="0" baseline="0">
                          <a:solidFill>
                            <a:schemeClr val="bg1"/>
                          </a:solidFill>
                          <a:latin typeface="+mn-lt"/>
                          <a:cs typeface="Calibri"/>
                        </a:rPr>
                        <a:t>Annual Goal: 100% of the district curriculum will be aligned to the state standards during the 2019-2020 school year.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extLst>
                  <a:ext uri="{0D108BD9-81ED-4DB2-BD59-A6C34878D82A}">
                    <a16:rowId xmlns:a16="http://schemas.microsoft.com/office/drawing/2014/main" val="2942057712"/>
                  </a:ext>
                </a:extLst>
              </a:tr>
              <a:tr h="194310">
                <a:tc gridSpan="8">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800" b="1" spc="0" baseline="0">
                          <a:solidFill>
                            <a:schemeClr val="bg1"/>
                          </a:solidFill>
                          <a:latin typeface="+mn-lt"/>
                          <a:cs typeface="Calibri"/>
                        </a:rPr>
                        <a:t>Objective 1: Curriculum will be horizontally aligned in 2019-2020 in all contents.</a:t>
                      </a:r>
                      <a:endParaRPr lang="en-US" sz="800" spc="0" baseline="0">
                        <a:solidFill>
                          <a:schemeClr val="bg1"/>
                        </a:solidFill>
                        <a:latin typeface="+mn-lt"/>
                        <a:cs typeface="Calibri"/>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1761229800"/>
                  </a:ext>
                </a:extLst>
              </a:tr>
              <a:tr h="349758">
                <a:tc>
                  <a:txBody>
                    <a:bodyPr/>
                    <a:lstStyle/>
                    <a:p>
                      <a:pPr algn="ctr"/>
                      <a:r>
                        <a:rPr lang="en-US" sz="700" b="1" spc="0" baseline="0"/>
                        <a:t>STRATEGIES AND ACTION STEPS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PERSON(S) RESPONSIBLE</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RESOURCES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TIMELINES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EVIDENCE OF IMPLEMENTATION</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EVIDENCE OF IMPACT</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FORMATIVE/SUMMATIVE</a:t>
                      </a:r>
                    </a:p>
                  </a:txBody>
                  <a:tcPr marL="20574" marR="20574"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Title I SCHOOLWIDE COMPONENTS</a:t>
                      </a:r>
                    </a:p>
                  </a:txBody>
                  <a:tcPr marL="20574" marR="20574"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684852603"/>
                  </a:ext>
                </a:extLst>
              </a:tr>
              <a:tr h="990077">
                <a:tc>
                  <a:txBody>
                    <a:bodyPr/>
                    <a:lstStyle/>
                    <a:p>
                      <a:pPr algn="l">
                        <a:lnSpc>
                          <a:spcPct val="90000"/>
                        </a:lnSpc>
                      </a:pPr>
                      <a:r>
                        <a:rPr lang="en-US" sz="800" spc="0" baseline="0">
                          <a:solidFill>
                            <a:schemeClr val="dk1"/>
                          </a:solidFill>
                          <a:latin typeface="+mn-lt"/>
                          <a:ea typeface="+mn-ea"/>
                          <a:cs typeface="Calibri"/>
                        </a:rPr>
                        <a:t>Summer curriculum writing projects for all assessed content areas and grade levels will be scheduled based on a need's assessment using data and trends</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teachers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TEKS resources </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Templates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Calendar</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State and local student data</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June 2019 – Aug. 2020</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documents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Lesson plans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Collaborative Learning Leader [CLL] agendas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Walkthrough documents</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Student Achievement gains on the STAAR</a:t>
                      </a:r>
                    </a:p>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Teacher retention</a:t>
                      </a:r>
                    </a:p>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Results Driven Accountability Report</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97097177"/>
                  </a:ext>
                </a:extLst>
              </a:tr>
              <a:tr h="990077">
                <a:tc>
                  <a:txBody>
                    <a:bodyPr/>
                    <a:lstStyle/>
                    <a:p>
                      <a:pPr marL="0" indent="0" algn="l">
                        <a:lnSpc>
                          <a:spcPct val="90000"/>
                        </a:lnSpc>
                        <a:spcBef>
                          <a:spcPts val="600"/>
                        </a:spcBef>
                      </a:pPr>
                      <a:r>
                        <a:rPr lang="en-US" sz="800" spc="0" baseline="0">
                          <a:latin typeface="+mn-lt"/>
                          <a:cs typeface="Calibri"/>
                        </a:rPr>
                        <a:t>Training will be provided throughout the school year on assessed state standards, Domain I, Domain II, &amp; Domain III, Distinction requirements and the use of data and trends to develop an intentional curriculum for each course.</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teachers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Training materials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Training agendas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Item analysis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Assessed curriculum documents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guides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BM1</a:t>
                      </a:r>
                    </a:p>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BM2</a:t>
                      </a:r>
                    </a:p>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June 2019 Results </a:t>
                      </a:r>
                    </a:p>
                    <a:p>
                      <a:pPr marL="267335" lvl="0" indent="-171450" algn="l">
                        <a:lnSpc>
                          <a:spcPct val="80000"/>
                        </a:lnSpc>
                        <a:spcBef>
                          <a:spcPts val="0"/>
                        </a:spcBef>
                        <a:spcAft>
                          <a:spcPts val="300"/>
                        </a:spcAft>
                        <a:buFont typeface="Calibri" panose="020F0502020204030204" pitchFamily="34" charset="0"/>
                        <a:buChar char="−"/>
                      </a:pP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Agendas and sign-in sheets</a:t>
                      </a:r>
                    </a:p>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District assessments </a:t>
                      </a:r>
                    </a:p>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State</a:t>
                      </a:r>
                      <a:r>
                        <a:rPr sz="800" spc="0" baseline="0">
                          <a:latin typeface="+mn-lt"/>
                          <a:cs typeface="Calibri"/>
                        </a:rPr>
                        <a:t> and</a:t>
                      </a:r>
                      <a:r>
                        <a:rPr lang="en-US" sz="800" spc="0" baseline="0">
                          <a:latin typeface="+mn-lt"/>
                          <a:cs typeface="Calibri"/>
                        </a:rPr>
                        <a:t> regional</a:t>
                      </a:r>
                      <a:r>
                        <a:rPr sz="800" spc="0" baseline="0">
                          <a:latin typeface="+mn-lt"/>
                          <a:cs typeface="Calibri"/>
                        </a:rPr>
                        <a:t> </a:t>
                      </a:r>
                      <a:r>
                        <a:rPr lang="en-US" sz="800" spc="0" baseline="0">
                          <a:latin typeface="+mn-lt"/>
                          <a:cs typeface="Calibri"/>
                        </a:rPr>
                        <a:t>accountability </a:t>
                      </a:r>
                      <a:r>
                        <a:rPr sz="800" spc="0" baseline="0">
                          <a:latin typeface="+mn-lt"/>
                          <a:cs typeface="Calibri"/>
                        </a:rPr>
                        <a:t>documents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sz="800" spc="0" baseline="0">
                          <a:latin typeface="+mn-lt"/>
                          <a:cs typeface="Calibri"/>
                        </a:rPr>
                        <a:t>Student</a:t>
                      </a:r>
                      <a:r>
                        <a:rPr lang="en-US" sz="800" spc="0" baseline="0">
                          <a:latin typeface="+mn-lt"/>
                          <a:cs typeface="Calibri"/>
                        </a:rPr>
                        <a:t> achievement </a:t>
                      </a:r>
                      <a:r>
                        <a:rPr sz="800" spc="0" baseline="0">
                          <a:latin typeface="+mn-lt"/>
                          <a:cs typeface="Calibri"/>
                        </a:rPr>
                        <a:t>gains on the</a:t>
                      </a:r>
                      <a:r>
                        <a:rPr lang="en-US" sz="800" spc="0" baseline="0">
                          <a:latin typeface="+mn-lt"/>
                          <a:cs typeface="Calibri"/>
                        </a:rPr>
                        <a:t> </a:t>
                      </a:r>
                      <a:r>
                        <a:rPr sz="800" spc="0" baseline="0">
                          <a:latin typeface="+mn-lt"/>
                          <a:cs typeface="Calibri"/>
                        </a:rPr>
                        <a:t> STAAR, Domain</a:t>
                      </a:r>
                      <a:r>
                        <a:rPr lang="en-US" sz="800" spc="0" baseline="0">
                          <a:latin typeface="+mn-lt"/>
                          <a:cs typeface="Calibri"/>
                        </a:rPr>
                        <a:t> </a:t>
                      </a:r>
                      <a:r>
                        <a:rPr sz="800" spc="0" baseline="0">
                          <a:latin typeface="+mn-lt"/>
                          <a:cs typeface="Calibri"/>
                        </a:rPr>
                        <a:t>III, TELPAS,</a:t>
                      </a:r>
                      <a:r>
                        <a:rPr lang="en-US" sz="800" spc="0" baseline="0">
                          <a:latin typeface="+mn-lt"/>
                          <a:cs typeface="Calibri"/>
                        </a:rPr>
                        <a:t> Results Driven Accountability Report</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2827570"/>
                  </a:ext>
                </a:extLst>
              </a:tr>
              <a:tr h="990077">
                <a:tc>
                  <a:txBody>
                    <a:bodyPr/>
                    <a:lstStyle/>
                    <a:p>
                      <a:pPr marL="0" indent="0" algn="l">
                        <a:lnSpc>
                          <a:spcPct val="90000"/>
                        </a:lnSpc>
                        <a:spcBef>
                          <a:spcPts val="600"/>
                        </a:spcBef>
                      </a:pPr>
                      <a:r>
                        <a:rPr lang="en-US" sz="800" spc="0" baseline="0">
                          <a:latin typeface="+mn-lt"/>
                          <a:cs typeface="Calibri"/>
                        </a:rPr>
                        <a:t>Curriculum documents</a:t>
                      </a:r>
                      <a:r>
                        <a:rPr sz="800" spc="0" baseline="0">
                          <a:latin typeface="+mn-lt"/>
                          <a:cs typeface="Calibri"/>
                        </a:rPr>
                        <a:t> will include </a:t>
                      </a:r>
                      <a:r>
                        <a:rPr lang="en-US" sz="800" spc="0" baseline="0">
                          <a:latin typeface="+mn-lt"/>
                          <a:cs typeface="Calibri"/>
                        </a:rPr>
                        <a:t> </a:t>
                      </a:r>
                      <a:r>
                        <a:rPr sz="800" spc="0" baseline="0">
                          <a:latin typeface="+mn-lt"/>
                          <a:cs typeface="Calibri"/>
                        </a:rPr>
                        <a:t>ELPS</a:t>
                      </a:r>
                      <a:r>
                        <a:rPr lang="en-US" sz="800" spc="0" baseline="0">
                          <a:latin typeface="+mn-lt"/>
                          <a:cs typeface="Calibri"/>
                        </a:rPr>
                        <a:t> strategies, </a:t>
                      </a:r>
                      <a:r>
                        <a:rPr sz="800" spc="0" baseline="0">
                          <a:latin typeface="+mn-lt"/>
                          <a:cs typeface="Calibri"/>
                        </a:rPr>
                        <a:t>accommodations,</a:t>
                      </a:r>
                      <a:r>
                        <a:rPr lang="en-US" sz="800" spc="0" baseline="0">
                          <a:latin typeface="+mn-lt"/>
                          <a:cs typeface="Calibri"/>
                        </a:rPr>
                        <a:t> </a:t>
                      </a:r>
                      <a:r>
                        <a:rPr sz="800" spc="0" baseline="0">
                          <a:latin typeface="+mn-lt"/>
                          <a:cs typeface="Calibri"/>
                        </a:rPr>
                        <a:t>differentiated instruction for All</a:t>
                      </a:r>
                      <a:r>
                        <a:rPr lang="en-US" sz="800" spc="0" baseline="0">
                          <a:latin typeface="+mn-lt"/>
                          <a:cs typeface="Calibri"/>
                        </a:rPr>
                        <a:t> </a:t>
                      </a:r>
                      <a:r>
                        <a:rPr sz="800" spc="0" baseline="0">
                          <a:latin typeface="+mn-lt"/>
                          <a:cs typeface="Calibri"/>
                        </a:rPr>
                        <a:t>Students</a:t>
                      </a:r>
                      <a:r>
                        <a:rPr lang="en-US" sz="800" spc="0" baseline="0">
                          <a:latin typeface="+mn-lt"/>
                          <a:cs typeface="Calibri"/>
                        </a:rPr>
                        <a:t>.</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coaches</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Dual Language Director</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lnSpc>
                          <a:spcPct val="80000"/>
                        </a:lnSpc>
                        <a:spcBef>
                          <a:spcPts val="0"/>
                        </a:spcBef>
                        <a:spcAft>
                          <a:spcPts val="300"/>
                        </a:spcAft>
                        <a:buNone/>
                      </a:pPr>
                      <a:r>
                        <a:rPr lang="en-US" sz="800" spc="0" baseline="0">
                          <a:latin typeface="+mn-lt"/>
                          <a:cs typeface="Calibri"/>
                        </a:rPr>
                        <a:t>-English Language Proficiency documents</a:t>
                      </a:r>
                    </a:p>
                    <a:p>
                      <a:pPr marL="0" lvl="0" indent="0" algn="l">
                        <a:lnSpc>
                          <a:spcPct val="80000"/>
                        </a:lnSpc>
                        <a:spcBef>
                          <a:spcPts val="0"/>
                        </a:spcBef>
                        <a:spcAft>
                          <a:spcPts val="300"/>
                        </a:spcAft>
                        <a:buNone/>
                      </a:pPr>
                      <a:r>
                        <a:rPr lang="en-US" sz="800" spc="0" baseline="0">
                          <a:latin typeface="+mn-lt"/>
                          <a:cs typeface="Calibri"/>
                        </a:rPr>
                        <a:t>-individual student accommodations for each content</a:t>
                      </a:r>
                    </a:p>
                    <a:p>
                      <a:pPr marL="0" lvl="0" indent="0" algn="l">
                        <a:lnSpc>
                          <a:spcPct val="80000"/>
                        </a:lnSpc>
                        <a:spcBef>
                          <a:spcPts val="0"/>
                        </a:spcBef>
                        <a:spcAft>
                          <a:spcPts val="300"/>
                        </a:spcAft>
                        <a:buNone/>
                      </a:pPr>
                      <a:r>
                        <a:rPr lang="en-US" sz="800" spc="0" baseline="0">
                          <a:latin typeface="+mn-lt"/>
                          <a:cs typeface="Calibri"/>
                        </a:rPr>
                        <a:t>-lesson that differentiate instructions </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Sep. 2019 – Aug. 2020</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Curriculum documents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Lesson plans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CLL agendas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Walkthrough documents</a:t>
                      </a:r>
                    </a:p>
                    <a:p>
                      <a:pPr marL="267335" marR="73025" lvl="0" indent="-171450" algn="l">
                        <a:lnSpc>
                          <a:spcPct val="80000"/>
                        </a:lnSpc>
                        <a:spcBef>
                          <a:spcPts val="0"/>
                        </a:spcBef>
                        <a:spcAft>
                          <a:spcPts val="300"/>
                        </a:spcAft>
                        <a:buFont typeface="Calibri" panose="020F0502020204030204" pitchFamily="34" charset="0"/>
                        <a:buChar char="−"/>
                      </a:pP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Student achievement gains on the  STAAR, Domain III, TELPAS, Results Driven Accountability Report</a:t>
                      </a:r>
                      <a:endParaRPr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4109228"/>
                  </a:ext>
                </a:extLst>
              </a:tr>
              <a:tr h="990077">
                <a:tc>
                  <a:txBody>
                    <a:bodyPr/>
                    <a:lstStyle/>
                    <a:p>
                      <a:pPr marL="0" indent="0" algn="l">
                        <a:lnSpc>
                          <a:spcPct val="90000"/>
                        </a:lnSpc>
                        <a:spcBef>
                          <a:spcPts val="600"/>
                        </a:spcBef>
                      </a:pPr>
                      <a:r>
                        <a:rPr lang="en-US" sz="800" spc="0" baseline="0">
                          <a:latin typeface="+mn-lt"/>
                          <a:cs typeface="Calibri"/>
                        </a:rPr>
                        <a:t>Testing calendars and instructional timelines  will be written each school year for all assessed courses and shared with principals to provide district-wide alignment of assessments.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Assessment Director</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Coordinators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Assessment calendar</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Instructional timelines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Assessed curriculum</a:t>
                      </a:r>
                    </a:p>
                    <a:p>
                      <a:pPr marL="0" lvl="0" indent="0" algn="l">
                        <a:lnSpc>
                          <a:spcPct val="80000"/>
                        </a:lnSpc>
                        <a:spcBef>
                          <a:spcPts val="0"/>
                        </a:spcBef>
                        <a:spcAft>
                          <a:spcPts val="300"/>
                        </a:spcAft>
                        <a:buNone/>
                      </a:pPr>
                      <a:endParaRPr lang="en-US" sz="800" spc="0" baseline="0">
                        <a:latin typeface="+mn-lt"/>
                        <a:cs typeface="Calibri"/>
                      </a:endParaRPr>
                    </a:p>
                    <a:p>
                      <a:pPr marL="112395" lvl="0" indent="-112395" algn="l">
                        <a:lnSpc>
                          <a:spcPct val="80000"/>
                        </a:lnSpc>
                        <a:spcBef>
                          <a:spcPts val="0"/>
                        </a:spcBef>
                        <a:spcAft>
                          <a:spcPts val="300"/>
                        </a:spcAft>
                        <a:buFont typeface="Calibri" panose="020F0502020204030204" pitchFamily="34" charset="0"/>
                        <a:buChar char="−"/>
                      </a:pPr>
                      <a:endParaRPr lang="en-US"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Sep. 2019 – Aug. 2020</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119380" indent="-112395" algn="l">
                        <a:lnSpc>
                          <a:spcPct val="80000"/>
                        </a:lnSpc>
                        <a:spcBef>
                          <a:spcPts val="0"/>
                        </a:spcBef>
                        <a:spcAft>
                          <a:spcPts val="300"/>
                        </a:spcAft>
                        <a:buFont typeface="Calibri" panose="020F0502020204030204" pitchFamily="34" charset="0"/>
                        <a:buChar char="−"/>
                      </a:pPr>
                      <a:r>
                        <a:rPr sz="800" spc="0" baseline="0">
                          <a:latin typeface="+mn-lt"/>
                          <a:cs typeface="Calibri"/>
                        </a:rPr>
                        <a:t>Completed </a:t>
                      </a:r>
                      <a:r>
                        <a:rPr lang="en-US" sz="800" spc="0" baseline="0">
                          <a:latin typeface="+mn-lt"/>
                          <a:cs typeface="Calibri"/>
                        </a:rPr>
                        <a:t>testing calendars and timelines</a:t>
                      </a:r>
                    </a:p>
                    <a:p>
                      <a:pPr marL="112395" marR="11938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Agendas and sign in sheets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Student achievement gains on the  STAAR, Domain III, TELPAS, Results Driven Accountability Report</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 II,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Education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4131851"/>
                  </a:ext>
                </a:extLst>
              </a:tr>
            </a:tbl>
          </a:graphicData>
        </a:graphic>
      </p:graphicFrame>
      <p:graphicFrame>
        <p:nvGraphicFramePr>
          <p:cNvPr id="3" name="Table 2">
            <a:extLst>
              <a:ext uri="{FF2B5EF4-FFF2-40B4-BE49-F238E27FC236}">
                <a16:creationId xmlns:a16="http://schemas.microsoft.com/office/drawing/2014/main" id="{5EB550BA-61C7-4A25-8AC6-028340D5D590}"/>
              </a:ext>
            </a:extLst>
          </p:cNvPr>
          <p:cNvGraphicFramePr>
            <a:graphicFrameLocks noGrp="1"/>
          </p:cNvGraphicFramePr>
          <p:nvPr>
            <p:extLst>
              <p:ext uri="{D42A27DB-BD31-4B8C-83A1-F6EECF244321}">
                <p14:modId xmlns:p14="http://schemas.microsoft.com/office/powerpoint/2010/main" val="2175154212"/>
              </p:ext>
            </p:extLst>
          </p:nvPr>
        </p:nvGraphicFramePr>
        <p:xfrm>
          <a:off x="120650" y="202247"/>
          <a:ext cx="8902690" cy="6268720"/>
        </p:xfrm>
        <a:graphic>
          <a:graphicData uri="http://schemas.openxmlformats.org/drawingml/2006/table">
            <a:tbl>
              <a:tblPr firstRow="1" bandRow="1">
                <a:tableStyleId>{21E4AEA4-8DFA-4A89-87EB-49C32662AFE0}</a:tableStyleId>
              </a:tblPr>
              <a:tblGrid>
                <a:gridCol w="1362075">
                  <a:extLst>
                    <a:ext uri="{9D8B030D-6E8A-4147-A177-3AD203B41FA5}">
                      <a16:colId xmlns:a16="http://schemas.microsoft.com/office/drawing/2014/main" val="215871438"/>
                    </a:ext>
                  </a:extLst>
                </a:gridCol>
                <a:gridCol w="1044059">
                  <a:extLst>
                    <a:ext uri="{9D8B030D-6E8A-4147-A177-3AD203B41FA5}">
                      <a16:colId xmlns:a16="http://schemas.microsoft.com/office/drawing/2014/main" val="792922077"/>
                    </a:ext>
                  </a:extLst>
                </a:gridCol>
                <a:gridCol w="1028700">
                  <a:extLst>
                    <a:ext uri="{9D8B030D-6E8A-4147-A177-3AD203B41FA5}">
                      <a16:colId xmlns:a16="http://schemas.microsoft.com/office/drawing/2014/main" val="2958357903"/>
                    </a:ext>
                  </a:extLst>
                </a:gridCol>
                <a:gridCol w="685800">
                  <a:extLst>
                    <a:ext uri="{9D8B030D-6E8A-4147-A177-3AD203B41FA5}">
                      <a16:colId xmlns:a16="http://schemas.microsoft.com/office/drawing/2014/main" val="1608224867"/>
                    </a:ext>
                  </a:extLst>
                </a:gridCol>
                <a:gridCol w="1502117">
                  <a:extLst>
                    <a:ext uri="{9D8B030D-6E8A-4147-A177-3AD203B41FA5}">
                      <a16:colId xmlns:a16="http://schemas.microsoft.com/office/drawing/2014/main" val="1790937408"/>
                    </a:ext>
                  </a:extLst>
                </a:gridCol>
                <a:gridCol w="1013109">
                  <a:extLst>
                    <a:ext uri="{9D8B030D-6E8A-4147-A177-3AD203B41FA5}">
                      <a16:colId xmlns:a16="http://schemas.microsoft.com/office/drawing/2014/main" val="4202053961"/>
                    </a:ext>
                  </a:extLst>
                </a:gridCol>
                <a:gridCol w="847724">
                  <a:extLst>
                    <a:ext uri="{9D8B030D-6E8A-4147-A177-3AD203B41FA5}">
                      <a16:colId xmlns:a16="http://schemas.microsoft.com/office/drawing/2014/main" val="960381410"/>
                    </a:ext>
                  </a:extLst>
                </a:gridCol>
                <a:gridCol w="1419106">
                  <a:extLst>
                    <a:ext uri="{9D8B030D-6E8A-4147-A177-3AD203B41FA5}">
                      <a16:colId xmlns:a16="http://schemas.microsoft.com/office/drawing/2014/main" val="320234969"/>
                    </a:ext>
                  </a:extLst>
                </a:gridCol>
              </a:tblGrid>
              <a:tr h="114300">
                <a:tc>
                  <a:txBody>
                    <a:bodyPr/>
                    <a:lstStyle/>
                    <a:p>
                      <a:pPr rtl="0" fontAlgn="ctr"/>
                      <a:r>
                        <a:rPr lang="en-US" sz="700" dirty="0">
                          <a:effectLst/>
                        </a:rPr>
                        <a:t>Goal Area:  1</a:t>
                      </a:r>
                    </a:p>
                  </a:txBody>
                  <a:tcPr marL="9525" marR="9525" marT="9525" anchor="ctr"/>
                </a:tc>
                <a:tc gridSpan="7">
                  <a:txBody>
                    <a:bodyPr/>
                    <a:lstStyle/>
                    <a:p>
                      <a:pPr lvl="0">
                        <a:buNone/>
                      </a:pPr>
                      <a:r>
                        <a:rPr lang="en-US" sz="700" dirty="0">
                          <a:effectLst/>
                        </a:rPr>
                        <a:t>Student Achievement</a:t>
                      </a:r>
                      <a:endParaRPr lang="en-US" dirty="0"/>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3932193273"/>
                  </a:ext>
                </a:extLst>
              </a:tr>
              <a:tr h="260350">
                <a:tc>
                  <a:txBody>
                    <a:bodyPr/>
                    <a:lstStyle/>
                    <a:p>
                      <a:pPr rtl="0" fontAlgn="ctr"/>
                      <a:r>
                        <a:rPr lang="en-US" sz="700" dirty="0">
                          <a:effectLst/>
                        </a:rPr>
                        <a:t>Annual Goal 1:</a:t>
                      </a:r>
                    </a:p>
                  </a:txBody>
                  <a:tcPr marL="9525" marR="9525" marT="9525" anchor="ctr"/>
                </a:tc>
                <a:tc gridSpan="7">
                  <a:txBody>
                    <a:bodyPr/>
                    <a:lstStyle/>
                    <a:p>
                      <a:pPr lvl="0">
                        <a:buNone/>
                      </a:pPr>
                      <a:r>
                        <a:rPr lang="en-US" sz="700" u="none" strike="noStrike" noProof="0" dirty="0">
                          <a:effectLst/>
                        </a:rPr>
                        <a:t>All student group  will increase performance by 7% on Track and  Proficient Level in the Emergent Literacy Reading Domain by June 2021.</a:t>
                      </a:r>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409276491"/>
                  </a:ext>
                </a:extLst>
              </a:tr>
              <a:tr h="114300">
                <a:tc>
                  <a:txBody>
                    <a:bodyPr/>
                    <a:lstStyle/>
                    <a:p>
                      <a:pPr rtl="0" fontAlgn="ctr"/>
                      <a:r>
                        <a:rPr lang="en-US" sz="700" dirty="0">
                          <a:effectLst/>
                        </a:rPr>
                        <a:t>Objective 1:</a:t>
                      </a:r>
                    </a:p>
                  </a:txBody>
                  <a:tcPr marL="9525" marR="9525" marT="9525" anchor="ctr"/>
                </a:tc>
                <a:tc gridSpan="7">
                  <a:txBody>
                    <a:bodyPr/>
                    <a:lstStyle/>
                    <a:p>
                      <a:pPr marL="0" lvl="0" indent="0">
                        <a:buNone/>
                      </a:pPr>
                      <a:r>
                        <a:rPr lang="en-US" sz="700" u="none" strike="noStrike" noProof="0" dirty="0">
                          <a:effectLst/>
                        </a:rPr>
                        <a:t>All student group will increase by 14% in Emergent Literacy Reading Domain by June 2021</a:t>
                      </a:r>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709945481"/>
                  </a:ext>
                </a:extLst>
              </a:tr>
              <a:tr h="361950">
                <a:tc>
                  <a:txBody>
                    <a:bodyPr/>
                    <a:lstStyle/>
                    <a:p>
                      <a:pPr algn="ctr" rtl="0" fontAlgn="ctr"/>
                      <a:r>
                        <a:rPr lang="en-US" sz="700" dirty="0">
                          <a:effectLst/>
                        </a:rPr>
                        <a:t>Strategy 1</a:t>
                      </a:r>
                    </a:p>
                  </a:txBody>
                  <a:tcPr marL="9525" marR="9525" marT="9525" anchor="ctr"/>
                </a:tc>
                <a:tc>
                  <a:txBody>
                    <a:bodyPr/>
                    <a:lstStyle/>
                    <a:p>
                      <a:pPr algn="ctr" rtl="0" fontAlgn="ctr"/>
                      <a:r>
                        <a:rPr lang="en-US" sz="700" dirty="0">
                          <a:effectLst/>
                        </a:rPr>
                        <a:t>Persons Responsible/Title</a:t>
                      </a:r>
                    </a:p>
                  </a:txBody>
                  <a:tcPr marL="9525" marR="9525" marT="9525" anchor="ctr"/>
                </a:tc>
                <a:tc>
                  <a:txBody>
                    <a:bodyPr/>
                    <a:lstStyle/>
                    <a:p>
                      <a:pPr algn="ctr" rtl="0" fontAlgn="ctr"/>
                      <a:r>
                        <a:rPr lang="en-US" sz="700" dirty="0">
                          <a:effectLst/>
                        </a:rPr>
                        <a:t>Resources</a:t>
                      </a:r>
                    </a:p>
                  </a:txBody>
                  <a:tcPr marL="9525" marR="9525" marT="9525" anchor="ctr"/>
                </a:tc>
                <a:tc>
                  <a:txBody>
                    <a:bodyPr/>
                    <a:lstStyle/>
                    <a:p>
                      <a:pPr algn="ctr" rtl="0" fontAlgn="ctr"/>
                      <a:r>
                        <a:rPr lang="en-US" sz="700" dirty="0">
                          <a:effectLst/>
                        </a:rPr>
                        <a:t>Timeline</a:t>
                      </a:r>
                    </a:p>
                  </a:txBody>
                  <a:tcPr marL="9525" marR="9525" marT="9525" anchor="ctr"/>
                </a:tc>
                <a:tc>
                  <a:txBody>
                    <a:bodyPr/>
                    <a:lstStyle/>
                    <a:p>
                      <a:pPr algn="ctr" rtl="0" fontAlgn="ctr"/>
                      <a:r>
                        <a:rPr lang="en-US" sz="700" dirty="0">
                          <a:effectLst/>
                        </a:rPr>
                        <a:t>Evidence of Implementation</a:t>
                      </a:r>
                    </a:p>
                  </a:txBody>
                  <a:tcPr marL="9525" marR="9525" marT="9525" anchor="ctr"/>
                </a:tc>
                <a:tc>
                  <a:txBody>
                    <a:bodyPr/>
                    <a:lstStyle/>
                    <a:p>
                      <a:pPr algn="ctr" rtl="0" fontAlgn="ctr"/>
                      <a:r>
                        <a:rPr lang="en-US" sz="700" dirty="0">
                          <a:effectLst/>
                        </a:rPr>
                        <a:t>Evidence of Impact</a:t>
                      </a:r>
                    </a:p>
                  </a:txBody>
                  <a:tcPr marL="9525" marR="9525" marT="9525" anchor="ctr"/>
                </a:tc>
                <a:tc>
                  <a:txBody>
                    <a:bodyPr/>
                    <a:lstStyle/>
                    <a:p>
                      <a:pPr algn="ctr" rtl="0" fontAlgn="ctr"/>
                      <a:r>
                        <a:rPr lang="en-US" sz="700" dirty="0">
                          <a:effectLst/>
                        </a:rPr>
                        <a:t>Formative/ Summative Assessment</a:t>
                      </a:r>
                    </a:p>
                  </a:txBody>
                  <a:tcPr marL="9525" marR="9525" marT="9525" anchor="ctr"/>
                </a:tc>
                <a:tc>
                  <a:txBody>
                    <a:bodyPr/>
                    <a:lstStyle/>
                    <a:p>
                      <a:pPr algn="ctr" rtl="0" fontAlgn="ctr"/>
                      <a:r>
                        <a:rPr lang="en-US" sz="700" dirty="0">
                          <a:effectLst/>
                        </a:rPr>
                        <a:t>Title-I School- wide Component</a:t>
                      </a:r>
                    </a:p>
                  </a:txBody>
                  <a:tcPr marL="9525" marR="9525" marT="9525" anchor="ctr"/>
                </a:tc>
                <a:extLst>
                  <a:ext uri="{0D108BD9-81ED-4DB2-BD59-A6C34878D82A}">
                    <a16:rowId xmlns:a16="http://schemas.microsoft.com/office/drawing/2014/main" val="3617694064"/>
                  </a:ext>
                </a:extLst>
              </a:tr>
              <a:tr h="1047750">
                <a:tc>
                  <a:txBody>
                    <a:bodyPr/>
                    <a:lstStyle/>
                    <a:p>
                      <a:pPr rtl="0" fontAlgn="t"/>
                      <a:r>
                        <a:rPr lang="en-US" sz="700" dirty="0">
                          <a:effectLst/>
                        </a:rPr>
                        <a:t>Differentiation of Instruction-Small group instruction by age group and language. </a:t>
                      </a:r>
                    </a:p>
                  </a:txBody>
                  <a:tcPr marL="9525" marR="9525" marT="9525"/>
                </a:tc>
                <a:tc>
                  <a:txBody>
                    <a:bodyPr/>
                    <a:lstStyle/>
                    <a:p>
                      <a:pPr rtl="0" fontAlgn="t"/>
                      <a:r>
                        <a:rPr lang="en-US" sz="700" dirty="0">
                          <a:effectLst/>
                        </a:rPr>
                        <a:t>Teachers</a:t>
                      </a:r>
                    </a:p>
                    <a:p>
                      <a:pPr lvl="0">
                        <a:buNone/>
                      </a:pPr>
                      <a:r>
                        <a:rPr lang="en-US" sz="700" dirty="0">
                          <a:effectLst/>
                        </a:rPr>
                        <a:t>Collaborative Learning Leader</a:t>
                      </a:r>
                    </a:p>
                    <a:p>
                      <a:pPr lvl="0">
                        <a:buNone/>
                      </a:pPr>
                      <a:r>
                        <a:rPr lang="en-US" sz="700" dirty="0">
                          <a:effectLst/>
                        </a:rPr>
                        <a:t>Grade Level Chairs</a:t>
                      </a:r>
                    </a:p>
                    <a:p>
                      <a:pPr lvl="0">
                        <a:buNone/>
                      </a:pPr>
                      <a:r>
                        <a:rPr lang="en-US" sz="700" dirty="0">
                          <a:effectLst/>
                        </a:rPr>
                        <a:t>Principal</a:t>
                      </a:r>
                    </a:p>
                    <a:p>
                      <a:pPr lvl="0">
                        <a:buNone/>
                      </a:pPr>
                      <a:r>
                        <a:rPr lang="en-US" sz="700" dirty="0">
                          <a:effectLst/>
                        </a:rPr>
                        <a:t>Assistant Principal</a:t>
                      </a:r>
                    </a:p>
                  </a:txBody>
                  <a:tcPr marL="9525" marR="9525" marT="9525"/>
                </a:tc>
                <a:tc>
                  <a:txBody>
                    <a:bodyPr/>
                    <a:lstStyle/>
                    <a:p>
                      <a:pPr rtl="0" fontAlgn="t"/>
                      <a:r>
                        <a:rPr lang="en-US" sz="700" dirty="0">
                          <a:effectLst/>
                        </a:rPr>
                        <a:t>District Curriculum- Frog Street</a:t>
                      </a:r>
                    </a:p>
                    <a:p>
                      <a:pPr lvl="0">
                        <a:buNone/>
                      </a:pPr>
                      <a:r>
                        <a:rPr lang="en-US" sz="700" dirty="0">
                          <a:effectLst/>
                        </a:rPr>
                        <a:t>Creative Curriculum</a:t>
                      </a:r>
                    </a:p>
                    <a:p>
                      <a:pPr lvl="0">
                        <a:buNone/>
                      </a:pPr>
                      <a:r>
                        <a:rPr lang="en-US" sz="700" err="1">
                          <a:effectLst/>
                        </a:rPr>
                        <a:t>Istation</a:t>
                      </a:r>
                      <a:r>
                        <a:rPr lang="en-US" sz="700" dirty="0">
                          <a:effectLst/>
                        </a:rPr>
                        <a:t> Reading</a:t>
                      </a:r>
                    </a:p>
                    <a:p>
                      <a:pPr lvl="0">
                        <a:buNone/>
                      </a:pPr>
                      <a:r>
                        <a:rPr lang="en-US" sz="700" dirty="0">
                          <a:effectLst/>
                        </a:rPr>
                        <a:t>SSRW</a:t>
                      </a:r>
                    </a:p>
                    <a:p>
                      <a:pPr lvl="0">
                        <a:buNone/>
                      </a:pPr>
                      <a:r>
                        <a:rPr lang="en-US" sz="700" dirty="0">
                          <a:effectLst/>
                        </a:rPr>
                        <a:t>Haggerty Phonemic Awareness Program</a:t>
                      </a:r>
                    </a:p>
                    <a:p>
                      <a:pPr lvl="0">
                        <a:buNone/>
                      </a:pPr>
                      <a:r>
                        <a:rPr lang="en-US" sz="700" dirty="0">
                          <a:effectLst/>
                        </a:rPr>
                        <a:t>Document Reader</a:t>
                      </a:r>
                    </a:p>
                    <a:p>
                      <a:pPr lvl="0">
                        <a:buNone/>
                      </a:pPr>
                      <a:r>
                        <a:rPr lang="en-US" sz="700" err="1">
                          <a:effectLst/>
                        </a:rPr>
                        <a:t>Ipad</a:t>
                      </a:r>
                      <a:endParaRPr lang="en-US" sz="700">
                        <a:effectLst/>
                      </a:endParaRPr>
                    </a:p>
                    <a:p>
                      <a:pPr lvl="0">
                        <a:buNone/>
                      </a:pPr>
                      <a:r>
                        <a:rPr lang="en-US" sz="700" err="1">
                          <a:effectLst/>
                        </a:rPr>
                        <a:t>Ipad</a:t>
                      </a:r>
                      <a:r>
                        <a:rPr lang="en-US" sz="700" dirty="0">
                          <a:effectLst/>
                        </a:rPr>
                        <a:t> Cord and Box Charger</a:t>
                      </a:r>
                    </a:p>
                    <a:p>
                      <a:pPr lvl="0">
                        <a:buNone/>
                      </a:pPr>
                      <a:r>
                        <a:rPr lang="en-US" sz="700" dirty="0">
                          <a:effectLst/>
                        </a:rPr>
                        <a:t>Headphones *</a:t>
                      </a:r>
                    </a:p>
                  </a:txBody>
                  <a:tcPr marL="9525" marR="9525" marT="9525"/>
                </a:tc>
                <a:tc>
                  <a:txBody>
                    <a:bodyPr/>
                    <a:lstStyle/>
                    <a:p>
                      <a:pPr rtl="0" fontAlgn="t"/>
                      <a:r>
                        <a:rPr lang="en-US" sz="700" dirty="0">
                          <a:effectLst/>
                        </a:rPr>
                        <a:t>BOY-October 2020</a:t>
                      </a:r>
                    </a:p>
                    <a:p>
                      <a:pPr lvl="0">
                        <a:buNone/>
                      </a:pPr>
                      <a:r>
                        <a:rPr lang="en-US" sz="700" dirty="0">
                          <a:effectLst/>
                        </a:rPr>
                        <a:t>MOY February 2020</a:t>
                      </a:r>
                    </a:p>
                    <a:p>
                      <a:pPr lvl="0">
                        <a:buNone/>
                      </a:pPr>
                      <a:r>
                        <a:rPr lang="en-US" sz="700" dirty="0">
                          <a:effectLst/>
                        </a:rPr>
                        <a:t>EOY- April 2020</a:t>
                      </a:r>
                      <a:endParaRPr lang="en-US" dirty="0"/>
                    </a:p>
                    <a:p>
                      <a:pPr lvl="0">
                        <a:buNone/>
                      </a:pPr>
                      <a:r>
                        <a:rPr lang="en-US" sz="700" dirty="0">
                          <a:effectLst/>
                        </a:rPr>
                        <a:t> Every 6 Weeks</a:t>
                      </a:r>
                      <a:endParaRPr lang="en-US" dirty="0"/>
                    </a:p>
                  </a:txBody>
                  <a:tcPr marL="9525" marR="9525" marT="9525"/>
                </a:tc>
                <a:tc>
                  <a:txBody>
                    <a:bodyPr/>
                    <a:lstStyle/>
                    <a:p>
                      <a:pPr rtl="0" fontAlgn="t"/>
                      <a:r>
                        <a:rPr lang="en-US" sz="700" dirty="0">
                          <a:effectLst/>
                        </a:rPr>
                        <a:t>District Data Reviews</a:t>
                      </a:r>
                    </a:p>
                    <a:p>
                      <a:pPr lvl="0">
                        <a:buNone/>
                      </a:pPr>
                      <a:r>
                        <a:rPr lang="en-US" sz="700" dirty="0">
                          <a:effectLst/>
                        </a:rPr>
                        <a:t>CLI Engage Reports</a:t>
                      </a:r>
                    </a:p>
                    <a:p>
                      <a:pPr lvl="0">
                        <a:buNone/>
                      </a:pPr>
                      <a:r>
                        <a:rPr lang="en-US" sz="700" dirty="0">
                          <a:effectLst/>
                        </a:rPr>
                        <a:t>Fluency Progress Monitoring</a:t>
                      </a:r>
                    </a:p>
                    <a:p>
                      <a:pPr lvl="0">
                        <a:buNone/>
                      </a:pPr>
                      <a:r>
                        <a:rPr lang="en-US" sz="700" dirty="0">
                          <a:effectLst/>
                        </a:rPr>
                        <a:t>Lesson Plans</a:t>
                      </a:r>
                    </a:p>
                    <a:p>
                      <a:pPr lvl="0">
                        <a:buNone/>
                      </a:pPr>
                      <a:r>
                        <a:rPr lang="en-US" sz="700" dirty="0">
                          <a:effectLst/>
                        </a:rPr>
                        <a:t>Data Wall</a:t>
                      </a:r>
                    </a:p>
                    <a:p>
                      <a:pPr lvl="0">
                        <a:buNone/>
                      </a:pPr>
                      <a:r>
                        <a:rPr lang="en-US" sz="700" dirty="0">
                          <a:effectLst/>
                        </a:rPr>
                        <a:t>Walkthroughs</a:t>
                      </a:r>
                    </a:p>
                    <a:p>
                      <a:pPr lvl="0">
                        <a:buNone/>
                      </a:pPr>
                      <a:endParaRPr lang="en-US" sz="700" dirty="0">
                        <a:effectLst/>
                      </a:endParaRPr>
                    </a:p>
                    <a:p>
                      <a:pPr lvl="0">
                        <a:buNone/>
                      </a:pPr>
                      <a:endParaRPr lang="en-US" sz="700" dirty="0">
                        <a:effectLst/>
                      </a:endParaRPr>
                    </a:p>
                  </a:txBody>
                  <a:tcPr marL="9525" marR="9525" marT="9525"/>
                </a:tc>
                <a:tc>
                  <a:txBody>
                    <a:bodyPr/>
                    <a:lstStyle/>
                    <a:p>
                      <a:pPr rtl="0" fontAlgn="t"/>
                      <a:r>
                        <a:rPr lang="en-US" sz="700" dirty="0">
                          <a:effectLst/>
                        </a:rPr>
                        <a:t>Increase percentage of On-Track students  (CLI)</a:t>
                      </a:r>
                    </a:p>
                    <a:p>
                      <a:pPr lvl="0">
                        <a:buNone/>
                      </a:pPr>
                      <a:r>
                        <a:rPr lang="en-US" sz="700" dirty="0">
                          <a:effectLst/>
                        </a:rPr>
                        <a:t> Increase of Student Growth on Rapid Letter Fluency</a:t>
                      </a:r>
                    </a:p>
                  </a:txBody>
                  <a:tcPr marL="9525" marR="9525" marT="9525"/>
                </a:tc>
                <a:tc>
                  <a:txBody>
                    <a:bodyPr/>
                    <a:lstStyle/>
                    <a:p>
                      <a:pPr rtl="0" fontAlgn="t"/>
                      <a:r>
                        <a:rPr lang="en-US" sz="700" dirty="0">
                          <a:effectLst/>
                        </a:rPr>
                        <a:t>Rapid Letter Naming Fluency Checks every 6 weeks</a:t>
                      </a:r>
                    </a:p>
                    <a:p>
                      <a:pPr lvl="0">
                        <a:buNone/>
                      </a:pPr>
                      <a:endParaRPr lang="en-US" sz="700" dirty="0">
                        <a:effectLst/>
                      </a:endParaRPr>
                    </a:p>
                    <a:p>
                      <a:pPr lvl="0">
                        <a:buNone/>
                      </a:pPr>
                      <a:r>
                        <a:rPr lang="en-US" sz="700" dirty="0">
                          <a:effectLst/>
                        </a:rPr>
                        <a:t>Circle Progress Monitoring Assessment </a:t>
                      </a:r>
                    </a:p>
                  </a:txBody>
                  <a:tcPr marL="9525" marR="9525" marT="9525"/>
                </a:tc>
                <a:tc>
                  <a:txBody>
                    <a:bodyPr/>
                    <a:lstStyle/>
                    <a:p>
                      <a:pPr rtl="0" fontAlgn="t"/>
                      <a:r>
                        <a:rPr lang="en-US" sz="700" dirty="0">
                          <a:effectLst/>
                        </a:rPr>
                        <a:t>2. Reform Strategies </a:t>
                      </a:r>
                      <a:r>
                        <a:rPr lang="en-US" sz="700" err="1">
                          <a:effectLst/>
                        </a:rPr>
                        <a:t>a,b,c</a:t>
                      </a:r>
                    </a:p>
                  </a:txBody>
                  <a:tcPr marL="9525" marR="9525" marT="9525"/>
                </a:tc>
                <a:extLst>
                  <a:ext uri="{0D108BD9-81ED-4DB2-BD59-A6C34878D82A}">
                    <a16:rowId xmlns:a16="http://schemas.microsoft.com/office/drawing/2014/main" val="549094514"/>
                  </a:ext>
                </a:extLst>
              </a:tr>
              <a:tr h="190500">
                <a:tc>
                  <a:txBody>
                    <a:bodyPr/>
                    <a:lstStyle/>
                    <a:p>
                      <a:pPr algn="ctr" rtl="0" fontAlgn="ctr"/>
                      <a:r>
                        <a:rPr lang="en-US" sz="700" dirty="0">
                          <a:effectLst/>
                        </a:rPr>
                        <a:t>Action Steps</a:t>
                      </a: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extLst>
                  <a:ext uri="{0D108BD9-81ED-4DB2-BD59-A6C34878D82A}">
                    <a16:rowId xmlns:a16="http://schemas.microsoft.com/office/drawing/2014/main" val="3572229814"/>
                  </a:ext>
                </a:extLst>
              </a:tr>
              <a:tr h="114300">
                <a:tc gridSpan="8">
                  <a:txBody>
                    <a:bodyPr/>
                    <a:lstStyle/>
                    <a:p>
                      <a:pPr fontAlgn="t"/>
                      <a:r>
                        <a:rPr lang="en-US" sz="700" dirty="0">
                          <a:effectLst/>
                        </a:rPr>
                        <a:t>1)  Unpack the Pre-K Guidelines  of detailed Lesson plan to include Differentiated Instruction</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205769561"/>
                  </a:ext>
                </a:extLst>
              </a:tr>
              <a:tr h="114300">
                <a:tc gridSpan="8">
                  <a:txBody>
                    <a:bodyPr/>
                    <a:lstStyle/>
                    <a:p>
                      <a:pPr fontAlgn="t"/>
                      <a:r>
                        <a:rPr lang="en-US" sz="700" dirty="0">
                          <a:effectLst/>
                        </a:rPr>
                        <a:t>2)  All Student Groups Data will be disaggregated at the campus level to determine student progress and increase performance at the On-Track Level</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937197446"/>
                  </a:ext>
                </a:extLst>
              </a:tr>
              <a:tr h="114300">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088710216"/>
                  </a:ext>
                </a:extLst>
              </a:tr>
              <a:tr h="190500">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4162209385"/>
                  </a:ext>
                </a:extLst>
              </a:tr>
              <a:tr h="361950">
                <a:tc>
                  <a:txBody>
                    <a:bodyPr/>
                    <a:lstStyle/>
                    <a:p>
                      <a:pPr algn="ctr" rtl="0" fontAlgn="ctr"/>
                      <a:r>
                        <a:rPr lang="en-US" sz="700" dirty="0">
                          <a:effectLst/>
                        </a:rPr>
                        <a:t>Strategy 2</a:t>
                      </a:r>
                    </a:p>
                  </a:txBody>
                  <a:tcPr marL="9525" marR="9525" marT="9525" anchor="ctr"/>
                </a:tc>
                <a:tc>
                  <a:txBody>
                    <a:bodyPr/>
                    <a:lstStyle/>
                    <a:p>
                      <a:pPr algn="ctr" rtl="0" fontAlgn="ctr"/>
                      <a:r>
                        <a:rPr lang="en-US" sz="700" dirty="0">
                          <a:effectLst/>
                        </a:rPr>
                        <a:t>Persons Responsible/Title</a:t>
                      </a:r>
                    </a:p>
                  </a:txBody>
                  <a:tcPr marL="9525" marR="9525" marT="9525" anchor="ctr"/>
                </a:tc>
                <a:tc>
                  <a:txBody>
                    <a:bodyPr/>
                    <a:lstStyle/>
                    <a:p>
                      <a:pPr algn="ctr" rtl="0" fontAlgn="ctr"/>
                      <a:r>
                        <a:rPr lang="en-US" sz="700" dirty="0">
                          <a:effectLst/>
                        </a:rPr>
                        <a:t>Resources</a:t>
                      </a:r>
                    </a:p>
                  </a:txBody>
                  <a:tcPr marL="9525" marR="9525" marT="9525" anchor="ctr"/>
                </a:tc>
                <a:tc>
                  <a:txBody>
                    <a:bodyPr/>
                    <a:lstStyle/>
                    <a:p>
                      <a:pPr algn="ctr" rtl="0" fontAlgn="ctr"/>
                      <a:r>
                        <a:rPr lang="en-US" sz="700" dirty="0">
                          <a:effectLst/>
                        </a:rPr>
                        <a:t>Timeline</a:t>
                      </a:r>
                    </a:p>
                  </a:txBody>
                  <a:tcPr marL="9525" marR="9525" marT="9525" anchor="ctr"/>
                </a:tc>
                <a:tc>
                  <a:txBody>
                    <a:bodyPr/>
                    <a:lstStyle/>
                    <a:p>
                      <a:pPr algn="ctr" rtl="0" fontAlgn="ctr"/>
                      <a:r>
                        <a:rPr lang="en-US" sz="700" dirty="0">
                          <a:effectLst/>
                        </a:rPr>
                        <a:t>Evidence of Implementation</a:t>
                      </a:r>
                    </a:p>
                  </a:txBody>
                  <a:tcPr marL="9525" marR="9525" marT="9525" anchor="ctr"/>
                </a:tc>
                <a:tc>
                  <a:txBody>
                    <a:bodyPr/>
                    <a:lstStyle/>
                    <a:p>
                      <a:pPr algn="ctr" rtl="0" fontAlgn="ctr"/>
                      <a:r>
                        <a:rPr lang="en-US" sz="700" dirty="0">
                          <a:effectLst/>
                        </a:rPr>
                        <a:t>Evidence of Impact</a:t>
                      </a:r>
                    </a:p>
                  </a:txBody>
                  <a:tcPr marL="9525" marR="9525" marT="9525" anchor="ctr"/>
                </a:tc>
                <a:tc>
                  <a:txBody>
                    <a:bodyPr/>
                    <a:lstStyle/>
                    <a:p>
                      <a:pPr algn="ctr" rtl="0" fontAlgn="ctr"/>
                      <a:r>
                        <a:rPr lang="en-US" sz="700" dirty="0">
                          <a:effectLst/>
                        </a:rPr>
                        <a:t>Formative/ Summative Assessment</a:t>
                      </a:r>
                    </a:p>
                  </a:txBody>
                  <a:tcPr marL="9525" marR="9525" marT="9525" anchor="ctr"/>
                </a:tc>
                <a:tc>
                  <a:txBody>
                    <a:bodyPr/>
                    <a:lstStyle/>
                    <a:p>
                      <a:pPr algn="ctr" rtl="0" fontAlgn="ctr"/>
                      <a:r>
                        <a:rPr lang="en-US" sz="700" dirty="0">
                          <a:effectLst/>
                        </a:rPr>
                        <a:t>Title-I School- wide Component</a:t>
                      </a:r>
                    </a:p>
                  </a:txBody>
                  <a:tcPr marL="9525" marR="9525" marT="9525" anchor="ctr"/>
                </a:tc>
                <a:extLst>
                  <a:ext uri="{0D108BD9-81ED-4DB2-BD59-A6C34878D82A}">
                    <a16:rowId xmlns:a16="http://schemas.microsoft.com/office/drawing/2014/main" val="613386410"/>
                  </a:ext>
                </a:extLst>
              </a:tr>
              <a:tr h="1104900">
                <a:tc>
                  <a:txBody>
                    <a:bodyPr/>
                    <a:lstStyle/>
                    <a:p>
                      <a:pPr rtl="0" fontAlgn="t"/>
                      <a:r>
                        <a:rPr lang="en-US" sz="700" dirty="0">
                          <a:effectLst/>
                        </a:rPr>
                        <a:t>Collect and assess data to monitor student progress and drive intervention. </a:t>
                      </a:r>
                    </a:p>
                  </a:txBody>
                  <a:tcPr marL="9525" marR="9525" marT="9525"/>
                </a:tc>
                <a:tc>
                  <a:txBody>
                    <a:bodyPr/>
                    <a:lstStyle/>
                    <a:p>
                      <a:pPr lvl="0">
                        <a:buNone/>
                      </a:pPr>
                      <a:r>
                        <a:rPr lang="en-US" sz="700" u="none" strike="noStrike" noProof="0" dirty="0">
                          <a:effectLst/>
                        </a:rPr>
                        <a:t>Teachers</a:t>
                      </a:r>
                    </a:p>
                    <a:p>
                      <a:pPr lvl="0">
                        <a:buNone/>
                      </a:pPr>
                      <a:r>
                        <a:rPr lang="en-US" sz="700" u="none" strike="noStrike" noProof="0" dirty="0">
                          <a:effectLst/>
                        </a:rPr>
                        <a:t>Collaborative Learning Leader</a:t>
                      </a:r>
                    </a:p>
                    <a:p>
                      <a:pPr lvl="0">
                        <a:buNone/>
                      </a:pPr>
                      <a:r>
                        <a:rPr lang="en-US" sz="700" u="none" strike="noStrike" noProof="0" dirty="0">
                          <a:effectLst/>
                        </a:rPr>
                        <a:t>Grade Level Chairs</a:t>
                      </a:r>
                    </a:p>
                    <a:p>
                      <a:pPr lvl="0">
                        <a:buNone/>
                      </a:pPr>
                      <a:r>
                        <a:rPr lang="en-US" sz="700" u="none" strike="noStrike" noProof="0" dirty="0">
                          <a:effectLst/>
                        </a:rPr>
                        <a:t>Principal</a:t>
                      </a:r>
                    </a:p>
                    <a:p>
                      <a:pPr lvl="0">
                        <a:buNone/>
                      </a:pPr>
                      <a:r>
                        <a:rPr lang="en-US" sz="700" u="none" strike="noStrike" noProof="0" dirty="0">
                          <a:effectLst/>
                        </a:rPr>
                        <a:t>Assistant Principal</a:t>
                      </a:r>
                      <a:endParaRPr lang="en-US" dirty="0"/>
                    </a:p>
                  </a:txBody>
                  <a:tcPr marL="9525" marR="9525" marT="9525"/>
                </a:tc>
                <a:tc>
                  <a:txBody>
                    <a:bodyPr/>
                    <a:lstStyle/>
                    <a:p>
                      <a:pPr lvl="0">
                        <a:buNone/>
                      </a:pPr>
                      <a:r>
                        <a:rPr lang="en-US" sz="700" u="none" strike="noStrike" noProof="0" dirty="0">
                          <a:effectLst/>
                        </a:rPr>
                        <a:t>District Curriculum- Frog Street</a:t>
                      </a:r>
                    </a:p>
                    <a:p>
                      <a:pPr lvl="0">
                        <a:buNone/>
                      </a:pPr>
                      <a:r>
                        <a:rPr lang="en-US" sz="700" u="none" strike="noStrike" noProof="0" dirty="0">
                          <a:effectLst/>
                        </a:rPr>
                        <a:t>Creative Curriculum</a:t>
                      </a:r>
                    </a:p>
                    <a:p>
                      <a:pPr lvl="0">
                        <a:buNone/>
                      </a:pPr>
                      <a:r>
                        <a:rPr lang="en-US" sz="700" u="none" strike="noStrike" noProof="0" err="1">
                          <a:effectLst/>
                        </a:rPr>
                        <a:t>Istation</a:t>
                      </a:r>
                      <a:r>
                        <a:rPr lang="en-US" sz="700" u="none" strike="noStrike" noProof="0" dirty="0">
                          <a:effectLst/>
                        </a:rPr>
                        <a:t> Reading</a:t>
                      </a:r>
                    </a:p>
                    <a:p>
                      <a:pPr lvl="0">
                        <a:buNone/>
                      </a:pPr>
                      <a:r>
                        <a:rPr lang="en-US" sz="700" u="none" strike="noStrike" noProof="0" dirty="0">
                          <a:effectLst/>
                        </a:rPr>
                        <a:t>SSRW</a:t>
                      </a:r>
                    </a:p>
                    <a:p>
                      <a:pPr lvl="0">
                        <a:buNone/>
                      </a:pPr>
                      <a:r>
                        <a:rPr lang="en-US" sz="700" u="none" strike="noStrike" noProof="0" dirty="0">
                          <a:effectLst/>
                        </a:rPr>
                        <a:t>Haggerty Phonemic Awareness Program</a:t>
                      </a:r>
                      <a:endParaRPr lang="en-US" dirty="0"/>
                    </a:p>
                  </a:txBody>
                  <a:tcPr marL="9525" marR="9525" marT="9525"/>
                </a:tc>
                <a:tc>
                  <a:txBody>
                    <a:bodyPr/>
                    <a:lstStyle/>
                    <a:p>
                      <a:pPr lvl="0">
                        <a:buNone/>
                      </a:pPr>
                      <a:r>
                        <a:rPr lang="en-US" sz="700" u="none" strike="noStrike" noProof="0" dirty="0">
                          <a:effectLst/>
                        </a:rPr>
                        <a:t>BOY-October 2020</a:t>
                      </a:r>
                    </a:p>
                    <a:p>
                      <a:pPr lvl="0">
                        <a:buNone/>
                      </a:pPr>
                      <a:r>
                        <a:rPr lang="en-US" sz="700" u="none" strike="noStrike" noProof="0" dirty="0">
                          <a:effectLst/>
                        </a:rPr>
                        <a:t>MOY February 2020</a:t>
                      </a:r>
                    </a:p>
                    <a:p>
                      <a:pPr lvl="0">
                        <a:buNone/>
                      </a:pPr>
                      <a:r>
                        <a:rPr lang="en-US" sz="700" u="none" strike="noStrike" noProof="0" dirty="0">
                          <a:effectLst/>
                        </a:rPr>
                        <a:t>EOY- April 2020</a:t>
                      </a:r>
                    </a:p>
                    <a:p>
                      <a:pPr lvl="0">
                        <a:buNone/>
                      </a:pPr>
                      <a:r>
                        <a:rPr lang="en-US" sz="700" u="none" strike="noStrike" noProof="0" dirty="0">
                          <a:effectLst/>
                        </a:rPr>
                        <a:t> Every 6 Weeks</a:t>
                      </a:r>
                      <a:endParaRPr lang="en-US" dirty="0"/>
                    </a:p>
                  </a:txBody>
                  <a:tcPr marL="9525" marR="9525" marT="9525"/>
                </a:tc>
                <a:tc>
                  <a:txBody>
                    <a:bodyPr/>
                    <a:lstStyle/>
                    <a:p>
                      <a:pPr lvl="0">
                        <a:buNone/>
                      </a:pPr>
                      <a:r>
                        <a:rPr lang="en-US" sz="700" u="none" strike="noStrike" noProof="0" dirty="0">
                          <a:effectLst/>
                        </a:rPr>
                        <a:t>District Data Reviews</a:t>
                      </a:r>
                    </a:p>
                    <a:p>
                      <a:pPr lvl="0">
                        <a:buNone/>
                      </a:pPr>
                      <a:r>
                        <a:rPr lang="en-US" sz="700" u="none" strike="noStrike" noProof="0" dirty="0">
                          <a:effectLst/>
                        </a:rPr>
                        <a:t>CLI Engage Reports</a:t>
                      </a:r>
                    </a:p>
                    <a:p>
                      <a:pPr lvl="0">
                        <a:buNone/>
                      </a:pPr>
                      <a:r>
                        <a:rPr lang="en-US" sz="700" u="none" strike="noStrike" noProof="0" dirty="0">
                          <a:effectLst/>
                        </a:rPr>
                        <a:t>Fluency Progress Monitoring</a:t>
                      </a:r>
                    </a:p>
                    <a:p>
                      <a:pPr lvl="0">
                        <a:buNone/>
                      </a:pPr>
                      <a:r>
                        <a:rPr lang="en-US" sz="700" u="none" strike="noStrike" noProof="0" dirty="0">
                          <a:effectLst/>
                        </a:rPr>
                        <a:t>Lesson Plans</a:t>
                      </a:r>
                    </a:p>
                    <a:p>
                      <a:pPr lvl="0">
                        <a:buNone/>
                      </a:pPr>
                      <a:r>
                        <a:rPr lang="en-US" sz="700" u="none" strike="noStrike" noProof="0" dirty="0">
                          <a:effectLst/>
                        </a:rPr>
                        <a:t>Data Wall</a:t>
                      </a:r>
                    </a:p>
                    <a:p>
                      <a:pPr lvl="0">
                        <a:buNone/>
                      </a:pPr>
                      <a:r>
                        <a:rPr lang="en-US" sz="700" u="none" strike="noStrike" noProof="0" dirty="0">
                          <a:effectLst/>
                        </a:rPr>
                        <a:t>Walkthroughs</a:t>
                      </a:r>
                      <a:endParaRPr lang="en-US" dirty="0"/>
                    </a:p>
                  </a:txBody>
                  <a:tcPr marL="9525" marR="9525" marT="9525"/>
                </a:tc>
                <a:tc>
                  <a:txBody>
                    <a:bodyPr/>
                    <a:lstStyle/>
                    <a:p>
                      <a:pPr lvl="0">
                        <a:buNone/>
                      </a:pPr>
                      <a:r>
                        <a:rPr lang="en-US" sz="700" u="none" strike="noStrike" noProof="0" dirty="0">
                          <a:effectLst/>
                        </a:rPr>
                        <a:t>Increase percentage of On-Track students  (CLI)</a:t>
                      </a:r>
                    </a:p>
                    <a:p>
                      <a:pPr lvl="0">
                        <a:buNone/>
                      </a:pPr>
                      <a:r>
                        <a:rPr lang="en-US" sz="700" u="none" strike="noStrike" noProof="0" dirty="0">
                          <a:effectLst/>
                        </a:rPr>
                        <a:t> Increase of Student Growth on Rapid Letter Fluency</a:t>
                      </a:r>
                      <a:endParaRPr lang="en-US" dirty="0"/>
                    </a:p>
                  </a:txBody>
                  <a:tcPr marL="9525" marR="9525" marT="9525"/>
                </a:tc>
                <a:tc>
                  <a:txBody>
                    <a:bodyPr/>
                    <a:lstStyle/>
                    <a:p>
                      <a:pPr lvl="0">
                        <a:buNone/>
                      </a:pPr>
                      <a:r>
                        <a:rPr lang="en-US" sz="700" u="none" strike="noStrike" noProof="0" dirty="0">
                          <a:effectLst/>
                        </a:rPr>
                        <a:t>Rapid Letter Naming Fluency Checks every 6 weeks</a:t>
                      </a:r>
                    </a:p>
                    <a:p>
                      <a:pPr lvl="0">
                        <a:buNone/>
                      </a:pPr>
                      <a:endParaRPr lang="en-US" sz="700" u="none" strike="noStrike" noProof="0" dirty="0">
                        <a:effectLst/>
                      </a:endParaRPr>
                    </a:p>
                    <a:p>
                      <a:pPr lvl="0">
                        <a:buNone/>
                      </a:pPr>
                      <a:r>
                        <a:rPr lang="en-US" sz="700" u="none" strike="noStrike" noProof="0" dirty="0">
                          <a:effectLst/>
                        </a:rPr>
                        <a:t>Circle Progress Monitoring Assessment</a:t>
                      </a:r>
                      <a:endParaRPr lang="en-US" dirty="0"/>
                    </a:p>
                  </a:txBody>
                  <a:tcPr marL="9525" marR="9525" marT="9525"/>
                </a:tc>
                <a:tc>
                  <a:txBody>
                    <a:bodyPr/>
                    <a:lstStyle/>
                    <a:p>
                      <a:pPr lvl="0">
                        <a:buNone/>
                      </a:pPr>
                      <a:r>
                        <a:rPr lang="en-US" sz="700" u="none" strike="noStrike" noProof="0" dirty="0">
                          <a:effectLst/>
                        </a:rPr>
                        <a:t>2. Reform  Strategies </a:t>
                      </a:r>
                      <a:r>
                        <a:rPr lang="en-US" sz="700" u="none" strike="noStrike" noProof="0" err="1">
                          <a:effectLst/>
                        </a:rPr>
                        <a:t>a,b,c</a:t>
                      </a:r>
                      <a:endParaRPr lang="en-US" err="1"/>
                    </a:p>
                  </a:txBody>
                  <a:tcPr marL="9525" marR="9525" marT="9525"/>
                </a:tc>
                <a:extLst>
                  <a:ext uri="{0D108BD9-81ED-4DB2-BD59-A6C34878D82A}">
                    <a16:rowId xmlns:a16="http://schemas.microsoft.com/office/drawing/2014/main" val="1695768122"/>
                  </a:ext>
                </a:extLst>
              </a:tr>
              <a:tr h="190500">
                <a:tc>
                  <a:txBody>
                    <a:bodyPr/>
                    <a:lstStyle/>
                    <a:p>
                      <a:pPr algn="ctr" rtl="0" fontAlgn="ctr"/>
                      <a:r>
                        <a:rPr lang="en-US" sz="700" dirty="0">
                          <a:effectLst/>
                        </a:rPr>
                        <a:t>Action Steps</a:t>
                      </a: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r>
                        <a:rPr lang="en-US" sz="700" dirty="0">
                          <a:effectLst/>
                        </a:rPr>
                        <a:t> Re</a:t>
                      </a:r>
                    </a:p>
                  </a:txBody>
                  <a:tcPr marL="9525" marR="9525" marT="9525" anchor="ctr"/>
                </a:tc>
                <a:extLst>
                  <a:ext uri="{0D108BD9-81ED-4DB2-BD59-A6C34878D82A}">
                    <a16:rowId xmlns:a16="http://schemas.microsoft.com/office/drawing/2014/main" val="4083853917"/>
                  </a:ext>
                </a:extLst>
              </a:tr>
              <a:tr h="114300">
                <a:tc gridSpan="8">
                  <a:txBody>
                    <a:bodyPr/>
                    <a:lstStyle/>
                    <a:p>
                      <a:pPr lvl="0">
                        <a:buNone/>
                      </a:pPr>
                      <a:r>
                        <a:rPr lang="en-US" sz="700" u="none" strike="noStrike" noProof="0" dirty="0">
                          <a:effectLst/>
                        </a:rPr>
                        <a:t>1) Allocate resources ( SSRW, </a:t>
                      </a:r>
                      <a:r>
                        <a:rPr lang="en-US" sz="700" u="none" strike="noStrike" noProof="0" err="1">
                          <a:effectLst/>
                        </a:rPr>
                        <a:t>Istation</a:t>
                      </a:r>
                      <a:r>
                        <a:rPr lang="en-US" sz="700" u="none" strike="noStrike" noProof="0" dirty="0">
                          <a:effectLst/>
                        </a:rPr>
                        <a:t>, </a:t>
                      </a:r>
                      <a:r>
                        <a:rPr lang="en-US" sz="700" u="none" strike="noStrike" noProof="0" err="1">
                          <a:effectLst/>
                        </a:rPr>
                        <a:t>Haggery</a:t>
                      </a:r>
                      <a:r>
                        <a:rPr lang="en-US" sz="700" u="none" strike="noStrike" noProof="0" dirty="0">
                          <a:effectLst/>
                        </a:rPr>
                        <a:t> Phonemic Awareness Program, </a:t>
                      </a:r>
                      <a:r>
                        <a:rPr lang="en-US" sz="700" u="none" strike="noStrike" noProof="0" err="1">
                          <a:effectLst/>
                        </a:rPr>
                        <a:t>Frogstreet</a:t>
                      </a:r>
                      <a:r>
                        <a:rPr lang="en-US" sz="700" u="none" strike="noStrike" noProof="0" dirty="0">
                          <a:effectLst/>
                        </a:rPr>
                        <a:t> </a:t>
                      </a:r>
                      <a:r>
                        <a:rPr lang="en-US" sz="700" u="none" strike="noStrike" noProof="0" err="1">
                          <a:effectLst/>
                        </a:rPr>
                        <a:t>Curriculumn</a:t>
                      </a:r>
                      <a:r>
                        <a:rPr lang="en-US" sz="700" u="none" strike="noStrike" noProof="0" dirty="0">
                          <a:effectLst/>
                        </a:rPr>
                        <a:t>, Creative Curriculum,  Fairy Tales Big Books) </a:t>
                      </a:r>
                      <a:endParaRPr lang="en-US" dirty="0"/>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966327838"/>
                  </a:ext>
                </a:extLst>
              </a:tr>
              <a:tr h="114300">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3314567721"/>
                  </a:ext>
                </a:extLst>
              </a:tr>
              <a:tr h="114300">
                <a:tc gridSpan="8">
                  <a:txBody>
                    <a:bodyPr/>
                    <a:lstStyle/>
                    <a:p>
                      <a:pPr fontAlgn="t"/>
                      <a:r>
                        <a:rPr lang="en-US" sz="700" dirty="0">
                          <a:effectLst/>
                        </a:rPr>
                        <a:t>2) Monitor usage of programs to track student progress and adjust instructional delivery or interventions</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635456670"/>
                  </a:ext>
                </a:extLst>
              </a:tr>
              <a:tr h="1057275">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extLst>
                  <a:ext uri="{0D108BD9-81ED-4DB2-BD59-A6C34878D82A}">
                    <a16:rowId xmlns:a16="http://schemas.microsoft.com/office/drawing/2014/main" val="2050424949"/>
                  </a:ext>
                </a:extLst>
              </a:tr>
            </a:tbl>
          </a:graphicData>
        </a:graphic>
      </p:graphicFrame>
      <p:sp>
        <p:nvSpPr>
          <p:cNvPr id="7" name="TextBox 6">
            <a:extLst>
              <a:ext uri="{FF2B5EF4-FFF2-40B4-BE49-F238E27FC236}">
                <a16:creationId xmlns:a16="http://schemas.microsoft.com/office/drawing/2014/main" id="{C02A5E58-6AA6-4F3D-97A7-B764EEB4F6D5}"/>
              </a:ext>
            </a:extLst>
          </p:cNvPr>
          <p:cNvSpPr txBox="1"/>
          <p:nvPr/>
        </p:nvSpPr>
        <p:spPr>
          <a:xfrm>
            <a:off x="3200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Tree>
    <p:extLst>
      <p:ext uri="{BB962C8B-B14F-4D97-AF65-F5344CB8AC3E}">
        <p14:creationId xmlns:p14="http://schemas.microsoft.com/office/powerpoint/2010/main" val="11063157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A4418C0-9E28-4F88-B456-121874D6EBA1}"/>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19</a:t>
            </a:fld>
            <a:endParaRPr lang="en-US" sz="900"/>
          </a:p>
        </p:txBody>
      </p:sp>
      <p:graphicFrame>
        <p:nvGraphicFramePr>
          <p:cNvPr id="8" name="Table 5">
            <a:extLst>
              <a:ext uri="{FF2B5EF4-FFF2-40B4-BE49-F238E27FC236}">
                <a16:creationId xmlns:a16="http://schemas.microsoft.com/office/drawing/2014/main" id="{8CCDA291-3961-4E7F-B803-15DC255BE689}"/>
              </a:ext>
            </a:extLst>
          </p:cNvPr>
          <p:cNvGraphicFramePr>
            <a:graphicFrameLocks noGrp="1"/>
          </p:cNvGraphicFramePr>
          <p:nvPr>
            <p:extLst>
              <p:ext uri="{D42A27DB-BD31-4B8C-83A1-F6EECF244321}">
                <p14:modId xmlns:p14="http://schemas.microsoft.com/office/powerpoint/2010/main" val="2015048412"/>
              </p:ext>
            </p:extLst>
          </p:nvPr>
        </p:nvGraphicFramePr>
        <p:xfrm>
          <a:off x="118241" y="891737"/>
          <a:ext cx="8878867" cy="4909190"/>
        </p:xfrm>
        <a:graphic>
          <a:graphicData uri="http://schemas.openxmlformats.org/drawingml/2006/table">
            <a:tbl>
              <a:tblPr firstRow="1" bandRow="1">
                <a:tableStyleId>{5C22544A-7EE6-4342-B048-85BDC9FD1C3A}</a:tableStyleId>
              </a:tblPr>
              <a:tblGrid>
                <a:gridCol w="1624946">
                  <a:extLst>
                    <a:ext uri="{9D8B030D-6E8A-4147-A177-3AD203B41FA5}">
                      <a16:colId xmlns:a16="http://schemas.microsoft.com/office/drawing/2014/main" val="3861874168"/>
                    </a:ext>
                  </a:extLst>
                </a:gridCol>
                <a:gridCol w="1046929">
                  <a:extLst>
                    <a:ext uri="{9D8B030D-6E8A-4147-A177-3AD203B41FA5}">
                      <a16:colId xmlns:a16="http://schemas.microsoft.com/office/drawing/2014/main" val="3253071917"/>
                    </a:ext>
                  </a:extLst>
                </a:gridCol>
                <a:gridCol w="1051844">
                  <a:extLst>
                    <a:ext uri="{9D8B030D-6E8A-4147-A177-3AD203B41FA5}">
                      <a16:colId xmlns:a16="http://schemas.microsoft.com/office/drawing/2014/main" val="974722743"/>
                    </a:ext>
                  </a:extLst>
                </a:gridCol>
                <a:gridCol w="651494">
                  <a:extLst>
                    <a:ext uri="{9D8B030D-6E8A-4147-A177-3AD203B41FA5}">
                      <a16:colId xmlns:a16="http://schemas.microsoft.com/office/drawing/2014/main" val="4043029237"/>
                    </a:ext>
                  </a:extLst>
                </a:gridCol>
                <a:gridCol w="1071563">
                  <a:extLst>
                    <a:ext uri="{9D8B030D-6E8A-4147-A177-3AD203B41FA5}">
                      <a16:colId xmlns:a16="http://schemas.microsoft.com/office/drawing/2014/main" val="3500375678"/>
                    </a:ext>
                  </a:extLst>
                </a:gridCol>
                <a:gridCol w="1194729">
                  <a:extLst>
                    <a:ext uri="{9D8B030D-6E8A-4147-A177-3AD203B41FA5}">
                      <a16:colId xmlns:a16="http://schemas.microsoft.com/office/drawing/2014/main" val="2955678808"/>
                    </a:ext>
                  </a:extLst>
                </a:gridCol>
                <a:gridCol w="1537421">
                  <a:extLst>
                    <a:ext uri="{9D8B030D-6E8A-4147-A177-3AD203B41FA5}">
                      <a16:colId xmlns:a16="http://schemas.microsoft.com/office/drawing/2014/main" val="3418067718"/>
                    </a:ext>
                  </a:extLst>
                </a:gridCol>
                <a:gridCol w="699941">
                  <a:extLst>
                    <a:ext uri="{9D8B030D-6E8A-4147-A177-3AD203B41FA5}">
                      <a16:colId xmlns:a16="http://schemas.microsoft.com/office/drawing/2014/main" val="2336731885"/>
                    </a:ext>
                  </a:extLst>
                </a:gridCol>
              </a:tblGrid>
              <a:tr h="338712">
                <a:tc gridSpan="8">
                  <a:txBody>
                    <a:bodyPr/>
                    <a:lstStyle/>
                    <a:p>
                      <a:r>
                        <a:rPr lang="en-US" sz="800" b="1" spc="0" baseline="0">
                          <a:solidFill>
                            <a:schemeClr val="bg1"/>
                          </a:solidFill>
                          <a:latin typeface="+mn-lt"/>
                          <a:cs typeface="Calibri"/>
                        </a:rPr>
                        <a:t>Focus Area 1: Improve Student Achievement, CCMR and Graduation Rate</a:t>
                      </a:r>
                    </a:p>
                    <a:p>
                      <a:pPr lvl="0">
                        <a:lnSpc>
                          <a:spcPct val="90000"/>
                        </a:lnSpc>
                        <a:buNone/>
                      </a:pPr>
                      <a:r>
                        <a:rPr lang="en-US" sz="800" b="1" spc="0" baseline="0">
                          <a:solidFill>
                            <a:schemeClr val="bg1"/>
                          </a:solidFill>
                          <a:latin typeface="+mn-lt"/>
                          <a:cs typeface="Calibri"/>
                        </a:rPr>
                        <a:t>Annual Goal: 100% of the district curriculum will be aligned to the state standards during the 2019-2020 school year.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extLst>
                  <a:ext uri="{0D108BD9-81ED-4DB2-BD59-A6C34878D82A}">
                    <a16:rowId xmlns:a16="http://schemas.microsoft.com/office/drawing/2014/main" val="2942057712"/>
                  </a:ext>
                </a:extLst>
              </a:tr>
              <a:tr h="194310">
                <a:tc gridSpan="8">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800" b="1" spc="0" baseline="0">
                          <a:solidFill>
                            <a:schemeClr val="bg1"/>
                          </a:solidFill>
                          <a:latin typeface="+mn-lt"/>
                          <a:cs typeface="Calibri"/>
                        </a:rPr>
                        <a:t>Objective 1: Curriculum will be horizontally aligned in 2019-2020 in all contents.</a:t>
                      </a:r>
                      <a:endParaRPr lang="en-US" sz="800" spc="0" baseline="0">
                        <a:solidFill>
                          <a:schemeClr val="bg1"/>
                        </a:solidFill>
                        <a:latin typeface="+mn-lt"/>
                        <a:cs typeface="Calibri"/>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1761229800"/>
                  </a:ext>
                </a:extLst>
              </a:tr>
              <a:tr h="349758">
                <a:tc>
                  <a:txBody>
                    <a:bodyPr/>
                    <a:lstStyle/>
                    <a:p>
                      <a:pPr algn="ctr"/>
                      <a:r>
                        <a:rPr lang="en-US" sz="700" b="1" spc="0" baseline="0"/>
                        <a:t>STRATEGIES AND ACTION STEPS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PERSON(S) RESPONSIBLE</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RESOURCES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TIMELINES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EVIDENCE OF IMPLEMENTATION</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EVIDENCE OF IMPACT</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FORMATIVE/SUMMATIVE</a:t>
                      </a:r>
                    </a:p>
                  </a:txBody>
                  <a:tcPr marL="20574" marR="20574"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Title I SCHOOLWIDE COMPONENTS</a:t>
                      </a:r>
                    </a:p>
                  </a:txBody>
                  <a:tcPr marL="20574" marR="20574"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684852603"/>
                  </a:ext>
                </a:extLst>
              </a:tr>
              <a:tr h="990077">
                <a:tc>
                  <a:txBody>
                    <a:bodyPr/>
                    <a:lstStyle/>
                    <a:p>
                      <a:pPr algn="l">
                        <a:lnSpc>
                          <a:spcPct val="90000"/>
                        </a:lnSpc>
                      </a:pPr>
                      <a:r>
                        <a:rPr lang="en-US" sz="800" spc="0" baseline="0">
                          <a:solidFill>
                            <a:schemeClr val="dk1"/>
                          </a:solidFill>
                          <a:latin typeface="+mn-lt"/>
                          <a:ea typeface="+mn-ea"/>
                          <a:cs typeface="Calibri"/>
                        </a:rPr>
                        <a:t>Summer curriculum writing projects for all assessed content areas and grade levels will be scheduled based on a need's assessment using data and trends</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teachers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TEKS resources </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a:t>
                      </a:r>
                      <a:r>
                        <a:rPr lang="en-US" sz="800" spc="0" baseline="0" err="1">
                          <a:latin typeface="+mn-lt"/>
                          <a:cs typeface="Calibri"/>
                        </a:rPr>
                        <a:t>Temry</a:t>
                      </a:r>
                      <a:r>
                        <a:rPr lang="en-US" sz="800" spc="0" baseline="0">
                          <a:latin typeface="+mn-lt"/>
                          <a:cs typeface="Calibri"/>
                        </a:rPr>
                        <a:t> </a:t>
                      </a:r>
                      <a:r>
                        <a:rPr lang="en-US" sz="800" spc="0" baseline="0" err="1">
                          <a:latin typeface="+mn-lt"/>
                          <a:cs typeface="Calibri"/>
                        </a:rPr>
                        <a:t>Cardplates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Calendar</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State and local student data</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June 2019 – Aug. 2020</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documents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Lesson plans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Collaborative Learning Leader [CLL] agendas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Walkthrough documents</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Student Achievement gains on the STAAR</a:t>
                      </a:r>
                    </a:p>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Teacher retention</a:t>
                      </a:r>
                    </a:p>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Results Driven Accountability Report</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97097177"/>
                  </a:ext>
                </a:extLst>
              </a:tr>
              <a:tr h="990077">
                <a:tc>
                  <a:txBody>
                    <a:bodyPr/>
                    <a:lstStyle/>
                    <a:p>
                      <a:pPr marL="0" indent="0" algn="l">
                        <a:lnSpc>
                          <a:spcPct val="90000"/>
                        </a:lnSpc>
                        <a:spcBef>
                          <a:spcPts val="600"/>
                        </a:spcBef>
                      </a:pPr>
                      <a:r>
                        <a:rPr lang="en-US" sz="800" spc="0" baseline="0">
                          <a:latin typeface="+mn-lt"/>
                          <a:cs typeface="Calibri"/>
                        </a:rPr>
                        <a:t>Training will be provided throughout the school year on assessed state standards, Domain I, Domain II, &amp; Domain III, Distinction requirements and the use of data and trends to develop an intentional curriculum for each course.</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teachers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Training materials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Training agendas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Item analysis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Assessed curriculum documents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guides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BM1</a:t>
                      </a:r>
                    </a:p>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BM2</a:t>
                      </a:r>
                    </a:p>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June 2019 Results </a:t>
                      </a:r>
                    </a:p>
                    <a:p>
                      <a:pPr marL="267335" lvl="0" indent="-171450" algn="l">
                        <a:lnSpc>
                          <a:spcPct val="80000"/>
                        </a:lnSpc>
                        <a:spcBef>
                          <a:spcPts val="0"/>
                        </a:spcBef>
                        <a:spcAft>
                          <a:spcPts val="300"/>
                        </a:spcAft>
                        <a:buFont typeface="Calibri" panose="020F0502020204030204" pitchFamily="34" charset="0"/>
                        <a:buChar char="−"/>
                      </a:pP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Agendas and sign-in sheets</a:t>
                      </a:r>
                    </a:p>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District assessments </a:t>
                      </a:r>
                    </a:p>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State</a:t>
                      </a:r>
                      <a:r>
                        <a:rPr sz="800" spc="0" baseline="0">
                          <a:latin typeface="+mn-lt"/>
                          <a:cs typeface="Calibri"/>
                        </a:rPr>
                        <a:t> and</a:t>
                      </a:r>
                      <a:r>
                        <a:rPr lang="en-US" sz="800" spc="0" baseline="0">
                          <a:latin typeface="+mn-lt"/>
                          <a:cs typeface="Calibri"/>
                        </a:rPr>
                        <a:t> regional</a:t>
                      </a:r>
                      <a:r>
                        <a:rPr sz="800" spc="0" baseline="0">
                          <a:latin typeface="+mn-lt"/>
                          <a:cs typeface="Calibri"/>
                        </a:rPr>
                        <a:t> </a:t>
                      </a:r>
                      <a:r>
                        <a:rPr lang="en-US" sz="800" spc="0" baseline="0">
                          <a:latin typeface="+mn-lt"/>
                          <a:cs typeface="Calibri"/>
                        </a:rPr>
                        <a:t>accountability </a:t>
                      </a:r>
                      <a:r>
                        <a:rPr sz="800" spc="0" baseline="0">
                          <a:latin typeface="+mn-lt"/>
                          <a:cs typeface="Calibri"/>
                        </a:rPr>
                        <a:t>documents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sz="800" spc="0" baseline="0">
                          <a:latin typeface="+mn-lt"/>
                          <a:cs typeface="Calibri"/>
                        </a:rPr>
                        <a:t>Student</a:t>
                      </a:r>
                      <a:r>
                        <a:rPr lang="en-US" sz="800" spc="0" baseline="0">
                          <a:latin typeface="+mn-lt"/>
                          <a:cs typeface="Calibri"/>
                        </a:rPr>
                        <a:t> achievement </a:t>
                      </a:r>
                      <a:r>
                        <a:rPr sz="800" spc="0" baseline="0">
                          <a:latin typeface="+mn-lt"/>
                          <a:cs typeface="Calibri"/>
                        </a:rPr>
                        <a:t>gains on the</a:t>
                      </a:r>
                      <a:r>
                        <a:rPr lang="en-US" sz="800" spc="0" baseline="0">
                          <a:latin typeface="+mn-lt"/>
                          <a:cs typeface="Calibri"/>
                        </a:rPr>
                        <a:t> </a:t>
                      </a:r>
                      <a:r>
                        <a:rPr sz="800" spc="0" baseline="0">
                          <a:latin typeface="+mn-lt"/>
                          <a:cs typeface="Calibri"/>
                        </a:rPr>
                        <a:t> STAAR, Domain</a:t>
                      </a:r>
                      <a:r>
                        <a:rPr lang="en-US" sz="800" spc="0" baseline="0">
                          <a:latin typeface="+mn-lt"/>
                          <a:cs typeface="Calibri"/>
                        </a:rPr>
                        <a:t> </a:t>
                      </a:r>
                      <a:r>
                        <a:rPr sz="800" spc="0" baseline="0">
                          <a:latin typeface="+mn-lt"/>
                          <a:cs typeface="Calibri"/>
                        </a:rPr>
                        <a:t>III, TELPAS,</a:t>
                      </a:r>
                      <a:r>
                        <a:rPr lang="en-US" sz="800" spc="0" baseline="0">
                          <a:latin typeface="+mn-lt"/>
                          <a:cs typeface="Calibri"/>
                        </a:rPr>
                        <a:t> Results Driven Accountability Report</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2827570"/>
                  </a:ext>
                </a:extLst>
              </a:tr>
              <a:tr h="990077">
                <a:tc>
                  <a:txBody>
                    <a:bodyPr/>
                    <a:lstStyle/>
                    <a:p>
                      <a:pPr marL="0" indent="0" algn="l">
                        <a:lnSpc>
                          <a:spcPct val="90000"/>
                        </a:lnSpc>
                        <a:spcBef>
                          <a:spcPts val="600"/>
                        </a:spcBef>
                      </a:pPr>
                      <a:r>
                        <a:rPr lang="en-US" sz="800" spc="0" baseline="0">
                          <a:latin typeface="+mn-lt"/>
                          <a:cs typeface="Calibri"/>
                        </a:rPr>
                        <a:t>Curriculum documents</a:t>
                      </a:r>
                      <a:r>
                        <a:rPr sz="800" spc="0" baseline="0">
                          <a:latin typeface="+mn-lt"/>
                          <a:cs typeface="Calibri"/>
                        </a:rPr>
                        <a:t> will include </a:t>
                      </a:r>
                      <a:r>
                        <a:rPr lang="en-US" sz="800" spc="0" baseline="0">
                          <a:latin typeface="+mn-lt"/>
                          <a:cs typeface="Calibri"/>
                        </a:rPr>
                        <a:t> </a:t>
                      </a:r>
                      <a:r>
                        <a:rPr sz="800" spc="0" baseline="0">
                          <a:latin typeface="+mn-lt"/>
                          <a:cs typeface="Calibri"/>
                        </a:rPr>
                        <a:t>ELPS</a:t>
                      </a:r>
                      <a:r>
                        <a:rPr lang="en-US" sz="800" spc="0" baseline="0">
                          <a:latin typeface="+mn-lt"/>
                          <a:cs typeface="Calibri"/>
                        </a:rPr>
                        <a:t> strategies, </a:t>
                      </a:r>
                      <a:r>
                        <a:rPr sz="800" spc="0" baseline="0">
                          <a:latin typeface="+mn-lt"/>
                          <a:cs typeface="Calibri"/>
                        </a:rPr>
                        <a:t>accommodations,</a:t>
                      </a:r>
                      <a:r>
                        <a:rPr lang="en-US" sz="800" spc="0" baseline="0">
                          <a:latin typeface="+mn-lt"/>
                          <a:cs typeface="Calibri"/>
                        </a:rPr>
                        <a:t> </a:t>
                      </a:r>
                      <a:r>
                        <a:rPr sz="800" spc="0" baseline="0">
                          <a:latin typeface="+mn-lt"/>
                          <a:cs typeface="Calibri"/>
                        </a:rPr>
                        <a:t>differentiated instruction for All</a:t>
                      </a:r>
                      <a:r>
                        <a:rPr lang="en-US" sz="800" spc="0" baseline="0">
                          <a:latin typeface="+mn-lt"/>
                          <a:cs typeface="Calibri"/>
                        </a:rPr>
                        <a:t> </a:t>
                      </a:r>
                      <a:r>
                        <a:rPr sz="800" spc="0" baseline="0">
                          <a:latin typeface="+mn-lt"/>
                          <a:cs typeface="Calibri"/>
                        </a:rPr>
                        <a:t>Students</a:t>
                      </a:r>
                      <a:r>
                        <a:rPr lang="en-US" sz="800" spc="0" baseline="0">
                          <a:latin typeface="+mn-lt"/>
                          <a:cs typeface="Calibri"/>
                        </a:rPr>
                        <a:t>.</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coaches</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Dual Language Director</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lnSpc>
                          <a:spcPct val="80000"/>
                        </a:lnSpc>
                        <a:spcBef>
                          <a:spcPts val="0"/>
                        </a:spcBef>
                        <a:spcAft>
                          <a:spcPts val="300"/>
                        </a:spcAft>
                        <a:buNone/>
                      </a:pPr>
                      <a:r>
                        <a:rPr lang="en-US" sz="800" spc="0" baseline="0">
                          <a:latin typeface="+mn-lt"/>
                          <a:cs typeface="Calibri"/>
                        </a:rPr>
                        <a:t>-English Language Proficiency documents</a:t>
                      </a:r>
                    </a:p>
                    <a:p>
                      <a:pPr marL="0" lvl="0" indent="0" algn="l">
                        <a:lnSpc>
                          <a:spcPct val="80000"/>
                        </a:lnSpc>
                        <a:spcBef>
                          <a:spcPts val="0"/>
                        </a:spcBef>
                        <a:spcAft>
                          <a:spcPts val="300"/>
                        </a:spcAft>
                        <a:buNone/>
                      </a:pPr>
                      <a:r>
                        <a:rPr lang="en-US" sz="800" spc="0" baseline="0">
                          <a:latin typeface="+mn-lt"/>
                          <a:cs typeface="Calibri"/>
                        </a:rPr>
                        <a:t>-individual student accommodations for each content</a:t>
                      </a:r>
                    </a:p>
                    <a:p>
                      <a:pPr marL="0" lvl="0" indent="0" algn="l">
                        <a:lnSpc>
                          <a:spcPct val="80000"/>
                        </a:lnSpc>
                        <a:spcBef>
                          <a:spcPts val="0"/>
                        </a:spcBef>
                        <a:spcAft>
                          <a:spcPts val="300"/>
                        </a:spcAft>
                        <a:buNone/>
                      </a:pPr>
                      <a:r>
                        <a:rPr lang="en-US" sz="800" spc="0" baseline="0">
                          <a:latin typeface="+mn-lt"/>
                          <a:cs typeface="Calibri"/>
                        </a:rPr>
                        <a:t>-lesson that differentiate instructions </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Sep. 2019 – Aug. 2020</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Curriculum documents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Lesson plans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CLL agendas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Walkthrough documents</a:t>
                      </a:r>
                    </a:p>
                    <a:p>
                      <a:pPr marL="267335" marR="73025" lvl="0" indent="-171450" algn="l">
                        <a:lnSpc>
                          <a:spcPct val="80000"/>
                        </a:lnSpc>
                        <a:spcBef>
                          <a:spcPts val="0"/>
                        </a:spcBef>
                        <a:spcAft>
                          <a:spcPts val="300"/>
                        </a:spcAft>
                        <a:buFont typeface="Calibri" panose="020F0502020204030204" pitchFamily="34" charset="0"/>
                        <a:buChar char="−"/>
                      </a:pP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Student achievement gains on the  STAAR, Domain III, TELPAS, Results Driven Accountability Report</a:t>
                      </a:r>
                      <a:endParaRPr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4109228"/>
                  </a:ext>
                </a:extLst>
              </a:tr>
              <a:tr h="990077">
                <a:tc>
                  <a:txBody>
                    <a:bodyPr/>
                    <a:lstStyle/>
                    <a:p>
                      <a:pPr marL="0" indent="0" algn="l">
                        <a:lnSpc>
                          <a:spcPct val="90000"/>
                        </a:lnSpc>
                        <a:spcBef>
                          <a:spcPts val="600"/>
                        </a:spcBef>
                      </a:pPr>
                      <a:r>
                        <a:rPr lang="en-US" sz="800" spc="0" baseline="0">
                          <a:latin typeface="+mn-lt"/>
                          <a:cs typeface="Calibri"/>
                        </a:rPr>
                        <a:t>Testing calendars and instructional timelines  will be written each school year for all assessed courses and shared with principals to provide district-wide alignment of assessments.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Assessment Director</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Coordinators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Assessment calendar</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Instructional timelines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Assessed curriculum</a:t>
                      </a:r>
                    </a:p>
                    <a:p>
                      <a:pPr marL="0" lvl="0" indent="0" algn="l">
                        <a:lnSpc>
                          <a:spcPct val="80000"/>
                        </a:lnSpc>
                        <a:spcBef>
                          <a:spcPts val="0"/>
                        </a:spcBef>
                        <a:spcAft>
                          <a:spcPts val="300"/>
                        </a:spcAft>
                        <a:buNone/>
                      </a:pPr>
                      <a:endParaRPr lang="en-US" sz="800" spc="0" baseline="0">
                        <a:latin typeface="+mn-lt"/>
                        <a:cs typeface="Calibri"/>
                      </a:endParaRPr>
                    </a:p>
                    <a:p>
                      <a:pPr marL="112395" lvl="0" indent="-112395" algn="l">
                        <a:lnSpc>
                          <a:spcPct val="80000"/>
                        </a:lnSpc>
                        <a:spcBef>
                          <a:spcPts val="0"/>
                        </a:spcBef>
                        <a:spcAft>
                          <a:spcPts val="300"/>
                        </a:spcAft>
                        <a:buFont typeface="Calibri" panose="020F0502020204030204" pitchFamily="34" charset="0"/>
                        <a:buChar char="−"/>
                      </a:pPr>
                      <a:endParaRPr lang="en-US"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Sep. 2019 – Aug. 2020</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119380" indent="-112395" algn="l">
                        <a:lnSpc>
                          <a:spcPct val="80000"/>
                        </a:lnSpc>
                        <a:spcBef>
                          <a:spcPts val="0"/>
                        </a:spcBef>
                        <a:spcAft>
                          <a:spcPts val="300"/>
                        </a:spcAft>
                        <a:buFont typeface="Calibri" panose="020F0502020204030204" pitchFamily="34" charset="0"/>
                        <a:buChar char="−"/>
                      </a:pPr>
                      <a:r>
                        <a:rPr sz="800" spc="0" baseline="0">
                          <a:latin typeface="+mn-lt"/>
                          <a:cs typeface="Calibri"/>
                        </a:rPr>
                        <a:t>Completed </a:t>
                      </a:r>
                      <a:r>
                        <a:rPr lang="en-US" sz="800" spc="0" baseline="0">
                          <a:latin typeface="+mn-lt"/>
                          <a:cs typeface="Calibri"/>
                        </a:rPr>
                        <a:t>testing calendars and timelines</a:t>
                      </a:r>
                    </a:p>
                    <a:p>
                      <a:pPr marL="112395" marR="11938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Agendas and sign in sheets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Student achievement gains on the  STAAR, Domain III, TELPAS, Results Driven Accountability Report</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 II,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Education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4131851"/>
                  </a:ext>
                </a:extLst>
              </a:tr>
            </a:tbl>
          </a:graphicData>
        </a:graphic>
      </p:graphicFrame>
      <p:graphicFrame>
        <p:nvGraphicFramePr>
          <p:cNvPr id="3" name="Table 2">
            <a:extLst>
              <a:ext uri="{FF2B5EF4-FFF2-40B4-BE49-F238E27FC236}">
                <a16:creationId xmlns:a16="http://schemas.microsoft.com/office/drawing/2014/main" id="{5EB550BA-61C7-4A25-8AC6-028340D5D590}"/>
              </a:ext>
            </a:extLst>
          </p:cNvPr>
          <p:cNvGraphicFramePr>
            <a:graphicFrameLocks noGrp="1"/>
          </p:cNvGraphicFramePr>
          <p:nvPr>
            <p:extLst>
              <p:ext uri="{D42A27DB-BD31-4B8C-83A1-F6EECF244321}">
                <p14:modId xmlns:p14="http://schemas.microsoft.com/office/powerpoint/2010/main" val="3974885754"/>
              </p:ext>
            </p:extLst>
          </p:nvPr>
        </p:nvGraphicFramePr>
        <p:xfrm>
          <a:off x="120650" y="246697"/>
          <a:ext cx="8902690" cy="6162040"/>
        </p:xfrm>
        <a:graphic>
          <a:graphicData uri="http://schemas.openxmlformats.org/drawingml/2006/table">
            <a:tbl>
              <a:tblPr firstRow="1" bandRow="1">
                <a:tableStyleId>{21E4AEA4-8DFA-4A89-87EB-49C32662AFE0}</a:tableStyleId>
              </a:tblPr>
              <a:tblGrid>
                <a:gridCol w="1362075">
                  <a:extLst>
                    <a:ext uri="{9D8B030D-6E8A-4147-A177-3AD203B41FA5}">
                      <a16:colId xmlns:a16="http://schemas.microsoft.com/office/drawing/2014/main" val="215871438"/>
                    </a:ext>
                  </a:extLst>
                </a:gridCol>
                <a:gridCol w="1044059">
                  <a:extLst>
                    <a:ext uri="{9D8B030D-6E8A-4147-A177-3AD203B41FA5}">
                      <a16:colId xmlns:a16="http://schemas.microsoft.com/office/drawing/2014/main" val="792922077"/>
                    </a:ext>
                  </a:extLst>
                </a:gridCol>
                <a:gridCol w="1028700">
                  <a:extLst>
                    <a:ext uri="{9D8B030D-6E8A-4147-A177-3AD203B41FA5}">
                      <a16:colId xmlns:a16="http://schemas.microsoft.com/office/drawing/2014/main" val="2958357903"/>
                    </a:ext>
                  </a:extLst>
                </a:gridCol>
                <a:gridCol w="685800">
                  <a:extLst>
                    <a:ext uri="{9D8B030D-6E8A-4147-A177-3AD203B41FA5}">
                      <a16:colId xmlns:a16="http://schemas.microsoft.com/office/drawing/2014/main" val="1608224867"/>
                    </a:ext>
                  </a:extLst>
                </a:gridCol>
                <a:gridCol w="1502117">
                  <a:extLst>
                    <a:ext uri="{9D8B030D-6E8A-4147-A177-3AD203B41FA5}">
                      <a16:colId xmlns:a16="http://schemas.microsoft.com/office/drawing/2014/main" val="1790937408"/>
                    </a:ext>
                  </a:extLst>
                </a:gridCol>
                <a:gridCol w="1013109">
                  <a:extLst>
                    <a:ext uri="{9D8B030D-6E8A-4147-A177-3AD203B41FA5}">
                      <a16:colId xmlns:a16="http://schemas.microsoft.com/office/drawing/2014/main" val="4202053961"/>
                    </a:ext>
                  </a:extLst>
                </a:gridCol>
                <a:gridCol w="847724">
                  <a:extLst>
                    <a:ext uri="{9D8B030D-6E8A-4147-A177-3AD203B41FA5}">
                      <a16:colId xmlns:a16="http://schemas.microsoft.com/office/drawing/2014/main" val="960381410"/>
                    </a:ext>
                  </a:extLst>
                </a:gridCol>
                <a:gridCol w="1419106">
                  <a:extLst>
                    <a:ext uri="{9D8B030D-6E8A-4147-A177-3AD203B41FA5}">
                      <a16:colId xmlns:a16="http://schemas.microsoft.com/office/drawing/2014/main" val="320234969"/>
                    </a:ext>
                  </a:extLst>
                </a:gridCol>
              </a:tblGrid>
              <a:tr h="114300">
                <a:tc>
                  <a:txBody>
                    <a:bodyPr/>
                    <a:lstStyle/>
                    <a:p>
                      <a:pPr rtl="0" fontAlgn="ctr"/>
                      <a:r>
                        <a:rPr lang="en-US" sz="700">
                          <a:effectLst/>
                        </a:rPr>
                        <a:t>Goal Area:  1</a:t>
                      </a:r>
                      <a:endParaRPr lang="en-US" sz="700" dirty="0">
                        <a:effectLst/>
                      </a:endParaRPr>
                    </a:p>
                  </a:txBody>
                  <a:tcPr marL="9525" marR="9525" marT="9525" anchor="ctr"/>
                </a:tc>
                <a:tc gridSpan="7">
                  <a:txBody>
                    <a:bodyPr/>
                    <a:lstStyle/>
                    <a:p>
                      <a:pPr lvl="0">
                        <a:buNone/>
                      </a:pPr>
                      <a:r>
                        <a:rPr lang="en-US" sz="700">
                          <a:effectLst/>
                        </a:rPr>
                        <a:t>Student Achievement</a:t>
                      </a:r>
                      <a:endParaRPr lang="en-US"/>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3932193273"/>
                  </a:ext>
                </a:extLst>
              </a:tr>
              <a:tr h="260350">
                <a:tc>
                  <a:txBody>
                    <a:bodyPr/>
                    <a:lstStyle/>
                    <a:p>
                      <a:pPr rtl="0" fontAlgn="ctr"/>
                      <a:r>
                        <a:rPr lang="en-US" sz="700">
                          <a:effectLst/>
                        </a:rPr>
                        <a:t>Annual Goal 1:</a:t>
                      </a:r>
                      <a:endParaRPr lang="en-US" sz="700" dirty="0">
                        <a:effectLst/>
                      </a:endParaRPr>
                    </a:p>
                  </a:txBody>
                  <a:tcPr marL="9525" marR="9525" marT="9525" anchor="ctr"/>
                </a:tc>
                <a:tc gridSpan="7">
                  <a:txBody>
                    <a:bodyPr/>
                    <a:lstStyle/>
                    <a:p>
                      <a:pPr lvl="0">
                        <a:buNone/>
                      </a:pPr>
                      <a:r>
                        <a:rPr lang="en-US" sz="700" u="none" strike="noStrike" noProof="0">
                          <a:effectLst/>
                        </a:rPr>
                        <a:t>All student group  will increase performance by 4% Proficient Level in the Language and Communication Domain by June 2021.</a:t>
                      </a:r>
                      <a:endParaRPr lang="en-US" sz="700" u="none" strike="noStrike" noProof="0" dirty="0">
                        <a:effectLst/>
                      </a:endParaRPr>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409276491"/>
                  </a:ext>
                </a:extLst>
              </a:tr>
              <a:tr h="114300">
                <a:tc>
                  <a:txBody>
                    <a:bodyPr/>
                    <a:lstStyle/>
                    <a:p>
                      <a:pPr rtl="0" fontAlgn="ctr"/>
                      <a:r>
                        <a:rPr lang="en-US" sz="700">
                          <a:effectLst/>
                        </a:rPr>
                        <a:t>Objective 2:</a:t>
                      </a:r>
                      <a:endParaRPr lang="en-US" sz="700" dirty="0">
                        <a:effectLst/>
                      </a:endParaRPr>
                    </a:p>
                  </a:txBody>
                  <a:tcPr marL="9525" marR="9525" marT="9525" anchor="ctr"/>
                </a:tc>
                <a:tc gridSpan="7">
                  <a:txBody>
                    <a:bodyPr/>
                    <a:lstStyle/>
                    <a:p>
                      <a:pPr marL="0" lvl="0" indent="0">
                        <a:buNone/>
                      </a:pPr>
                      <a:r>
                        <a:rPr lang="en-US" sz="700" u="none" strike="noStrike" noProof="0">
                          <a:effectLst/>
                        </a:rPr>
                        <a:t>All Students group will increase by 4 % or higher on the Language and Communication Domain by June 2021. </a:t>
                      </a:r>
                      <a:endParaRPr lang="en-US"/>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709945481"/>
                  </a:ext>
                </a:extLst>
              </a:tr>
              <a:tr h="361950">
                <a:tc>
                  <a:txBody>
                    <a:bodyPr/>
                    <a:lstStyle/>
                    <a:p>
                      <a:pPr algn="ctr" rtl="0" fontAlgn="ctr"/>
                      <a:r>
                        <a:rPr lang="en-US" sz="700">
                          <a:effectLst/>
                        </a:rPr>
                        <a:t>Strategy 1</a:t>
                      </a:r>
                      <a:endParaRPr lang="en-US" sz="700" dirty="0">
                        <a:effectLst/>
                      </a:endParaRPr>
                    </a:p>
                  </a:txBody>
                  <a:tcPr marL="9525" marR="9525" marT="9525" anchor="ctr"/>
                </a:tc>
                <a:tc>
                  <a:txBody>
                    <a:bodyPr/>
                    <a:lstStyle/>
                    <a:p>
                      <a:pPr algn="ctr" rtl="0" fontAlgn="ctr"/>
                      <a:r>
                        <a:rPr lang="en-US" sz="700">
                          <a:effectLst/>
                        </a:rPr>
                        <a:t>Persons Responsible/Title</a:t>
                      </a:r>
                      <a:endParaRPr lang="en-US" sz="700" dirty="0">
                        <a:effectLst/>
                      </a:endParaRPr>
                    </a:p>
                  </a:txBody>
                  <a:tcPr marL="9525" marR="9525" marT="9525" anchor="ctr"/>
                </a:tc>
                <a:tc>
                  <a:txBody>
                    <a:bodyPr/>
                    <a:lstStyle/>
                    <a:p>
                      <a:pPr algn="ctr" rtl="0" fontAlgn="ctr"/>
                      <a:r>
                        <a:rPr lang="en-US" sz="700">
                          <a:effectLst/>
                        </a:rPr>
                        <a:t>Resources</a:t>
                      </a:r>
                      <a:endParaRPr lang="en-US" sz="700" dirty="0">
                        <a:effectLst/>
                      </a:endParaRPr>
                    </a:p>
                  </a:txBody>
                  <a:tcPr marL="9525" marR="9525" marT="9525" anchor="ctr"/>
                </a:tc>
                <a:tc>
                  <a:txBody>
                    <a:bodyPr/>
                    <a:lstStyle/>
                    <a:p>
                      <a:pPr algn="ctr" rtl="0" fontAlgn="ctr"/>
                      <a:r>
                        <a:rPr lang="en-US" sz="700">
                          <a:effectLst/>
                        </a:rPr>
                        <a:t>Timeline</a:t>
                      </a:r>
                      <a:endParaRPr lang="en-US" sz="700" dirty="0">
                        <a:effectLst/>
                      </a:endParaRPr>
                    </a:p>
                  </a:txBody>
                  <a:tcPr marL="9525" marR="9525" marT="9525" anchor="ctr"/>
                </a:tc>
                <a:tc>
                  <a:txBody>
                    <a:bodyPr/>
                    <a:lstStyle/>
                    <a:p>
                      <a:pPr algn="ctr" rtl="0" fontAlgn="ctr"/>
                      <a:r>
                        <a:rPr lang="en-US" sz="700">
                          <a:effectLst/>
                        </a:rPr>
                        <a:t>Evidence of Implementation</a:t>
                      </a:r>
                      <a:endParaRPr lang="en-US" sz="700" dirty="0">
                        <a:effectLst/>
                      </a:endParaRPr>
                    </a:p>
                  </a:txBody>
                  <a:tcPr marL="9525" marR="9525" marT="9525" anchor="ctr"/>
                </a:tc>
                <a:tc>
                  <a:txBody>
                    <a:bodyPr/>
                    <a:lstStyle/>
                    <a:p>
                      <a:pPr algn="ctr" rtl="0" fontAlgn="ctr"/>
                      <a:r>
                        <a:rPr lang="en-US" sz="700">
                          <a:effectLst/>
                        </a:rPr>
                        <a:t>Evidence of Impact</a:t>
                      </a:r>
                      <a:endParaRPr lang="en-US" sz="700" dirty="0">
                        <a:effectLst/>
                      </a:endParaRPr>
                    </a:p>
                  </a:txBody>
                  <a:tcPr marL="9525" marR="9525" marT="9525" anchor="ctr"/>
                </a:tc>
                <a:tc>
                  <a:txBody>
                    <a:bodyPr/>
                    <a:lstStyle/>
                    <a:p>
                      <a:pPr algn="ctr" rtl="0" fontAlgn="ctr"/>
                      <a:r>
                        <a:rPr lang="en-US" sz="700">
                          <a:effectLst/>
                        </a:rPr>
                        <a:t>Formative/ Summative Assessment</a:t>
                      </a:r>
                      <a:endParaRPr lang="en-US" sz="700" dirty="0">
                        <a:effectLst/>
                      </a:endParaRPr>
                    </a:p>
                  </a:txBody>
                  <a:tcPr marL="9525" marR="9525" marT="9525" anchor="ctr"/>
                </a:tc>
                <a:tc>
                  <a:txBody>
                    <a:bodyPr/>
                    <a:lstStyle/>
                    <a:p>
                      <a:pPr algn="ctr" rtl="0" fontAlgn="ctr"/>
                      <a:r>
                        <a:rPr lang="en-US" sz="700">
                          <a:effectLst/>
                        </a:rPr>
                        <a:t>Title-I School- wide Component</a:t>
                      </a:r>
                      <a:endParaRPr lang="en-US" sz="700" dirty="0">
                        <a:effectLst/>
                      </a:endParaRPr>
                    </a:p>
                  </a:txBody>
                  <a:tcPr marL="9525" marR="9525" marT="9525" anchor="ctr"/>
                </a:tc>
                <a:extLst>
                  <a:ext uri="{0D108BD9-81ED-4DB2-BD59-A6C34878D82A}">
                    <a16:rowId xmlns:a16="http://schemas.microsoft.com/office/drawing/2014/main" val="3617694064"/>
                  </a:ext>
                </a:extLst>
              </a:tr>
              <a:tr h="1047750">
                <a:tc>
                  <a:txBody>
                    <a:bodyPr/>
                    <a:lstStyle/>
                    <a:p>
                      <a:pPr lvl="0" algn="l">
                        <a:lnSpc>
                          <a:spcPct val="100000"/>
                        </a:lnSpc>
                        <a:spcBef>
                          <a:spcPts val="0"/>
                        </a:spcBef>
                        <a:spcAft>
                          <a:spcPts val="0"/>
                        </a:spcAft>
                        <a:buNone/>
                      </a:pPr>
                      <a:r>
                        <a:rPr lang="en-US" sz="700" u="none" strike="noStrike" noProof="0">
                          <a:effectLst/>
                        </a:rPr>
                        <a:t>Provide professional development for teachers and campus leaders on researched-based instructional strategies and content, to include emergent literacy and phonological awareness continuum.</a:t>
                      </a:r>
                      <a:endParaRPr lang="en-US" sz="700" u="none" strike="noStrike" noProof="0" dirty="0">
                        <a:effectLst/>
                      </a:endParaRPr>
                    </a:p>
                    <a:p>
                      <a:pPr lvl="0">
                        <a:buNone/>
                      </a:pPr>
                      <a:endParaRPr lang="en-US" sz="700" dirty="0">
                        <a:effectLst/>
                      </a:endParaRPr>
                    </a:p>
                  </a:txBody>
                  <a:tcPr marL="9525" marR="9525" marT="9525"/>
                </a:tc>
                <a:tc>
                  <a:txBody>
                    <a:bodyPr/>
                    <a:lstStyle/>
                    <a:p>
                      <a:pPr rtl="0" fontAlgn="t"/>
                      <a:r>
                        <a:rPr lang="en-US" sz="700">
                          <a:effectLst/>
                        </a:rPr>
                        <a:t>Teachers</a:t>
                      </a:r>
                    </a:p>
                    <a:p>
                      <a:pPr lvl="0">
                        <a:buNone/>
                      </a:pPr>
                      <a:r>
                        <a:rPr lang="en-US" sz="700">
                          <a:effectLst/>
                        </a:rPr>
                        <a:t>Collaborative Learning Leader</a:t>
                      </a:r>
                    </a:p>
                    <a:p>
                      <a:pPr lvl="0">
                        <a:buNone/>
                      </a:pPr>
                      <a:r>
                        <a:rPr lang="en-US" sz="700">
                          <a:effectLst/>
                        </a:rPr>
                        <a:t>Grade Level Chairs</a:t>
                      </a:r>
                    </a:p>
                    <a:p>
                      <a:pPr lvl="0">
                        <a:buNone/>
                      </a:pPr>
                      <a:r>
                        <a:rPr lang="en-US" sz="700">
                          <a:effectLst/>
                        </a:rPr>
                        <a:t>Principal</a:t>
                      </a:r>
                    </a:p>
                    <a:p>
                      <a:pPr lvl="0">
                        <a:buNone/>
                      </a:pPr>
                      <a:r>
                        <a:rPr lang="en-US" sz="700">
                          <a:effectLst/>
                        </a:rPr>
                        <a:t>Assistant Principal</a:t>
                      </a:r>
                    </a:p>
                  </a:txBody>
                  <a:tcPr marL="9525" marR="9525" marT="9525"/>
                </a:tc>
                <a:tc>
                  <a:txBody>
                    <a:bodyPr/>
                    <a:lstStyle/>
                    <a:p>
                      <a:pPr rtl="0" fontAlgn="t"/>
                      <a:r>
                        <a:rPr lang="en-US" sz="700">
                          <a:effectLst/>
                        </a:rPr>
                        <a:t>District Curriculum- Frog Street</a:t>
                      </a:r>
                    </a:p>
                    <a:p>
                      <a:pPr lvl="0">
                        <a:buNone/>
                      </a:pPr>
                      <a:r>
                        <a:rPr lang="en-US" sz="700">
                          <a:effectLst/>
                        </a:rPr>
                        <a:t>Creative Curriculum</a:t>
                      </a:r>
                    </a:p>
                    <a:p>
                      <a:pPr lvl="0">
                        <a:buNone/>
                      </a:pPr>
                      <a:r>
                        <a:rPr lang="en-US" sz="700" err="1">
                          <a:effectLst/>
                        </a:rPr>
                        <a:t>Istation</a:t>
                      </a:r>
                      <a:r>
                        <a:rPr lang="en-US" sz="700">
                          <a:effectLst/>
                        </a:rPr>
                        <a:t> Reading</a:t>
                      </a:r>
                    </a:p>
                    <a:p>
                      <a:pPr lvl="0">
                        <a:buNone/>
                      </a:pPr>
                      <a:r>
                        <a:rPr lang="en-US" sz="700">
                          <a:effectLst/>
                        </a:rPr>
                        <a:t>SSRW</a:t>
                      </a:r>
                    </a:p>
                    <a:p>
                      <a:pPr lvl="0">
                        <a:buNone/>
                      </a:pPr>
                      <a:r>
                        <a:rPr lang="en-US" sz="700">
                          <a:effectLst/>
                        </a:rPr>
                        <a:t>Haggerty Phonemic Awareness Program</a:t>
                      </a:r>
                    </a:p>
                    <a:p>
                      <a:pPr lvl="0">
                        <a:buNone/>
                      </a:pPr>
                      <a:r>
                        <a:rPr lang="en-US" sz="700">
                          <a:effectLst/>
                        </a:rPr>
                        <a:t>The Literacy Architects</a:t>
                      </a:r>
                    </a:p>
                    <a:p>
                      <a:pPr lvl="0">
                        <a:buNone/>
                      </a:pPr>
                      <a:r>
                        <a:rPr lang="en-US" sz="700">
                          <a:effectLst/>
                        </a:rPr>
                        <a:t>Photo Library Cards</a:t>
                      </a:r>
                    </a:p>
                    <a:p>
                      <a:pPr lvl="0">
                        <a:buNone/>
                      </a:pPr>
                      <a:endParaRPr lang="en-US" sz="700" dirty="0">
                        <a:effectLst/>
                      </a:endParaRPr>
                    </a:p>
                  </a:txBody>
                  <a:tcPr marL="9525" marR="9525" marT="9525"/>
                </a:tc>
                <a:tc>
                  <a:txBody>
                    <a:bodyPr/>
                    <a:lstStyle/>
                    <a:p>
                      <a:pPr rtl="0" fontAlgn="t"/>
                      <a:r>
                        <a:rPr lang="en-US" sz="700">
                          <a:effectLst/>
                        </a:rPr>
                        <a:t>BOY-October 2020</a:t>
                      </a:r>
                    </a:p>
                    <a:p>
                      <a:pPr lvl="0">
                        <a:buNone/>
                      </a:pPr>
                      <a:r>
                        <a:rPr lang="en-US" sz="700">
                          <a:effectLst/>
                        </a:rPr>
                        <a:t>MOY February 2020</a:t>
                      </a:r>
                    </a:p>
                    <a:p>
                      <a:pPr lvl="0">
                        <a:buNone/>
                      </a:pPr>
                      <a:r>
                        <a:rPr lang="en-US" sz="700">
                          <a:effectLst/>
                        </a:rPr>
                        <a:t>EOY- April 2020</a:t>
                      </a:r>
                      <a:endParaRPr lang="en-US"/>
                    </a:p>
                    <a:p>
                      <a:pPr lvl="0">
                        <a:buNone/>
                      </a:pPr>
                      <a:r>
                        <a:rPr lang="en-US" sz="700">
                          <a:effectLst/>
                        </a:rPr>
                        <a:t> Every 6 Weeks</a:t>
                      </a:r>
                      <a:endParaRPr lang="en-US"/>
                    </a:p>
                  </a:txBody>
                  <a:tcPr marL="9525" marR="9525" marT="9525"/>
                </a:tc>
                <a:tc>
                  <a:txBody>
                    <a:bodyPr/>
                    <a:lstStyle/>
                    <a:p>
                      <a:pPr rtl="0" fontAlgn="t"/>
                      <a:r>
                        <a:rPr lang="en-US" sz="700">
                          <a:effectLst/>
                        </a:rPr>
                        <a:t>District Data Reviews</a:t>
                      </a:r>
                    </a:p>
                    <a:p>
                      <a:pPr lvl="0">
                        <a:buNone/>
                      </a:pPr>
                      <a:r>
                        <a:rPr lang="en-US" sz="700">
                          <a:effectLst/>
                        </a:rPr>
                        <a:t>CLI Engage Reports</a:t>
                      </a:r>
                    </a:p>
                    <a:p>
                      <a:pPr lvl="0">
                        <a:buNone/>
                      </a:pPr>
                      <a:r>
                        <a:rPr lang="en-US" sz="700">
                          <a:effectLst/>
                        </a:rPr>
                        <a:t>Fluency Progress Monitoring</a:t>
                      </a:r>
                    </a:p>
                    <a:p>
                      <a:pPr lvl="0">
                        <a:buNone/>
                      </a:pPr>
                      <a:r>
                        <a:rPr lang="en-US" sz="700">
                          <a:effectLst/>
                        </a:rPr>
                        <a:t>Lesson Plans</a:t>
                      </a:r>
                    </a:p>
                    <a:p>
                      <a:pPr lvl="0">
                        <a:buNone/>
                      </a:pPr>
                      <a:r>
                        <a:rPr lang="en-US" sz="700">
                          <a:effectLst/>
                        </a:rPr>
                        <a:t>Data Wall</a:t>
                      </a:r>
                    </a:p>
                    <a:p>
                      <a:pPr lvl="0">
                        <a:buNone/>
                      </a:pPr>
                      <a:r>
                        <a:rPr lang="en-US" sz="700">
                          <a:effectLst/>
                        </a:rPr>
                        <a:t>Walkthroughs</a:t>
                      </a:r>
                    </a:p>
                    <a:p>
                      <a:pPr lvl="0">
                        <a:buNone/>
                      </a:pPr>
                      <a:endParaRPr lang="en-US" sz="700" dirty="0">
                        <a:effectLst/>
                      </a:endParaRPr>
                    </a:p>
                    <a:p>
                      <a:pPr lvl="0">
                        <a:buNone/>
                      </a:pPr>
                      <a:endParaRPr lang="en-US" sz="700" dirty="0">
                        <a:effectLst/>
                      </a:endParaRPr>
                    </a:p>
                  </a:txBody>
                  <a:tcPr marL="9525" marR="9525" marT="9525"/>
                </a:tc>
                <a:tc>
                  <a:txBody>
                    <a:bodyPr/>
                    <a:lstStyle/>
                    <a:p>
                      <a:pPr rtl="0" fontAlgn="t"/>
                      <a:r>
                        <a:rPr lang="en-US" sz="700">
                          <a:effectLst/>
                        </a:rPr>
                        <a:t>Increase percentage of On-Track students  (CLI)</a:t>
                      </a:r>
                    </a:p>
                    <a:p>
                      <a:pPr lvl="0">
                        <a:buNone/>
                      </a:pPr>
                      <a:r>
                        <a:rPr lang="en-US" sz="700">
                          <a:effectLst/>
                        </a:rPr>
                        <a:t> Increase of Student</a:t>
                      </a:r>
                    </a:p>
                    <a:p>
                      <a:pPr lvl="0">
                        <a:buNone/>
                      </a:pPr>
                      <a:r>
                        <a:rPr lang="en-US" sz="700">
                          <a:effectLst/>
                        </a:rPr>
                        <a:t> Growth on Rapid Vocabulary</a:t>
                      </a:r>
                    </a:p>
                  </a:txBody>
                  <a:tcPr marL="9525" marR="9525" marT="9525"/>
                </a:tc>
                <a:tc>
                  <a:txBody>
                    <a:bodyPr/>
                    <a:lstStyle/>
                    <a:p>
                      <a:pPr rtl="0" fontAlgn="t"/>
                      <a:r>
                        <a:rPr lang="en-US" sz="700">
                          <a:effectLst/>
                        </a:rPr>
                        <a:t>Rapid Vocabulary Fluency Checks every 6 weeks</a:t>
                      </a:r>
                    </a:p>
                    <a:p>
                      <a:pPr lvl="0">
                        <a:buNone/>
                      </a:pPr>
                      <a:endParaRPr lang="en-US" sz="700" dirty="0">
                        <a:effectLst/>
                      </a:endParaRPr>
                    </a:p>
                    <a:p>
                      <a:pPr lvl="0">
                        <a:buNone/>
                      </a:pPr>
                      <a:r>
                        <a:rPr lang="en-US" sz="700">
                          <a:effectLst/>
                        </a:rPr>
                        <a:t>Circle Progress Monitoring Assessment </a:t>
                      </a:r>
                    </a:p>
                  </a:txBody>
                  <a:tcPr marL="9525" marR="9525" marT="9525"/>
                </a:tc>
                <a:tc>
                  <a:txBody>
                    <a:bodyPr/>
                    <a:lstStyle/>
                    <a:p>
                      <a:pPr rtl="0" fontAlgn="t"/>
                      <a:r>
                        <a:rPr lang="en-US" sz="700">
                          <a:effectLst/>
                        </a:rPr>
                        <a:t>2. Reform Strategies </a:t>
                      </a:r>
                      <a:r>
                        <a:rPr lang="en-US" sz="700" err="1">
                          <a:effectLst/>
                        </a:rPr>
                        <a:t>a,b,c</a:t>
                      </a:r>
                      <a:endParaRPr lang="en-US" sz="700" dirty="0" err="1">
                        <a:effectLst/>
                      </a:endParaRPr>
                    </a:p>
                  </a:txBody>
                  <a:tcPr marL="9525" marR="9525" marT="9525"/>
                </a:tc>
                <a:extLst>
                  <a:ext uri="{0D108BD9-81ED-4DB2-BD59-A6C34878D82A}">
                    <a16:rowId xmlns:a16="http://schemas.microsoft.com/office/drawing/2014/main" val="549094514"/>
                  </a:ext>
                </a:extLst>
              </a:tr>
              <a:tr h="190500">
                <a:tc>
                  <a:txBody>
                    <a:bodyPr/>
                    <a:lstStyle/>
                    <a:p>
                      <a:pPr algn="ctr" rtl="0" fontAlgn="ctr"/>
                      <a:r>
                        <a:rPr lang="en-US" sz="700">
                          <a:effectLst/>
                        </a:rPr>
                        <a:t>Action Steps</a:t>
                      </a: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extLst>
                  <a:ext uri="{0D108BD9-81ED-4DB2-BD59-A6C34878D82A}">
                    <a16:rowId xmlns:a16="http://schemas.microsoft.com/office/drawing/2014/main" val="3572229814"/>
                  </a:ext>
                </a:extLst>
              </a:tr>
              <a:tr h="114300">
                <a:tc gridSpan="8">
                  <a:txBody>
                    <a:bodyPr/>
                    <a:lstStyle/>
                    <a:p>
                      <a:pPr fontAlgn="t"/>
                      <a:r>
                        <a:rPr lang="en-US" sz="700">
                          <a:effectLst/>
                        </a:rPr>
                        <a:t>1) Using Job Embedded professional learning during CLC's to include Pre-K Guidelines outcomes in Emergent Literacy Domain and include in detailed Lesson plan.</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205769561"/>
                  </a:ext>
                </a:extLst>
              </a:tr>
              <a:tr h="114300">
                <a:tc gridSpan="8">
                  <a:txBody>
                    <a:bodyPr/>
                    <a:lstStyle/>
                    <a:p>
                      <a:pPr fontAlgn="t"/>
                      <a:r>
                        <a:rPr lang="en-US" sz="700">
                          <a:effectLst/>
                        </a:rPr>
                        <a:t>2)  Implement learning walks during read aloud time to identify effective modeling of vocabulary teaching strategies. </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937197446"/>
                  </a:ext>
                </a:extLst>
              </a:tr>
              <a:tr h="114300">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088710216"/>
                  </a:ext>
                </a:extLst>
              </a:tr>
              <a:tr h="190500">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4162209385"/>
                  </a:ext>
                </a:extLst>
              </a:tr>
              <a:tr h="361950">
                <a:tc>
                  <a:txBody>
                    <a:bodyPr/>
                    <a:lstStyle/>
                    <a:p>
                      <a:pPr algn="ctr" rtl="0" fontAlgn="ctr"/>
                      <a:r>
                        <a:rPr lang="en-US" sz="700">
                          <a:effectLst/>
                        </a:rPr>
                        <a:t>Strategy 2</a:t>
                      </a:r>
                      <a:endParaRPr lang="en-US" sz="700" dirty="0">
                        <a:effectLst/>
                      </a:endParaRPr>
                    </a:p>
                  </a:txBody>
                  <a:tcPr marL="9525" marR="9525" marT="9525" anchor="ctr"/>
                </a:tc>
                <a:tc>
                  <a:txBody>
                    <a:bodyPr/>
                    <a:lstStyle/>
                    <a:p>
                      <a:pPr algn="ctr" rtl="0" fontAlgn="ctr"/>
                      <a:r>
                        <a:rPr lang="en-US" sz="700">
                          <a:effectLst/>
                        </a:rPr>
                        <a:t>Persons Responsible/Title</a:t>
                      </a:r>
                      <a:endParaRPr lang="en-US" sz="700" dirty="0">
                        <a:effectLst/>
                      </a:endParaRPr>
                    </a:p>
                  </a:txBody>
                  <a:tcPr marL="9525" marR="9525" marT="9525" anchor="ctr"/>
                </a:tc>
                <a:tc>
                  <a:txBody>
                    <a:bodyPr/>
                    <a:lstStyle/>
                    <a:p>
                      <a:pPr algn="ctr" rtl="0" fontAlgn="ctr"/>
                      <a:r>
                        <a:rPr lang="en-US" sz="700">
                          <a:effectLst/>
                        </a:rPr>
                        <a:t>Resources</a:t>
                      </a:r>
                      <a:endParaRPr lang="en-US" sz="700" dirty="0">
                        <a:effectLst/>
                      </a:endParaRPr>
                    </a:p>
                  </a:txBody>
                  <a:tcPr marL="9525" marR="9525" marT="9525" anchor="ctr"/>
                </a:tc>
                <a:tc>
                  <a:txBody>
                    <a:bodyPr/>
                    <a:lstStyle/>
                    <a:p>
                      <a:pPr algn="ctr" rtl="0" fontAlgn="ctr"/>
                      <a:r>
                        <a:rPr lang="en-US" sz="700">
                          <a:effectLst/>
                        </a:rPr>
                        <a:t>Timeline</a:t>
                      </a:r>
                      <a:endParaRPr lang="en-US" sz="700" dirty="0">
                        <a:effectLst/>
                      </a:endParaRPr>
                    </a:p>
                  </a:txBody>
                  <a:tcPr marL="9525" marR="9525" marT="9525" anchor="ctr"/>
                </a:tc>
                <a:tc>
                  <a:txBody>
                    <a:bodyPr/>
                    <a:lstStyle/>
                    <a:p>
                      <a:pPr algn="ctr" rtl="0" fontAlgn="ctr"/>
                      <a:r>
                        <a:rPr lang="en-US" sz="700">
                          <a:effectLst/>
                        </a:rPr>
                        <a:t>Evidence of Implementation</a:t>
                      </a:r>
                      <a:endParaRPr lang="en-US" sz="700" dirty="0">
                        <a:effectLst/>
                      </a:endParaRPr>
                    </a:p>
                  </a:txBody>
                  <a:tcPr marL="9525" marR="9525" marT="9525" anchor="ctr"/>
                </a:tc>
                <a:tc>
                  <a:txBody>
                    <a:bodyPr/>
                    <a:lstStyle/>
                    <a:p>
                      <a:pPr algn="ctr" rtl="0" fontAlgn="ctr"/>
                      <a:r>
                        <a:rPr lang="en-US" sz="700">
                          <a:effectLst/>
                        </a:rPr>
                        <a:t>Evidence of Impact</a:t>
                      </a:r>
                      <a:endParaRPr lang="en-US" sz="700" dirty="0">
                        <a:effectLst/>
                      </a:endParaRPr>
                    </a:p>
                  </a:txBody>
                  <a:tcPr marL="9525" marR="9525" marT="9525" anchor="ctr"/>
                </a:tc>
                <a:tc>
                  <a:txBody>
                    <a:bodyPr/>
                    <a:lstStyle/>
                    <a:p>
                      <a:pPr algn="ctr" rtl="0" fontAlgn="ctr"/>
                      <a:r>
                        <a:rPr lang="en-US" sz="700">
                          <a:effectLst/>
                        </a:rPr>
                        <a:t>Formative/ Summative Assessment</a:t>
                      </a:r>
                      <a:endParaRPr lang="en-US" sz="700" dirty="0">
                        <a:effectLst/>
                      </a:endParaRPr>
                    </a:p>
                  </a:txBody>
                  <a:tcPr marL="9525" marR="9525" marT="9525" anchor="ctr"/>
                </a:tc>
                <a:tc>
                  <a:txBody>
                    <a:bodyPr/>
                    <a:lstStyle/>
                    <a:p>
                      <a:pPr algn="ctr" rtl="0" fontAlgn="ctr"/>
                      <a:r>
                        <a:rPr lang="en-US" sz="700">
                          <a:effectLst/>
                        </a:rPr>
                        <a:t>Title-I School- wide Component</a:t>
                      </a:r>
                      <a:endParaRPr lang="en-US" sz="700" dirty="0">
                        <a:effectLst/>
                      </a:endParaRPr>
                    </a:p>
                  </a:txBody>
                  <a:tcPr marL="9525" marR="9525" marT="9525" anchor="ctr"/>
                </a:tc>
                <a:extLst>
                  <a:ext uri="{0D108BD9-81ED-4DB2-BD59-A6C34878D82A}">
                    <a16:rowId xmlns:a16="http://schemas.microsoft.com/office/drawing/2014/main" val="613386410"/>
                  </a:ext>
                </a:extLst>
              </a:tr>
              <a:tr h="1104900">
                <a:tc>
                  <a:txBody>
                    <a:bodyPr/>
                    <a:lstStyle/>
                    <a:p>
                      <a:pPr lvl="0">
                        <a:buNone/>
                      </a:pPr>
                      <a:r>
                        <a:rPr lang="en-US" sz="700" u="none" strike="noStrike" noProof="0">
                          <a:effectLst/>
                        </a:rPr>
                        <a:t>Data analysis that will ensure a deep understanding of the PK Guidelines outcomes for 3 and 4 </a:t>
                      </a:r>
                      <a:r>
                        <a:rPr lang="en-US" sz="700" u="none" strike="noStrike" noProof="0" err="1">
                          <a:effectLst/>
                        </a:rPr>
                        <a:t>yr</a:t>
                      </a:r>
                      <a:r>
                        <a:rPr lang="en-US" sz="700" u="none" strike="noStrike" noProof="0" dirty="0">
                          <a:effectLst/>
                        </a:rPr>
                        <a:t> </a:t>
                      </a:r>
                      <a:r>
                        <a:rPr lang="en-US" sz="700" u="none" strike="noStrike" noProof="0" err="1">
                          <a:effectLst/>
                        </a:rPr>
                        <a:t>olds</a:t>
                      </a:r>
                      <a:r>
                        <a:rPr lang="en-US" sz="700" u="none" strike="noStrike" noProof="0">
                          <a:effectLst/>
                        </a:rPr>
                        <a:t> in the Emergent Literacy and Language and Communication Domains.</a:t>
                      </a:r>
                      <a:endParaRPr lang="en-US"/>
                    </a:p>
                  </a:txBody>
                  <a:tcPr marL="9525" marR="9525" marT="9525"/>
                </a:tc>
                <a:tc>
                  <a:txBody>
                    <a:bodyPr/>
                    <a:lstStyle/>
                    <a:p>
                      <a:pPr lvl="0">
                        <a:buNone/>
                      </a:pPr>
                      <a:r>
                        <a:rPr lang="en-US" sz="700" u="none" strike="noStrike" noProof="0">
                          <a:effectLst/>
                        </a:rPr>
                        <a:t>Teachers</a:t>
                      </a:r>
                      <a:endParaRPr lang="en-US" sz="700" u="none" strike="noStrike" noProof="0" dirty="0">
                        <a:effectLst/>
                      </a:endParaRPr>
                    </a:p>
                    <a:p>
                      <a:pPr lvl="0">
                        <a:buNone/>
                      </a:pPr>
                      <a:r>
                        <a:rPr lang="en-US" sz="700" u="none" strike="noStrike" noProof="0">
                          <a:effectLst/>
                        </a:rPr>
                        <a:t>Collaborative Learning Leader</a:t>
                      </a:r>
                      <a:endParaRPr lang="en-US" sz="700" u="none" strike="noStrike" noProof="0" dirty="0">
                        <a:effectLst/>
                      </a:endParaRPr>
                    </a:p>
                    <a:p>
                      <a:pPr lvl="0">
                        <a:buNone/>
                      </a:pPr>
                      <a:r>
                        <a:rPr lang="en-US" sz="700" u="none" strike="noStrike" noProof="0">
                          <a:effectLst/>
                        </a:rPr>
                        <a:t>Grade Level Chairs</a:t>
                      </a:r>
                      <a:endParaRPr lang="en-US" sz="700" u="none" strike="noStrike" noProof="0" dirty="0">
                        <a:effectLst/>
                      </a:endParaRPr>
                    </a:p>
                    <a:p>
                      <a:pPr lvl="0">
                        <a:buNone/>
                      </a:pPr>
                      <a:r>
                        <a:rPr lang="en-US" sz="700" u="none" strike="noStrike" noProof="0">
                          <a:effectLst/>
                        </a:rPr>
                        <a:t>Principal</a:t>
                      </a:r>
                      <a:endParaRPr lang="en-US" sz="700" u="none" strike="noStrike" noProof="0" dirty="0">
                        <a:effectLst/>
                      </a:endParaRPr>
                    </a:p>
                    <a:p>
                      <a:pPr lvl="0">
                        <a:buNone/>
                      </a:pPr>
                      <a:r>
                        <a:rPr lang="en-US" sz="700" u="none" strike="noStrike" noProof="0">
                          <a:effectLst/>
                        </a:rPr>
                        <a:t>Assistant Principal</a:t>
                      </a:r>
                      <a:endParaRPr lang="en-US"/>
                    </a:p>
                  </a:txBody>
                  <a:tcPr marL="9525" marR="9525" marT="9525"/>
                </a:tc>
                <a:tc>
                  <a:txBody>
                    <a:bodyPr/>
                    <a:lstStyle/>
                    <a:p>
                      <a:pPr lvl="0">
                        <a:buNone/>
                      </a:pPr>
                      <a:r>
                        <a:rPr lang="en-US" sz="700" u="none" strike="noStrike" noProof="0">
                          <a:effectLst/>
                        </a:rPr>
                        <a:t>District Curriculum- Frog Street</a:t>
                      </a:r>
                      <a:endParaRPr lang="en-US" sz="700" u="none" strike="noStrike" noProof="0" dirty="0">
                        <a:effectLst/>
                      </a:endParaRPr>
                    </a:p>
                    <a:p>
                      <a:pPr lvl="0">
                        <a:buNone/>
                      </a:pPr>
                      <a:r>
                        <a:rPr lang="en-US" sz="700" u="none" strike="noStrike" noProof="0">
                          <a:effectLst/>
                        </a:rPr>
                        <a:t>Creative Curriculum</a:t>
                      </a:r>
                      <a:endParaRPr lang="en-US" sz="700" u="none" strike="noStrike" noProof="0" dirty="0">
                        <a:effectLst/>
                      </a:endParaRPr>
                    </a:p>
                    <a:p>
                      <a:pPr lvl="0">
                        <a:buNone/>
                      </a:pPr>
                      <a:r>
                        <a:rPr lang="en-US" sz="700" u="none" strike="noStrike" noProof="0" err="1">
                          <a:effectLst/>
                        </a:rPr>
                        <a:t>Istation</a:t>
                      </a:r>
                      <a:r>
                        <a:rPr lang="en-US" sz="700" u="none" strike="noStrike" noProof="0">
                          <a:effectLst/>
                        </a:rPr>
                        <a:t> Reading</a:t>
                      </a:r>
                      <a:endParaRPr lang="en-US" sz="700" u="none" strike="noStrike" noProof="0" dirty="0">
                        <a:effectLst/>
                      </a:endParaRPr>
                    </a:p>
                    <a:p>
                      <a:pPr lvl="0">
                        <a:buNone/>
                      </a:pPr>
                      <a:r>
                        <a:rPr lang="en-US" sz="700" u="none" strike="noStrike" noProof="0">
                          <a:effectLst/>
                        </a:rPr>
                        <a:t>SSRW</a:t>
                      </a:r>
                      <a:endParaRPr lang="en-US" sz="700" u="none" strike="noStrike" noProof="0" dirty="0">
                        <a:effectLst/>
                      </a:endParaRPr>
                    </a:p>
                    <a:p>
                      <a:pPr lvl="0">
                        <a:buNone/>
                      </a:pPr>
                      <a:r>
                        <a:rPr lang="en-US" sz="700" u="none" strike="noStrike" noProof="0">
                          <a:effectLst/>
                        </a:rPr>
                        <a:t>Haggerty Phonemic Awareness Program</a:t>
                      </a:r>
                      <a:endParaRPr lang="en-US"/>
                    </a:p>
                  </a:txBody>
                  <a:tcPr marL="9525" marR="9525" marT="9525"/>
                </a:tc>
                <a:tc>
                  <a:txBody>
                    <a:bodyPr/>
                    <a:lstStyle/>
                    <a:p>
                      <a:pPr lvl="0">
                        <a:buNone/>
                      </a:pPr>
                      <a:r>
                        <a:rPr lang="en-US" sz="700" u="none" strike="noStrike" noProof="0">
                          <a:effectLst/>
                        </a:rPr>
                        <a:t>BOY-October 2020</a:t>
                      </a:r>
                      <a:endParaRPr lang="en-US" sz="700" u="none" strike="noStrike" noProof="0" dirty="0">
                        <a:effectLst/>
                      </a:endParaRPr>
                    </a:p>
                    <a:p>
                      <a:pPr lvl="0">
                        <a:buNone/>
                      </a:pPr>
                      <a:r>
                        <a:rPr lang="en-US" sz="700" u="none" strike="noStrike" noProof="0">
                          <a:effectLst/>
                        </a:rPr>
                        <a:t>MOY February 2020</a:t>
                      </a:r>
                      <a:endParaRPr lang="en-US" sz="700" u="none" strike="noStrike" noProof="0" dirty="0">
                        <a:effectLst/>
                      </a:endParaRPr>
                    </a:p>
                    <a:p>
                      <a:pPr lvl="0">
                        <a:buNone/>
                      </a:pPr>
                      <a:r>
                        <a:rPr lang="en-US" sz="700" u="none" strike="noStrike" noProof="0">
                          <a:effectLst/>
                        </a:rPr>
                        <a:t>EOY- April 2020</a:t>
                      </a:r>
                      <a:endParaRPr lang="en-US" sz="700" u="none" strike="noStrike" noProof="0" dirty="0">
                        <a:effectLst/>
                      </a:endParaRPr>
                    </a:p>
                    <a:p>
                      <a:pPr lvl="0">
                        <a:buNone/>
                      </a:pPr>
                      <a:r>
                        <a:rPr lang="en-US" sz="700" u="none" strike="noStrike" noProof="0">
                          <a:effectLst/>
                        </a:rPr>
                        <a:t> Every 6 Weeks</a:t>
                      </a:r>
                      <a:endParaRPr lang="en-US"/>
                    </a:p>
                  </a:txBody>
                  <a:tcPr marL="9525" marR="9525" marT="9525"/>
                </a:tc>
                <a:tc>
                  <a:txBody>
                    <a:bodyPr/>
                    <a:lstStyle/>
                    <a:p>
                      <a:pPr lvl="0">
                        <a:buNone/>
                      </a:pPr>
                      <a:r>
                        <a:rPr lang="en-US" sz="700" u="none" strike="noStrike" noProof="0">
                          <a:effectLst/>
                        </a:rPr>
                        <a:t>District Data Reviews</a:t>
                      </a:r>
                      <a:endParaRPr lang="en-US" sz="700" u="none" strike="noStrike" noProof="0" dirty="0">
                        <a:effectLst/>
                      </a:endParaRPr>
                    </a:p>
                    <a:p>
                      <a:pPr lvl="0">
                        <a:buNone/>
                      </a:pPr>
                      <a:r>
                        <a:rPr lang="en-US" sz="700" u="none" strike="noStrike" noProof="0">
                          <a:effectLst/>
                        </a:rPr>
                        <a:t>CLI Engage Reports</a:t>
                      </a:r>
                      <a:endParaRPr lang="en-US" sz="700" u="none" strike="noStrike" noProof="0" dirty="0">
                        <a:effectLst/>
                      </a:endParaRPr>
                    </a:p>
                    <a:p>
                      <a:pPr lvl="0">
                        <a:buNone/>
                      </a:pPr>
                      <a:r>
                        <a:rPr lang="en-US" sz="700" u="none" strike="noStrike" noProof="0">
                          <a:effectLst/>
                        </a:rPr>
                        <a:t>Fluency Progress Monitoring</a:t>
                      </a:r>
                      <a:endParaRPr lang="en-US" sz="700" u="none" strike="noStrike" noProof="0" dirty="0">
                        <a:effectLst/>
                      </a:endParaRPr>
                    </a:p>
                    <a:p>
                      <a:pPr lvl="0">
                        <a:buNone/>
                      </a:pPr>
                      <a:r>
                        <a:rPr lang="en-US" sz="700" u="none" strike="noStrike" noProof="0">
                          <a:effectLst/>
                        </a:rPr>
                        <a:t>Lesson Plans</a:t>
                      </a:r>
                      <a:endParaRPr lang="en-US" sz="700" u="none" strike="noStrike" noProof="0" dirty="0">
                        <a:effectLst/>
                      </a:endParaRPr>
                    </a:p>
                    <a:p>
                      <a:pPr lvl="0">
                        <a:buNone/>
                      </a:pPr>
                      <a:r>
                        <a:rPr lang="en-US" sz="700" u="none" strike="noStrike" noProof="0">
                          <a:effectLst/>
                        </a:rPr>
                        <a:t>Data Wall</a:t>
                      </a:r>
                      <a:endParaRPr lang="en-US" sz="700" u="none" strike="noStrike" noProof="0" dirty="0">
                        <a:effectLst/>
                      </a:endParaRPr>
                    </a:p>
                    <a:p>
                      <a:pPr lvl="0">
                        <a:buNone/>
                      </a:pPr>
                      <a:r>
                        <a:rPr lang="en-US" sz="700" u="none" strike="noStrike" noProof="0">
                          <a:effectLst/>
                        </a:rPr>
                        <a:t>Walkthroughs</a:t>
                      </a:r>
                      <a:endParaRPr lang="en-US"/>
                    </a:p>
                  </a:txBody>
                  <a:tcPr marL="9525" marR="9525" marT="9525"/>
                </a:tc>
                <a:tc>
                  <a:txBody>
                    <a:bodyPr/>
                    <a:lstStyle/>
                    <a:p>
                      <a:pPr lvl="0">
                        <a:buNone/>
                      </a:pPr>
                      <a:r>
                        <a:rPr lang="en-US" sz="700" u="none" strike="noStrike" noProof="0">
                          <a:effectLst/>
                        </a:rPr>
                        <a:t>Increase percentage of On-Track students  (CLI)</a:t>
                      </a:r>
                      <a:endParaRPr lang="en-US" sz="700" u="none" strike="noStrike" noProof="0" dirty="0">
                        <a:effectLst/>
                      </a:endParaRPr>
                    </a:p>
                    <a:p>
                      <a:pPr lvl="0">
                        <a:buNone/>
                      </a:pPr>
                      <a:r>
                        <a:rPr lang="en-US" sz="700" u="none" strike="noStrike" noProof="0">
                          <a:effectLst/>
                        </a:rPr>
                        <a:t> Increase of Student Growth on Rapid Vocabulary Fluency</a:t>
                      </a:r>
                    </a:p>
                  </a:txBody>
                  <a:tcPr marL="9525" marR="9525" marT="9525"/>
                </a:tc>
                <a:tc>
                  <a:txBody>
                    <a:bodyPr/>
                    <a:lstStyle/>
                    <a:p>
                      <a:pPr lvl="0">
                        <a:buNone/>
                      </a:pPr>
                      <a:r>
                        <a:rPr lang="en-US" sz="700" u="none" strike="noStrike" noProof="0">
                          <a:effectLst/>
                        </a:rPr>
                        <a:t>Rapid Vocabular Fluency Checks every 6 weeks</a:t>
                      </a:r>
                      <a:endParaRPr lang="en-US" sz="700" u="none" strike="noStrike" noProof="0" dirty="0">
                        <a:effectLst/>
                      </a:endParaRPr>
                    </a:p>
                    <a:p>
                      <a:pPr lvl="0">
                        <a:buNone/>
                      </a:pPr>
                      <a:endParaRPr lang="en-US" sz="700" u="none" strike="noStrike" noProof="0" dirty="0">
                        <a:effectLst/>
                      </a:endParaRPr>
                    </a:p>
                    <a:p>
                      <a:pPr lvl="0">
                        <a:buNone/>
                      </a:pPr>
                      <a:r>
                        <a:rPr lang="en-US" sz="700" u="none" strike="noStrike" noProof="0">
                          <a:effectLst/>
                        </a:rPr>
                        <a:t>Circle Progress Monitoring Assessment</a:t>
                      </a:r>
                      <a:endParaRPr lang="en-US"/>
                    </a:p>
                  </a:txBody>
                  <a:tcPr marL="9525" marR="9525" marT="9525"/>
                </a:tc>
                <a:tc>
                  <a:txBody>
                    <a:bodyPr/>
                    <a:lstStyle/>
                    <a:p>
                      <a:pPr lvl="0">
                        <a:buNone/>
                      </a:pPr>
                      <a:r>
                        <a:rPr lang="en-US" sz="700" u="none" strike="noStrike" noProof="0">
                          <a:effectLst/>
                        </a:rPr>
                        <a:t>4.  High Quality and Ongoing Professional development </a:t>
                      </a:r>
                      <a:r>
                        <a:rPr lang="en-US" sz="700" u="none" strike="noStrike" noProof="0" err="1">
                          <a:effectLst/>
                        </a:rPr>
                        <a:t>a,b</a:t>
                      </a:r>
                      <a:endParaRPr lang="en-US" sz="700" u="none" strike="noStrike" noProof="0" dirty="0" err="1">
                        <a:effectLst/>
                      </a:endParaRPr>
                    </a:p>
                  </a:txBody>
                  <a:tcPr marL="9525" marR="9525" marT="9525"/>
                </a:tc>
                <a:extLst>
                  <a:ext uri="{0D108BD9-81ED-4DB2-BD59-A6C34878D82A}">
                    <a16:rowId xmlns:a16="http://schemas.microsoft.com/office/drawing/2014/main" val="1695768122"/>
                  </a:ext>
                </a:extLst>
              </a:tr>
              <a:tr h="190500">
                <a:tc>
                  <a:txBody>
                    <a:bodyPr/>
                    <a:lstStyle/>
                    <a:p>
                      <a:pPr algn="ctr" rtl="0" fontAlgn="ctr"/>
                      <a:r>
                        <a:rPr lang="en-US" sz="700">
                          <a:effectLst/>
                        </a:rPr>
                        <a:t>Action Steps</a:t>
                      </a: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r>
                        <a:rPr lang="en-US" sz="700">
                          <a:effectLst/>
                        </a:rPr>
                        <a:t> Re</a:t>
                      </a:r>
                      <a:endParaRPr lang="en-US" sz="700" dirty="0">
                        <a:effectLst/>
                      </a:endParaRPr>
                    </a:p>
                  </a:txBody>
                  <a:tcPr marL="9525" marR="9525" marT="9525" anchor="ctr"/>
                </a:tc>
                <a:extLst>
                  <a:ext uri="{0D108BD9-81ED-4DB2-BD59-A6C34878D82A}">
                    <a16:rowId xmlns:a16="http://schemas.microsoft.com/office/drawing/2014/main" val="4083853917"/>
                  </a:ext>
                </a:extLst>
              </a:tr>
              <a:tr h="114300">
                <a:tc gridSpan="8">
                  <a:txBody>
                    <a:bodyPr/>
                    <a:lstStyle/>
                    <a:p>
                      <a:pPr lvl="0">
                        <a:buNone/>
                      </a:pPr>
                      <a:r>
                        <a:rPr lang="en-US" sz="700" u="none" strike="noStrike" noProof="0">
                          <a:effectLst/>
                        </a:rPr>
                        <a:t>1) Provide job embedded professional learning opportunities to analyze performance data on language and communication domain outcomes for 3 and 4 </a:t>
                      </a:r>
                      <a:r>
                        <a:rPr lang="en-US" sz="700" u="none" strike="noStrike" noProof="0" err="1">
                          <a:effectLst/>
                        </a:rPr>
                        <a:t>yr</a:t>
                      </a:r>
                      <a:r>
                        <a:rPr lang="en-US" sz="700" u="none" strike="noStrike" noProof="0" dirty="0">
                          <a:effectLst/>
                        </a:rPr>
                        <a:t> </a:t>
                      </a:r>
                      <a:r>
                        <a:rPr lang="en-US" sz="700" u="none" strike="noStrike" noProof="0" err="1">
                          <a:effectLst/>
                        </a:rPr>
                        <a:t>olds</a:t>
                      </a:r>
                      <a:r>
                        <a:rPr lang="en-US" sz="700" u="none" strike="noStrike" noProof="0">
                          <a:effectLst/>
                        </a:rPr>
                        <a:t> to drive instruction. </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966327838"/>
                  </a:ext>
                </a:extLst>
              </a:tr>
              <a:tr h="114300">
                <a:tc gridSpan="8">
                  <a:txBody>
                    <a:bodyPr/>
                    <a:lstStyle/>
                    <a:p>
                      <a:pPr fontAlgn="t"/>
                      <a:r>
                        <a:rPr lang="en-US" sz="700">
                          <a:effectLst/>
                        </a:rPr>
                        <a:t>2.)Create action plans after each administration of progress monitoring assessment on Rapid Vocabulary measure and provide interventions. </a:t>
                      </a:r>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3314567721"/>
                  </a:ext>
                </a:extLst>
              </a:tr>
              <a:tr h="114300">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635456670"/>
                  </a:ext>
                </a:extLst>
              </a:tr>
              <a:tr h="1057275">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extLst>
                  <a:ext uri="{0D108BD9-81ED-4DB2-BD59-A6C34878D82A}">
                    <a16:rowId xmlns:a16="http://schemas.microsoft.com/office/drawing/2014/main" val="2050424949"/>
                  </a:ext>
                </a:extLst>
              </a:tr>
            </a:tbl>
          </a:graphicData>
        </a:graphic>
      </p:graphicFrame>
      <p:sp>
        <p:nvSpPr>
          <p:cNvPr id="7" name="TextBox 6">
            <a:extLst>
              <a:ext uri="{FF2B5EF4-FFF2-40B4-BE49-F238E27FC236}">
                <a16:creationId xmlns:a16="http://schemas.microsoft.com/office/drawing/2014/main" id="{C02A5E58-6AA6-4F3D-97A7-B764EEB4F6D5}"/>
              </a:ext>
            </a:extLst>
          </p:cNvPr>
          <p:cNvSpPr txBox="1"/>
          <p:nvPr/>
        </p:nvSpPr>
        <p:spPr>
          <a:xfrm>
            <a:off x="3200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Tree>
    <p:extLst>
      <p:ext uri="{BB962C8B-B14F-4D97-AF65-F5344CB8AC3E}">
        <p14:creationId xmlns:p14="http://schemas.microsoft.com/office/powerpoint/2010/main" val="789758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A4418C0-9E28-4F88-B456-121874D6EBA1}"/>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20</a:t>
            </a:fld>
            <a:endParaRPr lang="en-US" sz="900"/>
          </a:p>
        </p:txBody>
      </p:sp>
      <p:graphicFrame>
        <p:nvGraphicFramePr>
          <p:cNvPr id="8" name="Table 5">
            <a:extLst>
              <a:ext uri="{FF2B5EF4-FFF2-40B4-BE49-F238E27FC236}">
                <a16:creationId xmlns:a16="http://schemas.microsoft.com/office/drawing/2014/main" id="{8CCDA291-3961-4E7F-B803-15DC255BE689}"/>
              </a:ext>
            </a:extLst>
          </p:cNvPr>
          <p:cNvGraphicFramePr>
            <a:graphicFrameLocks noGrp="1"/>
          </p:cNvGraphicFramePr>
          <p:nvPr/>
        </p:nvGraphicFramePr>
        <p:xfrm>
          <a:off x="118241" y="891737"/>
          <a:ext cx="8878867" cy="4909190"/>
        </p:xfrm>
        <a:graphic>
          <a:graphicData uri="http://schemas.openxmlformats.org/drawingml/2006/table">
            <a:tbl>
              <a:tblPr firstRow="1" bandRow="1">
                <a:tableStyleId>{5C22544A-7EE6-4342-B048-85BDC9FD1C3A}</a:tableStyleId>
              </a:tblPr>
              <a:tblGrid>
                <a:gridCol w="1624946">
                  <a:extLst>
                    <a:ext uri="{9D8B030D-6E8A-4147-A177-3AD203B41FA5}">
                      <a16:colId xmlns:a16="http://schemas.microsoft.com/office/drawing/2014/main" val="3861874168"/>
                    </a:ext>
                  </a:extLst>
                </a:gridCol>
                <a:gridCol w="1046929">
                  <a:extLst>
                    <a:ext uri="{9D8B030D-6E8A-4147-A177-3AD203B41FA5}">
                      <a16:colId xmlns:a16="http://schemas.microsoft.com/office/drawing/2014/main" val="3253071917"/>
                    </a:ext>
                  </a:extLst>
                </a:gridCol>
                <a:gridCol w="1051844">
                  <a:extLst>
                    <a:ext uri="{9D8B030D-6E8A-4147-A177-3AD203B41FA5}">
                      <a16:colId xmlns:a16="http://schemas.microsoft.com/office/drawing/2014/main" val="974722743"/>
                    </a:ext>
                  </a:extLst>
                </a:gridCol>
                <a:gridCol w="651494">
                  <a:extLst>
                    <a:ext uri="{9D8B030D-6E8A-4147-A177-3AD203B41FA5}">
                      <a16:colId xmlns:a16="http://schemas.microsoft.com/office/drawing/2014/main" val="4043029237"/>
                    </a:ext>
                  </a:extLst>
                </a:gridCol>
                <a:gridCol w="1071563">
                  <a:extLst>
                    <a:ext uri="{9D8B030D-6E8A-4147-A177-3AD203B41FA5}">
                      <a16:colId xmlns:a16="http://schemas.microsoft.com/office/drawing/2014/main" val="3500375678"/>
                    </a:ext>
                  </a:extLst>
                </a:gridCol>
                <a:gridCol w="1194729">
                  <a:extLst>
                    <a:ext uri="{9D8B030D-6E8A-4147-A177-3AD203B41FA5}">
                      <a16:colId xmlns:a16="http://schemas.microsoft.com/office/drawing/2014/main" val="2955678808"/>
                    </a:ext>
                  </a:extLst>
                </a:gridCol>
                <a:gridCol w="1537421">
                  <a:extLst>
                    <a:ext uri="{9D8B030D-6E8A-4147-A177-3AD203B41FA5}">
                      <a16:colId xmlns:a16="http://schemas.microsoft.com/office/drawing/2014/main" val="3418067718"/>
                    </a:ext>
                  </a:extLst>
                </a:gridCol>
                <a:gridCol w="699941">
                  <a:extLst>
                    <a:ext uri="{9D8B030D-6E8A-4147-A177-3AD203B41FA5}">
                      <a16:colId xmlns:a16="http://schemas.microsoft.com/office/drawing/2014/main" val="2336731885"/>
                    </a:ext>
                  </a:extLst>
                </a:gridCol>
              </a:tblGrid>
              <a:tr h="338712">
                <a:tc gridSpan="8">
                  <a:txBody>
                    <a:bodyPr/>
                    <a:lstStyle/>
                    <a:p>
                      <a:r>
                        <a:rPr lang="en-US" sz="800" b="1" spc="0" baseline="0">
                          <a:solidFill>
                            <a:schemeClr val="bg1"/>
                          </a:solidFill>
                          <a:latin typeface="+mn-lt"/>
                          <a:cs typeface="Calibri"/>
                        </a:rPr>
                        <a:t>Focus Area 1: Improve Student Achievement, CCMR and Graduation Rate</a:t>
                      </a:r>
                    </a:p>
                    <a:p>
                      <a:pPr lvl="0">
                        <a:lnSpc>
                          <a:spcPct val="90000"/>
                        </a:lnSpc>
                        <a:buNone/>
                      </a:pPr>
                      <a:r>
                        <a:rPr lang="en-US" sz="800" b="1" spc="0" baseline="0">
                          <a:solidFill>
                            <a:schemeClr val="bg1"/>
                          </a:solidFill>
                          <a:latin typeface="+mn-lt"/>
                          <a:cs typeface="Calibri"/>
                        </a:rPr>
                        <a:t>Annual Goal: 100% of the district curriculum will be aligned to the state standards during the 2019-2020 school year.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extLst>
                  <a:ext uri="{0D108BD9-81ED-4DB2-BD59-A6C34878D82A}">
                    <a16:rowId xmlns:a16="http://schemas.microsoft.com/office/drawing/2014/main" val="2942057712"/>
                  </a:ext>
                </a:extLst>
              </a:tr>
              <a:tr h="194310">
                <a:tc gridSpan="8">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800" b="1" spc="0" baseline="0">
                          <a:solidFill>
                            <a:schemeClr val="bg1"/>
                          </a:solidFill>
                          <a:latin typeface="+mn-lt"/>
                          <a:cs typeface="Calibri"/>
                        </a:rPr>
                        <a:t>Objective 1: Curriculum will be horizontally aligned in 2019-2020 in all contents.</a:t>
                      </a:r>
                      <a:endParaRPr lang="en-US" sz="800" spc="0" baseline="0">
                        <a:solidFill>
                          <a:schemeClr val="bg1"/>
                        </a:solidFill>
                        <a:latin typeface="+mn-lt"/>
                        <a:cs typeface="Calibri"/>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1761229800"/>
                  </a:ext>
                </a:extLst>
              </a:tr>
              <a:tr h="349758">
                <a:tc>
                  <a:txBody>
                    <a:bodyPr/>
                    <a:lstStyle/>
                    <a:p>
                      <a:pPr algn="ctr"/>
                      <a:r>
                        <a:rPr lang="en-US" sz="700" b="1" spc="0" baseline="0"/>
                        <a:t>STRATEGIES AND ACTION STEPS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PERSON(S) RESPONSIBLE</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RESOURCES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TIMELINES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EVIDENCE OF IMPLEMENTATION</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EVIDENCE OF IMPACT</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FORMATIVE/SUMMATIVE</a:t>
                      </a:r>
                    </a:p>
                  </a:txBody>
                  <a:tcPr marL="20574" marR="20574"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Title I SCHOOLWIDE COMPONENTS</a:t>
                      </a:r>
                    </a:p>
                  </a:txBody>
                  <a:tcPr marL="20574" marR="20574"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684852603"/>
                  </a:ext>
                </a:extLst>
              </a:tr>
              <a:tr h="990077">
                <a:tc>
                  <a:txBody>
                    <a:bodyPr/>
                    <a:lstStyle/>
                    <a:p>
                      <a:pPr algn="l">
                        <a:lnSpc>
                          <a:spcPct val="90000"/>
                        </a:lnSpc>
                      </a:pPr>
                      <a:r>
                        <a:rPr lang="en-US" sz="800" spc="0" baseline="0">
                          <a:solidFill>
                            <a:schemeClr val="dk1"/>
                          </a:solidFill>
                          <a:latin typeface="+mn-lt"/>
                          <a:ea typeface="+mn-ea"/>
                          <a:cs typeface="Calibri"/>
                        </a:rPr>
                        <a:t>Summer curriculum writing projects for all assessed content areas and grade levels will be scheduled based on a need's assessment using data and trends</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teachers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TEKS resources </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a:t>
                      </a:r>
                      <a:r>
                        <a:rPr lang="en-US" sz="800" spc="0" baseline="0" err="1">
                          <a:latin typeface="+mn-lt"/>
                          <a:cs typeface="Calibri"/>
                        </a:rPr>
                        <a:t>Temry</a:t>
                      </a:r>
                      <a:r>
                        <a:rPr lang="en-US" sz="800" spc="0" baseline="0">
                          <a:latin typeface="+mn-lt"/>
                          <a:cs typeface="Calibri"/>
                        </a:rPr>
                        <a:t> </a:t>
                      </a:r>
                      <a:r>
                        <a:rPr lang="en-US" sz="800" spc="0" baseline="0" err="1">
                          <a:latin typeface="+mn-lt"/>
                          <a:cs typeface="Calibri"/>
                        </a:rPr>
                        <a:t>Cardplates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Calendar</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State and local student data</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June 2019 – Aug. 2020</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documents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Lesson plans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Collaborative Learning Leader [CLL] agendas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Walkthrough documents</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Student Achievement gains on the STAAR</a:t>
                      </a:r>
                    </a:p>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Teacher retention</a:t>
                      </a:r>
                    </a:p>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Results Driven Accountability Report</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97097177"/>
                  </a:ext>
                </a:extLst>
              </a:tr>
              <a:tr h="990077">
                <a:tc>
                  <a:txBody>
                    <a:bodyPr/>
                    <a:lstStyle/>
                    <a:p>
                      <a:pPr marL="0" indent="0" algn="l">
                        <a:lnSpc>
                          <a:spcPct val="90000"/>
                        </a:lnSpc>
                        <a:spcBef>
                          <a:spcPts val="600"/>
                        </a:spcBef>
                      </a:pPr>
                      <a:r>
                        <a:rPr lang="en-US" sz="800" spc="0" baseline="0">
                          <a:latin typeface="+mn-lt"/>
                          <a:cs typeface="Calibri"/>
                        </a:rPr>
                        <a:t>Training will be provided throughout the school year on assessed state standards, Domain I, Domain II, &amp; Domain III, Distinction requirements and the use of data and trends to develop an intentional curriculum for each course.</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teachers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Training materials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Training agendas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Item analysis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Assessed curriculum documents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guides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BM1</a:t>
                      </a:r>
                    </a:p>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BM2</a:t>
                      </a:r>
                    </a:p>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June 2019 Results </a:t>
                      </a:r>
                    </a:p>
                    <a:p>
                      <a:pPr marL="267335" lvl="0" indent="-171450" algn="l">
                        <a:lnSpc>
                          <a:spcPct val="80000"/>
                        </a:lnSpc>
                        <a:spcBef>
                          <a:spcPts val="0"/>
                        </a:spcBef>
                        <a:spcAft>
                          <a:spcPts val="300"/>
                        </a:spcAft>
                        <a:buFont typeface="Calibri" panose="020F0502020204030204" pitchFamily="34" charset="0"/>
                        <a:buChar char="−"/>
                      </a:pP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Agendas and sign-in sheets</a:t>
                      </a:r>
                    </a:p>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District assessments </a:t>
                      </a:r>
                    </a:p>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State</a:t>
                      </a:r>
                      <a:r>
                        <a:rPr sz="800" spc="0" baseline="0">
                          <a:latin typeface="+mn-lt"/>
                          <a:cs typeface="Calibri"/>
                        </a:rPr>
                        <a:t> and</a:t>
                      </a:r>
                      <a:r>
                        <a:rPr lang="en-US" sz="800" spc="0" baseline="0">
                          <a:latin typeface="+mn-lt"/>
                          <a:cs typeface="Calibri"/>
                        </a:rPr>
                        <a:t> regional</a:t>
                      </a:r>
                      <a:r>
                        <a:rPr sz="800" spc="0" baseline="0">
                          <a:latin typeface="+mn-lt"/>
                          <a:cs typeface="Calibri"/>
                        </a:rPr>
                        <a:t> </a:t>
                      </a:r>
                      <a:r>
                        <a:rPr lang="en-US" sz="800" spc="0" baseline="0">
                          <a:latin typeface="+mn-lt"/>
                          <a:cs typeface="Calibri"/>
                        </a:rPr>
                        <a:t>accountability </a:t>
                      </a:r>
                      <a:r>
                        <a:rPr sz="800" spc="0" baseline="0">
                          <a:latin typeface="+mn-lt"/>
                          <a:cs typeface="Calibri"/>
                        </a:rPr>
                        <a:t>documents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sz="800" spc="0" baseline="0">
                          <a:latin typeface="+mn-lt"/>
                          <a:cs typeface="Calibri"/>
                        </a:rPr>
                        <a:t>Student</a:t>
                      </a:r>
                      <a:r>
                        <a:rPr lang="en-US" sz="800" spc="0" baseline="0">
                          <a:latin typeface="+mn-lt"/>
                          <a:cs typeface="Calibri"/>
                        </a:rPr>
                        <a:t> achievement </a:t>
                      </a:r>
                      <a:r>
                        <a:rPr sz="800" spc="0" baseline="0">
                          <a:latin typeface="+mn-lt"/>
                          <a:cs typeface="Calibri"/>
                        </a:rPr>
                        <a:t>gains on the</a:t>
                      </a:r>
                      <a:r>
                        <a:rPr lang="en-US" sz="800" spc="0" baseline="0">
                          <a:latin typeface="+mn-lt"/>
                          <a:cs typeface="Calibri"/>
                        </a:rPr>
                        <a:t> </a:t>
                      </a:r>
                      <a:r>
                        <a:rPr sz="800" spc="0" baseline="0">
                          <a:latin typeface="+mn-lt"/>
                          <a:cs typeface="Calibri"/>
                        </a:rPr>
                        <a:t> STAAR, Domain</a:t>
                      </a:r>
                      <a:r>
                        <a:rPr lang="en-US" sz="800" spc="0" baseline="0">
                          <a:latin typeface="+mn-lt"/>
                          <a:cs typeface="Calibri"/>
                        </a:rPr>
                        <a:t> </a:t>
                      </a:r>
                      <a:r>
                        <a:rPr sz="800" spc="0" baseline="0">
                          <a:latin typeface="+mn-lt"/>
                          <a:cs typeface="Calibri"/>
                        </a:rPr>
                        <a:t>III, TELPAS,</a:t>
                      </a:r>
                      <a:r>
                        <a:rPr lang="en-US" sz="800" spc="0" baseline="0">
                          <a:latin typeface="+mn-lt"/>
                          <a:cs typeface="Calibri"/>
                        </a:rPr>
                        <a:t> Results Driven Accountability Report</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2827570"/>
                  </a:ext>
                </a:extLst>
              </a:tr>
              <a:tr h="990077">
                <a:tc>
                  <a:txBody>
                    <a:bodyPr/>
                    <a:lstStyle/>
                    <a:p>
                      <a:pPr marL="0" indent="0" algn="l">
                        <a:lnSpc>
                          <a:spcPct val="90000"/>
                        </a:lnSpc>
                        <a:spcBef>
                          <a:spcPts val="600"/>
                        </a:spcBef>
                      </a:pPr>
                      <a:r>
                        <a:rPr lang="en-US" sz="800" spc="0" baseline="0">
                          <a:latin typeface="+mn-lt"/>
                          <a:cs typeface="Calibri"/>
                        </a:rPr>
                        <a:t>Curriculum documents</a:t>
                      </a:r>
                      <a:r>
                        <a:rPr sz="800" spc="0" baseline="0">
                          <a:latin typeface="+mn-lt"/>
                          <a:cs typeface="Calibri"/>
                        </a:rPr>
                        <a:t> will include </a:t>
                      </a:r>
                      <a:r>
                        <a:rPr lang="en-US" sz="800" spc="0" baseline="0">
                          <a:latin typeface="+mn-lt"/>
                          <a:cs typeface="Calibri"/>
                        </a:rPr>
                        <a:t> </a:t>
                      </a:r>
                      <a:r>
                        <a:rPr sz="800" spc="0" baseline="0">
                          <a:latin typeface="+mn-lt"/>
                          <a:cs typeface="Calibri"/>
                        </a:rPr>
                        <a:t>ELPS</a:t>
                      </a:r>
                      <a:r>
                        <a:rPr lang="en-US" sz="800" spc="0" baseline="0">
                          <a:latin typeface="+mn-lt"/>
                          <a:cs typeface="Calibri"/>
                        </a:rPr>
                        <a:t> strategies, </a:t>
                      </a:r>
                      <a:r>
                        <a:rPr sz="800" spc="0" baseline="0">
                          <a:latin typeface="+mn-lt"/>
                          <a:cs typeface="Calibri"/>
                        </a:rPr>
                        <a:t>accommodations,</a:t>
                      </a:r>
                      <a:r>
                        <a:rPr lang="en-US" sz="800" spc="0" baseline="0">
                          <a:latin typeface="+mn-lt"/>
                          <a:cs typeface="Calibri"/>
                        </a:rPr>
                        <a:t> </a:t>
                      </a:r>
                      <a:r>
                        <a:rPr sz="800" spc="0" baseline="0">
                          <a:latin typeface="+mn-lt"/>
                          <a:cs typeface="Calibri"/>
                        </a:rPr>
                        <a:t>differentiated instruction for All</a:t>
                      </a:r>
                      <a:r>
                        <a:rPr lang="en-US" sz="800" spc="0" baseline="0">
                          <a:latin typeface="+mn-lt"/>
                          <a:cs typeface="Calibri"/>
                        </a:rPr>
                        <a:t> </a:t>
                      </a:r>
                      <a:r>
                        <a:rPr sz="800" spc="0" baseline="0">
                          <a:latin typeface="+mn-lt"/>
                          <a:cs typeface="Calibri"/>
                        </a:rPr>
                        <a:t>Students</a:t>
                      </a:r>
                      <a:r>
                        <a:rPr lang="en-US" sz="800" spc="0" baseline="0">
                          <a:latin typeface="+mn-lt"/>
                          <a:cs typeface="Calibri"/>
                        </a:rPr>
                        <a:t>.</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coaches</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Dual Language Director</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lnSpc>
                          <a:spcPct val="80000"/>
                        </a:lnSpc>
                        <a:spcBef>
                          <a:spcPts val="0"/>
                        </a:spcBef>
                        <a:spcAft>
                          <a:spcPts val="300"/>
                        </a:spcAft>
                        <a:buNone/>
                      </a:pPr>
                      <a:r>
                        <a:rPr lang="en-US" sz="800" spc="0" baseline="0">
                          <a:latin typeface="+mn-lt"/>
                          <a:cs typeface="Calibri"/>
                        </a:rPr>
                        <a:t>-English Language Proficiency documents</a:t>
                      </a:r>
                    </a:p>
                    <a:p>
                      <a:pPr marL="0" lvl="0" indent="0" algn="l">
                        <a:lnSpc>
                          <a:spcPct val="80000"/>
                        </a:lnSpc>
                        <a:spcBef>
                          <a:spcPts val="0"/>
                        </a:spcBef>
                        <a:spcAft>
                          <a:spcPts val="300"/>
                        </a:spcAft>
                        <a:buNone/>
                      </a:pPr>
                      <a:r>
                        <a:rPr lang="en-US" sz="800" spc="0" baseline="0">
                          <a:latin typeface="+mn-lt"/>
                          <a:cs typeface="Calibri"/>
                        </a:rPr>
                        <a:t>-individual student accommodations for each content</a:t>
                      </a:r>
                    </a:p>
                    <a:p>
                      <a:pPr marL="0" lvl="0" indent="0" algn="l">
                        <a:lnSpc>
                          <a:spcPct val="80000"/>
                        </a:lnSpc>
                        <a:spcBef>
                          <a:spcPts val="0"/>
                        </a:spcBef>
                        <a:spcAft>
                          <a:spcPts val="300"/>
                        </a:spcAft>
                        <a:buNone/>
                      </a:pPr>
                      <a:r>
                        <a:rPr lang="en-US" sz="800" spc="0" baseline="0">
                          <a:latin typeface="+mn-lt"/>
                          <a:cs typeface="Calibri"/>
                        </a:rPr>
                        <a:t>-lesson that differentiate instructions </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Sep. 2019 – Aug. 2020</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Curriculum documents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Lesson plans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CLL agendas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Walkthrough documents</a:t>
                      </a:r>
                    </a:p>
                    <a:p>
                      <a:pPr marL="267335" marR="73025" lvl="0" indent="-171450" algn="l">
                        <a:lnSpc>
                          <a:spcPct val="80000"/>
                        </a:lnSpc>
                        <a:spcBef>
                          <a:spcPts val="0"/>
                        </a:spcBef>
                        <a:spcAft>
                          <a:spcPts val="300"/>
                        </a:spcAft>
                        <a:buFont typeface="Calibri" panose="020F0502020204030204" pitchFamily="34" charset="0"/>
                        <a:buChar char="−"/>
                      </a:pP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Student achievement gains on the  STAAR, Domain III, TELPAS, Results Driven Accountability Report</a:t>
                      </a:r>
                      <a:endParaRPr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4109228"/>
                  </a:ext>
                </a:extLst>
              </a:tr>
              <a:tr h="990077">
                <a:tc>
                  <a:txBody>
                    <a:bodyPr/>
                    <a:lstStyle/>
                    <a:p>
                      <a:pPr marL="0" indent="0" algn="l">
                        <a:lnSpc>
                          <a:spcPct val="90000"/>
                        </a:lnSpc>
                        <a:spcBef>
                          <a:spcPts val="600"/>
                        </a:spcBef>
                      </a:pPr>
                      <a:r>
                        <a:rPr lang="en-US" sz="800" spc="0" baseline="0">
                          <a:latin typeface="+mn-lt"/>
                          <a:cs typeface="Calibri"/>
                        </a:rPr>
                        <a:t>Testing calendars and instructional timelines  will be written each school year for all assessed courses and shared with principals to provide district-wide alignment of assessments.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Assessment Director</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Coordinators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Assessment calendar</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Instructional timelines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Assessed curriculum</a:t>
                      </a:r>
                    </a:p>
                    <a:p>
                      <a:pPr marL="0" lvl="0" indent="0" algn="l">
                        <a:lnSpc>
                          <a:spcPct val="80000"/>
                        </a:lnSpc>
                        <a:spcBef>
                          <a:spcPts val="0"/>
                        </a:spcBef>
                        <a:spcAft>
                          <a:spcPts val="300"/>
                        </a:spcAft>
                        <a:buNone/>
                      </a:pPr>
                      <a:endParaRPr lang="en-US" sz="800" spc="0" baseline="0">
                        <a:latin typeface="+mn-lt"/>
                        <a:cs typeface="Calibri"/>
                      </a:endParaRPr>
                    </a:p>
                    <a:p>
                      <a:pPr marL="112395" lvl="0" indent="-112395" algn="l">
                        <a:lnSpc>
                          <a:spcPct val="80000"/>
                        </a:lnSpc>
                        <a:spcBef>
                          <a:spcPts val="0"/>
                        </a:spcBef>
                        <a:spcAft>
                          <a:spcPts val="300"/>
                        </a:spcAft>
                        <a:buFont typeface="Calibri" panose="020F0502020204030204" pitchFamily="34" charset="0"/>
                        <a:buChar char="−"/>
                      </a:pPr>
                      <a:endParaRPr lang="en-US"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Sep. 2019 – Aug. 2020</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119380" indent="-112395" algn="l">
                        <a:lnSpc>
                          <a:spcPct val="80000"/>
                        </a:lnSpc>
                        <a:spcBef>
                          <a:spcPts val="0"/>
                        </a:spcBef>
                        <a:spcAft>
                          <a:spcPts val="300"/>
                        </a:spcAft>
                        <a:buFont typeface="Calibri" panose="020F0502020204030204" pitchFamily="34" charset="0"/>
                        <a:buChar char="−"/>
                      </a:pPr>
                      <a:r>
                        <a:rPr sz="800" spc="0" baseline="0">
                          <a:latin typeface="+mn-lt"/>
                          <a:cs typeface="Calibri"/>
                        </a:rPr>
                        <a:t>Completed </a:t>
                      </a:r>
                      <a:r>
                        <a:rPr lang="en-US" sz="800" spc="0" baseline="0">
                          <a:latin typeface="+mn-lt"/>
                          <a:cs typeface="Calibri"/>
                        </a:rPr>
                        <a:t>testing calendars and timelines</a:t>
                      </a:r>
                    </a:p>
                    <a:p>
                      <a:pPr marL="112395" marR="11938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Agendas and sign in sheets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Student achievement gains on the  STAAR, Domain III, TELPAS, Results Driven Accountability Report</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 II,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Education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4131851"/>
                  </a:ext>
                </a:extLst>
              </a:tr>
            </a:tbl>
          </a:graphicData>
        </a:graphic>
      </p:graphicFrame>
      <p:graphicFrame>
        <p:nvGraphicFramePr>
          <p:cNvPr id="3" name="Table 2">
            <a:extLst>
              <a:ext uri="{FF2B5EF4-FFF2-40B4-BE49-F238E27FC236}">
                <a16:creationId xmlns:a16="http://schemas.microsoft.com/office/drawing/2014/main" id="{5EB550BA-61C7-4A25-8AC6-028340D5D590}"/>
              </a:ext>
            </a:extLst>
          </p:cNvPr>
          <p:cNvGraphicFramePr>
            <a:graphicFrameLocks noGrp="1"/>
          </p:cNvGraphicFramePr>
          <p:nvPr>
            <p:extLst>
              <p:ext uri="{D42A27DB-BD31-4B8C-83A1-F6EECF244321}">
                <p14:modId xmlns:p14="http://schemas.microsoft.com/office/powerpoint/2010/main" val="1757915565"/>
              </p:ext>
            </p:extLst>
          </p:nvPr>
        </p:nvGraphicFramePr>
        <p:xfrm>
          <a:off x="120650" y="246697"/>
          <a:ext cx="8902690" cy="6276975"/>
        </p:xfrm>
        <a:graphic>
          <a:graphicData uri="http://schemas.openxmlformats.org/drawingml/2006/table">
            <a:tbl>
              <a:tblPr firstRow="1" bandRow="1">
                <a:tableStyleId>{21E4AEA4-8DFA-4A89-87EB-49C32662AFE0}</a:tableStyleId>
              </a:tblPr>
              <a:tblGrid>
                <a:gridCol w="1362075">
                  <a:extLst>
                    <a:ext uri="{9D8B030D-6E8A-4147-A177-3AD203B41FA5}">
                      <a16:colId xmlns:a16="http://schemas.microsoft.com/office/drawing/2014/main" val="215871438"/>
                    </a:ext>
                  </a:extLst>
                </a:gridCol>
                <a:gridCol w="1044059">
                  <a:extLst>
                    <a:ext uri="{9D8B030D-6E8A-4147-A177-3AD203B41FA5}">
                      <a16:colId xmlns:a16="http://schemas.microsoft.com/office/drawing/2014/main" val="792922077"/>
                    </a:ext>
                  </a:extLst>
                </a:gridCol>
                <a:gridCol w="1028700">
                  <a:extLst>
                    <a:ext uri="{9D8B030D-6E8A-4147-A177-3AD203B41FA5}">
                      <a16:colId xmlns:a16="http://schemas.microsoft.com/office/drawing/2014/main" val="2958357903"/>
                    </a:ext>
                  </a:extLst>
                </a:gridCol>
                <a:gridCol w="685800">
                  <a:extLst>
                    <a:ext uri="{9D8B030D-6E8A-4147-A177-3AD203B41FA5}">
                      <a16:colId xmlns:a16="http://schemas.microsoft.com/office/drawing/2014/main" val="1608224867"/>
                    </a:ext>
                  </a:extLst>
                </a:gridCol>
                <a:gridCol w="1502117">
                  <a:extLst>
                    <a:ext uri="{9D8B030D-6E8A-4147-A177-3AD203B41FA5}">
                      <a16:colId xmlns:a16="http://schemas.microsoft.com/office/drawing/2014/main" val="1790937408"/>
                    </a:ext>
                  </a:extLst>
                </a:gridCol>
                <a:gridCol w="1013109">
                  <a:extLst>
                    <a:ext uri="{9D8B030D-6E8A-4147-A177-3AD203B41FA5}">
                      <a16:colId xmlns:a16="http://schemas.microsoft.com/office/drawing/2014/main" val="4202053961"/>
                    </a:ext>
                  </a:extLst>
                </a:gridCol>
                <a:gridCol w="847724">
                  <a:extLst>
                    <a:ext uri="{9D8B030D-6E8A-4147-A177-3AD203B41FA5}">
                      <a16:colId xmlns:a16="http://schemas.microsoft.com/office/drawing/2014/main" val="960381410"/>
                    </a:ext>
                  </a:extLst>
                </a:gridCol>
                <a:gridCol w="1419106">
                  <a:extLst>
                    <a:ext uri="{9D8B030D-6E8A-4147-A177-3AD203B41FA5}">
                      <a16:colId xmlns:a16="http://schemas.microsoft.com/office/drawing/2014/main" val="320234969"/>
                    </a:ext>
                  </a:extLst>
                </a:gridCol>
              </a:tblGrid>
              <a:tr h="114300">
                <a:tc>
                  <a:txBody>
                    <a:bodyPr/>
                    <a:lstStyle/>
                    <a:p>
                      <a:pPr rtl="0" fontAlgn="ctr"/>
                      <a:r>
                        <a:rPr lang="en-US" sz="700">
                          <a:effectLst/>
                        </a:rPr>
                        <a:t>Goal Area:  2</a:t>
                      </a:r>
                      <a:endParaRPr lang="en-US" sz="700" dirty="0">
                        <a:effectLst/>
                      </a:endParaRPr>
                    </a:p>
                  </a:txBody>
                  <a:tcPr marL="9525" marR="9525" marT="9525" anchor="ctr"/>
                </a:tc>
                <a:tc gridSpan="7">
                  <a:txBody>
                    <a:bodyPr/>
                    <a:lstStyle/>
                    <a:p>
                      <a:pPr lvl="0">
                        <a:buNone/>
                      </a:pPr>
                      <a:r>
                        <a:rPr lang="en-US" sz="700">
                          <a:effectLst/>
                        </a:rPr>
                        <a:t>Closing the Gaps</a:t>
                      </a:r>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3932193273"/>
                  </a:ext>
                </a:extLst>
              </a:tr>
              <a:tr h="260350">
                <a:tc>
                  <a:txBody>
                    <a:bodyPr/>
                    <a:lstStyle/>
                    <a:p>
                      <a:pPr rtl="0" fontAlgn="ctr"/>
                      <a:r>
                        <a:rPr lang="en-US" sz="700">
                          <a:effectLst/>
                        </a:rPr>
                        <a:t>Annual Goal 2:</a:t>
                      </a:r>
                      <a:endParaRPr lang="en-US" sz="700" dirty="0">
                        <a:effectLst/>
                      </a:endParaRPr>
                    </a:p>
                  </a:txBody>
                  <a:tcPr marL="9525" marR="9525" marT="9525" anchor="ctr"/>
                </a:tc>
                <a:tc gridSpan="7">
                  <a:txBody>
                    <a:bodyPr/>
                    <a:lstStyle/>
                    <a:p>
                      <a:pPr lvl="0" algn="l">
                        <a:lnSpc>
                          <a:spcPct val="100000"/>
                        </a:lnSpc>
                        <a:spcBef>
                          <a:spcPts val="0"/>
                        </a:spcBef>
                        <a:spcAft>
                          <a:spcPts val="0"/>
                        </a:spcAft>
                        <a:buNone/>
                      </a:pPr>
                      <a:r>
                        <a:rPr lang="en-US" sz="700" u="none" strike="noStrike" noProof="0">
                          <a:effectLst/>
                        </a:rPr>
                        <a:t>English Learners student group will increase in the Rapid Letter Name Measure by 3% or higher on the ON TRACK level of the Circle Progress Monitoring Assessment by June 2021.</a:t>
                      </a:r>
                    </a:p>
                    <a:p>
                      <a:pPr lvl="0">
                        <a:buNone/>
                      </a:pPr>
                      <a:endParaRPr lang="en-US" sz="700" u="none" strike="noStrike" noProof="0" dirty="0">
                        <a:effectLst/>
                      </a:endParaRPr>
                    </a:p>
                    <a:p>
                      <a:pPr lvl="0">
                        <a:buNone/>
                      </a:pPr>
                      <a:endParaRPr lang="en-US" sz="700" u="none" strike="noStrike" noProof="0" dirty="0">
                        <a:effectLst/>
                      </a:endParaRPr>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409276491"/>
                  </a:ext>
                </a:extLst>
              </a:tr>
              <a:tr h="0">
                <a:tc>
                  <a:txBody>
                    <a:bodyPr/>
                    <a:lstStyle/>
                    <a:p>
                      <a:pPr rtl="0" fontAlgn="ctr"/>
                      <a:r>
                        <a:rPr lang="en-US" sz="700">
                          <a:effectLst/>
                        </a:rPr>
                        <a:t>Objective 1:</a:t>
                      </a:r>
                      <a:endParaRPr lang="en-US" sz="700" dirty="0">
                        <a:effectLst/>
                      </a:endParaRPr>
                    </a:p>
                  </a:txBody>
                  <a:tcPr marL="9525" marR="9525" marT="9525" anchor="ctr"/>
                </a:tc>
                <a:tc gridSpan="7">
                  <a:txBody>
                    <a:bodyPr/>
                    <a:lstStyle/>
                    <a:p>
                      <a:pPr marL="0" lvl="0" indent="0">
                        <a:buNone/>
                      </a:pPr>
                      <a:r>
                        <a:rPr lang="en-US" sz="700" u="none" strike="noStrike" noProof="0">
                          <a:effectLst/>
                        </a:rPr>
                        <a:t>English Learners student group  will increase by 3 % or higher on the Rapid Letter Name Measure ON TRACK level of the Circle Progress Assessment by June 2021.</a:t>
                      </a:r>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709945481"/>
                  </a:ext>
                </a:extLst>
              </a:tr>
              <a:tr h="361950">
                <a:tc>
                  <a:txBody>
                    <a:bodyPr/>
                    <a:lstStyle/>
                    <a:p>
                      <a:pPr algn="ctr" rtl="0" fontAlgn="ctr"/>
                      <a:r>
                        <a:rPr lang="en-US" sz="700">
                          <a:effectLst/>
                        </a:rPr>
                        <a:t>Strategy 1</a:t>
                      </a:r>
                      <a:endParaRPr lang="en-US" sz="700" dirty="0">
                        <a:effectLst/>
                      </a:endParaRPr>
                    </a:p>
                  </a:txBody>
                  <a:tcPr marL="9525" marR="9525" marT="9525" anchor="ctr"/>
                </a:tc>
                <a:tc>
                  <a:txBody>
                    <a:bodyPr/>
                    <a:lstStyle/>
                    <a:p>
                      <a:pPr algn="ctr" rtl="0" fontAlgn="ctr"/>
                      <a:r>
                        <a:rPr lang="en-US" sz="700">
                          <a:effectLst/>
                        </a:rPr>
                        <a:t>Persons Responsible/Title</a:t>
                      </a:r>
                      <a:endParaRPr lang="en-US" sz="700" dirty="0">
                        <a:effectLst/>
                      </a:endParaRPr>
                    </a:p>
                  </a:txBody>
                  <a:tcPr marL="9525" marR="9525" marT="9525" anchor="ctr"/>
                </a:tc>
                <a:tc>
                  <a:txBody>
                    <a:bodyPr/>
                    <a:lstStyle/>
                    <a:p>
                      <a:pPr algn="ctr" rtl="0" fontAlgn="ctr"/>
                      <a:r>
                        <a:rPr lang="en-US" sz="700">
                          <a:effectLst/>
                        </a:rPr>
                        <a:t>Resources</a:t>
                      </a:r>
                      <a:endParaRPr lang="en-US" sz="700" dirty="0">
                        <a:effectLst/>
                      </a:endParaRPr>
                    </a:p>
                  </a:txBody>
                  <a:tcPr marL="9525" marR="9525" marT="9525" anchor="ctr"/>
                </a:tc>
                <a:tc>
                  <a:txBody>
                    <a:bodyPr/>
                    <a:lstStyle/>
                    <a:p>
                      <a:pPr algn="ctr" rtl="0" fontAlgn="ctr"/>
                      <a:r>
                        <a:rPr lang="en-US" sz="700">
                          <a:effectLst/>
                        </a:rPr>
                        <a:t>Timeline</a:t>
                      </a:r>
                      <a:endParaRPr lang="en-US" sz="700" dirty="0">
                        <a:effectLst/>
                      </a:endParaRPr>
                    </a:p>
                  </a:txBody>
                  <a:tcPr marL="9525" marR="9525" marT="9525" anchor="ctr"/>
                </a:tc>
                <a:tc>
                  <a:txBody>
                    <a:bodyPr/>
                    <a:lstStyle/>
                    <a:p>
                      <a:pPr algn="ctr" rtl="0" fontAlgn="ctr"/>
                      <a:r>
                        <a:rPr lang="en-US" sz="700">
                          <a:effectLst/>
                        </a:rPr>
                        <a:t>Evidence of Implementation</a:t>
                      </a:r>
                      <a:endParaRPr lang="en-US" sz="700" dirty="0">
                        <a:effectLst/>
                      </a:endParaRPr>
                    </a:p>
                  </a:txBody>
                  <a:tcPr marL="9525" marR="9525" marT="9525" anchor="ctr"/>
                </a:tc>
                <a:tc>
                  <a:txBody>
                    <a:bodyPr/>
                    <a:lstStyle/>
                    <a:p>
                      <a:pPr algn="ctr" rtl="0" fontAlgn="ctr"/>
                      <a:r>
                        <a:rPr lang="en-US" sz="700">
                          <a:effectLst/>
                        </a:rPr>
                        <a:t>Evidence of Impact</a:t>
                      </a:r>
                      <a:endParaRPr lang="en-US" sz="700" dirty="0">
                        <a:effectLst/>
                      </a:endParaRPr>
                    </a:p>
                  </a:txBody>
                  <a:tcPr marL="9525" marR="9525" marT="9525" anchor="ctr"/>
                </a:tc>
                <a:tc>
                  <a:txBody>
                    <a:bodyPr/>
                    <a:lstStyle/>
                    <a:p>
                      <a:pPr algn="ctr" rtl="0" fontAlgn="ctr"/>
                      <a:r>
                        <a:rPr lang="en-US" sz="700">
                          <a:effectLst/>
                        </a:rPr>
                        <a:t>Formative/ Summative Assessment</a:t>
                      </a:r>
                      <a:endParaRPr lang="en-US" sz="700" dirty="0">
                        <a:effectLst/>
                      </a:endParaRPr>
                    </a:p>
                  </a:txBody>
                  <a:tcPr marL="9525" marR="9525" marT="9525" anchor="ctr"/>
                </a:tc>
                <a:tc>
                  <a:txBody>
                    <a:bodyPr/>
                    <a:lstStyle/>
                    <a:p>
                      <a:pPr algn="ctr" rtl="0" fontAlgn="ctr"/>
                      <a:r>
                        <a:rPr lang="en-US" sz="700">
                          <a:effectLst/>
                        </a:rPr>
                        <a:t>Title-I School- wide Component</a:t>
                      </a:r>
                      <a:endParaRPr lang="en-US" sz="700" dirty="0">
                        <a:effectLst/>
                      </a:endParaRPr>
                    </a:p>
                  </a:txBody>
                  <a:tcPr marL="9525" marR="9525" marT="9525" anchor="ctr"/>
                </a:tc>
                <a:extLst>
                  <a:ext uri="{0D108BD9-81ED-4DB2-BD59-A6C34878D82A}">
                    <a16:rowId xmlns:a16="http://schemas.microsoft.com/office/drawing/2014/main" val="3617694064"/>
                  </a:ext>
                </a:extLst>
              </a:tr>
              <a:tr h="1047750">
                <a:tc>
                  <a:txBody>
                    <a:bodyPr/>
                    <a:lstStyle/>
                    <a:p>
                      <a:pPr lvl="0" algn="l">
                        <a:lnSpc>
                          <a:spcPct val="100000"/>
                        </a:lnSpc>
                        <a:spcBef>
                          <a:spcPts val="0"/>
                        </a:spcBef>
                        <a:spcAft>
                          <a:spcPts val="0"/>
                        </a:spcAft>
                        <a:buNone/>
                      </a:pPr>
                      <a:endParaRPr lang="en-US" sz="700" u="none" strike="noStrike" noProof="0" dirty="0">
                        <a:effectLst/>
                      </a:endParaRPr>
                    </a:p>
                    <a:p>
                      <a:pPr lvl="0" algn="l">
                        <a:lnSpc>
                          <a:spcPct val="100000"/>
                        </a:lnSpc>
                        <a:spcBef>
                          <a:spcPts val="0"/>
                        </a:spcBef>
                        <a:spcAft>
                          <a:spcPts val="0"/>
                        </a:spcAft>
                        <a:buNone/>
                      </a:pPr>
                      <a:r>
                        <a:rPr lang="en-US" sz="700" u="none" strike="noStrike" noProof="0">
                          <a:effectLst/>
                        </a:rPr>
                        <a:t>Train all Bilingual teachers who serve students in the ELA/ Reading classrooms on Phonological Awareness continuum. </a:t>
                      </a:r>
                    </a:p>
                  </a:txBody>
                  <a:tcPr marL="9525" marR="9525" marT="9525"/>
                </a:tc>
                <a:tc>
                  <a:txBody>
                    <a:bodyPr/>
                    <a:lstStyle/>
                    <a:p>
                      <a:pPr rtl="0" fontAlgn="t"/>
                      <a:r>
                        <a:rPr lang="en-US" sz="700">
                          <a:effectLst/>
                        </a:rPr>
                        <a:t>Teachers</a:t>
                      </a:r>
                    </a:p>
                    <a:p>
                      <a:pPr lvl="0">
                        <a:buNone/>
                      </a:pPr>
                      <a:r>
                        <a:rPr lang="en-US" sz="700">
                          <a:effectLst/>
                        </a:rPr>
                        <a:t>Collaborative Learning Leader</a:t>
                      </a:r>
                    </a:p>
                    <a:p>
                      <a:pPr lvl="0">
                        <a:buNone/>
                      </a:pPr>
                      <a:r>
                        <a:rPr lang="en-US" sz="700">
                          <a:effectLst/>
                        </a:rPr>
                        <a:t>Grade Level Chairs</a:t>
                      </a:r>
                    </a:p>
                    <a:p>
                      <a:pPr lvl="0">
                        <a:buNone/>
                      </a:pPr>
                      <a:r>
                        <a:rPr lang="en-US" sz="700">
                          <a:effectLst/>
                        </a:rPr>
                        <a:t>Principal</a:t>
                      </a:r>
                    </a:p>
                    <a:p>
                      <a:pPr lvl="0">
                        <a:buNone/>
                      </a:pPr>
                      <a:r>
                        <a:rPr lang="en-US" sz="700">
                          <a:effectLst/>
                        </a:rPr>
                        <a:t>Assistant Principal</a:t>
                      </a:r>
                    </a:p>
                  </a:txBody>
                  <a:tcPr marL="9525" marR="9525" marT="9525"/>
                </a:tc>
                <a:tc>
                  <a:txBody>
                    <a:bodyPr/>
                    <a:lstStyle/>
                    <a:p>
                      <a:pPr rtl="0" fontAlgn="t"/>
                      <a:r>
                        <a:rPr lang="en-US" sz="700">
                          <a:effectLst/>
                        </a:rPr>
                        <a:t>District Curriculum- Frog Street</a:t>
                      </a:r>
                    </a:p>
                    <a:p>
                      <a:pPr lvl="0">
                        <a:buNone/>
                      </a:pPr>
                      <a:r>
                        <a:rPr lang="en-US" sz="700">
                          <a:effectLst/>
                        </a:rPr>
                        <a:t>Creative Curriculum</a:t>
                      </a:r>
                    </a:p>
                    <a:p>
                      <a:pPr lvl="0">
                        <a:buNone/>
                      </a:pPr>
                      <a:r>
                        <a:rPr lang="en-US" sz="700" err="1">
                          <a:effectLst/>
                        </a:rPr>
                        <a:t>Istation</a:t>
                      </a:r>
                      <a:r>
                        <a:rPr lang="en-US" sz="700">
                          <a:effectLst/>
                        </a:rPr>
                        <a:t> Reading </a:t>
                      </a:r>
                    </a:p>
                    <a:p>
                      <a:pPr lvl="0">
                        <a:buNone/>
                      </a:pPr>
                      <a:r>
                        <a:rPr lang="en-US" sz="700">
                          <a:effectLst/>
                        </a:rPr>
                        <a:t>SSRW</a:t>
                      </a:r>
                    </a:p>
                    <a:p>
                      <a:pPr lvl="0">
                        <a:buNone/>
                      </a:pPr>
                      <a:r>
                        <a:rPr lang="en-US" sz="700">
                          <a:effectLst/>
                        </a:rPr>
                        <a:t>Haggerty Phonemic Awareness Program</a:t>
                      </a:r>
                    </a:p>
                    <a:p>
                      <a:pPr lvl="0">
                        <a:buNone/>
                      </a:pPr>
                      <a:r>
                        <a:rPr lang="en-US" sz="700">
                          <a:effectLst/>
                        </a:rPr>
                        <a:t>The Literacy Architects</a:t>
                      </a:r>
                    </a:p>
                    <a:p>
                      <a:pPr lvl="0">
                        <a:buNone/>
                      </a:pPr>
                      <a:r>
                        <a:rPr lang="en-US" sz="700">
                          <a:effectLst/>
                        </a:rPr>
                        <a:t>Photo Library</a:t>
                      </a:r>
                    </a:p>
                    <a:p>
                      <a:pPr lvl="0">
                        <a:buNone/>
                      </a:pPr>
                      <a:endParaRPr lang="en-US" sz="700" dirty="0">
                        <a:effectLst/>
                      </a:endParaRPr>
                    </a:p>
                  </a:txBody>
                  <a:tcPr marL="9525" marR="9525" marT="9525"/>
                </a:tc>
                <a:tc>
                  <a:txBody>
                    <a:bodyPr/>
                    <a:lstStyle/>
                    <a:p>
                      <a:pPr rtl="0" fontAlgn="t"/>
                      <a:r>
                        <a:rPr lang="en-US" sz="700">
                          <a:effectLst/>
                        </a:rPr>
                        <a:t>BOY-October 2020</a:t>
                      </a:r>
                    </a:p>
                    <a:p>
                      <a:pPr lvl="0">
                        <a:buNone/>
                      </a:pPr>
                      <a:r>
                        <a:rPr lang="en-US" sz="700">
                          <a:effectLst/>
                        </a:rPr>
                        <a:t>MOY February 2020</a:t>
                      </a:r>
                    </a:p>
                    <a:p>
                      <a:pPr lvl="0">
                        <a:buNone/>
                      </a:pPr>
                      <a:r>
                        <a:rPr lang="en-US" sz="700">
                          <a:effectLst/>
                        </a:rPr>
                        <a:t>EOY- April 2020</a:t>
                      </a:r>
                      <a:endParaRPr lang="en-US"/>
                    </a:p>
                    <a:p>
                      <a:pPr lvl="0">
                        <a:buNone/>
                      </a:pPr>
                      <a:r>
                        <a:rPr lang="en-US" sz="700">
                          <a:effectLst/>
                        </a:rPr>
                        <a:t>At every marking period </a:t>
                      </a:r>
                    </a:p>
                  </a:txBody>
                  <a:tcPr marL="9525" marR="9525" marT="9525"/>
                </a:tc>
                <a:tc>
                  <a:txBody>
                    <a:bodyPr/>
                    <a:lstStyle/>
                    <a:p>
                      <a:pPr rtl="0" fontAlgn="t"/>
                      <a:r>
                        <a:rPr lang="en-US" sz="700">
                          <a:effectLst/>
                        </a:rPr>
                        <a:t>District Data Reviews</a:t>
                      </a:r>
                    </a:p>
                    <a:p>
                      <a:pPr lvl="0">
                        <a:buNone/>
                      </a:pPr>
                      <a:r>
                        <a:rPr lang="en-US" sz="700">
                          <a:effectLst/>
                        </a:rPr>
                        <a:t>CLI Engage Reports</a:t>
                      </a:r>
                    </a:p>
                    <a:p>
                      <a:pPr lvl="0">
                        <a:buNone/>
                      </a:pPr>
                      <a:r>
                        <a:rPr lang="en-US" sz="700">
                          <a:effectLst/>
                        </a:rPr>
                        <a:t>Letter Fluency Progress Monitoring</a:t>
                      </a:r>
                      <a:endParaRPr lang="en-US"/>
                    </a:p>
                    <a:p>
                      <a:pPr lvl="0">
                        <a:buNone/>
                      </a:pPr>
                      <a:r>
                        <a:rPr lang="en-US" sz="700">
                          <a:effectLst/>
                        </a:rPr>
                        <a:t>Lesson Plans – Dual Language </a:t>
                      </a:r>
                      <a:r>
                        <a:rPr lang="en-US" sz="700" err="1">
                          <a:effectLst/>
                        </a:rPr>
                        <a:t>Intruction</a:t>
                      </a:r>
                      <a:r>
                        <a:rPr lang="en-US" sz="700">
                          <a:effectLst/>
                        </a:rPr>
                        <a:t> -LOI</a:t>
                      </a:r>
                    </a:p>
                    <a:p>
                      <a:pPr lvl="0">
                        <a:buNone/>
                      </a:pPr>
                      <a:r>
                        <a:rPr lang="en-US" sz="700">
                          <a:effectLst/>
                        </a:rPr>
                        <a:t>Data Wall</a:t>
                      </a:r>
                    </a:p>
                    <a:p>
                      <a:pPr lvl="0">
                        <a:buNone/>
                      </a:pPr>
                      <a:r>
                        <a:rPr lang="en-US" sz="700">
                          <a:effectLst/>
                        </a:rPr>
                        <a:t>Walkthroughs</a:t>
                      </a:r>
                    </a:p>
                    <a:p>
                      <a:pPr lvl="0">
                        <a:buNone/>
                      </a:pPr>
                      <a:endParaRPr lang="en-US" sz="700" dirty="0">
                        <a:effectLst/>
                      </a:endParaRPr>
                    </a:p>
                    <a:p>
                      <a:pPr lvl="0">
                        <a:buNone/>
                      </a:pPr>
                      <a:endParaRPr lang="en-US" sz="700" dirty="0">
                        <a:effectLst/>
                      </a:endParaRPr>
                    </a:p>
                  </a:txBody>
                  <a:tcPr marL="9525" marR="9525" marT="9525"/>
                </a:tc>
                <a:tc>
                  <a:txBody>
                    <a:bodyPr/>
                    <a:lstStyle/>
                    <a:p>
                      <a:pPr rtl="0" fontAlgn="t"/>
                      <a:r>
                        <a:rPr lang="en-US" sz="700">
                          <a:effectLst/>
                        </a:rPr>
                        <a:t>Increase percentage of On-Track students  (CLI)</a:t>
                      </a:r>
                    </a:p>
                    <a:p>
                      <a:pPr lvl="0">
                        <a:buNone/>
                      </a:pPr>
                      <a:r>
                        <a:rPr lang="en-US" sz="700">
                          <a:effectLst/>
                        </a:rPr>
                        <a:t> Increase of Student</a:t>
                      </a:r>
                    </a:p>
                    <a:p>
                      <a:pPr lvl="0">
                        <a:buNone/>
                      </a:pPr>
                      <a:r>
                        <a:rPr lang="en-US" sz="700">
                          <a:effectLst/>
                        </a:rPr>
                        <a:t> Growth on Rapid Letter Name/Sound</a:t>
                      </a:r>
                    </a:p>
                  </a:txBody>
                  <a:tcPr marL="9525" marR="9525" marT="9525"/>
                </a:tc>
                <a:tc>
                  <a:txBody>
                    <a:bodyPr/>
                    <a:lstStyle/>
                    <a:p>
                      <a:pPr rtl="0" fontAlgn="t"/>
                      <a:r>
                        <a:rPr lang="en-US" sz="700">
                          <a:effectLst/>
                        </a:rPr>
                        <a:t>Rapid Letter Nam/Sound  Fluency Checks at marking period </a:t>
                      </a:r>
                      <a:endParaRPr lang="en-US"/>
                    </a:p>
                    <a:p>
                      <a:pPr lvl="0">
                        <a:buNone/>
                      </a:pPr>
                      <a:endParaRPr lang="en-US" sz="700" dirty="0">
                        <a:effectLst/>
                      </a:endParaRPr>
                    </a:p>
                    <a:p>
                      <a:pPr lvl="0">
                        <a:buNone/>
                      </a:pPr>
                      <a:r>
                        <a:rPr lang="en-US" sz="700">
                          <a:effectLst/>
                        </a:rPr>
                        <a:t>Circle Progress Monitoring Assessment </a:t>
                      </a:r>
                      <a:endParaRPr lang="en-US"/>
                    </a:p>
                  </a:txBody>
                  <a:tcPr marL="9525" marR="9525" marT="9525"/>
                </a:tc>
                <a:tc>
                  <a:txBody>
                    <a:bodyPr/>
                    <a:lstStyle/>
                    <a:p>
                      <a:pPr lvl="0">
                        <a:buNone/>
                      </a:pPr>
                      <a:r>
                        <a:rPr lang="en-US" sz="700" u="none" strike="noStrike" noProof="0">
                          <a:effectLst/>
                        </a:rPr>
                        <a:t>2. Reform Strategies </a:t>
                      </a:r>
                      <a:r>
                        <a:rPr lang="en-US" sz="700" u="none" strike="noStrike" noProof="0" err="1">
                          <a:effectLst/>
                        </a:rPr>
                        <a:t>a,b,c</a:t>
                      </a:r>
                      <a:endParaRPr lang="en-US" sz="700" dirty="0">
                        <a:effectLst/>
                      </a:endParaRPr>
                    </a:p>
                    <a:p>
                      <a:pPr lvl="0">
                        <a:buNone/>
                      </a:pPr>
                      <a:r>
                        <a:rPr lang="en-US" sz="700" u="none" strike="noStrike" noProof="0">
                          <a:effectLst/>
                        </a:rPr>
                        <a:t>4.  High Quality and Ongoing Professional development </a:t>
                      </a:r>
                      <a:r>
                        <a:rPr lang="en-US" sz="700" u="none" strike="noStrike" noProof="0" err="1">
                          <a:effectLst/>
                        </a:rPr>
                        <a:t>a,b</a:t>
                      </a:r>
                      <a:endParaRPr lang="en-US" sz="700" dirty="0">
                        <a:effectLst/>
                      </a:endParaRPr>
                    </a:p>
                  </a:txBody>
                  <a:tcPr marL="9525" marR="9525" marT="9525"/>
                </a:tc>
                <a:extLst>
                  <a:ext uri="{0D108BD9-81ED-4DB2-BD59-A6C34878D82A}">
                    <a16:rowId xmlns:a16="http://schemas.microsoft.com/office/drawing/2014/main" val="549094514"/>
                  </a:ext>
                </a:extLst>
              </a:tr>
              <a:tr h="190500">
                <a:tc>
                  <a:txBody>
                    <a:bodyPr/>
                    <a:lstStyle/>
                    <a:p>
                      <a:pPr algn="ctr" rtl="0" fontAlgn="ctr"/>
                      <a:r>
                        <a:rPr lang="en-US" sz="700">
                          <a:effectLst/>
                        </a:rPr>
                        <a:t>Action Steps</a:t>
                      </a: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extLst>
                  <a:ext uri="{0D108BD9-81ED-4DB2-BD59-A6C34878D82A}">
                    <a16:rowId xmlns:a16="http://schemas.microsoft.com/office/drawing/2014/main" val="3572229814"/>
                  </a:ext>
                </a:extLst>
              </a:tr>
              <a:tr h="114300">
                <a:tc gridSpan="8">
                  <a:txBody>
                    <a:bodyPr/>
                    <a:lstStyle/>
                    <a:p>
                      <a:pPr fontAlgn="t"/>
                      <a:r>
                        <a:rPr lang="en-US" sz="700">
                          <a:effectLst/>
                        </a:rPr>
                        <a:t>1) Using Job Embedded professional learning during CLC's to include Pre-K Guidelines outcomes in Phonological Awareness and Letter Fluency and include in detailed Lesson plan with dual language instruction.</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205769561"/>
                  </a:ext>
                </a:extLst>
              </a:tr>
              <a:tr h="114300">
                <a:tc gridSpan="8">
                  <a:txBody>
                    <a:bodyPr/>
                    <a:lstStyle/>
                    <a:p>
                      <a:pPr fontAlgn="t"/>
                      <a:r>
                        <a:rPr lang="en-US" sz="700">
                          <a:effectLst/>
                        </a:rPr>
                        <a:t>2)  Implement learning walks during Phonemic Awareness small group instruction to identify effective modeling of phonological awareness strategies in language of instruction. </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937197446"/>
                  </a:ext>
                </a:extLst>
              </a:tr>
              <a:tr h="114300">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088710216"/>
                  </a:ext>
                </a:extLst>
              </a:tr>
              <a:tr h="190500">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4162209385"/>
                  </a:ext>
                </a:extLst>
              </a:tr>
              <a:tr h="361950">
                <a:tc>
                  <a:txBody>
                    <a:bodyPr/>
                    <a:lstStyle/>
                    <a:p>
                      <a:pPr algn="ctr" rtl="0" fontAlgn="ctr"/>
                      <a:r>
                        <a:rPr lang="en-US" sz="700">
                          <a:effectLst/>
                        </a:rPr>
                        <a:t>Strategy 2</a:t>
                      </a:r>
                      <a:endParaRPr lang="en-US" sz="700" dirty="0">
                        <a:effectLst/>
                      </a:endParaRPr>
                    </a:p>
                  </a:txBody>
                  <a:tcPr marL="9525" marR="9525" marT="9525" anchor="ctr"/>
                </a:tc>
                <a:tc>
                  <a:txBody>
                    <a:bodyPr/>
                    <a:lstStyle/>
                    <a:p>
                      <a:pPr algn="ctr" rtl="0" fontAlgn="ctr"/>
                      <a:r>
                        <a:rPr lang="en-US" sz="700">
                          <a:effectLst/>
                        </a:rPr>
                        <a:t>Persons Responsible/Title</a:t>
                      </a:r>
                      <a:endParaRPr lang="en-US" sz="700" dirty="0">
                        <a:effectLst/>
                      </a:endParaRPr>
                    </a:p>
                  </a:txBody>
                  <a:tcPr marL="9525" marR="9525" marT="9525" anchor="ctr"/>
                </a:tc>
                <a:tc>
                  <a:txBody>
                    <a:bodyPr/>
                    <a:lstStyle/>
                    <a:p>
                      <a:pPr algn="ctr" rtl="0" fontAlgn="ctr"/>
                      <a:r>
                        <a:rPr lang="en-US" sz="700">
                          <a:effectLst/>
                        </a:rPr>
                        <a:t>Resources</a:t>
                      </a:r>
                      <a:endParaRPr lang="en-US" sz="700" dirty="0">
                        <a:effectLst/>
                      </a:endParaRPr>
                    </a:p>
                  </a:txBody>
                  <a:tcPr marL="9525" marR="9525" marT="9525" anchor="ctr"/>
                </a:tc>
                <a:tc>
                  <a:txBody>
                    <a:bodyPr/>
                    <a:lstStyle/>
                    <a:p>
                      <a:pPr algn="ctr" rtl="0" fontAlgn="ctr"/>
                      <a:r>
                        <a:rPr lang="en-US" sz="700">
                          <a:effectLst/>
                        </a:rPr>
                        <a:t>Timeline</a:t>
                      </a:r>
                      <a:endParaRPr lang="en-US" sz="700" dirty="0">
                        <a:effectLst/>
                      </a:endParaRPr>
                    </a:p>
                  </a:txBody>
                  <a:tcPr marL="9525" marR="9525" marT="9525" anchor="ctr"/>
                </a:tc>
                <a:tc>
                  <a:txBody>
                    <a:bodyPr/>
                    <a:lstStyle/>
                    <a:p>
                      <a:pPr algn="ctr" rtl="0" fontAlgn="ctr"/>
                      <a:r>
                        <a:rPr lang="en-US" sz="700">
                          <a:effectLst/>
                        </a:rPr>
                        <a:t>Evidence of Implementation</a:t>
                      </a:r>
                      <a:endParaRPr lang="en-US" sz="700" dirty="0">
                        <a:effectLst/>
                      </a:endParaRPr>
                    </a:p>
                  </a:txBody>
                  <a:tcPr marL="9525" marR="9525" marT="9525" anchor="ctr"/>
                </a:tc>
                <a:tc>
                  <a:txBody>
                    <a:bodyPr/>
                    <a:lstStyle/>
                    <a:p>
                      <a:pPr algn="ctr" rtl="0" fontAlgn="ctr"/>
                      <a:r>
                        <a:rPr lang="en-US" sz="700">
                          <a:effectLst/>
                        </a:rPr>
                        <a:t>Evidence of Impact</a:t>
                      </a:r>
                      <a:endParaRPr lang="en-US" sz="700" dirty="0">
                        <a:effectLst/>
                      </a:endParaRPr>
                    </a:p>
                  </a:txBody>
                  <a:tcPr marL="9525" marR="9525" marT="9525" anchor="ctr"/>
                </a:tc>
                <a:tc>
                  <a:txBody>
                    <a:bodyPr/>
                    <a:lstStyle/>
                    <a:p>
                      <a:pPr algn="ctr" rtl="0" fontAlgn="ctr"/>
                      <a:r>
                        <a:rPr lang="en-US" sz="700">
                          <a:effectLst/>
                        </a:rPr>
                        <a:t>Formative/ Summative Assessment</a:t>
                      </a:r>
                      <a:endParaRPr lang="en-US" sz="700" dirty="0">
                        <a:effectLst/>
                      </a:endParaRPr>
                    </a:p>
                  </a:txBody>
                  <a:tcPr marL="9525" marR="9525" marT="9525" anchor="ctr"/>
                </a:tc>
                <a:tc>
                  <a:txBody>
                    <a:bodyPr/>
                    <a:lstStyle/>
                    <a:p>
                      <a:pPr algn="ctr" rtl="0" fontAlgn="ctr"/>
                      <a:r>
                        <a:rPr lang="en-US" sz="700">
                          <a:effectLst/>
                        </a:rPr>
                        <a:t>Title-I School- wide Component</a:t>
                      </a:r>
                      <a:endParaRPr lang="en-US" sz="700" dirty="0">
                        <a:effectLst/>
                      </a:endParaRPr>
                    </a:p>
                  </a:txBody>
                  <a:tcPr marL="9525" marR="9525" marT="9525" anchor="ctr"/>
                </a:tc>
                <a:extLst>
                  <a:ext uri="{0D108BD9-81ED-4DB2-BD59-A6C34878D82A}">
                    <a16:rowId xmlns:a16="http://schemas.microsoft.com/office/drawing/2014/main" val="613386410"/>
                  </a:ext>
                </a:extLst>
              </a:tr>
              <a:tr h="1104900">
                <a:tc>
                  <a:txBody>
                    <a:bodyPr/>
                    <a:lstStyle/>
                    <a:p>
                      <a:pPr lvl="0" algn="l">
                        <a:lnSpc>
                          <a:spcPct val="100000"/>
                        </a:lnSpc>
                        <a:spcBef>
                          <a:spcPts val="0"/>
                        </a:spcBef>
                        <a:spcAft>
                          <a:spcPts val="0"/>
                        </a:spcAft>
                        <a:buNone/>
                      </a:pPr>
                      <a:r>
                        <a:rPr lang="en-US" sz="700" u="none" strike="noStrike" noProof="0">
                          <a:effectLst/>
                        </a:rPr>
                        <a:t>Bilingual  teachers will collaborate with the Co-Teacher ELA/Reading teachers during learning communities.  </a:t>
                      </a:r>
                      <a:endParaRPr lang="en-US" sz="700" u="none" strike="noStrike" noProof="0" dirty="0">
                        <a:effectLst/>
                      </a:endParaRPr>
                    </a:p>
                    <a:p>
                      <a:pPr lvl="0">
                        <a:buNone/>
                      </a:pPr>
                      <a:endParaRPr lang="en-US" sz="700" u="none" strike="noStrike" noProof="0" dirty="0">
                        <a:effectLst/>
                      </a:endParaRPr>
                    </a:p>
                  </a:txBody>
                  <a:tcPr marL="9525" marR="9525" marT="9525"/>
                </a:tc>
                <a:tc>
                  <a:txBody>
                    <a:bodyPr/>
                    <a:lstStyle/>
                    <a:p>
                      <a:pPr lvl="0">
                        <a:buNone/>
                      </a:pPr>
                      <a:r>
                        <a:rPr lang="en-US" sz="700" u="none" strike="noStrike" noProof="0">
                          <a:effectLst/>
                        </a:rPr>
                        <a:t>Teachers</a:t>
                      </a:r>
                      <a:endParaRPr lang="en-US" sz="700" u="none" strike="noStrike" noProof="0" dirty="0">
                        <a:effectLst/>
                      </a:endParaRPr>
                    </a:p>
                    <a:p>
                      <a:pPr lvl="0">
                        <a:buNone/>
                      </a:pPr>
                      <a:r>
                        <a:rPr lang="en-US" sz="700" u="none" strike="noStrike" noProof="0">
                          <a:effectLst/>
                        </a:rPr>
                        <a:t>Collaborative Learning Leader</a:t>
                      </a:r>
                      <a:endParaRPr lang="en-US" sz="700" u="none" strike="noStrike" noProof="0" dirty="0">
                        <a:effectLst/>
                      </a:endParaRPr>
                    </a:p>
                    <a:p>
                      <a:pPr lvl="0">
                        <a:buNone/>
                      </a:pPr>
                      <a:r>
                        <a:rPr lang="en-US" sz="700" u="none" strike="noStrike" noProof="0">
                          <a:effectLst/>
                        </a:rPr>
                        <a:t>Grade Level Chairs</a:t>
                      </a:r>
                      <a:endParaRPr lang="en-US" sz="700" u="none" strike="noStrike" noProof="0" dirty="0">
                        <a:effectLst/>
                      </a:endParaRPr>
                    </a:p>
                    <a:p>
                      <a:pPr lvl="0">
                        <a:buNone/>
                      </a:pPr>
                      <a:r>
                        <a:rPr lang="en-US" sz="700" u="none" strike="noStrike" noProof="0">
                          <a:effectLst/>
                        </a:rPr>
                        <a:t>Principal</a:t>
                      </a:r>
                      <a:endParaRPr lang="en-US" sz="700" u="none" strike="noStrike" noProof="0" dirty="0">
                        <a:effectLst/>
                      </a:endParaRPr>
                    </a:p>
                    <a:p>
                      <a:pPr lvl="0">
                        <a:buNone/>
                      </a:pPr>
                      <a:r>
                        <a:rPr lang="en-US" sz="700" u="none" strike="noStrike" noProof="0">
                          <a:effectLst/>
                        </a:rPr>
                        <a:t>Assistant Principal</a:t>
                      </a:r>
                      <a:endParaRPr lang="en-US"/>
                    </a:p>
                  </a:txBody>
                  <a:tcPr marL="9525" marR="9525" marT="9525"/>
                </a:tc>
                <a:tc>
                  <a:txBody>
                    <a:bodyPr/>
                    <a:lstStyle/>
                    <a:p>
                      <a:pPr lvl="0">
                        <a:buNone/>
                      </a:pPr>
                      <a:r>
                        <a:rPr lang="en-US" sz="700" u="none" strike="noStrike" noProof="0">
                          <a:effectLst/>
                        </a:rPr>
                        <a:t>District Curriculum- Frog Street</a:t>
                      </a:r>
                      <a:endParaRPr lang="en-US" sz="700" u="none" strike="noStrike" noProof="0" dirty="0">
                        <a:effectLst/>
                      </a:endParaRPr>
                    </a:p>
                    <a:p>
                      <a:pPr lvl="0">
                        <a:buNone/>
                      </a:pPr>
                      <a:r>
                        <a:rPr lang="en-US" sz="700" u="none" strike="noStrike" noProof="0">
                          <a:effectLst/>
                        </a:rPr>
                        <a:t>Creative Curriculum</a:t>
                      </a:r>
                      <a:endParaRPr lang="en-US" sz="700" u="none" strike="noStrike" noProof="0" dirty="0">
                        <a:effectLst/>
                      </a:endParaRPr>
                    </a:p>
                    <a:p>
                      <a:pPr lvl="0">
                        <a:buNone/>
                      </a:pPr>
                      <a:r>
                        <a:rPr lang="en-US" sz="700" u="none" strike="noStrike" noProof="0">
                          <a:effectLst/>
                        </a:rPr>
                        <a:t>SSRW Espanol</a:t>
                      </a:r>
                      <a:endParaRPr lang="en-US" sz="700" u="none" strike="noStrike" noProof="0" dirty="0">
                        <a:effectLst/>
                      </a:endParaRPr>
                    </a:p>
                    <a:p>
                      <a:pPr lvl="0">
                        <a:buNone/>
                      </a:pPr>
                      <a:r>
                        <a:rPr lang="en-US" sz="700" u="none" strike="noStrike" noProof="0">
                          <a:effectLst/>
                        </a:rPr>
                        <a:t>Haggerty Phonemic Awareness Program-Spanish </a:t>
                      </a:r>
                      <a:endParaRPr lang="en-US"/>
                    </a:p>
                  </a:txBody>
                  <a:tcPr marL="9525" marR="9525" marT="9525"/>
                </a:tc>
                <a:tc>
                  <a:txBody>
                    <a:bodyPr/>
                    <a:lstStyle/>
                    <a:p>
                      <a:pPr lvl="0">
                        <a:buNone/>
                      </a:pPr>
                      <a:r>
                        <a:rPr lang="en-US" sz="700" u="none" strike="noStrike" noProof="0">
                          <a:effectLst/>
                        </a:rPr>
                        <a:t>BOY-October 2020</a:t>
                      </a:r>
                      <a:endParaRPr lang="en-US" sz="700" u="none" strike="noStrike" noProof="0" dirty="0">
                        <a:effectLst/>
                      </a:endParaRPr>
                    </a:p>
                    <a:p>
                      <a:pPr lvl="0">
                        <a:buNone/>
                      </a:pPr>
                      <a:r>
                        <a:rPr lang="en-US" sz="700" u="none" strike="noStrike" noProof="0">
                          <a:effectLst/>
                        </a:rPr>
                        <a:t>MOY February 2020</a:t>
                      </a:r>
                      <a:endParaRPr lang="en-US" sz="700" u="none" strike="noStrike" noProof="0" dirty="0">
                        <a:effectLst/>
                      </a:endParaRPr>
                    </a:p>
                    <a:p>
                      <a:pPr lvl="0">
                        <a:buNone/>
                      </a:pPr>
                      <a:r>
                        <a:rPr lang="en-US" sz="700" u="none" strike="noStrike" noProof="0">
                          <a:effectLst/>
                        </a:rPr>
                        <a:t>EOY- April 2020</a:t>
                      </a:r>
                      <a:endParaRPr lang="en-US" sz="700" u="none" strike="noStrike" noProof="0" dirty="0">
                        <a:effectLst/>
                      </a:endParaRPr>
                    </a:p>
                    <a:p>
                      <a:pPr lvl="0">
                        <a:buNone/>
                      </a:pPr>
                      <a:r>
                        <a:rPr lang="en-US" sz="700" u="none" strike="noStrike" noProof="0">
                          <a:effectLst/>
                        </a:rPr>
                        <a:t> Every 6 Weeks</a:t>
                      </a:r>
                      <a:endParaRPr lang="en-US"/>
                    </a:p>
                  </a:txBody>
                  <a:tcPr marL="9525" marR="9525" marT="9525"/>
                </a:tc>
                <a:tc>
                  <a:txBody>
                    <a:bodyPr/>
                    <a:lstStyle/>
                    <a:p>
                      <a:pPr lvl="0">
                        <a:buNone/>
                      </a:pPr>
                      <a:r>
                        <a:rPr lang="en-US" sz="700" u="none" strike="noStrike" noProof="0">
                          <a:effectLst/>
                        </a:rPr>
                        <a:t>District Data Reviews</a:t>
                      </a:r>
                      <a:endParaRPr lang="en-US" sz="700" u="none" strike="noStrike" noProof="0" dirty="0">
                        <a:effectLst/>
                      </a:endParaRPr>
                    </a:p>
                    <a:p>
                      <a:pPr lvl="0">
                        <a:buNone/>
                      </a:pPr>
                      <a:r>
                        <a:rPr lang="en-US" sz="700" u="none" strike="noStrike" noProof="0">
                          <a:effectLst/>
                        </a:rPr>
                        <a:t>CLI Engage Reports</a:t>
                      </a:r>
                      <a:endParaRPr lang="en-US" sz="700" u="none" strike="noStrike" noProof="0" dirty="0">
                        <a:effectLst/>
                      </a:endParaRPr>
                    </a:p>
                    <a:p>
                      <a:pPr lvl="0">
                        <a:buNone/>
                      </a:pPr>
                      <a:r>
                        <a:rPr lang="en-US" sz="700" u="none" strike="noStrike" noProof="0">
                          <a:effectLst/>
                        </a:rPr>
                        <a:t>Fluency Progress Monitoring</a:t>
                      </a:r>
                      <a:endParaRPr lang="en-US" sz="700" u="none" strike="noStrike" noProof="0" dirty="0">
                        <a:effectLst/>
                      </a:endParaRPr>
                    </a:p>
                    <a:p>
                      <a:pPr lvl="0">
                        <a:buNone/>
                      </a:pPr>
                      <a:r>
                        <a:rPr lang="en-US" sz="700" u="none" strike="noStrike" noProof="0">
                          <a:effectLst/>
                        </a:rPr>
                        <a:t>Lesson Plans</a:t>
                      </a:r>
                      <a:endParaRPr lang="en-US" sz="700" u="none" strike="noStrike" noProof="0" dirty="0">
                        <a:effectLst/>
                      </a:endParaRPr>
                    </a:p>
                    <a:p>
                      <a:pPr lvl="0">
                        <a:buNone/>
                      </a:pPr>
                      <a:r>
                        <a:rPr lang="en-US" sz="700" u="none" strike="noStrike" noProof="0">
                          <a:effectLst/>
                        </a:rPr>
                        <a:t>Dual Language Instruction –LOI lessons and activities</a:t>
                      </a:r>
                    </a:p>
                    <a:p>
                      <a:pPr lvl="0">
                        <a:buNone/>
                      </a:pPr>
                      <a:r>
                        <a:rPr lang="en-US" sz="700" u="none" strike="noStrike" noProof="0">
                          <a:effectLst/>
                        </a:rPr>
                        <a:t>Data Wall</a:t>
                      </a:r>
                      <a:endParaRPr lang="en-US" sz="700" u="none" strike="noStrike" noProof="0" dirty="0">
                        <a:effectLst/>
                      </a:endParaRPr>
                    </a:p>
                    <a:p>
                      <a:pPr lvl="0">
                        <a:buNone/>
                      </a:pPr>
                      <a:r>
                        <a:rPr lang="en-US" sz="700" u="none" strike="noStrike" noProof="0">
                          <a:effectLst/>
                        </a:rPr>
                        <a:t>Pre-LAS Levels </a:t>
                      </a:r>
                    </a:p>
                    <a:p>
                      <a:pPr lvl="0">
                        <a:buNone/>
                      </a:pPr>
                      <a:r>
                        <a:rPr lang="en-US" sz="700" u="none" strike="noStrike" noProof="0">
                          <a:effectLst/>
                        </a:rPr>
                        <a:t>Walkthroughs</a:t>
                      </a:r>
                      <a:endParaRPr lang="en-US"/>
                    </a:p>
                  </a:txBody>
                  <a:tcPr marL="9525" marR="9525" marT="9525"/>
                </a:tc>
                <a:tc>
                  <a:txBody>
                    <a:bodyPr/>
                    <a:lstStyle/>
                    <a:p>
                      <a:pPr lvl="0">
                        <a:buNone/>
                      </a:pPr>
                      <a:r>
                        <a:rPr lang="en-US" sz="700" u="none" strike="noStrike" noProof="0">
                          <a:effectLst/>
                        </a:rPr>
                        <a:t>Increase percentage of On-Track students  (CLI)</a:t>
                      </a:r>
                      <a:endParaRPr lang="en-US" sz="700" u="none" strike="noStrike" noProof="0" dirty="0">
                        <a:effectLst/>
                      </a:endParaRPr>
                    </a:p>
                    <a:p>
                      <a:pPr lvl="0">
                        <a:buNone/>
                      </a:pPr>
                      <a:r>
                        <a:rPr lang="en-US" sz="700" u="none" strike="noStrike" noProof="0">
                          <a:effectLst/>
                        </a:rPr>
                        <a:t> Increase of Student Growth on Letter Name/Sound  Fluency</a:t>
                      </a:r>
                    </a:p>
                  </a:txBody>
                  <a:tcPr marL="9525" marR="9525" marT="9525"/>
                </a:tc>
                <a:tc>
                  <a:txBody>
                    <a:bodyPr/>
                    <a:lstStyle/>
                    <a:p>
                      <a:pPr lvl="0">
                        <a:buNone/>
                      </a:pPr>
                      <a:r>
                        <a:rPr lang="en-US" sz="700" u="none" strike="noStrike" noProof="0">
                          <a:effectLst/>
                        </a:rPr>
                        <a:t>Rapid Letter Name/Sound Fluency Checks at every marking period </a:t>
                      </a:r>
                    </a:p>
                    <a:p>
                      <a:pPr lvl="0">
                        <a:buNone/>
                      </a:pPr>
                      <a:endParaRPr lang="en-US" sz="700" u="none" strike="noStrike" noProof="0" dirty="0">
                        <a:effectLst/>
                      </a:endParaRPr>
                    </a:p>
                    <a:p>
                      <a:pPr lvl="0">
                        <a:buNone/>
                      </a:pPr>
                      <a:r>
                        <a:rPr lang="en-US" sz="700" u="none" strike="noStrike" noProof="0">
                          <a:effectLst/>
                        </a:rPr>
                        <a:t>Circle Progress Monitoring Assessment</a:t>
                      </a:r>
                      <a:endParaRPr lang="en-US"/>
                    </a:p>
                  </a:txBody>
                  <a:tcPr marL="9525" marR="9525" marT="9525"/>
                </a:tc>
                <a:tc>
                  <a:txBody>
                    <a:bodyPr/>
                    <a:lstStyle/>
                    <a:p>
                      <a:pPr lvl="0">
                        <a:buNone/>
                      </a:pPr>
                      <a:r>
                        <a:rPr lang="en-US" sz="700" u="none" strike="noStrike" noProof="0">
                          <a:effectLst/>
                        </a:rPr>
                        <a:t>4.  High Quality and Ongoing Professional development </a:t>
                      </a:r>
                      <a:r>
                        <a:rPr lang="en-US" sz="700" u="none" strike="noStrike" noProof="0" err="1">
                          <a:effectLst/>
                        </a:rPr>
                        <a:t>a,b</a:t>
                      </a:r>
                      <a:endParaRPr lang="en-US" sz="700" u="none" strike="noStrike" noProof="0" dirty="0" err="1">
                        <a:effectLst/>
                      </a:endParaRPr>
                    </a:p>
                  </a:txBody>
                  <a:tcPr marL="9525" marR="9525" marT="9525"/>
                </a:tc>
                <a:extLst>
                  <a:ext uri="{0D108BD9-81ED-4DB2-BD59-A6C34878D82A}">
                    <a16:rowId xmlns:a16="http://schemas.microsoft.com/office/drawing/2014/main" val="1695768122"/>
                  </a:ext>
                </a:extLst>
              </a:tr>
              <a:tr h="190500">
                <a:tc>
                  <a:txBody>
                    <a:bodyPr/>
                    <a:lstStyle/>
                    <a:p>
                      <a:pPr algn="ctr" rtl="0" fontAlgn="ctr"/>
                      <a:r>
                        <a:rPr lang="en-US" sz="700">
                          <a:effectLst/>
                        </a:rPr>
                        <a:t>Action Steps</a:t>
                      </a: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r>
                        <a:rPr lang="en-US" sz="700">
                          <a:effectLst/>
                        </a:rPr>
                        <a:t> Re</a:t>
                      </a:r>
                      <a:endParaRPr lang="en-US" sz="700" dirty="0">
                        <a:effectLst/>
                      </a:endParaRPr>
                    </a:p>
                  </a:txBody>
                  <a:tcPr marL="9525" marR="9525" marT="9525" anchor="ctr"/>
                </a:tc>
                <a:extLst>
                  <a:ext uri="{0D108BD9-81ED-4DB2-BD59-A6C34878D82A}">
                    <a16:rowId xmlns:a16="http://schemas.microsoft.com/office/drawing/2014/main" val="4083853917"/>
                  </a:ext>
                </a:extLst>
              </a:tr>
              <a:tr h="114300">
                <a:tc gridSpan="8">
                  <a:txBody>
                    <a:bodyPr/>
                    <a:lstStyle/>
                    <a:p>
                      <a:pPr lvl="0">
                        <a:buNone/>
                      </a:pPr>
                      <a:r>
                        <a:rPr lang="en-US" sz="700" u="none" strike="noStrike" noProof="0">
                          <a:effectLst/>
                        </a:rPr>
                        <a:t>1) Provide job embedded professional learning opportunities to analyze performance data on Emergent Literacy Domain-Rapid Letter Naming Measure outcomes for 3 and 4 </a:t>
                      </a:r>
                      <a:r>
                        <a:rPr lang="en-US" sz="700" u="none" strike="noStrike" noProof="0" err="1">
                          <a:effectLst/>
                        </a:rPr>
                        <a:t>yr</a:t>
                      </a:r>
                      <a:r>
                        <a:rPr lang="en-US" sz="700" u="none" strike="noStrike" noProof="0" dirty="0">
                          <a:effectLst/>
                        </a:rPr>
                        <a:t> </a:t>
                      </a:r>
                      <a:r>
                        <a:rPr lang="en-US" sz="700" u="none" strike="noStrike" noProof="0" err="1">
                          <a:effectLst/>
                        </a:rPr>
                        <a:t>olds</a:t>
                      </a:r>
                      <a:r>
                        <a:rPr lang="en-US" sz="700" u="none" strike="noStrike" noProof="0">
                          <a:effectLst/>
                        </a:rPr>
                        <a:t> to drive instruction. </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966327838"/>
                  </a:ext>
                </a:extLst>
              </a:tr>
              <a:tr h="114300">
                <a:tc gridSpan="8">
                  <a:txBody>
                    <a:bodyPr/>
                    <a:lstStyle/>
                    <a:p>
                      <a:pPr fontAlgn="t"/>
                      <a:r>
                        <a:rPr lang="en-US" sz="700">
                          <a:effectLst/>
                        </a:rPr>
                        <a:t>2.)Create action plans after each administration of progress monitoring assessment on Rapid Vocabulary measure and provide interventions in Language of instruction. </a:t>
                      </a:r>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3314567721"/>
                  </a:ext>
                </a:extLst>
              </a:tr>
              <a:tr h="114300">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635456670"/>
                  </a:ext>
                </a:extLst>
              </a:tr>
              <a:tr h="1057275">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extLst>
                  <a:ext uri="{0D108BD9-81ED-4DB2-BD59-A6C34878D82A}">
                    <a16:rowId xmlns:a16="http://schemas.microsoft.com/office/drawing/2014/main" val="2050424949"/>
                  </a:ext>
                </a:extLst>
              </a:tr>
            </a:tbl>
          </a:graphicData>
        </a:graphic>
      </p:graphicFrame>
      <p:sp>
        <p:nvSpPr>
          <p:cNvPr id="7" name="TextBox 6">
            <a:extLst>
              <a:ext uri="{FF2B5EF4-FFF2-40B4-BE49-F238E27FC236}">
                <a16:creationId xmlns:a16="http://schemas.microsoft.com/office/drawing/2014/main" id="{C02A5E58-6AA6-4F3D-97A7-B764EEB4F6D5}"/>
              </a:ext>
            </a:extLst>
          </p:cNvPr>
          <p:cNvSpPr txBox="1"/>
          <p:nvPr/>
        </p:nvSpPr>
        <p:spPr>
          <a:xfrm>
            <a:off x="3200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Tree>
    <p:extLst>
      <p:ext uri="{BB962C8B-B14F-4D97-AF65-F5344CB8AC3E}">
        <p14:creationId xmlns:p14="http://schemas.microsoft.com/office/powerpoint/2010/main" val="38385011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A4418C0-9E28-4F88-B456-121874D6EBA1}"/>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21</a:t>
            </a:fld>
            <a:endParaRPr lang="en-US" sz="900"/>
          </a:p>
        </p:txBody>
      </p:sp>
      <p:graphicFrame>
        <p:nvGraphicFramePr>
          <p:cNvPr id="8" name="Table 5">
            <a:extLst>
              <a:ext uri="{FF2B5EF4-FFF2-40B4-BE49-F238E27FC236}">
                <a16:creationId xmlns:a16="http://schemas.microsoft.com/office/drawing/2014/main" id="{8CCDA291-3961-4E7F-B803-15DC255BE689}"/>
              </a:ext>
            </a:extLst>
          </p:cNvPr>
          <p:cNvGraphicFramePr>
            <a:graphicFrameLocks noGrp="1"/>
          </p:cNvGraphicFramePr>
          <p:nvPr/>
        </p:nvGraphicFramePr>
        <p:xfrm>
          <a:off x="118241" y="891737"/>
          <a:ext cx="8878867" cy="4909190"/>
        </p:xfrm>
        <a:graphic>
          <a:graphicData uri="http://schemas.openxmlformats.org/drawingml/2006/table">
            <a:tbl>
              <a:tblPr firstRow="1" bandRow="1">
                <a:tableStyleId>{5C22544A-7EE6-4342-B048-85BDC9FD1C3A}</a:tableStyleId>
              </a:tblPr>
              <a:tblGrid>
                <a:gridCol w="1624946">
                  <a:extLst>
                    <a:ext uri="{9D8B030D-6E8A-4147-A177-3AD203B41FA5}">
                      <a16:colId xmlns:a16="http://schemas.microsoft.com/office/drawing/2014/main" val="3861874168"/>
                    </a:ext>
                  </a:extLst>
                </a:gridCol>
                <a:gridCol w="1046929">
                  <a:extLst>
                    <a:ext uri="{9D8B030D-6E8A-4147-A177-3AD203B41FA5}">
                      <a16:colId xmlns:a16="http://schemas.microsoft.com/office/drawing/2014/main" val="3253071917"/>
                    </a:ext>
                  </a:extLst>
                </a:gridCol>
                <a:gridCol w="1051844">
                  <a:extLst>
                    <a:ext uri="{9D8B030D-6E8A-4147-A177-3AD203B41FA5}">
                      <a16:colId xmlns:a16="http://schemas.microsoft.com/office/drawing/2014/main" val="974722743"/>
                    </a:ext>
                  </a:extLst>
                </a:gridCol>
                <a:gridCol w="651494">
                  <a:extLst>
                    <a:ext uri="{9D8B030D-6E8A-4147-A177-3AD203B41FA5}">
                      <a16:colId xmlns:a16="http://schemas.microsoft.com/office/drawing/2014/main" val="4043029237"/>
                    </a:ext>
                  </a:extLst>
                </a:gridCol>
                <a:gridCol w="1071563">
                  <a:extLst>
                    <a:ext uri="{9D8B030D-6E8A-4147-A177-3AD203B41FA5}">
                      <a16:colId xmlns:a16="http://schemas.microsoft.com/office/drawing/2014/main" val="3500375678"/>
                    </a:ext>
                  </a:extLst>
                </a:gridCol>
                <a:gridCol w="1194729">
                  <a:extLst>
                    <a:ext uri="{9D8B030D-6E8A-4147-A177-3AD203B41FA5}">
                      <a16:colId xmlns:a16="http://schemas.microsoft.com/office/drawing/2014/main" val="2955678808"/>
                    </a:ext>
                  </a:extLst>
                </a:gridCol>
                <a:gridCol w="1537421">
                  <a:extLst>
                    <a:ext uri="{9D8B030D-6E8A-4147-A177-3AD203B41FA5}">
                      <a16:colId xmlns:a16="http://schemas.microsoft.com/office/drawing/2014/main" val="3418067718"/>
                    </a:ext>
                  </a:extLst>
                </a:gridCol>
                <a:gridCol w="699941">
                  <a:extLst>
                    <a:ext uri="{9D8B030D-6E8A-4147-A177-3AD203B41FA5}">
                      <a16:colId xmlns:a16="http://schemas.microsoft.com/office/drawing/2014/main" val="2336731885"/>
                    </a:ext>
                  </a:extLst>
                </a:gridCol>
              </a:tblGrid>
              <a:tr h="338712">
                <a:tc gridSpan="8">
                  <a:txBody>
                    <a:bodyPr/>
                    <a:lstStyle/>
                    <a:p>
                      <a:r>
                        <a:rPr lang="en-US" sz="800" b="1" spc="0" baseline="0">
                          <a:solidFill>
                            <a:schemeClr val="bg1"/>
                          </a:solidFill>
                          <a:latin typeface="+mn-lt"/>
                          <a:cs typeface="Calibri"/>
                        </a:rPr>
                        <a:t>Focus Area 1: Improve Student Achievement, CCMR and Graduation Rate</a:t>
                      </a:r>
                    </a:p>
                    <a:p>
                      <a:pPr lvl="0">
                        <a:lnSpc>
                          <a:spcPct val="90000"/>
                        </a:lnSpc>
                        <a:buNone/>
                      </a:pPr>
                      <a:r>
                        <a:rPr lang="en-US" sz="800" b="1" spc="0" baseline="0">
                          <a:solidFill>
                            <a:schemeClr val="bg1"/>
                          </a:solidFill>
                          <a:latin typeface="+mn-lt"/>
                          <a:cs typeface="Calibri"/>
                        </a:rPr>
                        <a:t>Annual Goal: 100% of the district curriculum will be aligned to the state standards during the 2019-2020 school year.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extLst>
                  <a:ext uri="{0D108BD9-81ED-4DB2-BD59-A6C34878D82A}">
                    <a16:rowId xmlns:a16="http://schemas.microsoft.com/office/drawing/2014/main" val="2942057712"/>
                  </a:ext>
                </a:extLst>
              </a:tr>
              <a:tr h="194310">
                <a:tc gridSpan="8">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800" b="1" spc="0" baseline="0">
                          <a:solidFill>
                            <a:schemeClr val="bg1"/>
                          </a:solidFill>
                          <a:latin typeface="+mn-lt"/>
                          <a:cs typeface="Calibri"/>
                        </a:rPr>
                        <a:t>Objective 1: Curriculum will be horizontally aligned in 2019-2020 in all contents.</a:t>
                      </a:r>
                      <a:endParaRPr lang="en-US" sz="800" spc="0" baseline="0">
                        <a:solidFill>
                          <a:schemeClr val="bg1"/>
                        </a:solidFill>
                        <a:latin typeface="+mn-lt"/>
                        <a:cs typeface="Calibri"/>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1761229800"/>
                  </a:ext>
                </a:extLst>
              </a:tr>
              <a:tr h="349758">
                <a:tc>
                  <a:txBody>
                    <a:bodyPr/>
                    <a:lstStyle/>
                    <a:p>
                      <a:pPr algn="ctr"/>
                      <a:r>
                        <a:rPr lang="en-US" sz="700" b="1" spc="0" baseline="0"/>
                        <a:t>STRATEGIES AND ACTION STEPS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PERSON(S) RESPONSIBLE</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RESOURCES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TIMELINES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EVIDENCE OF IMPLEMENTATION</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EVIDENCE OF IMPACT</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FORMATIVE/SUMMATIVE</a:t>
                      </a:r>
                    </a:p>
                  </a:txBody>
                  <a:tcPr marL="20574" marR="20574"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Title I SCHOOLWIDE COMPONENTS</a:t>
                      </a:r>
                    </a:p>
                  </a:txBody>
                  <a:tcPr marL="20574" marR="20574"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684852603"/>
                  </a:ext>
                </a:extLst>
              </a:tr>
              <a:tr h="990077">
                <a:tc>
                  <a:txBody>
                    <a:bodyPr/>
                    <a:lstStyle/>
                    <a:p>
                      <a:pPr algn="l">
                        <a:lnSpc>
                          <a:spcPct val="90000"/>
                        </a:lnSpc>
                      </a:pPr>
                      <a:r>
                        <a:rPr lang="en-US" sz="800" spc="0" baseline="0">
                          <a:solidFill>
                            <a:schemeClr val="dk1"/>
                          </a:solidFill>
                          <a:latin typeface="+mn-lt"/>
                          <a:ea typeface="+mn-ea"/>
                          <a:cs typeface="Calibri"/>
                        </a:rPr>
                        <a:t>Summer curriculum writing projects for all assessed content areas and grade levels will be scheduled based on a need's assessment using data and trends</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teachers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TEKS resources </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a:t>
                      </a:r>
                      <a:r>
                        <a:rPr lang="en-US" sz="800" spc="0" baseline="0" err="1">
                          <a:latin typeface="+mn-lt"/>
                          <a:cs typeface="Calibri"/>
                        </a:rPr>
                        <a:t>Temry</a:t>
                      </a:r>
                      <a:r>
                        <a:rPr lang="en-US" sz="800" spc="0" baseline="0">
                          <a:latin typeface="+mn-lt"/>
                          <a:cs typeface="Calibri"/>
                        </a:rPr>
                        <a:t> </a:t>
                      </a:r>
                      <a:r>
                        <a:rPr lang="en-US" sz="800" spc="0" baseline="0" err="1">
                          <a:latin typeface="+mn-lt"/>
                          <a:cs typeface="Calibri"/>
                        </a:rPr>
                        <a:t>Cardplates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Calendar</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State and local student data</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June 2019 – Aug. 2020</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documents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Lesson plans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Collaborative Learning Leader [CLL] agendas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Walkthrough documents</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Student Achievement gains on the STAAR</a:t>
                      </a:r>
                    </a:p>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Teacher retention</a:t>
                      </a:r>
                    </a:p>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Results Driven Accountability Report</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97097177"/>
                  </a:ext>
                </a:extLst>
              </a:tr>
              <a:tr h="990077">
                <a:tc>
                  <a:txBody>
                    <a:bodyPr/>
                    <a:lstStyle/>
                    <a:p>
                      <a:pPr marL="0" indent="0" algn="l">
                        <a:lnSpc>
                          <a:spcPct val="90000"/>
                        </a:lnSpc>
                        <a:spcBef>
                          <a:spcPts val="600"/>
                        </a:spcBef>
                      </a:pPr>
                      <a:r>
                        <a:rPr lang="en-US" sz="800" spc="0" baseline="0">
                          <a:latin typeface="+mn-lt"/>
                          <a:cs typeface="Calibri"/>
                        </a:rPr>
                        <a:t>Training will be provided throughout the school year on assessed state standards, Domain I, Domain II, &amp; Domain III, Distinction requirements and the use of data and trends to develop an intentional curriculum for each course.</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teachers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Training materials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Training agendas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Item analysis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Assessed curriculum documents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guides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BM1</a:t>
                      </a:r>
                    </a:p>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BM2</a:t>
                      </a:r>
                    </a:p>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June 2019 Results </a:t>
                      </a:r>
                    </a:p>
                    <a:p>
                      <a:pPr marL="267335" lvl="0" indent="-171450" algn="l">
                        <a:lnSpc>
                          <a:spcPct val="80000"/>
                        </a:lnSpc>
                        <a:spcBef>
                          <a:spcPts val="0"/>
                        </a:spcBef>
                        <a:spcAft>
                          <a:spcPts val="300"/>
                        </a:spcAft>
                        <a:buFont typeface="Calibri" panose="020F0502020204030204" pitchFamily="34" charset="0"/>
                        <a:buChar char="−"/>
                      </a:pP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Agendas and sign-in sheets</a:t>
                      </a:r>
                    </a:p>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District assessments </a:t>
                      </a:r>
                    </a:p>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State</a:t>
                      </a:r>
                      <a:r>
                        <a:rPr sz="800" spc="0" baseline="0">
                          <a:latin typeface="+mn-lt"/>
                          <a:cs typeface="Calibri"/>
                        </a:rPr>
                        <a:t> and</a:t>
                      </a:r>
                      <a:r>
                        <a:rPr lang="en-US" sz="800" spc="0" baseline="0">
                          <a:latin typeface="+mn-lt"/>
                          <a:cs typeface="Calibri"/>
                        </a:rPr>
                        <a:t> regional</a:t>
                      </a:r>
                      <a:r>
                        <a:rPr sz="800" spc="0" baseline="0">
                          <a:latin typeface="+mn-lt"/>
                          <a:cs typeface="Calibri"/>
                        </a:rPr>
                        <a:t> </a:t>
                      </a:r>
                      <a:r>
                        <a:rPr lang="en-US" sz="800" spc="0" baseline="0">
                          <a:latin typeface="+mn-lt"/>
                          <a:cs typeface="Calibri"/>
                        </a:rPr>
                        <a:t>accountability </a:t>
                      </a:r>
                      <a:r>
                        <a:rPr sz="800" spc="0" baseline="0">
                          <a:latin typeface="+mn-lt"/>
                          <a:cs typeface="Calibri"/>
                        </a:rPr>
                        <a:t>documents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sz="800" spc="0" baseline="0">
                          <a:latin typeface="+mn-lt"/>
                          <a:cs typeface="Calibri"/>
                        </a:rPr>
                        <a:t>Student</a:t>
                      </a:r>
                      <a:r>
                        <a:rPr lang="en-US" sz="800" spc="0" baseline="0">
                          <a:latin typeface="+mn-lt"/>
                          <a:cs typeface="Calibri"/>
                        </a:rPr>
                        <a:t> achievement </a:t>
                      </a:r>
                      <a:r>
                        <a:rPr sz="800" spc="0" baseline="0">
                          <a:latin typeface="+mn-lt"/>
                          <a:cs typeface="Calibri"/>
                        </a:rPr>
                        <a:t>gains on the</a:t>
                      </a:r>
                      <a:r>
                        <a:rPr lang="en-US" sz="800" spc="0" baseline="0">
                          <a:latin typeface="+mn-lt"/>
                          <a:cs typeface="Calibri"/>
                        </a:rPr>
                        <a:t> </a:t>
                      </a:r>
                      <a:r>
                        <a:rPr sz="800" spc="0" baseline="0">
                          <a:latin typeface="+mn-lt"/>
                          <a:cs typeface="Calibri"/>
                        </a:rPr>
                        <a:t> STAAR, Domain</a:t>
                      </a:r>
                      <a:r>
                        <a:rPr lang="en-US" sz="800" spc="0" baseline="0">
                          <a:latin typeface="+mn-lt"/>
                          <a:cs typeface="Calibri"/>
                        </a:rPr>
                        <a:t> </a:t>
                      </a:r>
                      <a:r>
                        <a:rPr sz="800" spc="0" baseline="0">
                          <a:latin typeface="+mn-lt"/>
                          <a:cs typeface="Calibri"/>
                        </a:rPr>
                        <a:t>III, TELPAS,</a:t>
                      </a:r>
                      <a:r>
                        <a:rPr lang="en-US" sz="800" spc="0" baseline="0">
                          <a:latin typeface="+mn-lt"/>
                          <a:cs typeface="Calibri"/>
                        </a:rPr>
                        <a:t> Results Driven Accountability Report</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2827570"/>
                  </a:ext>
                </a:extLst>
              </a:tr>
              <a:tr h="990077">
                <a:tc>
                  <a:txBody>
                    <a:bodyPr/>
                    <a:lstStyle/>
                    <a:p>
                      <a:pPr marL="0" indent="0" algn="l">
                        <a:lnSpc>
                          <a:spcPct val="90000"/>
                        </a:lnSpc>
                        <a:spcBef>
                          <a:spcPts val="600"/>
                        </a:spcBef>
                      </a:pPr>
                      <a:r>
                        <a:rPr lang="en-US" sz="800" spc="0" baseline="0">
                          <a:latin typeface="+mn-lt"/>
                          <a:cs typeface="Calibri"/>
                        </a:rPr>
                        <a:t>Curriculum documents</a:t>
                      </a:r>
                      <a:r>
                        <a:rPr sz="800" spc="0" baseline="0">
                          <a:latin typeface="+mn-lt"/>
                          <a:cs typeface="Calibri"/>
                        </a:rPr>
                        <a:t> will include </a:t>
                      </a:r>
                      <a:r>
                        <a:rPr lang="en-US" sz="800" spc="0" baseline="0">
                          <a:latin typeface="+mn-lt"/>
                          <a:cs typeface="Calibri"/>
                        </a:rPr>
                        <a:t> </a:t>
                      </a:r>
                      <a:r>
                        <a:rPr sz="800" spc="0" baseline="0">
                          <a:latin typeface="+mn-lt"/>
                          <a:cs typeface="Calibri"/>
                        </a:rPr>
                        <a:t>ELPS</a:t>
                      </a:r>
                      <a:r>
                        <a:rPr lang="en-US" sz="800" spc="0" baseline="0">
                          <a:latin typeface="+mn-lt"/>
                          <a:cs typeface="Calibri"/>
                        </a:rPr>
                        <a:t> strategies, </a:t>
                      </a:r>
                      <a:r>
                        <a:rPr sz="800" spc="0" baseline="0">
                          <a:latin typeface="+mn-lt"/>
                          <a:cs typeface="Calibri"/>
                        </a:rPr>
                        <a:t>accommodations,</a:t>
                      </a:r>
                      <a:r>
                        <a:rPr lang="en-US" sz="800" spc="0" baseline="0">
                          <a:latin typeface="+mn-lt"/>
                          <a:cs typeface="Calibri"/>
                        </a:rPr>
                        <a:t> </a:t>
                      </a:r>
                      <a:r>
                        <a:rPr sz="800" spc="0" baseline="0">
                          <a:latin typeface="+mn-lt"/>
                          <a:cs typeface="Calibri"/>
                        </a:rPr>
                        <a:t>differentiated instruction for All</a:t>
                      </a:r>
                      <a:r>
                        <a:rPr lang="en-US" sz="800" spc="0" baseline="0">
                          <a:latin typeface="+mn-lt"/>
                          <a:cs typeface="Calibri"/>
                        </a:rPr>
                        <a:t> </a:t>
                      </a:r>
                      <a:r>
                        <a:rPr sz="800" spc="0" baseline="0">
                          <a:latin typeface="+mn-lt"/>
                          <a:cs typeface="Calibri"/>
                        </a:rPr>
                        <a:t>Students</a:t>
                      </a:r>
                      <a:r>
                        <a:rPr lang="en-US" sz="800" spc="0" baseline="0">
                          <a:latin typeface="+mn-lt"/>
                          <a:cs typeface="Calibri"/>
                        </a:rPr>
                        <a:t>.</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coaches</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Dual Language Director</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lnSpc>
                          <a:spcPct val="80000"/>
                        </a:lnSpc>
                        <a:spcBef>
                          <a:spcPts val="0"/>
                        </a:spcBef>
                        <a:spcAft>
                          <a:spcPts val="300"/>
                        </a:spcAft>
                        <a:buNone/>
                      </a:pPr>
                      <a:r>
                        <a:rPr lang="en-US" sz="800" spc="0" baseline="0">
                          <a:latin typeface="+mn-lt"/>
                          <a:cs typeface="Calibri"/>
                        </a:rPr>
                        <a:t>-English Language Proficiency documents</a:t>
                      </a:r>
                    </a:p>
                    <a:p>
                      <a:pPr marL="0" lvl="0" indent="0" algn="l">
                        <a:lnSpc>
                          <a:spcPct val="80000"/>
                        </a:lnSpc>
                        <a:spcBef>
                          <a:spcPts val="0"/>
                        </a:spcBef>
                        <a:spcAft>
                          <a:spcPts val="300"/>
                        </a:spcAft>
                        <a:buNone/>
                      </a:pPr>
                      <a:r>
                        <a:rPr lang="en-US" sz="800" spc="0" baseline="0">
                          <a:latin typeface="+mn-lt"/>
                          <a:cs typeface="Calibri"/>
                        </a:rPr>
                        <a:t>-individual student accommodations for each content</a:t>
                      </a:r>
                    </a:p>
                    <a:p>
                      <a:pPr marL="0" lvl="0" indent="0" algn="l">
                        <a:lnSpc>
                          <a:spcPct val="80000"/>
                        </a:lnSpc>
                        <a:spcBef>
                          <a:spcPts val="0"/>
                        </a:spcBef>
                        <a:spcAft>
                          <a:spcPts val="300"/>
                        </a:spcAft>
                        <a:buNone/>
                      </a:pPr>
                      <a:r>
                        <a:rPr lang="en-US" sz="800" spc="0" baseline="0">
                          <a:latin typeface="+mn-lt"/>
                          <a:cs typeface="Calibri"/>
                        </a:rPr>
                        <a:t>-lesson that differentiate instructions </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Sep. 2019 – Aug. 2020</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Curriculum documents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Lesson plans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CLL agendas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Walkthrough documents</a:t>
                      </a:r>
                    </a:p>
                    <a:p>
                      <a:pPr marL="267335" marR="73025" lvl="0" indent="-171450" algn="l">
                        <a:lnSpc>
                          <a:spcPct val="80000"/>
                        </a:lnSpc>
                        <a:spcBef>
                          <a:spcPts val="0"/>
                        </a:spcBef>
                        <a:spcAft>
                          <a:spcPts val="300"/>
                        </a:spcAft>
                        <a:buFont typeface="Calibri" panose="020F0502020204030204" pitchFamily="34" charset="0"/>
                        <a:buChar char="−"/>
                      </a:pP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Student achievement gains on the  STAAR, Domain III, TELPAS, Results Driven Accountability Report</a:t>
                      </a:r>
                      <a:endParaRPr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4109228"/>
                  </a:ext>
                </a:extLst>
              </a:tr>
              <a:tr h="990077">
                <a:tc>
                  <a:txBody>
                    <a:bodyPr/>
                    <a:lstStyle/>
                    <a:p>
                      <a:pPr marL="0" indent="0" algn="l">
                        <a:lnSpc>
                          <a:spcPct val="90000"/>
                        </a:lnSpc>
                        <a:spcBef>
                          <a:spcPts val="600"/>
                        </a:spcBef>
                      </a:pPr>
                      <a:r>
                        <a:rPr lang="en-US" sz="800" spc="0" baseline="0">
                          <a:latin typeface="+mn-lt"/>
                          <a:cs typeface="Calibri"/>
                        </a:rPr>
                        <a:t>Testing calendars and instructional timelines  will be written each school year for all assessed courses and shared with principals to provide district-wide alignment of assessments.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Assessment Director</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Coordinators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Assessment calendar</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Instructional timelines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Assessed curriculum</a:t>
                      </a:r>
                    </a:p>
                    <a:p>
                      <a:pPr marL="0" lvl="0" indent="0" algn="l">
                        <a:lnSpc>
                          <a:spcPct val="80000"/>
                        </a:lnSpc>
                        <a:spcBef>
                          <a:spcPts val="0"/>
                        </a:spcBef>
                        <a:spcAft>
                          <a:spcPts val="300"/>
                        </a:spcAft>
                        <a:buNone/>
                      </a:pPr>
                      <a:endParaRPr lang="en-US" sz="800" spc="0" baseline="0">
                        <a:latin typeface="+mn-lt"/>
                        <a:cs typeface="Calibri"/>
                      </a:endParaRPr>
                    </a:p>
                    <a:p>
                      <a:pPr marL="112395" lvl="0" indent="-112395" algn="l">
                        <a:lnSpc>
                          <a:spcPct val="80000"/>
                        </a:lnSpc>
                        <a:spcBef>
                          <a:spcPts val="0"/>
                        </a:spcBef>
                        <a:spcAft>
                          <a:spcPts val="300"/>
                        </a:spcAft>
                        <a:buFont typeface="Calibri" panose="020F0502020204030204" pitchFamily="34" charset="0"/>
                        <a:buChar char="−"/>
                      </a:pPr>
                      <a:endParaRPr lang="en-US"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Sep. 2019 – Aug. 2020</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119380" indent="-112395" algn="l">
                        <a:lnSpc>
                          <a:spcPct val="80000"/>
                        </a:lnSpc>
                        <a:spcBef>
                          <a:spcPts val="0"/>
                        </a:spcBef>
                        <a:spcAft>
                          <a:spcPts val="300"/>
                        </a:spcAft>
                        <a:buFont typeface="Calibri" panose="020F0502020204030204" pitchFamily="34" charset="0"/>
                        <a:buChar char="−"/>
                      </a:pPr>
                      <a:r>
                        <a:rPr sz="800" spc="0" baseline="0">
                          <a:latin typeface="+mn-lt"/>
                          <a:cs typeface="Calibri"/>
                        </a:rPr>
                        <a:t>Completed </a:t>
                      </a:r>
                      <a:r>
                        <a:rPr lang="en-US" sz="800" spc="0" baseline="0">
                          <a:latin typeface="+mn-lt"/>
                          <a:cs typeface="Calibri"/>
                        </a:rPr>
                        <a:t>testing calendars and timelines</a:t>
                      </a:r>
                    </a:p>
                    <a:p>
                      <a:pPr marL="112395" marR="11938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Agendas and sign in sheets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Student achievement gains on the  STAAR, Domain III, TELPAS, Results Driven Accountability Report</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 II,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Education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4131851"/>
                  </a:ext>
                </a:extLst>
              </a:tr>
            </a:tbl>
          </a:graphicData>
        </a:graphic>
      </p:graphicFrame>
      <p:graphicFrame>
        <p:nvGraphicFramePr>
          <p:cNvPr id="3" name="Table 2">
            <a:extLst>
              <a:ext uri="{FF2B5EF4-FFF2-40B4-BE49-F238E27FC236}">
                <a16:creationId xmlns:a16="http://schemas.microsoft.com/office/drawing/2014/main" id="{5EB550BA-61C7-4A25-8AC6-028340D5D590}"/>
              </a:ext>
            </a:extLst>
          </p:cNvPr>
          <p:cNvGraphicFramePr>
            <a:graphicFrameLocks noGrp="1"/>
          </p:cNvGraphicFramePr>
          <p:nvPr>
            <p:extLst>
              <p:ext uri="{D42A27DB-BD31-4B8C-83A1-F6EECF244321}">
                <p14:modId xmlns:p14="http://schemas.microsoft.com/office/powerpoint/2010/main" val="4259525049"/>
              </p:ext>
            </p:extLst>
          </p:nvPr>
        </p:nvGraphicFramePr>
        <p:xfrm>
          <a:off x="120650" y="246697"/>
          <a:ext cx="8902690" cy="6294120"/>
        </p:xfrm>
        <a:graphic>
          <a:graphicData uri="http://schemas.openxmlformats.org/drawingml/2006/table">
            <a:tbl>
              <a:tblPr firstRow="1" bandRow="1">
                <a:tableStyleId>{21E4AEA4-8DFA-4A89-87EB-49C32662AFE0}</a:tableStyleId>
              </a:tblPr>
              <a:tblGrid>
                <a:gridCol w="1362075">
                  <a:extLst>
                    <a:ext uri="{9D8B030D-6E8A-4147-A177-3AD203B41FA5}">
                      <a16:colId xmlns:a16="http://schemas.microsoft.com/office/drawing/2014/main" val="215871438"/>
                    </a:ext>
                  </a:extLst>
                </a:gridCol>
                <a:gridCol w="1044059">
                  <a:extLst>
                    <a:ext uri="{9D8B030D-6E8A-4147-A177-3AD203B41FA5}">
                      <a16:colId xmlns:a16="http://schemas.microsoft.com/office/drawing/2014/main" val="792922077"/>
                    </a:ext>
                  </a:extLst>
                </a:gridCol>
                <a:gridCol w="1028700">
                  <a:extLst>
                    <a:ext uri="{9D8B030D-6E8A-4147-A177-3AD203B41FA5}">
                      <a16:colId xmlns:a16="http://schemas.microsoft.com/office/drawing/2014/main" val="2958357903"/>
                    </a:ext>
                  </a:extLst>
                </a:gridCol>
                <a:gridCol w="685800">
                  <a:extLst>
                    <a:ext uri="{9D8B030D-6E8A-4147-A177-3AD203B41FA5}">
                      <a16:colId xmlns:a16="http://schemas.microsoft.com/office/drawing/2014/main" val="1608224867"/>
                    </a:ext>
                  </a:extLst>
                </a:gridCol>
                <a:gridCol w="1502117">
                  <a:extLst>
                    <a:ext uri="{9D8B030D-6E8A-4147-A177-3AD203B41FA5}">
                      <a16:colId xmlns:a16="http://schemas.microsoft.com/office/drawing/2014/main" val="1790937408"/>
                    </a:ext>
                  </a:extLst>
                </a:gridCol>
                <a:gridCol w="1013109">
                  <a:extLst>
                    <a:ext uri="{9D8B030D-6E8A-4147-A177-3AD203B41FA5}">
                      <a16:colId xmlns:a16="http://schemas.microsoft.com/office/drawing/2014/main" val="4202053961"/>
                    </a:ext>
                  </a:extLst>
                </a:gridCol>
                <a:gridCol w="847724">
                  <a:extLst>
                    <a:ext uri="{9D8B030D-6E8A-4147-A177-3AD203B41FA5}">
                      <a16:colId xmlns:a16="http://schemas.microsoft.com/office/drawing/2014/main" val="960381410"/>
                    </a:ext>
                  </a:extLst>
                </a:gridCol>
                <a:gridCol w="1419106">
                  <a:extLst>
                    <a:ext uri="{9D8B030D-6E8A-4147-A177-3AD203B41FA5}">
                      <a16:colId xmlns:a16="http://schemas.microsoft.com/office/drawing/2014/main" val="320234969"/>
                    </a:ext>
                  </a:extLst>
                </a:gridCol>
              </a:tblGrid>
              <a:tr h="114300">
                <a:tc>
                  <a:txBody>
                    <a:bodyPr/>
                    <a:lstStyle/>
                    <a:p>
                      <a:pPr rtl="0" fontAlgn="ctr"/>
                      <a:r>
                        <a:rPr lang="en-US" sz="700">
                          <a:effectLst/>
                        </a:rPr>
                        <a:t>Goal Area:  2</a:t>
                      </a:r>
                      <a:endParaRPr lang="en-US" sz="700" dirty="0">
                        <a:effectLst/>
                      </a:endParaRPr>
                    </a:p>
                  </a:txBody>
                  <a:tcPr marL="9525" marR="9525" marT="9525" anchor="ctr"/>
                </a:tc>
                <a:tc gridSpan="7">
                  <a:txBody>
                    <a:bodyPr/>
                    <a:lstStyle/>
                    <a:p>
                      <a:pPr lvl="0">
                        <a:buNone/>
                      </a:pPr>
                      <a:r>
                        <a:rPr lang="en-US" sz="700">
                          <a:effectLst/>
                        </a:rPr>
                        <a:t>Closing the Gaps</a:t>
                      </a:r>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3932193273"/>
                  </a:ext>
                </a:extLst>
              </a:tr>
              <a:tr h="260350">
                <a:tc>
                  <a:txBody>
                    <a:bodyPr/>
                    <a:lstStyle/>
                    <a:p>
                      <a:pPr rtl="0" fontAlgn="ctr"/>
                      <a:r>
                        <a:rPr lang="en-US" sz="700">
                          <a:effectLst/>
                        </a:rPr>
                        <a:t>Annual Goal 2:</a:t>
                      </a:r>
                      <a:endParaRPr lang="en-US" sz="700" dirty="0">
                        <a:effectLst/>
                      </a:endParaRPr>
                    </a:p>
                  </a:txBody>
                  <a:tcPr marL="9525" marR="9525" marT="9525" anchor="ctr"/>
                </a:tc>
                <a:tc gridSpan="7">
                  <a:txBody>
                    <a:bodyPr/>
                    <a:lstStyle/>
                    <a:p>
                      <a:pPr lvl="0" algn="l">
                        <a:lnSpc>
                          <a:spcPct val="100000"/>
                        </a:lnSpc>
                        <a:spcBef>
                          <a:spcPts val="0"/>
                        </a:spcBef>
                        <a:spcAft>
                          <a:spcPts val="0"/>
                        </a:spcAft>
                        <a:buNone/>
                      </a:pPr>
                      <a:r>
                        <a:rPr lang="en-US" sz="700" u="none" strike="noStrike" noProof="0">
                          <a:effectLst/>
                        </a:rPr>
                        <a:t>Economically Disadvantaged Student group will increase by 7% or higher on the Emergent Literacy Domain in the TPEIR state accountability report. </a:t>
                      </a:r>
                      <a:endParaRPr lang="en-US" sz="700" u="none" strike="noStrike" noProof="0" dirty="0">
                        <a:effectLst/>
                      </a:endParaRPr>
                    </a:p>
                    <a:p>
                      <a:pPr lvl="0" algn="l">
                        <a:lnSpc>
                          <a:spcPct val="100000"/>
                        </a:lnSpc>
                        <a:spcBef>
                          <a:spcPts val="0"/>
                        </a:spcBef>
                        <a:spcAft>
                          <a:spcPts val="0"/>
                        </a:spcAft>
                        <a:buNone/>
                      </a:pPr>
                      <a:endParaRPr lang="en-US" sz="700" u="none" strike="noStrike" noProof="0" dirty="0">
                        <a:effectLst/>
                      </a:endParaRPr>
                    </a:p>
                    <a:p>
                      <a:pPr lvl="0">
                        <a:buNone/>
                      </a:pPr>
                      <a:endParaRPr lang="en-US" sz="700" u="none" strike="noStrike" noProof="0" dirty="0">
                        <a:effectLst/>
                      </a:endParaRPr>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409276491"/>
                  </a:ext>
                </a:extLst>
              </a:tr>
              <a:tr h="0">
                <a:tc>
                  <a:txBody>
                    <a:bodyPr/>
                    <a:lstStyle/>
                    <a:p>
                      <a:pPr rtl="0" fontAlgn="ctr"/>
                      <a:r>
                        <a:rPr lang="en-US" sz="700">
                          <a:effectLst/>
                        </a:rPr>
                        <a:t>Objective 2:</a:t>
                      </a:r>
                      <a:endParaRPr lang="en-US" sz="700" dirty="0">
                        <a:effectLst/>
                      </a:endParaRPr>
                    </a:p>
                  </a:txBody>
                  <a:tcPr marL="9525" marR="9525" marT="9525" anchor="ctr"/>
                </a:tc>
                <a:tc gridSpan="7">
                  <a:txBody>
                    <a:bodyPr/>
                    <a:lstStyle/>
                    <a:p>
                      <a:pPr marL="0" lvl="0" indent="0">
                        <a:buNone/>
                      </a:pPr>
                      <a:r>
                        <a:rPr lang="en-US" sz="700" u="none" strike="noStrike" noProof="0">
                          <a:effectLst/>
                        </a:rPr>
                        <a:t>Economically Disadvantaged Student group will increase by 14 % or higher on the on the Emergent Literacy Domain on the TPEIR State Accountability report by June 2021.</a:t>
                      </a:r>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709945481"/>
                  </a:ext>
                </a:extLst>
              </a:tr>
              <a:tr h="361950">
                <a:tc>
                  <a:txBody>
                    <a:bodyPr/>
                    <a:lstStyle/>
                    <a:p>
                      <a:pPr algn="ctr" rtl="0" fontAlgn="ctr"/>
                      <a:r>
                        <a:rPr lang="en-US" sz="700">
                          <a:effectLst/>
                        </a:rPr>
                        <a:t>Strategy 1</a:t>
                      </a:r>
                      <a:endParaRPr lang="en-US" sz="700" dirty="0">
                        <a:effectLst/>
                      </a:endParaRPr>
                    </a:p>
                  </a:txBody>
                  <a:tcPr marL="9525" marR="9525" marT="9525" anchor="ctr"/>
                </a:tc>
                <a:tc>
                  <a:txBody>
                    <a:bodyPr/>
                    <a:lstStyle/>
                    <a:p>
                      <a:pPr algn="ctr" rtl="0" fontAlgn="ctr"/>
                      <a:r>
                        <a:rPr lang="en-US" sz="700">
                          <a:effectLst/>
                        </a:rPr>
                        <a:t>Persons Responsible/Title</a:t>
                      </a:r>
                      <a:endParaRPr lang="en-US" sz="700" dirty="0">
                        <a:effectLst/>
                      </a:endParaRPr>
                    </a:p>
                  </a:txBody>
                  <a:tcPr marL="9525" marR="9525" marT="9525" anchor="ctr"/>
                </a:tc>
                <a:tc>
                  <a:txBody>
                    <a:bodyPr/>
                    <a:lstStyle/>
                    <a:p>
                      <a:pPr algn="ctr" rtl="0" fontAlgn="ctr"/>
                      <a:r>
                        <a:rPr lang="en-US" sz="700">
                          <a:effectLst/>
                        </a:rPr>
                        <a:t>Resources</a:t>
                      </a:r>
                      <a:endParaRPr lang="en-US" sz="700" dirty="0">
                        <a:effectLst/>
                      </a:endParaRPr>
                    </a:p>
                  </a:txBody>
                  <a:tcPr marL="9525" marR="9525" marT="9525" anchor="ctr"/>
                </a:tc>
                <a:tc>
                  <a:txBody>
                    <a:bodyPr/>
                    <a:lstStyle/>
                    <a:p>
                      <a:pPr algn="ctr" rtl="0" fontAlgn="ctr"/>
                      <a:r>
                        <a:rPr lang="en-US" sz="700">
                          <a:effectLst/>
                        </a:rPr>
                        <a:t>Timeline</a:t>
                      </a:r>
                      <a:endParaRPr lang="en-US" sz="700" dirty="0">
                        <a:effectLst/>
                      </a:endParaRPr>
                    </a:p>
                  </a:txBody>
                  <a:tcPr marL="9525" marR="9525" marT="9525" anchor="ctr"/>
                </a:tc>
                <a:tc>
                  <a:txBody>
                    <a:bodyPr/>
                    <a:lstStyle/>
                    <a:p>
                      <a:pPr algn="ctr" rtl="0" fontAlgn="ctr"/>
                      <a:r>
                        <a:rPr lang="en-US" sz="700">
                          <a:effectLst/>
                        </a:rPr>
                        <a:t>Evidence of Implementation</a:t>
                      </a:r>
                      <a:endParaRPr lang="en-US" sz="700" dirty="0">
                        <a:effectLst/>
                      </a:endParaRPr>
                    </a:p>
                  </a:txBody>
                  <a:tcPr marL="9525" marR="9525" marT="9525" anchor="ctr"/>
                </a:tc>
                <a:tc>
                  <a:txBody>
                    <a:bodyPr/>
                    <a:lstStyle/>
                    <a:p>
                      <a:pPr algn="ctr" rtl="0" fontAlgn="ctr"/>
                      <a:r>
                        <a:rPr lang="en-US" sz="700">
                          <a:effectLst/>
                        </a:rPr>
                        <a:t>Evidence of Impact</a:t>
                      </a:r>
                      <a:endParaRPr lang="en-US" sz="700" dirty="0">
                        <a:effectLst/>
                      </a:endParaRPr>
                    </a:p>
                  </a:txBody>
                  <a:tcPr marL="9525" marR="9525" marT="9525" anchor="ctr"/>
                </a:tc>
                <a:tc>
                  <a:txBody>
                    <a:bodyPr/>
                    <a:lstStyle/>
                    <a:p>
                      <a:pPr algn="ctr" rtl="0" fontAlgn="ctr"/>
                      <a:r>
                        <a:rPr lang="en-US" sz="700">
                          <a:effectLst/>
                        </a:rPr>
                        <a:t>Formative/ Summative Assessment</a:t>
                      </a:r>
                      <a:endParaRPr lang="en-US" sz="700" dirty="0">
                        <a:effectLst/>
                      </a:endParaRPr>
                    </a:p>
                  </a:txBody>
                  <a:tcPr marL="9525" marR="9525" marT="9525" anchor="ctr"/>
                </a:tc>
                <a:tc>
                  <a:txBody>
                    <a:bodyPr/>
                    <a:lstStyle/>
                    <a:p>
                      <a:pPr algn="ctr" rtl="0" fontAlgn="ctr"/>
                      <a:r>
                        <a:rPr lang="en-US" sz="700">
                          <a:effectLst/>
                        </a:rPr>
                        <a:t>Title-I School- wide Component</a:t>
                      </a:r>
                      <a:endParaRPr lang="en-US" sz="700" dirty="0">
                        <a:effectLst/>
                      </a:endParaRPr>
                    </a:p>
                  </a:txBody>
                  <a:tcPr marL="9525" marR="9525" marT="9525" anchor="ctr"/>
                </a:tc>
                <a:extLst>
                  <a:ext uri="{0D108BD9-81ED-4DB2-BD59-A6C34878D82A}">
                    <a16:rowId xmlns:a16="http://schemas.microsoft.com/office/drawing/2014/main" val="3617694064"/>
                  </a:ext>
                </a:extLst>
              </a:tr>
              <a:tr h="1047750">
                <a:tc>
                  <a:txBody>
                    <a:bodyPr/>
                    <a:lstStyle/>
                    <a:p>
                      <a:pPr lvl="0" algn="l">
                        <a:lnSpc>
                          <a:spcPct val="100000"/>
                        </a:lnSpc>
                        <a:spcBef>
                          <a:spcPts val="0"/>
                        </a:spcBef>
                        <a:spcAft>
                          <a:spcPts val="0"/>
                        </a:spcAft>
                        <a:buNone/>
                      </a:pPr>
                      <a:r>
                        <a:rPr lang="en-US" sz="700" u="none" strike="noStrike" noProof="0">
                          <a:effectLst/>
                        </a:rPr>
                        <a:t>Provide professional development for teachers and campus leaders on researched-based instructional strategies and content, to include emergent literacy and phonological awareness continuum.</a:t>
                      </a:r>
                      <a:endParaRPr lang="en-US" sz="700" u="none" strike="noStrike" noProof="0" dirty="0">
                        <a:effectLst/>
                      </a:endParaRPr>
                    </a:p>
                    <a:p>
                      <a:pPr lvl="0" algn="l">
                        <a:lnSpc>
                          <a:spcPct val="100000"/>
                        </a:lnSpc>
                        <a:spcBef>
                          <a:spcPts val="0"/>
                        </a:spcBef>
                        <a:spcAft>
                          <a:spcPts val="0"/>
                        </a:spcAft>
                        <a:buNone/>
                      </a:pPr>
                      <a:endParaRPr lang="en-US" sz="700" u="none" strike="noStrike" noProof="0" dirty="0">
                        <a:effectLst/>
                      </a:endParaRPr>
                    </a:p>
                  </a:txBody>
                  <a:tcPr marL="9525" marR="9525" marT="9525"/>
                </a:tc>
                <a:tc>
                  <a:txBody>
                    <a:bodyPr/>
                    <a:lstStyle/>
                    <a:p>
                      <a:pPr rtl="0" fontAlgn="t"/>
                      <a:r>
                        <a:rPr lang="en-US" sz="700">
                          <a:effectLst/>
                        </a:rPr>
                        <a:t>Teachers</a:t>
                      </a:r>
                    </a:p>
                    <a:p>
                      <a:pPr lvl="0">
                        <a:buNone/>
                      </a:pPr>
                      <a:r>
                        <a:rPr lang="en-US" sz="700">
                          <a:effectLst/>
                        </a:rPr>
                        <a:t>Collaborative Learning Leader</a:t>
                      </a:r>
                    </a:p>
                    <a:p>
                      <a:pPr lvl="0">
                        <a:buNone/>
                      </a:pPr>
                      <a:r>
                        <a:rPr lang="en-US" sz="700">
                          <a:effectLst/>
                        </a:rPr>
                        <a:t>Grade Level Chairs</a:t>
                      </a:r>
                    </a:p>
                    <a:p>
                      <a:pPr lvl="0">
                        <a:buNone/>
                      </a:pPr>
                      <a:r>
                        <a:rPr lang="en-US" sz="700">
                          <a:effectLst/>
                        </a:rPr>
                        <a:t>Principal</a:t>
                      </a:r>
                    </a:p>
                    <a:p>
                      <a:pPr lvl="0">
                        <a:buNone/>
                      </a:pPr>
                      <a:r>
                        <a:rPr lang="en-US" sz="700">
                          <a:effectLst/>
                        </a:rPr>
                        <a:t>Assistant Principal</a:t>
                      </a:r>
                    </a:p>
                  </a:txBody>
                  <a:tcPr marL="9525" marR="9525" marT="9525"/>
                </a:tc>
                <a:tc>
                  <a:txBody>
                    <a:bodyPr/>
                    <a:lstStyle/>
                    <a:p>
                      <a:pPr rtl="0" fontAlgn="t"/>
                      <a:r>
                        <a:rPr lang="en-US" sz="700">
                          <a:effectLst/>
                        </a:rPr>
                        <a:t>District Curriculum- Frog Street</a:t>
                      </a:r>
                    </a:p>
                    <a:p>
                      <a:pPr lvl="0">
                        <a:buNone/>
                      </a:pPr>
                      <a:r>
                        <a:rPr lang="en-US" sz="700">
                          <a:effectLst/>
                        </a:rPr>
                        <a:t>Creative Curriculum</a:t>
                      </a:r>
                    </a:p>
                    <a:p>
                      <a:pPr lvl="0">
                        <a:buNone/>
                      </a:pPr>
                      <a:r>
                        <a:rPr lang="en-US" sz="700" err="1">
                          <a:effectLst/>
                        </a:rPr>
                        <a:t>IStation</a:t>
                      </a:r>
                      <a:r>
                        <a:rPr lang="en-US" sz="700">
                          <a:effectLst/>
                        </a:rPr>
                        <a:t> Reading </a:t>
                      </a:r>
                    </a:p>
                    <a:p>
                      <a:pPr lvl="0">
                        <a:buNone/>
                      </a:pPr>
                      <a:r>
                        <a:rPr lang="en-US" sz="700">
                          <a:effectLst/>
                        </a:rPr>
                        <a:t>SSRW</a:t>
                      </a:r>
                    </a:p>
                    <a:p>
                      <a:pPr lvl="0">
                        <a:buNone/>
                      </a:pPr>
                      <a:r>
                        <a:rPr lang="en-US" sz="700">
                          <a:effectLst/>
                        </a:rPr>
                        <a:t>Haggerty Phonemic Awareness Program</a:t>
                      </a:r>
                    </a:p>
                    <a:p>
                      <a:pPr lvl="0">
                        <a:buNone/>
                      </a:pPr>
                      <a:r>
                        <a:rPr lang="en-US" sz="700">
                          <a:effectLst/>
                        </a:rPr>
                        <a:t>The Literacy Architects</a:t>
                      </a:r>
                    </a:p>
                    <a:p>
                      <a:pPr lvl="0">
                        <a:buNone/>
                      </a:pPr>
                      <a:r>
                        <a:rPr lang="en-US" sz="700">
                          <a:effectLst/>
                        </a:rPr>
                        <a:t>Photo Library</a:t>
                      </a:r>
                    </a:p>
                    <a:p>
                      <a:pPr lvl="0">
                        <a:buNone/>
                      </a:pPr>
                      <a:endParaRPr lang="en-US" sz="700" dirty="0">
                        <a:effectLst/>
                      </a:endParaRPr>
                    </a:p>
                  </a:txBody>
                  <a:tcPr marL="9525" marR="9525" marT="9525"/>
                </a:tc>
                <a:tc>
                  <a:txBody>
                    <a:bodyPr/>
                    <a:lstStyle/>
                    <a:p>
                      <a:pPr rtl="0" fontAlgn="t"/>
                      <a:r>
                        <a:rPr lang="en-US" sz="700">
                          <a:effectLst/>
                        </a:rPr>
                        <a:t>BOY-October 2020</a:t>
                      </a:r>
                    </a:p>
                    <a:p>
                      <a:pPr lvl="0">
                        <a:buNone/>
                      </a:pPr>
                      <a:r>
                        <a:rPr lang="en-US" sz="700">
                          <a:effectLst/>
                        </a:rPr>
                        <a:t>MOY February 2020</a:t>
                      </a:r>
                    </a:p>
                    <a:p>
                      <a:pPr lvl="0">
                        <a:buNone/>
                      </a:pPr>
                      <a:r>
                        <a:rPr lang="en-US" sz="700">
                          <a:effectLst/>
                        </a:rPr>
                        <a:t>EOY- April 2020</a:t>
                      </a:r>
                      <a:endParaRPr lang="en-US"/>
                    </a:p>
                    <a:p>
                      <a:pPr lvl="0">
                        <a:buNone/>
                      </a:pPr>
                      <a:r>
                        <a:rPr lang="en-US" sz="700">
                          <a:effectLst/>
                        </a:rPr>
                        <a:t>At every marking period </a:t>
                      </a:r>
                    </a:p>
                  </a:txBody>
                  <a:tcPr marL="9525" marR="9525" marT="9525"/>
                </a:tc>
                <a:tc>
                  <a:txBody>
                    <a:bodyPr/>
                    <a:lstStyle/>
                    <a:p>
                      <a:pPr rtl="0" fontAlgn="t"/>
                      <a:r>
                        <a:rPr lang="en-US" sz="700">
                          <a:effectLst/>
                        </a:rPr>
                        <a:t>District Data Reviews</a:t>
                      </a:r>
                    </a:p>
                    <a:p>
                      <a:pPr lvl="0">
                        <a:buNone/>
                      </a:pPr>
                      <a:r>
                        <a:rPr lang="en-US" sz="700">
                          <a:effectLst/>
                        </a:rPr>
                        <a:t>CLI Engage Reports</a:t>
                      </a:r>
                    </a:p>
                    <a:p>
                      <a:pPr lvl="0">
                        <a:buNone/>
                      </a:pPr>
                      <a:r>
                        <a:rPr lang="en-US" sz="700">
                          <a:effectLst/>
                        </a:rPr>
                        <a:t>Letter Fluency Progress Monitoring</a:t>
                      </a:r>
                      <a:endParaRPr lang="en-US"/>
                    </a:p>
                    <a:p>
                      <a:pPr lvl="0">
                        <a:buNone/>
                      </a:pPr>
                      <a:r>
                        <a:rPr lang="en-US" sz="700">
                          <a:effectLst/>
                        </a:rPr>
                        <a:t>Lesson Plans – Dual Language Instruction -LOI</a:t>
                      </a:r>
                    </a:p>
                    <a:p>
                      <a:pPr lvl="0">
                        <a:buNone/>
                      </a:pPr>
                      <a:r>
                        <a:rPr lang="en-US" sz="700">
                          <a:effectLst/>
                        </a:rPr>
                        <a:t>Data Wall</a:t>
                      </a:r>
                    </a:p>
                    <a:p>
                      <a:pPr lvl="0">
                        <a:buNone/>
                      </a:pPr>
                      <a:r>
                        <a:rPr lang="en-US" sz="700">
                          <a:effectLst/>
                        </a:rPr>
                        <a:t>Walkthroughs</a:t>
                      </a:r>
                    </a:p>
                    <a:p>
                      <a:pPr lvl="0">
                        <a:buNone/>
                      </a:pPr>
                      <a:endParaRPr lang="en-US" sz="700" dirty="0">
                        <a:effectLst/>
                      </a:endParaRPr>
                    </a:p>
                    <a:p>
                      <a:pPr lvl="0">
                        <a:buNone/>
                      </a:pPr>
                      <a:endParaRPr lang="en-US" sz="700" dirty="0">
                        <a:effectLst/>
                      </a:endParaRPr>
                    </a:p>
                  </a:txBody>
                  <a:tcPr marL="9525" marR="9525" marT="9525"/>
                </a:tc>
                <a:tc>
                  <a:txBody>
                    <a:bodyPr/>
                    <a:lstStyle/>
                    <a:p>
                      <a:pPr rtl="0" fontAlgn="t"/>
                      <a:r>
                        <a:rPr lang="en-US" sz="700">
                          <a:effectLst/>
                        </a:rPr>
                        <a:t>Increase percentage of On-Track students  (CLI)</a:t>
                      </a:r>
                    </a:p>
                    <a:p>
                      <a:pPr lvl="0">
                        <a:buNone/>
                      </a:pPr>
                      <a:r>
                        <a:rPr lang="en-US" sz="700">
                          <a:effectLst/>
                        </a:rPr>
                        <a:t> Increase of Student</a:t>
                      </a:r>
                    </a:p>
                    <a:p>
                      <a:pPr lvl="0">
                        <a:buNone/>
                      </a:pPr>
                      <a:r>
                        <a:rPr lang="en-US" sz="700">
                          <a:effectLst/>
                        </a:rPr>
                        <a:t> Growth on Rapid Letter Name/Sound</a:t>
                      </a:r>
                    </a:p>
                  </a:txBody>
                  <a:tcPr marL="9525" marR="9525" marT="9525"/>
                </a:tc>
                <a:tc>
                  <a:txBody>
                    <a:bodyPr/>
                    <a:lstStyle/>
                    <a:p>
                      <a:pPr rtl="0" fontAlgn="t"/>
                      <a:r>
                        <a:rPr lang="en-US" sz="700">
                          <a:effectLst/>
                        </a:rPr>
                        <a:t>Rapid Letter Nam/Sound  Fluency Checks at marking period </a:t>
                      </a:r>
                      <a:endParaRPr lang="en-US"/>
                    </a:p>
                    <a:p>
                      <a:pPr lvl="0">
                        <a:buNone/>
                      </a:pPr>
                      <a:endParaRPr lang="en-US" sz="700" dirty="0">
                        <a:effectLst/>
                      </a:endParaRPr>
                    </a:p>
                    <a:p>
                      <a:pPr lvl="0">
                        <a:buNone/>
                      </a:pPr>
                      <a:r>
                        <a:rPr lang="en-US" sz="700">
                          <a:effectLst/>
                        </a:rPr>
                        <a:t>Circle Progress Monitoring Assessment </a:t>
                      </a:r>
                      <a:endParaRPr lang="en-US"/>
                    </a:p>
                  </a:txBody>
                  <a:tcPr marL="9525" marR="9525" marT="9525"/>
                </a:tc>
                <a:tc>
                  <a:txBody>
                    <a:bodyPr/>
                    <a:lstStyle/>
                    <a:p>
                      <a:pPr lvl="0">
                        <a:buNone/>
                      </a:pPr>
                      <a:r>
                        <a:rPr lang="en-US" sz="700" u="none" strike="noStrike" noProof="0">
                          <a:effectLst/>
                        </a:rPr>
                        <a:t>2. Reform Strategies </a:t>
                      </a:r>
                      <a:r>
                        <a:rPr lang="en-US" sz="700" u="none" strike="noStrike" noProof="0" err="1">
                          <a:effectLst/>
                        </a:rPr>
                        <a:t>a,b,c</a:t>
                      </a:r>
                      <a:endParaRPr lang="en-US" sz="700" dirty="0">
                        <a:effectLst/>
                      </a:endParaRPr>
                    </a:p>
                    <a:p>
                      <a:pPr lvl="0">
                        <a:buNone/>
                      </a:pPr>
                      <a:r>
                        <a:rPr lang="en-US" sz="700" u="none" strike="noStrike" noProof="0">
                          <a:effectLst/>
                        </a:rPr>
                        <a:t>4.  High Quality and Ongoing Professional development </a:t>
                      </a:r>
                      <a:r>
                        <a:rPr lang="en-US" sz="700" u="none" strike="noStrike" noProof="0" err="1">
                          <a:effectLst/>
                        </a:rPr>
                        <a:t>a,b</a:t>
                      </a:r>
                      <a:endParaRPr lang="en-US" sz="700" dirty="0">
                        <a:effectLst/>
                      </a:endParaRPr>
                    </a:p>
                  </a:txBody>
                  <a:tcPr marL="9525" marR="9525" marT="9525"/>
                </a:tc>
                <a:extLst>
                  <a:ext uri="{0D108BD9-81ED-4DB2-BD59-A6C34878D82A}">
                    <a16:rowId xmlns:a16="http://schemas.microsoft.com/office/drawing/2014/main" val="549094514"/>
                  </a:ext>
                </a:extLst>
              </a:tr>
              <a:tr h="190500">
                <a:tc>
                  <a:txBody>
                    <a:bodyPr/>
                    <a:lstStyle/>
                    <a:p>
                      <a:pPr algn="ctr" rtl="0" fontAlgn="ctr"/>
                      <a:r>
                        <a:rPr lang="en-US" sz="700">
                          <a:effectLst/>
                        </a:rPr>
                        <a:t>Action Steps</a:t>
                      </a: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extLst>
                  <a:ext uri="{0D108BD9-81ED-4DB2-BD59-A6C34878D82A}">
                    <a16:rowId xmlns:a16="http://schemas.microsoft.com/office/drawing/2014/main" val="3572229814"/>
                  </a:ext>
                </a:extLst>
              </a:tr>
              <a:tr h="114300">
                <a:tc gridSpan="8">
                  <a:txBody>
                    <a:bodyPr/>
                    <a:lstStyle/>
                    <a:p>
                      <a:pPr fontAlgn="t"/>
                      <a:r>
                        <a:rPr lang="en-US" sz="700">
                          <a:effectLst/>
                        </a:rPr>
                        <a:t>1) Using Job Embedded professional learning during CLC's to include Pre-K Guidelines outcomes in Emergent Literacy Domain and include in detailed Lesson plan.</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205769561"/>
                  </a:ext>
                </a:extLst>
              </a:tr>
              <a:tr h="114300">
                <a:tc gridSpan="8">
                  <a:txBody>
                    <a:bodyPr/>
                    <a:lstStyle/>
                    <a:p>
                      <a:pPr fontAlgn="t"/>
                      <a:r>
                        <a:rPr lang="en-US" sz="700">
                          <a:effectLst/>
                        </a:rPr>
                        <a:t>2)  Implement learning walks during Reading  small group instruction to identify effective modeling of Emergent Literacy Domain skills in differentiated instructional formats. </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937197446"/>
                  </a:ext>
                </a:extLst>
              </a:tr>
              <a:tr h="114300">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088710216"/>
                  </a:ext>
                </a:extLst>
              </a:tr>
              <a:tr h="190500">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4162209385"/>
                  </a:ext>
                </a:extLst>
              </a:tr>
              <a:tr h="361950">
                <a:tc>
                  <a:txBody>
                    <a:bodyPr/>
                    <a:lstStyle/>
                    <a:p>
                      <a:pPr algn="ctr" rtl="0" fontAlgn="ctr"/>
                      <a:r>
                        <a:rPr lang="en-US" sz="700">
                          <a:effectLst/>
                        </a:rPr>
                        <a:t>Strategy 2</a:t>
                      </a:r>
                      <a:endParaRPr lang="en-US" sz="700" dirty="0">
                        <a:effectLst/>
                      </a:endParaRPr>
                    </a:p>
                  </a:txBody>
                  <a:tcPr marL="9525" marR="9525" marT="9525" anchor="ctr"/>
                </a:tc>
                <a:tc>
                  <a:txBody>
                    <a:bodyPr/>
                    <a:lstStyle/>
                    <a:p>
                      <a:pPr algn="ctr" rtl="0" fontAlgn="ctr"/>
                      <a:r>
                        <a:rPr lang="en-US" sz="700">
                          <a:effectLst/>
                        </a:rPr>
                        <a:t>Persons Responsible/Title</a:t>
                      </a:r>
                      <a:endParaRPr lang="en-US" sz="700" dirty="0">
                        <a:effectLst/>
                      </a:endParaRPr>
                    </a:p>
                  </a:txBody>
                  <a:tcPr marL="9525" marR="9525" marT="9525" anchor="ctr"/>
                </a:tc>
                <a:tc>
                  <a:txBody>
                    <a:bodyPr/>
                    <a:lstStyle/>
                    <a:p>
                      <a:pPr algn="ctr" rtl="0" fontAlgn="ctr"/>
                      <a:r>
                        <a:rPr lang="en-US" sz="700">
                          <a:effectLst/>
                        </a:rPr>
                        <a:t>Resources</a:t>
                      </a:r>
                      <a:endParaRPr lang="en-US" sz="700" dirty="0">
                        <a:effectLst/>
                      </a:endParaRPr>
                    </a:p>
                  </a:txBody>
                  <a:tcPr marL="9525" marR="9525" marT="9525" anchor="ctr"/>
                </a:tc>
                <a:tc>
                  <a:txBody>
                    <a:bodyPr/>
                    <a:lstStyle/>
                    <a:p>
                      <a:pPr algn="ctr" rtl="0" fontAlgn="ctr"/>
                      <a:r>
                        <a:rPr lang="en-US" sz="700">
                          <a:effectLst/>
                        </a:rPr>
                        <a:t>Timeline</a:t>
                      </a:r>
                      <a:endParaRPr lang="en-US" sz="700" dirty="0">
                        <a:effectLst/>
                      </a:endParaRPr>
                    </a:p>
                  </a:txBody>
                  <a:tcPr marL="9525" marR="9525" marT="9525" anchor="ctr"/>
                </a:tc>
                <a:tc>
                  <a:txBody>
                    <a:bodyPr/>
                    <a:lstStyle/>
                    <a:p>
                      <a:pPr algn="ctr" rtl="0" fontAlgn="ctr"/>
                      <a:r>
                        <a:rPr lang="en-US" sz="700">
                          <a:effectLst/>
                        </a:rPr>
                        <a:t>Evidence of Implementation</a:t>
                      </a:r>
                      <a:endParaRPr lang="en-US" sz="700" dirty="0">
                        <a:effectLst/>
                      </a:endParaRPr>
                    </a:p>
                  </a:txBody>
                  <a:tcPr marL="9525" marR="9525" marT="9525" anchor="ctr"/>
                </a:tc>
                <a:tc>
                  <a:txBody>
                    <a:bodyPr/>
                    <a:lstStyle/>
                    <a:p>
                      <a:pPr algn="ctr" rtl="0" fontAlgn="ctr"/>
                      <a:r>
                        <a:rPr lang="en-US" sz="700">
                          <a:effectLst/>
                        </a:rPr>
                        <a:t>Evidence of Impact</a:t>
                      </a:r>
                      <a:endParaRPr lang="en-US" sz="700" dirty="0">
                        <a:effectLst/>
                      </a:endParaRPr>
                    </a:p>
                  </a:txBody>
                  <a:tcPr marL="9525" marR="9525" marT="9525" anchor="ctr"/>
                </a:tc>
                <a:tc>
                  <a:txBody>
                    <a:bodyPr/>
                    <a:lstStyle/>
                    <a:p>
                      <a:pPr algn="ctr" rtl="0" fontAlgn="ctr"/>
                      <a:r>
                        <a:rPr lang="en-US" sz="700">
                          <a:effectLst/>
                        </a:rPr>
                        <a:t>Formative/ Summative Assessment</a:t>
                      </a:r>
                      <a:endParaRPr lang="en-US" sz="700" dirty="0">
                        <a:effectLst/>
                      </a:endParaRPr>
                    </a:p>
                  </a:txBody>
                  <a:tcPr marL="9525" marR="9525" marT="9525" anchor="ctr"/>
                </a:tc>
                <a:tc>
                  <a:txBody>
                    <a:bodyPr/>
                    <a:lstStyle/>
                    <a:p>
                      <a:pPr algn="ctr" rtl="0" fontAlgn="ctr"/>
                      <a:r>
                        <a:rPr lang="en-US" sz="700">
                          <a:effectLst/>
                        </a:rPr>
                        <a:t>Title-I School- wide Component</a:t>
                      </a:r>
                      <a:endParaRPr lang="en-US" sz="700" dirty="0">
                        <a:effectLst/>
                      </a:endParaRPr>
                    </a:p>
                  </a:txBody>
                  <a:tcPr marL="9525" marR="9525" marT="9525" anchor="ctr"/>
                </a:tc>
                <a:extLst>
                  <a:ext uri="{0D108BD9-81ED-4DB2-BD59-A6C34878D82A}">
                    <a16:rowId xmlns:a16="http://schemas.microsoft.com/office/drawing/2014/main" val="613386410"/>
                  </a:ext>
                </a:extLst>
              </a:tr>
              <a:tr h="1104900">
                <a:tc>
                  <a:txBody>
                    <a:bodyPr/>
                    <a:lstStyle/>
                    <a:p>
                      <a:pPr lvl="0" algn="l">
                        <a:lnSpc>
                          <a:spcPct val="100000"/>
                        </a:lnSpc>
                        <a:spcBef>
                          <a:spcPts val="0"/>
                        </a:spcBef>
                        <a:spcAft>
                          <a:spcPts val="0"/>
                        </a:spcAft>
                        <a:buNone/>
                      </a:pPr>
                      <a:r>
                        <a:rPr lang="en-US" sz="700" u="none" strike="noStrike" noProof="0">
                          <a:effectLst/>
                        </a:rPr>
                        <a:t>Data analysis that will ensure a deep understanding of the PK Guidelines outcomes for 3 and 4 </a:t>
                      </a:r>
                      <a:r>
                        <a:rPr lang="en-US" sz="700" u="none" strike="noStrike" noProof="0" err="1">
                          <a:effectLst/>
                        </a:rPr>
                        <a:t>yr</a:t>
                      </a:r>
                      <a:r>
                        <a:rPr lang="en-US" sz="700" u="none" strike="noStrike" noProof="0">
                          <a:effectLst/>
                        </a:rPr>
                        <a:t> old  in the Emergent Literacy and Language and Communication, Phonological Awareness Domains. </a:t>
                      </a:r>
                      <a:endParaRPr lang="en-US" sz="700" u="none" strike="noStrike" noProof="0" dirty="0">
                        <a:effectLst/>
                      </a:endParaRPr>
                    </a:p>
                    <a:p>
                      <a:pPr lvl="0">
                        <a:buNone/>
                      </a:pPr>
                      <a:endParaRPr lang="en-US" sz="700" u="none" strike="noStrike" noProof="0" dirty="0">
                        <a:effectLst/>
                      </a:endParaRPr>
                    </a:p>
                  </a:txBody>
                  <a:tcPr marL="9525" marR="9525" marT="9525"/>
                </a:tc>
                <a:tc>
                  <a:txBody>
                    <a:bodyPr/>
                    <a:lstStyle/>
                    <a:p>
                      <a:pPr lvl="0">
                        <a:buNone/>
                      </a:pPr>
                      <a:r>
                        <a:rPr lang="en-US" sz="700" u="none" strike="noStrike" noProof="0">
                          <a:effectLst/>
                        </a:rPr>
                        <a:t>Teachers</a:t>
                      </a:r>
                      <a:endParaRPr lang="en-US" sz="700" u="none" strike="noStrike" noProof="0" dirty="0">
                        <a:effectLst/>
                      </a:endParaRPr>
                    </a:p>
                    <a:p>
                      <a:pPr lvl="0">
                        <a:buNone/>
                      </a:pPr>
                      <a:r>
                        <a:rPr lang="en-US" sz="700" u="none" strike="noStrike" noProof="0">
                          <a:effectLst/>
                        </a:rPr>
                        <a:t>Collaborative Learning Leader</a:t>
                      </a:r>
                      <a:endParaRPr lang="en-US" sz="700" u="none" strike="noStrike" noProof="0" dirty="0">
                        <a:effectLst/>
                      </a:endParaRPr>
                    </a:p>
                    <a:p>
                      <a:pPr lvl="0">
                        <a:buNone/>
                      </a:pPr>
                      <a:r>
                        <a:rPr lang="en-US" sz="700" u="none" strike="noStrike" noProof="0">
                          <a:effectLst/>
                        </a:rPr>
                        <a:t>Grade Level Chairs</a:t>
                      </a:r>
                      <a:endParaRPr lang="en-US" sz="700" u="none" strike="noStrike" noProof="0" dirty="0">
                        <a:effectLst/>
                      </a:endParaRPr>
                    </a:p>
                    <a:p>
                      <a:pPr lvl="0">
                        <a:buNone/>
                      </a:pPr>
                      <a:r>
                        <a:rPr lang="en-US" sz="700" u="none" strike="noStrike" noProof="0">
                          <a:effectLst/>
                        </a:rPr>
                        <a:t>Principal</a:t>
                      </a:r>
                      <a:endParaRPr lang="en-US" sz="700" u="none" strike="noStrike" noProof="0" dirty="0">
                        <a:effectLst/>
                      </a:endParaRPr>
                    </a:p>
                    <a:p>
                      <a:pPr lvl="0">
                        <a:buNone/>
                      </a:pPr>
                      <a:r>
                        <a:rPr lang="en-US" sz="700" u="none" strike="noStrike" noProof="0">
                          <a:effectLst/>
                        </a:rPr>
                        <a:t>Assistant Principal</a:t>
                      </a:r>
                      <a:endParaRPr lang="en-US"/>
                    </a:p>
                  </a:txBody>
                  <a:tcPr marL="9525" marR="9525" marT="9525"/>
                </a:tc>
                <a:tc>
                  <a:txBody>
                    <a:bodyPr/>
                    <a:lstStyle/>
                    <a:p>
                      <a:pPr lvl="0">
                        <a:buNone/>
                      </a:pPr>
                      <a:r>
                        <a:rPr lang="en-US" sz="700" u="none" strike="noStrike" noProof="0">
                          <a:effectLst/>
                        </a:rPr>
                        <a:t>District Curriculum- Frog Street</a:t>
                      </a:r>
                      <a:endParaRPr lang="en-US" sz="700" u="none" strike="noStrike" noProof="0" dirty="0">
                        <a:effectLst/>
                      </a:endParaRPr>
                    </a:p>
                    <a:p>
                      <a:pPr lvl="0">
                        <a:buNone/>
                      </a:pPr>
                      <a:r>
                        <a:rPr lang="en-US" sz="700" u="none" strike="noStrike" noProof="0">
                          <a:effectLst/>
                        </a:rPr>
                        <a:t>Creative Curriculum</a:t>
                      </a:r>
                      <a:endParaRPr lang="en-US" sz="700" u="none" strike="noStrike" noProof="0" dirty="0">
                        <a:effectLst/>
                      </a:endParaRPr>
                    </a:p>
                    <a:p>
                      <a:pPr lvl="0">
                        <a:buNone/>
                      </a:pPr>
                      <a:r>
                        <a:rPr lang="en-US" sz="700" u="none" strike="noStrike" noProof="0">
                          <a:effectLst/>
                        </a:rPr>
                        <a:t>SSRW Espanol</a:t>
                      </a:r>
                      <a:endParaRPr lang="en-US" sz="700" u="none" strike="noStrike" noProof="0" dirty="0">
                        <a:effectLst/>
                      </a:endParaRPr>
                    </a:p>
                    <a:p>
                      <a:pPr lvl="0">
                        <a:buNone/>
                      </a:pPr>
                      <a:r>
                        <a:rPr lang="en-US" sz="700" u="none" strike="noStrike" noProof="0">
                          <a:effectLst/>
                        </a:rPr>
                        <a:t>Haggerty Phonemic Awareness Program-Spanish </a:t>
                      </a:r>
                      <a:endParaRPr lang="en-US"/>
                    </a:p>
                  </a:txBody>
                  <a:tcPr marL="9525" marR="9525" marT="9525"/>
                </a:tc>
                <a:tc>
                  <a:txBody>
                    <a:bodyPr/>
                    <a:lstStyle/>
                    <a:p>
                      <a:pPr lvl="0">
                        <a:buNone/>
                      </a:pPr>
                      <a:r>
                        <a:rPr lang="en-US" sz="700" u="none" strike="noStrike" noProof="0">
                          <a:effectLst/>
                        </a:rPr>
                        <a:t>BOY-October 2020</a:t>
                      </a:r>
                      <a:endParaRPr lang="en-US" sz="700" u="none" strike="noStrike" noProof="0" dirty="0">
                        <a:effectLst/>
                      </a:endParaRPr>
                    </a:p>
                    <a:p>
                      <a:pPr lvl="0">
                        <a:buNone/>
                      </a:pPr>
                      <a:r>
                        <a:rPr lang="en-US" sz="700" u="none" strike="noStrike" noProof="0">
                          <a:effectLst/>
                        </a:rPr>
                        <a:t>MOY February 2020</a:t>
                      </a:r>
                      <a:endParaRPr lang="en-US" sz="700" u="none" strike="noStrike" noProof="0" dirty="0">
                        <a:effectLst/>
                      </a:endParaRPr>
                    </a:p>
                    <a:p>
                      <a:pPr lvl="0">
                        <a:buNone/>
                      </a:pPr>
                      <a:r>
                        <a:rPr lang="en-US" sz="700" u="none" strike="noStrike" noProof="0">
                          <a:effectLst/>
                        </a:rPr>
                        <a:t>EOY- April 2020</a:t>
                      </a:r>
                      <a:endParaRPr lang="en-US" sz="700" u="none" strike="noStrike" noProof="0" dirty="0">
                        <a:effectLst/>
                      </a:endParaRPr>
                    </a:p>
                    <a:p>
                      <a:pPr lvl="0">
                        <a:buNone/>
                      </a:pPr>
                      <a:r>
                        <a:rPr lang="en-US" sz="700" u="none" strike="noStrike" noProof="0">
                          <a:effectLst/>
                        </a:rPr>
                        <a:t> Every 6 Weeks</a:t>
                      </a:r>
                      <a:endParaRPr lang="en-US"/>
                    </a:p>
                  </a:txBody>
                  <a:tcPr marL="9525" marR="9525" marT="9525"/>
                </a:tc>
                <a:tc>
                  <a:txBody>
                    <a:bodyPr/>
                    <a:lstStyle/>
                    <a:p>
                      <a:pPr lvl="0">
                        <a:buNone/>
                      </a:pPr>
                      <a:r>
                        <a:rPr lang="en-US" sz="700" u="none" strike="noStrike" noProof="0">
                          <a:effectLst/>
                        </a:rPr>
                        <a:t>District Data Reviews</a:t>
                      </a:r>
                      <a:endParaRPr lang="en-US" sz="700" u="none" strike="noStrike" noProof="0" dirty="0">
                        <a:effectLst/>
                      </a:endParaRPr>
                    </a:p>
                    <a:p>
                      <a:pPr lvl="0">
                        <a:buNone/>
                      </a:pPr>
                      <a:r>
                        <a:rPr lang="en-US" sz="700" u="none" strike="noStrike" noProof="0">
                          <a:effectLst/>
                        </a:rPr>
                        <a:t>CLI Engage Reports</a:t>
                      </a:r>
                      <a:endParaRPr lang="en-US" sz="700" u="none" strike="noStrike" noProof="0" dirty="0">
                        <a:effectLst/>
                      </a:endParaRPr>
                    </a:p>
                    <a:p>
                      <a:pPr lvl="0">
                        <a:buNone/>
                      </a:pPr>
                      <a:r>
                        <a:rPr lang="en-US" sz="700" u="none" strike="noStrike" noProof="0">
                          <a:effectLst/>
                        </a:rPr>
                        <a:t>Fluency Progress Monitoring</a:t>
                      </a:r>
                      <a:endParaRPr lang="en-US" sz="700" u="none" strike="noStrike" noProof="0" dirty="0">
                        <a:effectLst/>
                      </a:endParaRPr>
                    </a:p>
                    <a:p>
                      <a:pPr lvl="0">
                        <a:buNone/>
                      </a:pPr>
                      <a:r>
                        <a:rPr lang="en-US" sz="700" u="none" strike="noStrike" noProof="0">
                          <a:effectLst/>
                        </a:rPr>
                        <a:t>Lesson Plans</a:t>
                      </a:r>
                      <a:endParaRPr lang="en-US" sz="700" u="none" strike="noStrike" noProof="0" dirty="0">
                        <a:effectLst/>
                      </a:endParaRPr>
                    </a:p>
                    <a:p>
                      <a:pPr lvl="0">
                        <a:buNone/>
                      </a:pPr>
                      <a:r>
                        <a:rPr lang="en-US" sz="700" u="none" strike="noStrike" noProof="0">
                          <a:effectLst/>
                        </a:rPr>
                        <a:t>Dual Language Instruction –LOI lessons and activities</a:t>
                      </a:r>
                    </a:p>
                    <a:p>
                      <a:pPr lvl="0">
                        <a:buNone/>
                      </a:pPr>
                      <a:r>
                        <a:rPr lang="en-US" sz="700" u="none" strike="noStrike" noProof="0">
                          <a:effectLst/>
                        </a:rPr>
                        <a:t>Data Wall</a:t>
                      </a:r>
                      <a:endParaRPr lang="en-US" sz="700" u="none" strike="noStrike" noProof="0" dirty="0">
                        <a:effectLst/>
                      </a:endParaRPr>
                    </a:p>
                    <a:p>
                      <a:pPr lvl="0">
                        <a:buNone/>
                      </a:pPr>
                      <a:r>
                        <a:rPr lang="en-US" sz="700" u="none" strike="noStrike" noProof="0">
                          <a:effectLst/>
                        </a:rPr>
                        <a:t>Pre-LAS Levels </a:t>
                      </a:r>
                    </a:p>
                    <a:p>
                      <a:pPr lvl="0">
                        <a:buNone/>
                      </a:pPr>
                      <a:r>
                        <a:rPr lang="en-US" sz="700" u="none" strike="noStrike" noProof="0">
                          <a:effectLst/>
                        </a:rPr>
                        <a:t>Walkthroughs</a:t>
                      </a:r>
                      <a:endParaRPr lang="en-US"/>
                    </a:p>
                  </a:txBody>
                  <a:tcPr marL="9525" marR="9525" marT="9525"/>
                </a:tc>
                <a:tc>
                  <a:txBody>
                    <a:bodyPr/>
                    <a:lstStyle/>
                    <a:p>
                      <a:pPr lvl="0">
                        <a:buNone/>
                      </a:pPr>
                      <a:r>
                        <a:rPr lang="en-US" sz="700" u="none" strike="noStrike" noProof="0">
                          <a:effectLst/>
                        </a:rPr>
                        <a:t>Increase percentage of On-Track students  (CLI)</a:t>
                      </a:r>
                      <a:endParaRPr lang="en-US" sz="700" u="none" strike="noStrike" noProof="0" dirty="0">
                        <a:effectLst/>
                      </a:endParaRPr>
                    </a:p>
                    <a:p>
                      <a:pPr lvl="0">
                        <a:buNone/>
                      </a:pPr>
                      <a:r>
                        <a:rPr lang="en-US" sz="700" u="none" strike="noStrike" noProof="0">
                          <a:effectLst/>
                        </a:rPr>
                        <a:t> Increase of Student Growth on Letter Name/Sound  Fluency, Rapid Vocabulary and Phonological Awareness.</a:t>
                      </a:r>
                    </a:p>
                  </a:txBody>
                  <a:tcPr marL="9525" marR="9525" marT="9525"/>
                </a:tc>
                <a:tc>
                  <a:txBody>
                    <a:bodyPr/>
                    <a:lstStyle/>
                    <a:p>
                      <a:pPr lvl="0">
                        <a:buNone/>
                      </a:pPr>
                      <a:r>
                        <a:rPr lang="en-US" sz="700" u="none" strike="noStrike" noProof="0">
                          <a:effectLst/>
                        </a:rPr>
                        <a:t>Rapid Letter Name/Sound Fluency, Vocabulary,  Story Comprehension Assessment at every marking period </a:t>
                      </a:r>
                    </a:p>
                    <a:p>
                      <a:pPr lvl="0">
                        <a:buNone/>
                      </a:pPr>
                      <a:endParaRPr lang="en-US" sz="700" u="none" strike="noStrike" noProof="0" dirty="0">
                        <a:effectLst/>
                      </a:endParaRPr>
                    </a:p>
                    <a:p>
                      <a:pPr lvl="0">
                        <a:buNone/>
                      </a:pPr>
                      <a:r>
                        <a:rPr lang="en-US" sz="700" u="none" strike="noStrike" noProof="0">
                          <a:effectLst/>
                        </a:rPr>
                        <a:t>Circle Progress Monitoring Assessment</a:t>
                      </a:r>
                      <a:endParaRPr lang="en-US"/>
                    </a:p>
                  </a:txBody>
                  <a:tcPr marL="9525" marR="9525" marT="9525"/>
                </a:tc>
                <a:tc>
                  <a:txBody>
                    <a:bodyPr/>
                    <a:lstStyle/>
                    <a:p>
                      <a:pPr lvl="0">
                        <a:buNone/>
                      </a:pPr>
                      <a:r>
                        <a:rPr lang="en-US" sz="700" u="none" strike="noStrike" noProof="0">
                          <a:effectLst/>
                        </a:rPr>
                        <a:t>4.  High Quality and Ongoing Professional development </a:t>
                      </a:r>
                      <a:r>
                        <a:rPr lang="en-US" sz="700" u="none" strike="noStrike" noProof="0" err="1">
                          <a:effectLst/>
                        </a:rPr>
                        <a:t>a,b</a:t>
                      </a:r>
                      <a:endParaRPr lang="en-US" sz="700" u="none" strike="noStrike" noProof="0" dirty="0" err="1">
                        <a:effectLst/>
                      </a:endParaRPr>
                    </a:p>
                  </a:txBody>
                  <a:tcPr marL="9525" marR="9525" marT="9525"/>
                </a:tc>
                <a:extLst>
                  <a:ext uri="{0D108BD9-81ED-4DB2-BD59-A6C34878D82A}">
                    <a16:rowId xmlns:a16="http://schemas.microsoft.com/office/drawing/2014/main" val="1695768122"/>
                  </a:ext>
                </a:extLst>
              </a:tr>
              <a:tr h="190500">
                <a:tc>
                  <a:txBody>
                    <a:bodyPr/>
                    <a:lstStyle/>
                    <a:p>
                      <a:pPr algn="ctr" rtl="0" fontAlgn="ctr"/>
                      <a:r>
                        <a:rPr lang="en-US" sz="700">
                          <a:effectLst/>
                        </a:rPr>
                        <a:t>Action Steps</a:t>
                      </a: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r>
                        <a:rPr lang="en-US" sz="700">
                          <a:effectLst/>
                        </a:rPr>
                        <a:t> Re</a:t>
                      </a:r>
                      <a:endParaRPr lang="en-US" sz="700" dirty="0">
                        <a:effectLst/>
                      </a:endParaRPr>
                    </a:p>
                  </a:txBody>
                  <a:tcPr marL="9525" marR="9525" marT="9525" anchor="ctr"/>
                </a:tc>
                <a:extLst>
                  <a:ext uri="{0D108BD9-81ED-4DB2-BD59-A6C34878D82A}">
                    <a16:rowId xmlns:a16="http://schemas.microsoft.com/office/drawing/2014/main" val="4083853917"/>
                  </a:ext>
                </a:extLst>
              </a:tr>
              <a:tr h="114300">
                <a:tc gridSpan="8">
                  <a:txBody>
                    <a:bodyPr/>
                    <a:lstStyle/>
                    <a:p>
                      <a:pPr lvl="0">
                        <a:buNone/>
                      </a:pPr>
                      <a:r>
                        <a:rPr lang="en-US" sz="700" u="none" strike="noStrike" noProof="0">
                          <a:effectLst/>
                        </a:rPr>
                        <a:t>1) Provide job embedded professional learning opportunities to analyze performance data on Emergent Literacy Domain outcomes for 3 and 4 </a:t>
                      </a:r>
                      <a:r>
                        <a:rPr lang="en-US" sz="700" u="none" strike="noStrike" noProof="0" err="1">
                          <a:effectLst/>
                        </a:rPr>
                        <a:t>yr</a:t>
                      </a:r>
                      <a:r>
                        <a:rPr lang="en-US" sz="700" u="none" strike="noStrike" noProof="0" dirty="0">
                          <a:effectLst/>
                        </a:rPr>
                        <a:t> </a:t>
                      </a:r>
                      <a:r>
                        <a:rPr lang="en-US" sz="700" u="none" strike="noStrike" noProof="0" err="1">
                          <a:effectLst/>
                        </a:rPr>
                        <a:t>olds</a:t>
                      </a:r>
                      <a:r>
                        <a:rPr lang="en-US" sz="700" u="none" strike="noStrike" noProof="0">
                          <a:effectLst/>
                        </a:rPr>
                        <a:t> to drive differentiated instruction. </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966327838"/>
                  </a:ext>
                </a:extLst>
              </a:tr>
              <a:tr h="114300">
                <a:tc gridSpan="8">
                  <a:txBody>
                    <a:bodyPr/>
                    <a:lstStyle/>
                    <a:p>
                      <a:pPr fontAlgn="t"/>
                      <a:r>
                        <a:rPr lang="en-US" sz="700">
                          <a:effectLst/>
                        </a:rPr>
                        <a:t>2.)Create action plans after each administration of progress monitoring assessment on Emergent Literacy Domain and provide interventions in Language of instruction. </a:t>
                      </a:r>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3314567721"/>
                  </a:ext>
                </a:extLst>
              </a:tr>
              <a:tr h="114300">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635456670"/>
                  </a:ext>
                </a:extLst>
              </a:tr>
              <a:tr h="1057275">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extLst>
                  <a:ext uri="{0D108BD9-81ED-4DB2-BD59-A6C34878D82A}">
                    <a16:rowId xmlns:a16="http://schemas.microsoft.com/office/drawing/2014/main" val="2050424949"/>
                  </a:ext>
                </a:extLst>
              </a:tr>
            </a:tbl>
          </a:graphicData>
        </a:graphic>
      </p:graphicFrame>
      <p:sp>
        <p:nvSpPr>
          <p:cNvPr id="7" name="TextBox 6">
            <a:extLst>
              <a:ext uri="{FF2B5EF4-FFF2-40B4-BE49-F238E27FC236}">
                <a16:creationId xmlns:a16="http://schemas.microsoft.com/office/drawing/2014/main" id="{C02A5E58-6AA6-4F3D-97A7-B764EEB4F6D5}"/>
              </a:ext>
            </a:extLst>
          </p:cNvPr>
          <p:cNvSpPr txBox="1"/>
          <p:nvPr/>
        </p:nvSpPr>
        <p:spPr>
          <a:xfrm>
            <a:off x="3200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Tree>
    <p:extLst>
      <p:ext uri="{BB962C8B-B14F-4D97-AF65-F5344CB8AC3E}">
        <p14:creationId xmlns:p14="http://schemas.microsoft.com/office/powerpoint/2010/main" val="25784271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A4418C0-9E28-4F88-B456-121874D6EBA1}"/>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22</a:t>
            </a:fld>
            <a:endParaRPr lang="en-US" sz="900"/>
          </a:p>
        </p:txBody>
      </p:sp>
      <p:graphicFrame>
        <p:nvGraphicFramePr>
          <p:cNvPr id="8" name="Table 5">
            <a:extLst>
              <a:ext uri="{FF2B5EF4-FFF2-40B4-BE49-F238E27FC236}">
                <a16:creationId xmlns:a16="http://schemas.microsoft.com/office/drawing/2014/main" id="{8CCDA291-3961-4E7F-B803-15DC255BE689}"/>
              </a:ext>
            </a:extLst>
          </p:cNvPr>
          <p:cNvGraphicFramePr>
            <a:graphicFrameLocks noGrp="1"/>
          </p:cNvGraphicFramePr>
          <p:nvPr/>
        </p:nvGraphicFramePr>
        <p:xfrm>
          <a:off x="118241" y="891737"/>
          <a:ext cx="8878867" cy="4909190"/>
        </p:xfrm>
        <a:graphic>
          <a:graphicData uri="http://schemas.openxmlformats.org/drawingml/2006/table">
            <a:tbl>
              <a:tblPr firstRow="1" bandRow="1">
                <a:tableStyleId>{5C22544A-7EE6-4342-B048-85BDC9FD1C3A}</a:tableStyleId>
              </a:tblPr>
              <a:tblGrid>
                <a:gridCol w="1624946">
                  <a:extLst>
                    <a:ext uri="{9D8B030D-6E8A-4147-A177-3AD203B41FA5}">
                      <a16:colId xmlns:a16="http://schemas.microsoft.com/office/drawing/2014/main" val="3861874168"/>
                    </a:ext>
                  </a:extLst>
                </a:gridCol>
                <a:gridCol w="1046929">
                  <a:extLst>
                    <a:ext uri="{9D8B030D-6E8A-4147-A177-3AD203B41FA5}">
                      <a16:colId xmlns:a16="http://schemas.microsoft.com/office/drawing/2014/main" val="3253071917"/>
                    </a:ext>
                  </a:extLst>
                </a:gridCol>
                <a:gridCol w="1051844">
                  <a:extLst>
                    <a:ext uri="{9D8B030D-6E8A-4147-A177-3AD203B41FA5}">
                      <a16:colId xmlns:a16="http://schemas.microsoft.com/office/drawing/2014/main" val="974722743"/>
                    </a:ext>
                  </a:extLst>
                </a:gridCol>
                <a:gridCol w="651494">
                  <a:extLst>
                    <a:ext uri="{9D8B030D-6E8A-4147-A177-3AD203B41FA5}">
                      <a16:colId xmlns:a16="http://schemas.microsoft.com/office/drawing/2014/main" val="4043029237"/>
                    </a:ext>
                  </a:extLst>
                </a:gridCol>
                <a:gridCol w="1071563">
                  <a:extLst>
                    <a:ext uri="{9D8B030D-6E8A-4147-A177-3AD203B41FA5}">
                      <a16:colId xmlns:a16="http://schemas.microsoft.com/office/drawing/2014/main" val="3500375678"/>
                    </a:ext>
                  </a:extLst>
                </a:gridCol>
                <a:gridCol w="1194729">
                  <a:extLst>
                    <a:ext uri="{9D8B030D-6E8A-4147-A177-3AD203B41FA5}">
                      <a16:colId xmlns:a16="http://schemas.microsoft.com/office/drawing/2014/main" val="2955678808"/>
                    </a:ext>
                  </a:extLst>
                </a:gridCol>
                <a:gridCol w="1537421">
                  <a:extLst>
                    <a:ext uri="{9D8B030D-6E8A-4147-A177-3AD203B41FA5}">
                      <a16:colId xmlns:a16="http://schemas.microsoft.com/office/drawing/2014/main" val="3418067718"/>
                    </a:ext>
                  </a:extLst>
                </a:gridCol>
                <a:gridCol w="699941">
                  <a:extLst>
                    <a:ext uri="{9D8B030D-6E8A-4147-A177-3AD203B41FA5}">
                      <a16:colId xmlns:a16="http://schemas.microsoft.com/office/drawing/2014/main" val="2336731885"/>
                    </a:ext>
                  </a:extLst>
                </a:gridCol>
              </a:tblGrid>
              <a:tr h="338712">
                <a:tc gridSpan="8">
                  <a:txBody>
                    <a:bodyPr/>
                    <a:lstStyle/>
                    <a:p>
                      <a:r>
                        <a:rPr lang="en-US" sz="800" b="1" spc="0" baseline="0">
                          <a:solidFill>
                            <a:schemeClr val="bg1"/>
                          </a:solidFill>
                          <a:latin typeface="+mn-lt"/>
                          <a:cs typeface="Calibri"/>
                        </a:rPr>
                        <a:t>Focus Area 1: Improve Student Achievement, CCMR and Graduation Rate</a:t>
                      </a:r>
                    </a:p>
                    <a:p>
                      <a:pPr lvl="0">
                        <a:lnSpc>
                          <a:spcPct val="90000"/>
                        </a:lnSpc>
                        <a:buNone/>
                      </a:pPr>
                      <a:r>
                        <a:rPr lang="en-US" sz="800" b="1" spc="0" baseline="0">
                          <a:solidFill>
                            <a:schemeClr val="bg1"/>
                          </a:solidFill>
                          <a:latin typeface="+mn-lt"/>
                          <a:cs typeface="Calibri"/>
                        </a:rPr>
                        <a:t>Annual Goal: 100% of the district curriculum will be aligned to the state standards during the 2019-2020 school year.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extLst>
                  <a:ext uri="{0D108BD9-81ED-4DB2-BD59-A6C34878D82A}">
                    <a16:rowId xmlns:a16="http://schemas.microsoft.com/office/drawing/2014/main" val="2942057712"/>
                  </a:ext>
                </a:extLst>
              </a:tr>
              <a:tr h="194310">
                <a:tc gridSpan="8">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800" b="1" spc="0" baseline="0">
                          <a:solidFill>
                            <a:schemeClr val="bg1"/>
                          </a:solidFill>
                          <a:latin typeface="+mn-lt"/>
                          <a:cs typeface="Calibri"/>
                        </a:rPr>
                        <a:t>Objective 1: Curriculum will be horizontally aligned in 2019-2020 in all contents.</a:t>
                      </a:r>
                      <a:endParaRPr lang="en-US" sz="800" spc="0" baseline="0">
                        <a:solidFill>
                          <a:schemeClr val="bg1"/>
                        </a:solidFill>
                        <a:latin typeface="+mn-lt"/>
                        <a:cs typeface="Calibri"/>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1761229800"/>
                  </a:ext>
                </a:extLst>
              </a:tr>
              <a:tr h="349758">
                <a:tc>
                  <a:txBody>
                    <a:bodyPr/>
                    <a:lstStyle/>
                    <a:p>
                      <a:pPr algn="ctr"/>
                      <a:r>
                        <a:rPr lang="en-US" sz="700" b="1" spc="0" baseline="0"/>
                        <a:t>STRATEGIES AND ACTION STEPS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PERSON(S) RESPONSIBLE</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RESOURCES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TIMELINES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EVIDENCE OF IMPLEMENTATION</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EVIDENCE OF IMPACT</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FORMATIVE/SUMMATIVE</a:t>
                      </a:r>
                    </a:p>
                  </a:txBody>
                  <a:tcPr marL="20574" marR="20574"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Title I SCHOOLWIDE COMPONENTS</a:t>
                      </a:r>
                    </a:p>
                  </a:txBody>
                  <a:tcPr marL="20574" marR="20574"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684852603"/>
                  </a:ext>
                </a:extLst>
              </a:tr>
              <a:tr h="990077">
                <a:tc>
                  <a:txBody>
                    <a:bodyPr/>
                    <a:lstStyle/>
                    <a:p>
                      <a:pPr algn="l">
                        <a:lnSpc>
                          <a:spcPct val="90000"/>
                        </a:lnSpc>
                      </a:pPr>
                      <a:r>
                        <a:rPr lang="en-US" sz="800" spc="0" baseline="0">
                          <a:solidFill>
                            <a:schemeClr val="dk1"/>
                          </a:solidFill>
                          <a:latin typeface="+mn-lt"/>
                          <a:ea typeface="+mn-ea"/>
                          <a:cs typeface="Calibri"/>
                        </a:rPr>
                        <a:t>Summer curriculum writing projects for all assessed content areas and grade levels will be scheduled based on a need's assessment using data and trends</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teachers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TEKS resources </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a:t>
                      </a:r>
                      <a:r>
                        <a:rPr lang="en-US" sz="800" spc="0" baseline="0" err="1">
                          <a:latin typeface="+mn-lt"/>
                          <a:cs typeface="Calibri"/>
                        </a:rPr>
                        <a:t>Temry</a:t>
                      </a:r>
                      <a:r>
                        <a:rPr lang="en-US" sz="800" spc="0" baseline="0">
                          <a:latin typeface="+mn-lt"/>
                          <a:cs typeface="Calibri"/>
                        </a:rPr>
                        <a:t> </a:t>
                      </a:r>
                      <a:r>
                        <a:rPr lang="en-US" sz="800" spc="0" baseline="0" err="1">
                          <a:latin typeface="+mn-lt"/>
                          <a:cs typeface="Calibri"/>
                        </a:rPr>
                        <a:t>Cardplates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Calendar</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State and local student data</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June 2019 – Aug. 2020</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documents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Lesson plans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Collaborative Learning Leader [CLL] agendas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Walkthrough documents</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Student Achievement gains on the STAAR</a:t>
                      </a:r>
                    </a:p>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Teacher retention</a:t>
                      </a:r>
                    </a:p>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Results Driven Accountability Report</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97097177"/>
                  </a:ext>
                </a:extLst>
              </a:tr>
              <a:tr h="990077">
                <a:tc>
                  <a:txBody>
                    <a:bodyPr/>
                    <a:lstStyle/>
                    <a:p>
                      <a:pPr marL="0" indent="0" algn="l">
                        <a:lnSpc>
                          <a:spcPct val="90000"/>
                        </a:lnSpc>
                        <a:spcBef>
                          <a:spcPts val="600"/>
                        </a:spcBef>
                      </a:pPr>
                      <a:r>
                        <a:rPr lang="en-US" sz="800" spc="0" baseline="0">
                          <a:latin typeface="+mn-lt"/>
                          <a:cs typeface="Calibri"/>
                        </a:rPr>
                        <a:t>Training will be provided throughout the school year on assessed state standards, Domain I, Domain II, &amp; Domain III, Distinction requirements and the use of data and trends to develop an intentional curriculum for each course.</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teachers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Training materials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Training agendas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Item analysis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Assessed curriculum documents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guides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BM1</a:t>
                      </a:r>
                    </a:p>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BM2</a:t>
                      </a:r>
                    </a:p>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June 2019 Results </a:t>
                      </a:r>
                    </a:p>
                    <a:p>
                      <a:pPr marL="267335" lvl="0" indent="-171450" algn="l">
                        <a:lnSpc>
                          <a:spcPct val="80000"/>
                        </a:lnSpc>
                        <a:spcBef>
                          <a:spcPts val="0"/>
                        </a:spcBef>
                        <a:spcAft>
                          <a:spcPts val="300"/>
                        </a:spcAft>
                        <a:buFont typeface="Calibri" panose="020F0502020204030204" pitchFamily="34" charset="0"/>
                        <a:buChar char="−"/>
                      </a:pP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Agendas and sign-in sheets</a:t>
                      </a:r>
                    </a:p>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District assessments </a:t>
                      </a:r>
                    </a:p>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State</a:t>
                      </a:r>
                      <a:r>
                        <a:rPr sz="800" spc="0" baseline="0">
                          <a:latin typeface="+mn-lt"/>
                          <a:cs typeface="Calibri"/>
                        </a:rPr>
                        <a:t> and</a:t>
                      </a:r>
                      <a:r>
                        <a:rPr lang="en-US" sz="800" spc="0" baseline="0">
                          <a:latin typeface="+mn-lt"/>
                          <a:cs typeface="Calibri"/>
                        </a:rPr>
                        <a:t> regional</a:t>
                      </a:r>
                      <a:r>
                        <a:rPr sz="800" spc="0" baseline="0">
                          <a:latin typeface="+mn-lt"/>
                          <a:cs typeface="Calibri"/>
                        </a:rPr>
                        <a:t> </a:t>
                      </a:r>
                      <a:r>
                        <a:rPr lang="en-US" sz="800" spc="0" baseline="0">
                          <a:latin typeface="+mn-lt"/>
                          <a:cs typeface="Calibri"/>
                        </a:rPr>
                        <a:t>accountability </a:t>
                      </a:r>
                      <a:r>
                        <a:rPr sz="800" spc="0" baseline="0">
                          <a:latin typeface="+mn-lt"/>
                          <a:cs typeface="Calibri"/>
                        </a:rPr>
                        <a:t>documents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sz="800" spc="0" baseline="0">
                          <a:latin typeface="+mn-lt"/>
                          <a:cs typeface="Calibri"/>
                        </a:rPr>
                        <a:t>Student</a:t>
                      </a:r>
                      <a:r>
                        <a:rPr lang="en-US" sz="800" spc="0" baseline="0">
                          <a:latin typeface="+mn-lt"/>
                          <a:cs typeface="Calibri"/>
                        </a:rPr>
                        <a:t> achievement </a:t>
                      </a:r>
                      <a:r>
                        <a:rPr sz="800" spc="0" baseline="0">
                          <a:latin typeface="+mn-lt"/>
                          <a:cs typeface="Calibri"/>
                        </a:rPr>
                        <a:t>gains on the</a:t>
                      </a:r>
                      <a:r>
                        <a:rPr lang="en-US" sz="800" spc="0" baseline="0">
                          <a:latin typeface="+mn-lt"/>
                          <a:cs typeface="Calibri"/>
                        </a:rPr>
                        <a:t> </a:t>
                      </a:r>
                      <a:r>
                        <a:rPr sz="800" spc="0" baseline="0">
                          <a:latin typeface="+mn-lt"/>
                          <a:cs typeface="Calibri"/>
                        </a:rPr>
                        <a:t> STAAR, Domain</a:t>
                      </a:r>
                      <a:r>
                        <a:rPr lang="en-US" sz="800" spc="0" baseline="0">
                          <a:latin typeface="+mn-lt"/>
                          <a:cs typeface="Calibri"/>
                        </a:rPr>
                        <a:t> </a:t>
                      </a:r>
                      <a:r>
                        <a:rPr sz="800" spc="0" baseline="0">
                          <a:latin typeface="+mn-lt"/>
                          <a:cs typeface="Calibri"/>
                        </a:rPr>
                        <a:t>III, TELPAS,</a:t>
                      </a:r>
                      <a:r>
                        <a:rPr lang="en-US" sz="800" spc="0" baseline="0">
                          <a:latin typeface="+mn-lt"/>
                          <a:cs typeface="Calibri"/>
                        </a:rPr>
                        <a:t> Results Driven Accountability Report</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2827570"/>
                  </a:ext>
                </a:extLst>
              </a:tr>
              <a:tr h="990077">
                <a:tc>
                  <a:txBody>
                    <a:bodyPr/>
                    <a:lstStyle/>
                    <a:p>
                      <a:pPr marL="0" indent="0" algn="l">
                        <a:lnSpc>
                          <a:spcPct val="90000"/>
                        </a:lnSpc>
                        <a:spcBef>
                          <a:spcPts val="600"/>
                        </a:spcBef>
                      </a:pPr>
                      <a:r>
                        <a:rPr lang="en-US" sz="800" spc="0" baseline="0">
                          <a:latin typeface="+mn-lt"/>
                          <a:cs typeface="Calibri"/>
                        </a:rPr>
                        <a:t>Curriculum documents</a:t>
                      </a:r>
                      <a:r>
                        <a:rPr sz="800" spc="0" baseline="0">
                          <a:latin typeface="+mn-lt"/>
                          <a:cs typeface="Calibri"/>
                        </a:rPr>
                        <a:t> will include </a:t>
                      </a:r>
                      <a:r>
                        <a:rPr lang="en-US" sz="800" spc="0" baseline="0">
                          <a:latin typeface="+mn-lt"/>
                          <a:cs typeface="Calibri"/>
                        </a:rPr>
                        <a:t> </a:t>
                      </a:r>
                      <a:r>
                        <a:rPr sz="800" spc="0" baseline="0">
                          <a:latin typeface="+mn-lt"/>
                          <a:cs typeface="Calibri"/>
                        </a:rPr>
                        <a:t>ELPS</a:t>
                      </a:r>
                      <a:r>
                        <a:rPr lang="en-US" sz="800" spc="0" baseline="0">
                          <a:latin typeface="+mn-lt"/>
                          <a:cs typeface="Calibri"/>
                        </a:rPr>
                        <a:t> strategies, </a:t>
                      </a:r>
                      <a:r>
                        <a:rPr sz="800" spc="0" baseline="0">
                          <a:latin typeface="+mn-lt"/>
                          <a:cs typeface="Calibri"/>
                        </a:rPr>
                        <a:t>accommodations,</a:t>
                      </a:r>
                      <a:r>
                        <a:rPr lang="en-US" sz="800" spc="0" baseline="0">
                          <a:latin typeface="+mn-lt"/>
                          <a:cs typeface="Calibri"/>
                        </a:rPr>
                        <a:t> </a:t>
                      </a:r>
                      <a:r>
                        <a:rPr sz="800" spc="0" baseline="0">
                          <a:latin typeface="+mn-lt"/>
                          <a:cs typeface="Calibri"/>
                        </a:rPr>
                        <a:t>differentiated instruction for All</a:t>
                      </a:r>
                      <a:r>
                        <a:rPr lang="en-US" sz="800" spc="0" baseline="0">
                          <a:latin typeface="+mn-lt"/>
                          <a:cs typeface="Calibri"/>
                        </a:rPr>
                        <a:t> </a:t>
                      </a:r>
                      <a:r>
                        <a:rPr sz="800" spc="0" baseline="0">
                          <a:latin typeface="+mn-lt"/>
                          <a:cs typeface="Calibri"/>
                        </a:rPr>
                        <a:t>Students</a:t>
                      </a:r>
                      <a:r>
                        <a:rPr lang="en-US" sz="800" spc="0" baseline="0">
                          <a:latin typeface="+mn-lt"/>
                          <a:cs typeface="Calibri"/>
                        </a:rPr>
                        <a:t>.</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coaches</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Dual Language Director</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lnSpc>
                          <a:spcPct val="80000"/>
                        </a:lnSpc>
                        <a:spcBef>
                          <a:spcPts val="0"/>
                        </a:spcBef>
                        <a:spcAft>
                          <a:spcPts val="300"/>
                        </a:spcAft>
                        <a:buNone/>
                      </a:pPr>
                      <a:r>
                        <a:rPr lang="en-US" sz="800" spc="0" baseline="0">
                          <a:latin typeface="+mn-lt"/>
                          <a:cs typeface="Calibri"/>
                        </a:rPr>
                        <a:t>-English Language Proficiency documents</a:t>
                      </a:r>
                    </a:p>
                    <a:p>
                      <a:pPr marL="0" lvl="0" indent="0" algn="l">
                        <a:lnSpc>
                          <a:spcPct val="80000"/>
                        </a:lnSpc>
                        <a:spcBef>
                          <a:spcPts val="0"/>
                        </a:spcBef>
                        <a:spcAft>
                          <a:spcPts val="300"/>
                        </a:spcAft>
                        <a:buNone/>
                      </a:pPr>
                      <a:r>
                        <a:rPr lang="en-US" sz="800" spc="0" baseline="0">
                          <a:latin typeface="+mn-lt"/>
                          <a:cs typeface="Calibri"/>
                        </a:rPr>
                        <a:t>-individual student accommodations for each content</a:t>
                      </a:r>
                    </a:p>
                    <a:p>
                      <a:pPr marL="0" lvl="0" indent="0" algn="l">
                        <a:lnSpc>
                          <a:spcPct val="80000"/>
                        </a:lnSpc>
                        <a:spcBef>
                          <a:spcPts val="0"/>
                        </a:spcBef>
                        <a:spcAft>
                          <a:spcPts val="300"/>
                        </a:spcAft>
                        <a:buNone/>
                      </a:pPr>
                      <a:r>
                        <a:rPr lang="en-US" sz="800" spc="0" baseline="0">
                          <a:latin typeface="+mn-lt"/>
                          <a:cs typeface="Calibri"/>
                        </a:rPr>
                        <a:t>-lesson that differentiate instructions </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Sep. 2019 – Aug. 2020</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Curriculum documents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Lesson plans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CLL agendas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Walkthrough documents</a:t>
                      </a:r>
                    </a:p>
                    <a:p>
                      <a:pPr marL="267335" marR="73025" lvl="0" indent="-171450" algn="l">
                        <a:lnSpc>
                          <a:spcPct val="80000"/>
                        </a:lnSpc>
                        <a:spcBef>
                          <a:spcPts val="0"/>
                        </a:spcBef>
                        <a:spcAft>
                          <a:spcPts val="300"/>
                        </a:spcAft>
                        <a:buFont typeface="Calibri" panose="020F0502020204030204" pitchFamily="34" charset="0"/>
                        <a:buChar char="−"/>
                      </a:pP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Student achievement gains on the  STAAR, Domain III, TELPAS, Results Driven Accountability Report</a:t>
                      </a:r>
                      <a:endParaRPr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4109228"/>
                  </a:ext>
                </a:extLst>
              </a:tr>
              <a:tr h="990077">
                <a:tc>
                  <a:txBody>
                    <a:bodyPr/>
                    <a:lstStyle/>
                    <a:p>
                      <a:pPr marL="0" indent="0" algn="l">
                        <a:lnSpc>
                          <a:spcPct val="90000"/>
                        </a:lnSpc>
                        <a:spcBef>
                          <a:spcPts val="600"/>
                        </a:spcBef>
                      </a:pPr>
                      <a:r>
                        <a:rPr lang="en-US" sz="800" spc="0" baseline="0">
                          <a:latin typeface="+mn-lt"/>
                          <a:cs typeface="Calibri"/>
                        </a:rPr>
                        <a:t>Testing calendars and instructional timelines  will be written each school year for all assessed courses and shared with principals to provide district-wide alignment of assessments.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Assessment Director</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Coordinators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Assessment calendar</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Instructional timelines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Assessed curriculum</a:t>
                      </a:r>
                    </a:p>
                    <a:p>
                      <a:pPr marL="0" lvl="0" indent="0" algn="l">
                        <a:lnSpc>
                          <a:spcPct val="80000"/>
                        </a:lnSpc>
                        <a:spcBef>
                          <a:spcPts val="0"/>
                        </a:spcBef>
                        <a:spcAft>
                          <a:spcPts val="300"/>
                        </a:spcAft>
                        <a:buNone/>
                      </a:pPr>
                      <a:endParaRPr lang="en-US" sz="800" spc="0" baseline="0">
                        <a:latin typeface="+mn-lt"/>
                        <a:cs typeface="Calibri"/>
                      </a:endParaRPr>
                    </a:p>
                    <a:p>
                      <a:pPr marL="112395" lvl="0" indent="-112395" algn="l">
                        <a:lnSpc>
                          <a:spcPct val="80000"/>
                        </a:lnSpc>
                        <a:spcBef>
                          <a:spcPts val="0"/>
                        </a:spcBef>
                        <a:spcAft>
                          <a:spcPts val="300"/>
                        </a:spcAft>
                        <a:buFont typeface="Calibri" panose="020F0502020204030204" pitchFamily="34" charset="0"/>
                        <a:buChar char="−"/>
                      </a:pPr>
                      <a:endParaRPr lang="en-US"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Sep. 2019 – Aug. 2020</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119380" indent="-112395" algn="l">
                        <a:lnSpc>
                          <a:spcPct val="80000"/>
                        </a:lnSpc>
                        <a:spcBef>
                          <a:spcPts val="0"/>
                        </a:spcBef>
                        <a:spcAft>
                          <a:spcPts val="300"/>
                        </a:spcAft>
                        <a:buFont typeface="Calibri" panose="020F0502020204030204" pitchFamily="34" charset="0"/>
                        <a:buChar char="−"/>
                      </a:pPr>
                      <a:r>
                        <a:rPr sz="800" spc="0" baseline="0">
                          <a:latin typeface="+mn-lt"/>
                          <a:cs typeface="Calibri"/>
                        </a:rPr>
                        <a:t>Completed </a:t>
                      </a:r>
                      <a:r>
                        <a:rPr lang="en-US" sz="800" spc="0" baseline="0">
                          <a:latin typeface="+mn-lt"/>
                          <a:cs typeface="Calibri"/>
                        </a:rPr>
                        <a:t>testing calendars and timelines</a:t>
                      </a:r>
                    </a:p>
                    <a:p>
                      <a:pPr marL="112395" marR="11938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Agendas and sign in sheets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Student achievement gains on the  STAAR, Domain III, TELPAS, Results Driven Accountability Report</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 II,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Education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4131851"/>
                  </a:ext>
                </a:extLst>
              </a:tr>
            </a:tbl>
          </a:graphicData>
        </a:graphic>
      </p:graphicFrame>
      <p:graphicFrame>
        <p:nvGraphicFramePr>
          <p:cNvPr id="3" name="Table 2">
            <a:extLst>
              <a:ext uri="{FF2B5EF4-FFF2-40B4-BE49-F238E27FC236}">
                <a16:creationId xmlns:a16="http://schemas.microsoft.com/office/drawing/2014/main" id="{5EB550BA-61C7-4A25-8AC6-028340D5D590}"/>
              </a:ext>
            </a:extLst>
          </p:cNvPr>
          <p:cNvGraphicFramePr>
            <a:graphicFrameLocks noGrp="1"/>
          </p:cNvGraphicFramePr>
          <p:nvPr>
            <p:extLst>
              <p:ext uri="{D42A27DB-BD31-4B8C-83A1-F6EECF244321}">
                <p14:modId xmlns:p14="http://schemas.microsoft.com/office/powerpoint/2010/main" val="2587077054"/>
              </p:ext>
            </p:extLst>
          </p:nvPr>
        </p:nvGraphicFramePr>
        <p:xfrm>
          <a:off x="120650" y="246697"/>
          <a:ext cx="8950431" cy="6103975"/>
        </p:xfrm>
        <a:graphic>
          <a:graphicData uri="http://schemas.openxmlformats.org/drawingml/2006/table">
            <a:tbl>
              <a:tblPr firstRow="1" bandRow="1">
                <a:tableStyleId>{21E4AEA4-8DFA-4A89-87EB-49C32662AFE0}</a:tableStyleId>
              </a:tblPr>
              <a:tblGrid>
                <a:gridCol w="1362075">
                  <a:extLst>
                    <a:ext uri="{9D8B030D-6E8A-4147-A177-3AD203B41FA5}">
                      <a16:colId xmlns:a16="http://schemas.microsoft.com/office/drawing/2014/main" val="215871438"/>
                    </a:ext>
                  </a:extLst>
                </a:gridCol>
                <a:gridCol w="1047750">
                  <a:extLst>
                    <a:ext uri="{9D8B030D-6E8A-4147-A177-3AD203B41FA5}">
                      <a16:colId xmlns:a16="http://schemas.microsoft.com/office/drawing/2014/main" val="792922077"/>
                    </a:ext>
                  </a:extLst>
                </a:gridCol>
                <a:gridCol w="1025008">
                  <a:extLst>
                    <a:ext uri="{9D8B030D-6E8A-4147-A177-3AD203B41FA5}">
                      <a16:colId xmlns:a16="http://schemas.microsoft.com/office/drawing/2014/main" val="2958357903"/>
                    </a:ext>
                  </a:extLst>
                </a:gridCol>
                <a:gridCol w="685800">
                  <a:extLst>
                    <a:ext uri="{9D8B030D-6E8A-4147-A177-3AD203B41FA5}">
                      <a16:colId xmlns:a16="http://schemas.microsoft.com/office/drawing/2014/main" val="1608224867"/>
                    </a:ext>
                  </a:extLst>
                </a:gridCol>
                <a:gridCol w="1502116">
                  <a:extLst>
                    <a:ext uri="{9D8B030D-6E8A-4147-A177-3AD203B41FA5}">
                      <a16:colId xmlns:a16="http://schemas.microsoft.com/office/drawing/2014/main" val="1790937408"/>
                    </a:ext>
                  </a:extLst>
                </a:gridCol>
                <a:gridCol w="1013109">
                  <a:extLst>
                    <a:ext uri="{9D8B030D-6E8A-4147-A177-3AD203B41FA5}">
                      <a16:colId xmlns:a16="http://schemas.microsoft.com/office/drawing/2014/main" val="4202053961"/>
                    </a:ext>
                  </a:extLst>
                </a:gridCol>
                <a:gridCol w="847724">
                  <a:extLst>
                    <a:ext uri="{9D8B030D-6E8A-4147-A177-3AD203B41FA5}">
                      <a16:colId xmlns:a16="http://schemas.microsoft.com/office/drawing/2014/main" val="960381410"/>
                    </a:ext>
                  </a:extLst>
                </a:gridCol>
                <a:gridCol w="1466849">
                  <a:extLst>
                    <a:ext uri="{9D8B030D-6E8A-4147-A177-3AD203B41FA5}">
                      <a16:colId xmlns:a16="http://schemas.microsoft.com/office/drawing/2014/main" val="320234969"/>
                    </a:ext>
                  </a:extLst>
                </a:gridCol>
              </a:tblGrid>
              <a:tr h="138660">
                <a:tc>
                  <a:txBody>
                    <a:bodyPr/>
                    <a:lstStyle/>
                    <a:p>
                      <a:pPr rtl="0" fontAlgn="ctr"/>
                      <a:r>
                        <a:rPr lang="en-US" sz="700">
                          <a:effectLst/>
                        </a:rPr>
                        <a:t>Goal Area:  3</a:t>
                      </a:r>
                      <a:endParaRPr lang="en-US" sz="700" dirty="0">
                        <a:effectLst/>
                      </a:endParaRPr>
                    </a:p>
                  </a:txBody>
                  <a:tcPr marL="9525" marR="9525" marT="9525" anchor="ctr"/>
                </a:tc>
                <a:tc gridSpan="7">
                  <a:txBody>
                    <a:bodyPr/>
                    <a:lstStyle/>
                    <a:p>
                      <a:pPr lvl="0">
                        <a:buNone/>
                      </a:pPr>
                      <a:r>
                        <a:rPr lang="en-US" sz="700">
                          <a:effectLst/>
                        </a:rPr>
                        <a:t>Improve Safety, Public Support, Culture and Climate </a:t>
                      </a:r>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3932193273"/>
                  </a:ext>
                </a:extLst>
              </a:tr>
              <a:tr h="319986">
                <a:tc>
                  <a:txBody>
                    <a:bodyPr/>
                    <a:lstStyle/>
                    <a:p>
                      <a:pPr rtl="0" fontAlgn="ctr"/>
                      <a:r>
                        <a:rPr lang="en-US" sz="700">
                          <a:effectLst/>
                        </a:rPr>
                        <a:t>Annual Goal 3:</a:t>
                      </a:r>
                      <a:endParaRPr lang="en-US" sz="700" dirty="0">
                        <a:effectLst/>
                      </a:endParaRPr>
                    </a:p>
                  </a:txBody>
                  <a:tcPr marL="9525" marR="9525" marT="9525" anchor="ctr"/>
                </a:tc>
                <a:tc gridSpan="7">
                  <a:txBody>
                    <a:bodyPr/>
                    <a:lstStyle/>
                    <a:p>
                      <a:pPr lvl="0" algn="l">
                        <a:lnSpc>
                          <a:spcPct val="100000"/>
                        </a:lnSpc>
                        <a:spcBef>
                          <a:spcPts val="0"/>
                        </a:spcBef>
                        <a:spcAft>
                          <a:spcPts val="0"/>
                        </a:spcAft>
                        <a:buNone/>
                      </a:pPr>
                      <a:r>
                        <a:rPr lang="en-US" sz="700" u="none" strike="noStrike" noProof="0">
                          <a:effectLst/>
                        </a:rPr>
                        <a:t>The All Student group will increase by 3% or higher on the On Track Level of the Health and Wellness (Social Emotional) Domain  by June 2021.</a:t>
                      </a:r>
                      <a:endParaRPr lang="en-US"/>
                    </a:p>
                    <a:p>
                      <a:pPr lvl="0" algn="l">
                        <a:lnSpc>
                          <a:spcPct val="100000"/>
                        </a:lnSpc>
                        <a:spcBef>
                          <a:spcPts val="0"/>
                        </a:spcBef>
                        <a:spcAft>
                          <a:spcPts val="0"/>
                        </a:spcAft>
                        <a:buNone/>
                      </a:pPr>
                      <a:endParaRPr lang="en-US" sz="700" u="none" strike="noStrike" noProof="0" dirty="0">
                        <a:effectLst/>
                      </a:endParaRPr>
                    </a:p>
                    <a:p>
                      <a:pPr lvl="0">
                        <a:buNone/>
                      </a:pPr>
                      <a:endParaRPr lang="en-US" sz="700" u="none" strike="noStrike" noProof="0" dirty="0">
                        <a:effectLst/>
                      </a:endParaRPr>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409276491"/>
                  </a:ext>
                </a:extLst>
              </a:tr>
              <a:tr h="138660">
                <a:tc>
                  <a:txBody>
                    <a:bodyPr/>
                    <a:lstStyle/>
                    <a:p>
                      <a:pPr rtl="0" fontAlgn="ctr"/>
                      <a:r>
                        <a:rPr lang="en-US" sz="700">
                          <a:effectLst/>
                        </a:rPr>
                        <a:t>Objective 1:</a:t>
                      </a:r>
                      <a:endParaRPr lang="en-US" sz="700" dirty="0">
                        <a:effectLst/>
                      </a:endParaRPr>
                    </a:p>
                  </a:txBody>
                  <a:tcPr marL="9525" marR="9525" marT="9525" anchor="ctr"/>
                </a:tc>
                <a:tc gridSpan="7">
                  <a:txBody>
                    <a:bodyPr/>
                    <a:lstStyle/>
                    <a:p>
                      <a:pPr marL="0" lvl="0" indent="0">
                        <a:buNone/>
                      </a:pPr>
                      <a:r>
                        <a:rPr lang="en-US" sz="700" u="none" strike="noStrike" noProof="0">
                          <a:effectLst/>
                        </a:rPr>
                        <a:t>All Student group will increase by 3 % or higher on the On Track Level of the Health and Wellness (Social Emotional) on the TPEIR State Accountability report by June 2021.</a:t>
                      </a:r>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709945481"/>
                  </a:ext>
                </a:extLst>
              </a:tr>
              <a:tr h="303986">
                <a:tc>
                  <a:txBody>
                    <a:bodyPr/>
                    <a:lstStyle/>
                    <a:p>
                      <a:pPr algn="ctr" rtl="0" fontAlgn="ctr"/>
                      <a:r>
                        <a:rPr lang="en-US" sz="700">
                          <a:effectLst/>
                        </a:rPr>
                        <a:t>Strategy 1</a:t>
                      </a:r>
                      <a:endParaRPr lang="en-US" sz="700" dirty="0">
                        <a:effectLst/>
                      </a:endParaRPr>
                    </a:p>
                  </a:txBody>
                  <a:tcPr marL="9525" marR="9525" marT="9525" anchor="ctr"/>
                </a:tc>
                <a:tc>
                  <a:txBody>
                    <a:bodyPr/>
                    <a:lstStyle/>
                    <a:p>
                      <a:pPr algn="ctr" rtl="0" fontAlgn="ctr"/>
                      <a:r>
                        <a:rPr lang="en-US" sz="700">
                          <a:effectLst/>
                        </a:rPr>
                        <a:t>Persons Responsible/Title</a:t>
                      </a:r>
                      <a:endParaRPr lang="en-US" sz="700" dirty="0">
                        <a:effectLst/>
                      </a:endParaRPr>
                    </a:p>
                  </a:txBody>
                  <a:tcPr marL="9525" marR="9525" marT="9525" anchor="ctr"/>
                </a:tc>
                <a:tc>
                  <a:txBody>
                    <a:bodyPr/>
                    <a:lstStyle/>
                    <a:p>
                      <a:pPr algn="ctr" rtl="0" fontAlgn="ctr"/>
                      <a:r>
                        <a:rPr lang="en-US" sz="700">
                          <a:effectLst/>
                        </a:rPr>
                        <a:t>Resources</a:t>
                      </a:r>
                      <a:endParaRPr lang="en-US" sz="700" dirty="0">
                        <a:effectLst/>
                      </a:endParaRPr>
                    </a:p>
                  </a:txBody>
                  <a:tcPr marL="9525" marR="9525" marT="9525" anchor="ctr"/>
                </a:tc>
                <a:tc>
                  <a:txBody>
                    <a:bodyPr/>
                    <a:lstStyle/>
                    <a:p>
                      <a:pPr algn="ctr" rtl="0" fontAlgn="ctr"/>
                      <a:r>
                        <a:rPr lang="en-US" sz="700">
                          <a:effectLst/>
                        </a:rPr>
                        <a:t>Timeline</a:t>
                      </a:r>
                      <a:endParaRPr lang="en-US" sz="700" dirty="0">
                        <a:effectLst/>
                      </a:endParaRPr>
                    </a:p>
                  </a:txBody>
                  <a:tcPr marL="9525" marR="9525" marT="9525" anchor="ctr"/>
                </a:tc>
                <a:tc>
                  <a:txBody>
                    <a:bodyPr/>
                    <a:lstStyle/>
                    <a:p>
                      <a:pPr algn="ctr" rtl="0" fontAlgn="ctr"/>
                      <a:r>
                        <a:rPr lang="en-US" sz="700">
                          <a:effectLst/>
                        </a:rPr>
                        <a:t>Evidence of Implementation</a:t>
                      </a:r>
                      <a:endParaRPr lang="en-US" sz="700" dirty="0">
                        <a:effectLst/>
                      </a:endParaRPr>
                    </a:p>
                  </a:txBody>
                  <a:tcPr marL="9525" marR="9525" marT="9525" anchor="ctr"/>
                </a:tc>
                <a:tc>
                  <a:txBody>
                    <a:bodyPr/>
                    <a:lstStyle/>
                    <a:p>
                      <a:pPr algn="ctr" rtl="0" fontAlgn="ctr"/>
                      <a:r>
                        <a:rPr lang="en-US" sz="700">
                          <a:effectLst/>
                        </a:rPr>
                        <a:t>Evidence of Impact</a:t>
                      </a:r>
                      <a:endParaRPr lang="en-US" sz="700" dirty="0">
                        <a:effectLst/>
                      </a:endParaRPr>
                    </a:p>
                  </a:txBody>
                  <a:tcPr marL="9525" marR="9525" marT="9525" anchor="ctr"/>
                </a:tc>
                <a:tc>
                  <a:txBody>
                    <a:bodyPr/>
                    <a:lstStyle/>
                    <a:p>
                      <a:pPr algn="ctr" rtl="0" fontAlgn="ctr"/>
                      <a:r>
                        <a:rPr lang="en-US" sz="700">
                          <a:effectLst/>
                        </a:rPr>
                        <a:t>Formative/ Summative Assessment</a:t>
                      </a:r>
                      <a:endParaRPr lang="en-US" sz="700" dirty="0">
                        <a:effectLst/>
                      </a:endParaRPr>
                    </a:p>
                  </a:txBody>
                  <a:tcPr marL="9525" marR="9525" marT="9525" anchor="ctr"/>
                </a:tc>
                <a:tc>
                  <a:txBody>
                    <a:bodyPr/>
                    <a:lstStyle/>
                    <a:p>
                      <a:pPr algn="ctr" rtl="0" fontAlgn="ctr"/>
                      <a:r>
                        <a:rPr lang="en-US" sz="700">
                          <a:effectLst/>
                        </a:rPr>
                        <a:t>Title-I School- wide Component</a:t>
                      </a:r>
                      <a:endParaRPr lang="en-US" sz="700" dirty="0">
                        <a:effectLst/>
                      </a:endParaRPr>
                    </a:p>
                  </a:txBody>
                  <a:tcPr marL="9525" marR="9525" marT="9525" anchor="ctr"/>
                </a:tc>
                <a:extLst>
                  <a:ext uri="{0D108BD9-81ED-4DB2-BD59-A6C34878D82A}">
                    <a16:rowId xmlns:a16="http://schemas.microsoft.com/office/drawing/2014/main" val="3617694064"/>
                  </a:ext>
                </a:extLst>
              </a:tr>
              <a:tr h="1149350">
                <a:tc>
                  <a:txBody>
                    <a:bodyPr/>
                    <a:lstStyle/>
                    <a:p>
                      <a:pPr lvl="0" algn="l">
                        <a:lnSpc>
                          <a:spcPct val="100000"/>
                        </a:lnSpc>
                        <a:spcBef>
                          <a:spcPts val="0"/>
                        </a:spcBef>
                        <a:spcAft>
                          <a:spcPts val="0"/>
                        </a:spcAft>
                        <a:buNone/>
                      </a:pPr>
                      <a:r>
                        <a:rPr lang="en-US" sz="700" u="none" strike="noStrike" noProof="0">
                          <a:effectLst/>
                        </a:rPr>
                        <a:t>Provide professional development for teachers and campus leaders on researched-based social emotional program Conscious Discipline.</a:t>
                      </a:r>
                    </a:p>
                  </a:txBody>
                  <a:tcPr marL="9525" marR="9525" marT="9525"/>
                </a:tc>
                <a:tc>
                  <a:txBody>
                    <a:bodyPr/>
                    <a:lstStyle/>
                    <a:p>
                      <a:pPr rtl="0" fontAlgn="t"/>
                      <a:r>
                        <a:rPr lang="en-US" sz="700">
                          <a:effectLst/>
                        </a:rPr>
                        <a:t>Teachers</a:t>
                      </a:r>
                    </a:p>
                    <a:p>
                      <a:pPr lvl="0">
                        <a:buNone/>
                      </a:pPr>
                      <a:r>
                        <a:rPr lang="en-US" sz="700">
                          <a:effectLst/>
                        </a:rPr>
                        <a:t>Collaborative Learning Leader</a:t>
                      </a:r>
                    </a:p>
                    <a:p>
                      <a:pPr lvl="0">
                        <a:buNone/>
                      </a:pPr>
                      <a:r>
                        <a:rPr lang="en-US" sz="700">
                          <a:effectLst/>
                        </a:rPr>
                        <a:t>Grade Level Chairs</a:t>
                      </a:r>
                    </a:p>
                    <a:p>
                      <a:pPr lvl="0">
                        <a:buNone/>
                      </a:pPr>
                      <a:r>
                        <a:rPr lang="en-US" sz="700">
                          <a:effectLst/>
                        </a:rPr>
                        <a:t>Principal</a:t>
                      </a:r>
                    </a:p>
                    <a:p>
                      <a:pPr lvl="0">
                        <a:buNone/>
                      </a:pPr>
                      <a:r>
                        <a:rPr lang="en-US" sz="700">
                          <a:effectLst/>
                        </a:rPr>
                        <a:t>Assistant Principal</a:t>
                      </a:r>
                    </a:p>
                  </a:txBody>
                  <a:tcPr marL="9525" marR="9525" marT="9525"/>
                </a:tc>
                <a:tc>
                  <a:txBody>
                    <a:bodyPr/>
                    <a:lstStyle/>
                    <a:p>
                      <a:pPr rtl="0" fontAlgn="t"/>
                      <a:r>
                        <a:rPr lang="en-US" sz="700">
                          <a:effectLst/>
                        </a:rPr>
                        <a:t>District Curriculum- Frog Street-Conscious Discipline </a:t>
                      </a:r>
                      <a:endParaRPr lang="en-US" sz="700" dirty="0">
                        <a:effectLst/>
                      </a:endParaRPr>
                    </a:p>
                    <a:p>
                      <a:pPr lvl="0">
                        <a:buNone/>
                      </a:pPr>
                      <a:r>
                        <a:rPr lang="en-US" sz="700">
                          <a:effectLst/>
                        </a:rPr>
                        <a:t>The Literacy Architects</a:t>
                      </a:r>
                    </a:p>
                    <a:p>
                      <a:pPr lvl="0">
                        <a:buNone/>
                      </a:pPr>
                      <a:r>
                        <a:rPr lang="en-US" sz="700">
                          <a:effectLst/>
                        </a:rPr>
                        <a:t>Conscious Discipline Books </a:t>
                      </a:r>
                    </a:p>
                    <a:p>
                      <a:pPr lvl="0">
                        <a:buNone/>
                      </a:pPr>
                      <a:r>
                        <a:rPr lang="en-US" sz="700">
                          <a:effectLst/>
                        </a:rPr>
                        <a:t>English/Spanish </a:t>
                      </a:r>
                    </a:p>
                    <a:p>
                      <a:pPr lvl="0">
                        <a:buNone/>
                      </a:pPr>
                      <a:r>
                        <a:rPr lang="en-US" sz="700">
                          <a:effectLst/>
                        </a:rPr>
                        <a:t>Virtual Training </a:t>
                      </a:r>
                    </a:p>
                    <a:p>
                      <a:pPr lvl="0">
                        <a:buNone/>
                      </a:pPr>
                      <a:endParaRPr lang="en-US" sz="700" dirty="0">
                        <a:effectLst/>
                      </a:endParaRPr>
                    </a:p>
                    <a:p>
                      <a:pPr lvl="0">
                        <a:buNone/>
                      </a:pPr>
                      <a:endParaRPr lang="en-US" sz="700" dirty="0">
                        <a:effectLst/>
                      </a:endParaRPr>
                    </a:p>
                  </a:txBody>
                  <a:tcPr marL="9525" marR="9525" marT="9525"/>
                </a:tc>
                <a:tc>
                  <a:txBody>
                    <a:bodyPr/>
                    <a:lstStyle/>
                    <a:p>
                      <a:pPr rtl="0" fontAlgn="t"/>
                      <a:r>
                        <a:rPr lang="en-US" sz="700">
                          <a:effectLst/>
                        </a:rPr>
                        <a:t>BOY-October 2020</a:t>
                      </a:r>
                    </a:p>
                    <a:p>
                      <a:pPr lvl="0">
                        <a:buNone/>
                      </a:pPr>
                      <a:r>
                        <a:rPr lang="en-US" sz="700">
                          <a:effectLst/>
                        </a:rPr>
                        <a:t>MOY February 2020</a:t>
                      </a:r>
                    </a:p>
                    <a:p>
                      <a:pPr lvl="0">
                        <a:buNone/>
                      </a:pPr>
                      <a:r>
                        <a:rPr lang="en-US" sz="700">
                          <a:effectLst/>
                        </a:rPr>
                        <a:t>EOY- April 2020</a:t>
                      </a:r>
                      <a:endParaRPr lang="en-US"/>
                    </a:p>
                    <a:p>
                      <a:pPr lvl="0">
                        <a:buNone/>
                      </a:pPr>
                      <a:endParaRPr lang="en-US" sz="700" dirty="0">
                        <a:effectLst/>
                      </a:endParaRPr>
                    </a:p>
                  </a:txBody>
                  <a:tcPr marL="9525" marR="9525" marT="9525"/>
                </a:tc>
                <a:tc>
                  <a:txBody>
                    <a:bodyPr/>
                    <a:lstStyle/>
                    <a:p>
                      <a:pPr rtl="0" fontAlgn="t"/>
                      <a:r>
                        <a:rPr lang="en-US" sz="700">
                          <a:effectLst/>
                        </a:rPr>
                        <a:t>District Data Reviews</a:t>
                      </a:r>
                    </a:p>
                    <a:p>
                      <a:pPr lvl="0">
                        <a:buNone/>
                      </a:pPr>
                      <a:r>
                        <a:rPr lang="en-US" sz="700">
                          <a:effectLst/>
                        </a:rPr>
                        <a:t>CLI Engage Reports</a:t>
                      </a:r>
                    </a:p>
                    <a:p>
                      <a:pPr lvl="0">
                        <a:buNone/>
                      </a:pPr>
                      <a:r>
                        <a:rPr lang="en-US" sz="700">
                          <a:effectLst/>
                        </a:rPr>
                        <a:t>Lesson Plans – Conscious Discipline Strategies</a:t>
                      </a:r>
                    </a:p>
                    <a:p>
                      <a:pPr lvl="0">
                        <a:buNone/>
                      </a:pPr>
                      <a:r>
                        <a:rPr lang="en-US" sz="700">
                          <a:effectLst/>
                        </a:rPr>
                        <a:t>Data Wall</a:t>
                      </a:r>
                    </a:p>
                    <a:p>
                      <a:pPr lvl="0">
                        <a:buNone/>
                      </a:pPr>
                      <a:r>
                        <a:rPr lang="en-US" sz="700">
                          <a:effectLst/>
                        </a:rPr>
                        <a:t>Walkthroughs</a:t>
                      </a:r>
                    </a:p>
                    <a:p>
                      <a:pPr lvl="0">
                        <a:buNone/>
                      </a:pPr>
                      <a:endParaRPr lang="en-US" sz="700" dirty="0">
                        <a:effectLst/>
                      </a:endParaRPr>
                    </a:p>
                    <a:p>
                      <a:pPr lvl="0">
                        <a:buNone/>
                      </a:pPr>
                      <a:endParaRPr lang="en-US" sz="700" dirty="0">
                        <a:effectLst/>
                      </a:endParaRPr>
                    </a:p>
                  </a:txBody>
                  <a:tcPr marL="9525" marR="9525" marT="9525"/>
                </a:tc>
                <a:tc>
                  <a:txBody>
                    <a:bodyPr/>
                    <a:lstStyle/>
                    <a:p>
                      <a:pPr rtl="0" fontAlgn="t"/>
                      <a:r>
                        <a:rPr lang="en-US" sz="700">
                          <a:effectLst/>
                        </a:rPr>
                        <a:t>Increase percentage of On-Track students  (CLI)</a:t>
                      </a:r>
                    </a:p>
                    <a:p>
                      <a:pPr lvl="0">
                        <a:buNone/>
                      </a:pPr>
                      <a:r>
                        <a:rPr lang="en-US" sz="700">
                          <a:effectLst/>
                        </a:rPr>
                        <a:t> Increase of Student</a:t>
                      </a:r>
                    </a:p>
                    <a:p>
                      <a:pPr lvl="0">
                        <a:buNone/>
                      </a:pPr>
                      <a:r>
                        <a:rPr lang="en-US" sz="700">
                          <a:effectLst/>
                        </a:rPr>
                        <a:t> Growth on Social Emotional Checklist </a:t>
                      </a:r>
                    </a:p>
                  </a:txBody>
                  <a:tcPr marL="9525" marR="9525" marT="9525"/>
                </a:tc>
                <a:tc>
                  <a:txBody>
                    <a:bodyPr/>
                    <a:lstStyle/>
                    <a:p>
                      <a:pPr lvl="0">
                        <a:buNone/>
                      </a:pPr>
                      <a:r>
                        <a:rPr lang="en-US" sz="700">
                          <a:effectLst/>
                        </a:rPr>
                        <a:t>Circle Progress Monitoring Assessment Social Emotional Checklist </a:t>
                      </a:r>
                      <a:endParaRPr lang="en-US"/>
                    </a:p>
                  </a:txBody>
                  <a:tcPr marL="9525" marR="9525" marT="9525"/>
                </a:tc>
                <a:tc>
                  <a:txBody>
                    <a:bodyPr/>
                    <a:lstStyle/>
                    <a:p>
                      <a:pPr lvl="0">
                        <a:buNone/>
                      </a:pPr>
                      <a:r>
                        <a:rPr lang="en-US" sz="700" u="none" strike="noStrike" noProof="0">
                          <a:effectLst/>
                        </a:rPr>
                        <a:t>2. Reform Strategies </a:t>
                      </a:r>
                      <a:r>
                        <a:rPr lang="en-US" sz="700" u="none" strike="noStrike" noProof="0" err="1">
                          <a:effectLst/>
                        </a:rPr>
                        <a:t>a,b,c</a:t>
                      </a:r>
                      <a:endParaRPr lang="en-US" sz="700" dirty="0">
                        <a:effectLst/>
                      </a:endParaRPr>
                    </a:p>
                    <a:p>
                      <a:pPr lvl="0">
                        <a:buNone/>
                      </a:pPr>
                      <a:r>
                        <a:rPr lang="en-US" sz="700" u="none" strike="noStrike" noProof="0">
                          <a:effectLst/>
                        </a:rPr>
                        <a:t>3. Instruction by Highly Qualified Teachers--c</a:t>
                      </a:r>
                    </a:p>
                    <a:p>
                      <a:pPr lvl="0">
                        <a:buNone/>
                      </a:pPr>
                      <a:r>
                        <a:rPr lang="en-US" sz="700" u="none" strike="noStrike" noProof="0">
                          <a:effectLst/>
                        </a:rPr>
                        <a:t>4.  High Quality and Ongoing Professional Development </a:t>
                      </a:r>
                      <a:r>
                        <a:rPr lang="en-US" sz="700" u="none" strike="noStrike" noProof="0" err="1">
                          <a:effectLst/>
                        </a:rPr>
                        <a:t>a,b</a:t>
                      </a:r>
                      <a:endParaRPr lang="en-US" sz="700" dirty="0">
                        <a:effectLst/>
                      </a:endParaRPr>
                    </a:p>
                  </a:txBody>
                  <a:tcPr marL="9525" marR="9525" marT="9525"/>
                </a:tc>
                <a:extLst>
                  <a:ext uri="{0D108BD9-81ED-4DB2-BD59-A6C34878D82A}">
                    <a16:rowId xmlns:a16="http://schemas.microsoft.com/office/drawing/2014/main" val="549094514"/>
                  </a:ext>
                </a:extLst>
              </a:tr>
              <a:tr h="159992">
                <a:tc>
                  <a:txBody>
                    <a:bodyPr/>
                    <a:lstStyle/>
                    <a:p>
                      <a:pPr algn="ctr" rtl="0" fontAlgn="ctr"/>
                      <a:r>
                        <a:rPr lang="en-US" sz="700">
                          <a:effectLst/>
                        </a:rPr>
                        <a:t>Action Steps</a:t>
                      </a: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extLst>
                  <a:ext uri="{0D108BD9-81ED-4DB2-BD59-A6C34878D82A}">
                    <a16:rowId xmlns:a16="http://schemas.microsoft.com/office/drawing/2014/main" val="3572229814"/>
                  </a:ext>
                </a:extLst>
              </a:tr>
              <a:tr h="138660">
                <a:tc gridSpan="8">
                  <a:txBody>
                    <a:bodyPr/>
                    <a:lstStyle/>
                    <a:p>
                      <a:pPr fontAlgn="t"/>
                      <a:r>
                        <a:rPr lang="en-US" sz="700">
                          <a:effectLst/>
                        </a:rPr>
                        <a:t>1) Using Job Embedded professional learning during CLC's to include Pre-K Guidelines outcomes on the Health and Wellness Domain and include in detailed Lesson plan.</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205769561"/>
                  </a:ext>
                </a:extLst>
              </a:tr>
              <a:tr h="138660">
                <a:tc gridSpan="8">
                  <a:txBody>
                    <a:bodyPr/>
                    <a:lstStyle/>
                    <a:p>
                      <a:pPr fontAlgn="t"/>
                      <a:r>
                        <a:rPr lang="en-US" sz="700">
                          <a:effectLst/>
                        </a:rPr>
                        <a:t>2)  Implement learning walks during Circle Time small group instruction to identify effective modeling of Health Wellness skills (Conscious Discipline)  in differentiated instructional formats. </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937197446"/>
                  </a:ext>
                </a:extLst>
              </a:tr>
              <a:tr h="196850">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088710216"/>
                  </a:ext>
                </a:extLst>
              </a:tr>
              <a:tr h="159992">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4162209385"/>
                  </a:ext>
                </a:extLst>
              </a:tr>
              <a:tr h="303986">
                <a:tc>
                  <a:txBody>
                    <a:bodyPr/>
                    <a:lstStyle/>
                    <a:p>
                      <a:pPr algn="ctr" rtl="0" fontAlgn="ctr"/>
                      <a:r>
                        <a:rPr lang="en-US" sz="700">
                          <a:effectLst/>
                        </a:rPr>
                        <a:t>Strategy 2</a:t>
                      </a:r>
                      <a:endParaRPr lang="en-US" sz="700" dirty="0">
                        <a:effectLst/>
                      </a:endParaRPr>
                    </a:p>
                  </a:txBody>
                  <a:tcPr marL="9525" marR="9525" marT="9525" anchor="ctr"/>
                </a:tc>
                <a:tc>
                  <a:txBody>
                    <a:bodyPr/>
                    <a:lstStyle/>
                    <a:p>
                      <a:pPr algn="ctr" rtl="0" fontAlgn="ctr"/>
                      <a:r>
                        <a:rPr lang="en-US" sz="700">
                          <a:effectLst/>
                        </a:rPr>
                        <a:t>Persons Responsible/Title</a:t>
                      </a:r>
                      <a:endParaRPr lang="en-US" sz="700" dirty="0">
                        <a:effectLst/>
                      </a:endParaRPr>
                    </a:p>
                  </a:txBody>
                  <a:tcPr marL="9525" marR="9525" marT="9525" anchor="ctr"/>
                </a:tc>
                <a:tc>
                  <a:txBody>
                    <a:bodyPr/>
                    <a:lstStyle/>
                    <a:p>
                      <a:pPr algn="ctr" rtl="0" fontAlgn="ctr"/>
                      <a:r>
                        <a:rPr lang="en-US" sz="700">
                          <a:effectLst/>
                        </a:rPr>
                        <a:t>Resources</a:t>
                      </a:r>
                      <a:endParaRPr lang="en-US" sz="700" dirty="0">
                        <a:effectLst/>
                      </a:endParaRPr>
                    </a:p>
                  </a:txBody>
                  <a:tcPr marL="9525" marR="9525" marT="9525" anchor="ctr"/>
                </a:tc>
                <a:tc>
                  <a:txBody>
                    <a:bodyPr/>
                    <a:lstStyle/>
                    <a:p>
                      <a:pPr algn="ctr" rtl="0" fontAlgn="ctr"/>
                      <a:r>
                        <a:rPr lang="en-US" sz="700">
                          <a:effectLst/>
                        </a:rPr>
                        <a:t>Timeline</a:t>
                      </a:r>
                      <a:endParaRPr lang="en-US" sz="700" dirty="0">
                        <a:effectLst/>
                      </a:endParaRPr>
                    </a:p>
                  </a:txBody>
                  <a:tcPr marL="9525" marR="9525" marT="9525" anchor="ctr"/>
                </a:tc>
                <a:tc>
                  <a:txBody>
                    <a:bodyPr/>
                    <a:lstStyle/>
                    <a:p>
                      <a:pPr algn="ctr" rtl="0" fontAlgn="ctr"/>
                      <a:r>
                        <a:rPr lang="en-US" sz="700">
                          <a:effectLst/>
                        </a:rPr>
                        <a:t>Evidence of Implementation</a:t>
                      </a:r>
                      <a:endParaRPr lang="en-US" sz="700" dirty="0">
                        <a:effectLst/>
                      </a:endParaRPr>
                    </a:p>
                  </a:txBody>
                  <a:tcPr marL="9525" marR="9525" marT="9525" anchor="ctr"/>
                </a:tc>
                <a:tc>
                  <a:txBody>
                    <a:bodyPr/>
                    <a:lstStyle/>
                    <a:p>
                      <a:pPr algn="ctr" rtl="0" fontAlgn="ctr"/>
                      <a:r>
                        <a:rPr lang="en-US" sz="700">
                          <a:effectLst/>
                        </a:rPr>
                        <a:t>Evidence of Impact</a:t>
                      </a:r>
                      <a:endParaRPr lang="en-US" sz="700" dirty="0">
                        <a:effectLst/>
                      </a:endParaRPr>
                    </a:p>
                  </a:txBody>
                  <a:tcPr marL="9525" marR="9525" marT="9525" anchor="ctr"/>
                </a:tc>
                <a:tc>
                  <a:txBody>
                    <a:bodyPr/>
                    <a:lstStyle/>
                    <a:p>
                      <a:pPr algn="ctr" rtl="0" fontAlgn="ctr"/>
                      <a:r>
                        <a:rPr lang="en-US" sz="700">
                          <a:effectLst/>
                        </a:rPr>
                        <a:t>Formative/ Summative Assessment</a:t>
                      </a:r>
                      <a:endParaRPr lang="en-US" sz="700" dirty="0">
                        <a:effectLst/>
                      </a:endParaRPr>
                    </a:p>
                  </a:txBody>
                  <a:tcPr marL="9525" marR="9525" marT="9525" anchor="ctr"/>
                </a:tc>
                <a:tc>
                  <a:txBody>
                    <a:bodyPr/>
                    <a:lstStyle/>
                    <a:p>
                      <a:pPr algn="ctr" rtl="0" fontAlgn="ctr"/>
                      <a:r>
                        <a:rPr lang="en-US" sz="700">
                          <a:effectLst/>
                        </a:rPr>
                        <a:t>Title-I School- wide Component</a:t>
                      </a:r>
                      <a:endParaRPr lang="en-US" sz="700" dirty="0">
                        <a:effectLst/>
                      </a:endParaRPr>
                    </a:p>
                  </a:txBody>
                  <a:tcPr marL="9525" marR="9525" marT="9525" anchor="ctr"/>
                </a:tc>
                <a:extLst>
                  <a:ext uri="{0D108BD9-81ED-4DB2-BD59-A6C34878D82A}">
                    <a16:rowId xmlns:a16="http://schemas.microsoft.com/office/drawing/2014/main" val="613386410"/>
                  </a:ext>
                </a:extLst>
              </a:tr>
              <a:tr h="954627">
                <a:tc>
                  <a:txBody>
                    <a:bodyPr/>
                    <a:lstStyle/>
                    <a:p>
                      <a:pPr lvl="0" algn="l">
                        <a:lnSpc>
                          <a:spcPct val="100000"/>
                        </a:lnSpc>
                        <a:spcBef>
                          <a:spcPts val="0"/>
                        </a:spcBef>
                        <a:spcAft>
                          <a:spcPts val="0"/>
                        </a:spcAft>
                        <a:buNone/>
                      </a:pPr>
                      <a:endParaRPr lang="en-US" sz="700" u="none" strike="noStrike" noProof="0" dirty="0">
                        <a:effectLst/>
                      </a:endParaRPr>
                    </a:p>
                    <a:p>
                      <a:pPr lvl="0">
                        <a:buNone/>
                      </a:pPr>
                      <a:r>
                        <a:rPr lang="en-US" sz="700" u="none" strike="noStrike" noProof="0">
                          <a:effectLst/>
                        </a:rPr>
                        <a:t>Teachers will align the Pre-K Guidelines  Outcomes in the Health and Wellness Domain to the Circle Assessment and the Conscious Discipline Strategies. </a:t>
                      </a:r>
                    </a:p>
                  </a:txBody>
                  <a:tcPr marL="9525" marR="9525" marT="9525"/>
                </a:tc>
                <a:tc>
                  <a:txBody>
                    <a:bodyPr/>
                    <a:lstStyle/>
                    <a:p>
                      <a:pPr lvl="0">
                        <a:buNone/>
                      </a:pPr>
                      <a:r>
                        <a:rPr lang="en-US" sz="700" u="none" strike="noStrike" noProof="0">
                          <a:effectLst/>
                        </a:rPr>
                        <a:t>Teachers</a:t>
                      </a:r>
                      <a:endParaRPr lang="en-US" sz="700" u="none" strike="noStrike" noProof="0" dirty="0">
                        <a:effectLst/>
                      </a:endParaRPr>
                    </a:p>
                    <a:p>
                      <a:pPr lvl="0">
                        <a:buNone/>
                      </a:pPr>
                      <a:r>
                        <a:rPr lang="en-US" sz="700" u="none" strike="noStrike" noProof="0">
                          <a:effectLst/>
                        </a:rPr>
                        <a:t>Collaborative Learning Leader</a:t>
                      </a:r>
                      <a:endParaRPr lang="en-US" sz="700" u="none" strike="noStrike" noProof="0" dirty="0">
                        <a:effectLst/>
                      </a:endParaRPr>
                    </a:p>
                    <a:p>
                      <a:pPr lvl="0">
                        <a:buNone/>
                      </a:pPr>
                      <a:r>
                        <a:rPr lang="en-US" sz="700" u="none" strike="noStrike" noProof="0">
                          <a:effectLst/>
                        </a:rPr>
                        <a:t>Grade Level Chairs</a:t>
                      </a:r>
                      <a:endParaRPr lang="en-US" sz="700" u="none" strike="noStrike" noProof="0" dirty="0">
                        <a:effectLst/>
                      </a:endParaRPr>
                    </a:p>
                    <a:p>
                      <a:pPr lvl="0">
                        <a:buNone/>
                      </a:pPr>
                      <a:r>
                        <a:rPr lang="en-US" sz="700" u="none" strike="noStrike" noProof="0">
                          <a:effectLst/>
                        </a:rPr>
                        <a:t>Principal</a:t>
                      </a:r>
                      <a:endParaRPr lang="en-US" sz="700" u="none" strike="noStrike" noProof="0" dirty="0">
                        <a:effectLst/>
                      </a:endParaRPr>
                    </a:p>
                    <a:p>
                      <a:pPr lvl="0">
                        <a:buNone/>
                      </a:pPr>
                      <a:r>
                        <a:rPr lang="en-US" sz="700" u="none" strike="noStrike" noProof="0">
                          <a:effectLst/>
                        </a:rPr>
                        <a:t>Assistant Principal</a:t>
                      </a:r>
                      <a:endParaRPr lang="en-US"/>
                    </a:p>
                  </a:txBody>
                  <a:tcPr marL="9525" marR="9525" marT="9525"/>
                </a:tc>
                <a:tc>
                  <a:txBody>
                    <a:bodyPr/>
                    <a:lstStyle/>
                    <a:p>
                      <a:pPr lvl="0">
                        <a:buNone/>
                      </a:pPr>
                      <a:r>
                        <a:rPr lang="en-US" sz="700" u="none" strike="noStrike" noProof="0">
                          <a:effectLst/>
                        </a:rPr>
                        <a:t>District Curriculum- Frog Street-Conscious Discipline </a:t>
                      </a:r>
                      <a:endParaRPr lang="en-US" sz="700" u="none" strike="noStrike" noProof="0" dirty="0">
                        <a:effectLst/>
                      </a:endParaRPr>
                    </a:p>
                    <a:p>
                      <a:pPr lvl="0">
                        <a:buNone/>
                      </a:pPr>
                      <a:r>
                        <a:rPr lang="en-US" sz="700" u="none" strike="noStrike" noProof="0">
                          <a:effectLst/>
                        </a:rPr>
                        <a:t>The Literacy Architects</a:t>
                      </a:r>
                      <a:endParaRPr lang="en-US" sz="700" u="none" strike="noStrike" noProof="0" dirty="0">
                        <a:effectLst/>
                      </a:endParaRPr>
                    </a:p>
                    <a:p>
                      <a:pPr lvl="0">
                        <a:buNone/>
                      </a:pPr>
                      <a:r>
                        <a:rPr lang="en-US" sz="700" u="none" strike="noStrike" noProof="0">
                          <a:effectLst/>
                        </a:rPr>
                        <a:t>Conscious Discipline Books </a:t>
                      </a:r>
                      <a:endParaRPr lang="en-US" sz="700" u="none" strike="noStrike" noProof="0" dirty="0">
                        <a:effectLst/>
                      </a:endParaRPr>
                    </a:p>
                    <a:p>
                      <a:pPr lvl="0">
                        <a:buNone/>
                      </a:pPr>
                      <a:r>
                        <a:rPr lang="en-US" sz="700" u="none" strike="noStrike" noProof="0">
                          <a:effectLst/>
                        </a:rPr>
                        <a:t>English/Spanish </a:t>
                      </a:r>
                      <a:endParaRPr lang="en-US" sz="700" u="none" strike="noStrike" noProof="0" dirty="0">
                        <a:effectLst/>
                      </a:endParaRPr>
                    </a:p>
                    <a:p>
                      <a:pPr lvl="0">
                        <a:buNone/>
                      </a:pPr>
                      <a:r>
                        <a:rPr lang="en-US" sz="700" u="none" strike="noStrike" noProof="0">
                          <a:effectLst/>
                        </a:rPr>
                        <a:t>Virtual Training-Dr. Bailey Conscious Discipline </a:t>
                      </a:r>
                      <a:endParaRPr lang="en-US"/>
                    </a:p>
                  </a:txBody>
                  <a:tcPr marL="9525" marR="9525" marT="9525"/>
                </a:tc>
                <a:tc>
                  <a:txBody>
                    <a:bodyPr/>
                    <a:lstStyle/>
                    <a:p>
                      <a:pPr lvl="0">
                        <a:buNone/>
                      </a:pPr>
                      <a:r>
                        <a:rPr lang="en-US" sz="700" u="none" strike="noStrike" noProof="0">
                          <a:effectLst/>
                        </a:rPr>
                        <a:t>BOY-October 2020</a:t>
                      </a:r>
                      <a:endParaRPr lang="en-US" sz="700" u="none" strike="noStrike" noProof="0" dirty="0">
                        <a:effectLst/>
                      </a:endParaRPr>
                    </a:p>
                    <a:p>
                      <a:pPr lvl="0">
                        <a:buNone/>
                      </a:pPr>
                      <a:r>
                        <a:rPr lang="en-US" sz="700" u="none" strike="noStrike" noProof="0">
                          <a:effectLst/>
                        </a:rPr>
                        <a:t>MOY February 2020</a:t>
                      </a:r>
                      <a:endParaRPr lang="en-US" sz="700" u="none" strike="noStrike" noProof="0" dirty="0">
                        <a:effectLst/>
                      </a:endParaRPr>
                    </a:p>
                    <a:p>
                      <a:pPr lvl="0">
                        <a:buNone/>
                      </a:pPr>
                      <a:r>
                        <a:rPr lang="en-US" sz="700" u="none" strike="noStrike" noProof="0">
                          <a:effectLst/>
                        </a:rPr>
                        <a:t>EOY- April 2020</a:t>
                      </a:r>
                      <a:endParaRPr lang="en-US" sz="700" u="none" strike="noStrike" noProof="0" dirty="0">
                        <a:effectLst/>
                      </a:endParaRPr>
                    </a:p>
                    <a:p>
                      <a:pPr lvl="0">
                        <a:buNone/>
                      </a:pPr>
                      <a:endParaRPr lang="en-US" sz="700" u="none" strike="noStrike" noProof="0" dirty="0">
                        <a:effectLst/>
                      </a:endParaRPr>
                    </a:p>
                  </a:txBody>
                  <a:tcPr marL="9525" marR="9525" marT="9525"/>
                </a:tc>
                <a:tc>
                  <a:txBody>
                    <a:bodyPr/>
                    <a:lstStyle/>
                    <a:p>
                      <a:pPr lvl="0">
                        <a:buNone/>
                      </a:pPr>
                      <a:r>
                        <a:rPr lang="en-US" sz="700" u="none" strike="noStrike" noProof="0">
                          <a:effectLst/>
                        </a:rPr>
                        <a:t>District Data Reviews</a:t>
                      </a:r>
                      <a:endParaRPr lang="en-US" sz="700" u="none" strike="noStrike" noProof="0" dirty="0">
                        <a:effectLst/>
                      </a:endParaRPr>
                    </a:p>
                    <a:p>
                      <a:pPr lvl="0">
                        <a:buNone/>
                      </a:pPr>
                      <a:r>
                        <a:rPr lang="en-US" sz="700" u="none" strike="noStrike" noProof="0">
                          <a:effectLst/>
                        </a:rPr>
                        <a:t>CLI Engage Reports</a:t>
                      </a:r>
                      <a:endParaRPr lang="en-US" sz="700" u="none" strike="noStrike" noProof="0" dirty="0">
                        <a:effectLst/>
                      </a:endParaRPr>
                    </a:p>
                    <a:p>
                      <a:pPr lvl="0">
                        <a:buNone/>
                      </a:pPr>
                      <a:r>
                        <a:rPr lang="en-US" sz="700" u="none" strike="noStrike" noProof="0">
                          <a:effectLst/>
                        </a:rPr>
                        <a:t>Lesson Plans – Conscious Discipline Strategies</a:t>
                      </a:r>
                      <a:endParaRPr lang="en-US" sz="700" u="none" strike="noStrike" noProof="0" dirty="0">
                        <a:effectLst/>
                      </a:endParaRPr>
                    </a:p>
                    <a:p>
                      <a:pPr lvl="0">
                        <a:buNone/>
                      </a:pPr>
                      <a:r>
                        <a:rPr lang="en-US" sz="700" u="none" strike="noStrike" noProof="0">
                          <a:effectLst/>
                        </a:rPr>
                        <a:t>Data Wall</a:t>
                      </a:r>
                      <a:endParaRPr lang="en-US" sz="700" u="none" strike="noStrike" noProof="0" dirty="0">
                        <a:effectLst/>
                      </a:endParaRPr>
                    </a:p>
                    <a:p>
                      <a:pPr lvl="0">
                        <a:buNone/>
                      </a:pPr>
                      <a:r>
                        <a:rPr lang="en-US" sz="700" u="none" strike="noStrike" noProof="0">
                          <a:effectLst/>
                        </a:rPr>
                        <a:t>Walkthroughs</a:t>
                      </a:r>
                      <a:endParaRPr lang="en-US"/>
                    </a:p>
                  </a:txBody>
                  <a:tcPr marL="9525" marR="9525" marT="9525"/>
                </a:tc>
                <a:tc>
                  <a:txBody>
                    <a:bodyPr/>
                    <a:lstStyle/>
                    <a:p>
                      <a:pPr lvl="0">
                        <a:buNone/>
                      </a:pPr>
                      <a:r>
                        <a:rPr lang="en-US" sz="700" u="none" strike="noStrike" noProof="0">
                          <a:effectLst/>
                        </a:rPr>
                        <a:t>Increase percentage of On-Track students  (CLI)</a:t>
                      </a:r>
                      <a:endParaRPr lang="en-US" sz="700" u="none" strike="noStrike" noProof="0" dirty="0">
                        <a:effectLst/>
                      </a:endParaRPr>
                    </a:p>
                    <a:p>
                      <a:pPr lvl="0">
                        <a:buNone/>
                      </a:pPr>
                      <a:r>
                        <a:rPr lang="en-US" sz="700" u="none" strike="noStrike" noProof="0">
                          <a:effectLst/>
                        </a:rPr>
                        <a:t> Increase of Student Growth on the Social Emotional Domain of the Assessment</a:t>
                      </a:r>
                    </a:p>
                  </a:txBody>
                  <a:tcPr marL="9525" marR="9525" marT="9525"/>
                </a:tc>
                <a:tc>
                  <a:txBody>
                    <a:bodyPr/>
                    <a:lstStyle/>
                    <a:p>
                      <a:pPr lvl="0">
                        <a:buNone/>
                      </a:pPr>
                      <a:r>
                        <a:rPr lang="en-US" sz="700" u="none" strike="noStrike" noProof="0">
                          <a:effectLst/>
                        </a:rPr>
                        <a:t>Rapid Letter Name/Sound Fluency, Vocabulary,  Story Comprehension Assessment at every marking period </a:t>
                      </a:r>
                    </a:p>
                    <a:p>
                      <a:pPr lvl="0">
                        <a:buNone/>
                      </a:pPr>
                      <a:endParaRPr lang="en-US" sz="700" u="none" strike="noStrike" noProof="0" dirty="0">
                        <a:effectLst/>
                      </a:endParaRPr>
                    </a:p>
                    <a:p>
                      <a:pPr lvl="0">
                        <a:buNone/>
                      </a:pPr>
                      <a:r>
                        <a:rPr lang="en-US" sz="700" u="none" strike="noStrike" noProof="0">
                          <a:effectLst/>
                        </a:rPr>
                        <a:t>Circle Progress Monitoring Assessment</a:t>
                      </a:r>
                      <a:endParaRPr lang="en-US"/>
                    </a:p>
                  </a:txBody>
                  <a:tcPr marL="9525" marR="9525" marT="9525"/>
                </a:tc>
                <a:tc>
                  <a:txBody>
                    <a:bodyPr/>
                    <a:lstStyle/>
                    <a:p>
                      <a:pPr lvl="0">
                        <a:buNone/>
                      </a:pPr>
                      <a:r>
                        <a:rPr lang="en-US" sz="700" u="none" strike="noStrike" noProof="0">
                          <a:effectLst/>
                        </a:rPr>
                        <a:t>3.. Instruction by Highly Qualified Teachers--c</a:t>
                      </a:r>
                      <a:endParaRPr lang="en-US" sz="700" u="none" strike="noStrike" noProof="0" dirty="0">
                        <a:effectLst/>
                      </a:endParaRPr>
                    </a:p>
                    <a:p>
                      <a:pPr lvl="0">
                        <a:buNone/>
                      </a:pPr>
                      <a:r>
                        <a:rPr lang="en-US" sz="700" u="none" strike="noStrike" noProof="0">
                          <a:effectLst/>
                        </a:rPr>
                        <a:t>4.  High Quality and Ongoing Professional Development a,.  High Quality and Ongoing Professional development </a:t>
                      </a:r>
                      <a:r>
                        <a:rPr lang="en-US" sz="700" u="none" strike="noStrike" noProof="0" err="1">
                          <a:effectLst/>
                        </a:rPr>
                        <a:t>a,b</a:t>
                      </a:r>
                      <a:endParaRPr lang="en-US" sz="700" u="none" strike="noStrike" noProof="0" dirty="0">
                        <a:effectLst/>
                      </a:endParaRPr>
                    </a:p>
                  </a:txBody>
                  <a:tcPr marL="9525" marR="9525" marT="9525"/>
                </a:tc>
                <a:extLst>
                  <a:ext uri="{0D108BD9-81ED-4DB2-BD59-A6C34878D82A}">
                    <a16:rowId xmlns:a16="http://schemas.microsoft.com/office/drawing/2014/main" val="1695768122"/>
                  </a:ext>
                </a:extLst>
              </a:tr>
              <a:tr h="159992">
                <a:tc>
                  <a:txBody>
                    <a:bodyPr/>
                    <a:lstStyle/>
                    <a:p>
                      <a:pPr algn="ctr" rtl="0" fontAlgn="ctr"/>
                      <a:r>
                        <a:rPr lang="en-US" sz="700">
                          <a:effectLst/>
                        </a:rPr>
                        <a:t>Action Steps</a:t>
                      </a: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r>
                        <a:rPr lang="en-US" sz="700">
                          <a:effectLst/>
                        </a:rPr>
                        <a:t> Re</a:t>
                      </a:r>
                      <a:endParaRPr lang="en-US" sz="700" dirty="0">
                        <a:effectLst/>
                      </a:endParaRPr>
                    </a:p>
                  </a:txBody>
                  <a:tcPr marL="9525" marR="9525" marT="9525" anchor="ctr"/>
                </a:tc>
                <a:extLst>
                  <a:ext uri="{0D108BD9-81ED-4DB2-BD59-A6C34878D82A}">
                    <a16:rowId xmlns:a16="http://schemas.microsoft.com/office/drawing/2014/main" val="4083853917"/>
                  </a:ext>
                </a:extLst>
              </a:tr>
              <a:tr h="138660">
                <a:tc gridSpan="8">
                  <a:txBody>
                    <a:bodyPr/>
                    <a:lstStyle/>
                    <a:p>
                      <a:pPr lvl="0">
                        <a:buNone/>
                      </a:pPr>
                      <a:r>
                        <a:rPr lang="en-US" sz="700" u="none" strike="noStrike" noProof="0">
                          <a:effectLst/>
                        </a:rPr>
                        <a:t>1) Provide job embedded professional learning opportunities to analyze performance data on the Health and Wellness Domain from the Circle Assessment.</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966327838"/>
                  </a:ext>
                </a:extLst>
              </a:tr>
              <a:tr h="138660">
                <a:tc gridSpan="8">
                  <a:txBody>
                    <a:bodyPr/>
                    <a:lstStyle/>
                    <a:p>
                      <a:pPr fontAlgn="t"/>
                      <a:r>
                        <a:rPr lang="en-US" sz="700">
                          <a:effectLst/>
                        </a:rPr>
                        <a:t>2.)Create action plans after each administration of progress monitoring assessment on Social Emotional Checklist and provide interventions. </a:t>
                      </a:r>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3314567721"/>
                  </a:ext>
                </a:extLst>
              </a:tr>
              <a:tr h="138660">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635456670"/>
                  </a:ext>
                </a:extLst>
              </a:tr>
              <a:tr h="890625">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extLst>
                  <a:ext uri="{0D108BD9-81ED-4DB2-BD59-A6C34878D82A}">
                    <a16:rowId xmlns:a16="http://schemas.microsoft.com/office/drawing/2014/main" val="2050424949"/>
                  </a:ext>
                </a:extLst>
              </a:tr>
            </a:tbl>
          </a:graphicData>
        </a:graphic>
      </p:graphicFrame>
    </p:spTree>
    <p:extLst>
      <p:ext uri="{BB962C8B-B14F-4D97-AF65-F5344CB8AC3E}">
        <p14:creationId xmlns:p14="http://schemas.microsoft.com/office/powerpoint/2010/main" val="14043494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A4418C0-9E28-4F88-B456-121874D6EBA1}"/>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23</a:t>
            </a:fld>
            <a:endParaRPr lang="en-US" sz="900"/>
          </a:p>
        </p:txBody>
      </p:sp>
      <p:graphicFrame>
        <p:nvGraphicFramePr>
          <p:cNvPr id="8" name="Table 5">
            <a:extLst>
              <a:ext uri="{FF2B5EF4-FFF2-40B4-BE49-F238E27FC236}">
                <a16:creationId xmlns:a16="http://schemas.microsoft.com/office/drawing/2014/main" id="{8CCDA291-3961-4E7F-B803-15DC255BE689}"/>
              </a:ext>
            </a:extLst>
          </p:cNvPr>
          <p:cNvGraphicFramePr>
            <a:graphicFrameLocks noGrp="1"/>
          </p:cNvGraphicFramePr>
          <p:nvPr/>
        </p:nvGraphicFramePr>
        <p:xfrm>
          <a:off x="118241" y="891737"/>
          <a:ext cx="8878867" cy="4909190"/>
        </p:xfrm>
        <a:graphic>
          <a:graphicData uri="http://schemas.openxmlformats.org/drawingml/2006/table">
            <a:tbl>
              <a:tblPr firstRow="1" bandRow="1">
                <a:tableStyleId>{5C22544A-7EE6-4342-B048-85BDC9FD1C3A}</a:tableStyleId>
              </a:tblPr>
              <a:tblGrid>
                <a:gridCol w="1624946">
                  <a:extLst>
                    <a:ext uri="{9D8B030D-6E8A-4147-A177-3AD203B41FA5}">
                      <a16:colId xmlns:a16="http://schemas.microsoft.com/office/drawing/2014/main" val="3861874168"/>
                    </a:ext>
                  </a:extLst>
                </a:gridCol>
                <a:gridCol w="1046929">
                  <a:extLst>
                    <a:ext uri="{9D8B030D-6E8A-4147-A177-3AD203B41FA5}">
                      <a16:colId xmlns:a16="http://schemas.microsoft.com/office/drawing/2014/main" val="3253071917"/>
                    </a:ext>
                  </a:extLst>
                </a:gridCol>
                <a:gridCol w="1051844">
                  <a:extLst>
                    <a:ext uri="{9D8B030D-6E8A-4147-A177-3AD203B41FA5}">
                      <a16:colId xmlns:a16="http://schemas.microsoft.com/office/drawing/2014/main" val="974722743"/>
                    </a:ext>
                  </a:extLst>
                </a:gridCol>
                <a:gridCol w="651494">
                  <a:extLst>
                    <a:ext uri="{9D8B030D-6E8A-4147-A177-3AD203B41FA5}">
                      <a16:colId xmlns:a16="http://schemas.microsoft.com/office/drawing/2014/main" val="4043029237"/>
                    </a:ext>
                  </a:extLst>
                </a:gridCol>
                <a:gridCol w="1071563">
                  <a:extLst>
                    <a:ext uri="{9D8B030D-6E8A-4147-A177-3AD203B41FA5}">
                      <a16:colId xmlns:a16="http://schemas.microsoft.com/office/drawing/2014/main" val="3500375678"/>
                    </a:ext>
                  </a:extLst>
                </a:gridCol>
                <a:gridCol w="1194729">
                  <a:extLst>
                    <a:ext uri="{9D8B030D-6E8A-4147-A177-3AD203B41FA5}">
                      <a16:colId xmlns:a16="http://schemas.microsoft.com/office/drawing/2014/main" val="2955678808"/>
                    </a:ext>
                  </a:extLst>
                </a:gridCol>
                <a:gridCol w="1537421">
                  <a:extLst>
                    <a:ext uri="{9D8B030D-6E8A-4147-A177-3AD203B41FA5}">
                      <a16:colId xmlns:a16="http://schemas.microsoft.com/office/drawing/2014/main" val="3418067718"/>
                    </a:ext>
                  </a:extLst>
                </a:gridCol>
                <a:gridCol w="699941">
                  <a:extLst>
                    <a:ext uri="{9D8B030D-6E8A-4147-A177-3AD203B41FA5}">
                      <a16:colId xmlns:a16="http://schemas.microsoft.com/office/drawing/2014/main" val="2336731885"/>
                    </a:ext>
                  </a:extLst>
                </a:gridCol>
              </a:tblGrid>
              <a:tr h="338712">
                <a:tc gridSpan="8">
                  <a:txBody>
                    <a:bodyPr/>
                    <a:lstStyle/>
                    <a:p>
                      <a:r>
                        <a:rPr lang="en-US" sz="800" b="1" spc="0" baseline="0">
                          <a:solidFill>
                            <a:schemeClr val="bg1"/>
                          </a:solidFill>
                          <a:latin typeface="+mn-lt"/>
                          <a:cs typeface="Calibri"/>
                        </a:rPr>
                        <a:t>Focus Area 1: Improve Student Achievement, CCMR and Graduation Rate</a:t>
                      </a:r>
                    </a:p>
                    <a:p>
                      <a:pPr lvl="0">
                        <a:lnSpc>
                          <a:spcPct val="90000"/>
                        </a:lnSpc>
                        <a:buNone/>
                      </a:pPr>
                      <a:r>
                        <a:rPr lang="en-US" sz="800" b="1" spc="0" baseline="0">
                          <a:solidFill>
                            <a:schemeClr val="bg1"/>
                          </a:solidFill>
                          <a:latin typeface="+mn-lt"/>
                          <a:cs typeface="Calibri"/>
                        </a:rPr>
                        <a:t>Annual Goal: 100% of the district curriculum will be aligned to the state standards during the 2019-2020 school year.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extLst>
                  <a:ext uri="{0D108BD9-81ED-4DB2-BD59-A6C34878D82A}">
                    <a16:rowId xmlns:a16="http://schemas.microsoft.com/office/drawing/2014/main" val="2942057712"/>
                  </a:ext>
                </a:extLst>
              </a:tr>
              <a:tr h="194310">
                <a:tc gridSpan="8">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800" b="1" spc="0" baseline="0">
                          <a:solidFill>
                            <a:schemeClr val="bg1"/>
                          </a:solidFill>
                          <a:latin typeface="+mn-lt"/>
                          <a:cs typeface="Calibri"/>
                        </a:rPr>
                        <a:t>Objective 1: Curriculum will be horizontally aligned in 2019-2020 in all contents.</a:t>
                      </a:r>
                      <a:endParaRPr lang="en-US" sz="800" spc="0" baseline="0">
                        <a:solidFill>
                          <a:schemeClr val="bg1"/>
                        </a:solidFill>
                        <a:latin typeface="+mn-lt"/>
                        <a:cs typeface="Calibri"/>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1761229800"/>
                  </a:ext>
                </a:extLst>
              </a:tr>
              <a:tr h="349758">
                <a:tc>
                  <a:txBody>
                    <a:bodyPr/>
                    <a:lstStyle/>
                    <a:p>
                      <a:pPr algn="ctr"/>
                      <a:r>
                        <a:rPr lang="en-US" sz="700" b="1" spc="0" baseline="0"/>
                        <a:t>STRATEGIES AND ACTION STEPS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PERSON(S) RESPONSIBLE</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RESOURCES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TIMELINES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EVIDENCE OF IMPLEMENTATION</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EVIDENCE OF IMPACT</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FORMATIVE/SUMMATIVE</a:t>
                      </a:r>
                    </a:p>
                  </a:txBody>
                  <a:tcPr marL="20574" marR="20574"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Title I SCHOOLWIDE COMPONENTS</a:t>
                      </a:r>
                    </a:p>
                  </a:txBody>
                  <a:tcPr marL="20574" marR="20574"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684852603"/>
                  </a:ext>
                </a:extLst>
              </a:tr>
              <a:tr h="990077">
                <a:tc>
                  <a:txBody>
                    <a:bodyPr/>
                    <a:lstStyle/>
                    <a:p>
                      <a:pPr algn="l">
                        <a:lnSpc>
                          <a:spcPct val="90000"/>
                        </a:lnSpc>
                      </a:pPr>
                      <a:r>
                        <a:rPr lang="en-US" sz="800" spc="0" baseline="0">
                          <a:solidFill>
                            <a:schemeClr val="dk1"/>
                          </a:solidFill>
                          <a:latin typeface="+mn-lt"/>
                          <a:ea typeface="+mn-ea"/>
                          <a:cs typeface="Calibri"/>
                        </a:rPr>
                        <a:t>Summer curriculum writing projects for all assessed content areas and grade levels will be scheduled based on a need's assessment using data and trends</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teachers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TEKS resources </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a:t>
                      </a:r>
                      <a:r>
                        <a:rPr lang="en-US" sz="800" spc="0" baseline="0" err="1">
                          <a:latin typeface="+mn-lt"/>
                          <a:cs typeface="Calibri"/>
                        </a:rPr>
                        <a:t>Temry</a:t>
                      </a:r>
                      <a:r>
                        <a:rPr lang="en-US" sz="800" spc="0" baseline="0">
                          <a:latin typeface="+mn-lt"/>
                          <a:cs typeface="Calibri"/>
                        </a:rPr>
                        <a:t> </a:t>
                      </a:r>
                      <a:r>
                        <a:rPr lang="en-US" sz="800" spc="0" baseline="0" err="1">
                          <a:latin typeface="+mn-lt"/>
                          <a:cs typeface="Calibri"/>
                        </a:rPr>
                        <a:t>Cardplates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Calendar</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State and local student data</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June 2019 – Aug. 2020</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documents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Lesson plans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Collaborative Learning Leader [CLL] agendas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Walkthrough documents</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Student Achievement gains on the STAAR</a:t>
                      </a:r>
                    </a:p>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Teacher retention</a:t>
                      </a:r>
                    </a:p>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Results Driven Accountability Report</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97097177"/>
                  </a:ext>
                </a:extLst>
              </a:tr>
              <a:tr h="990077">
                <a:tc>
                  <a:txBody>
                    <a:bodyPr/>
                    <a:lstStyle/>
                    <a:p>
                      <a:pPr marL="0" indent="0" algn="l">
                        <a:lnSpc>
                          <a:spcPct val="90000"/>
                        </a:lnSpc>
                        <a:spcBef>
                          <a:spcPts val="600"/>
                        </a:spcBef>
                      </a:pPr>
                      <a:r>
                        <a:rPr lang="en-US" sz="800" spc="0" baseline="0">
                          <a:latin typeface="+mn-lt"/>
                          <a:cs typeface="Calibri"/>
                        </a:rPr>
                        <a:t>Training will be provided throughout the school year on assessed state standards, Domain I, Domain II, &amp; Domain III, Distinction requirements and the use of data and trends to develop an intentional curriculum for each course.</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teachers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Training materials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Training agendas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Item analysis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Assessed curriculum documents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guides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BM1</a:t>
                      </a:r>
                    </a:p>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BM2</a:t>
                      </a:r>
                    </a:p>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June 2019 Results </a:t>
                      </a:r>
                    </a:p>
                    <a:p>
                      <a:pPr marL="267335" lvl="0" indent="-171450" algn="l">
                        <a:lnSpc>
                          <a:spcPct val="80000"/>
                        </a:lnSpc>
                        <a:spcBef>
                          <a:spcPts val="0"/>
                        </a:spcBef>
                        <a:spcAft>
                          <a:spcPts val="300"/>
                        </a:spcAft>
                        <a:buFont typeface="Calibri" panose="020F0502020204030204" pitchFamily="34" charset="0"/>
                        <a:buChar char="−"/>
                      </a:pP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Agendas and sign-in sheets</a:t>
                      </a:r>
                    </a:p>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District assessments </a:t>
                      </a:r>
                    </a:p>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State</a:t>
                      </a:r>
                      <a:r>
                        <a:rPr sz="800" spc="0" baseline="0">
                          <a:latin typeface="+mn-lt"/>
                          <a:cs typeface="Calibri"/>
                        </a:rPr>
                        <a:t> and</a:t>
                      </a:r>
                      <a:r>
                        <a:rPr lang="en-US" sz="800" spc="0" baseline="0">
                          <a:latin typeface="+mn-lt"/>
                          <a:cs typeface="Calibri"/>
                        </a:rPr>
                        <a:t> regional</a:t>
                      </a:r>
                      <a:r>
                        <a:rPr sz="800" spc="0" baseline="0">
                          <a:latin typeface="+mn-lt"/>
                          <a:cs typeface="Calibri"/>
                        </a:rPr>
                        <a:t> </a:t>
                      </a:r>
                      <a:r>
                        <a:rPr lang="en-US" sz="800" spc="0" baseline="0">
                          <a:latin typeface="+mn-lt"/>
                          <a:cs typeface="Calibri"/>
                        </a:rPr>
                        <a:t>accountability </a:t>
                      </a:r>
                      <a:r>
                        <a:rPr sz="800" spc="0" baseline="0">
                          <a:latin typeface="+mn-lt"/>
                          <a:cs typeface="Calibri"/>
                        </a:rPr>
                        <a:t>documents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sz="800" spc="0" baseline="0">
                          <a:latin typeface="+mn-lt"/>
                          <a:cs typeface="Calibri"/>
                        </a:rPr>
                        <a:t>Student</a:t>
                      </a:r>
                      <a:r>
                        <a:rPr lang="en-US" sz="800" spc="0" baseline="0">
                          <a:latin typeface="+mn-lt"/>
                          <a:cs typeface="Calibri"/>
                        </a:rPr>
                        <a:t> achievement </a:t>
                      </a:r>
                      <a:r>
                        <a:rPr sz="800" spc="0" baseline="0">
                          <a:latin typeface="+mn-lt"/>
                          <a:cs typeface="Calibri"/>
                        </a:rPr>
                        <a:t>gains on the</a:t>
                      </a:r>
                      <a:r>
                        <a:rPr lang="en-US" sz="800" spc="0" baseline="0">
                          <a:latin typeface="+mn-lt"/>
                          <a:cs typeface="Calibri"/>
                        </a:rPr>
                        <a:t> </a:t>
                      </a:r>
                      <a:r>
                        <a:rPr sz="800" spc="0" baseline="0">
                          <a:latin typeface="+mn-lt"/>
                          <a:cs typeface="Calibri"/>
                        </a:rPr>
                        <a:t> STAAR, Domain</a:t>
                      </a:r>
                      <a:r>
                        <a:rPr lang="en-US" sz="800" spc="0" baseline="0">
                          <a:latin typeface="+mn-lt"/>
                          <a:cs typeface="Calibri"/>
                        </a:rPr>
                        <a:t> </a:t>
                      </a:r>
                      <a:r>
                        <a:rPr sz="800" spc="0" baseline="0">
                          <a:latin typeface="+mn-lt"/>
                          <a:cs typeface="Calibri"/>
                        </a:rPr>
                        <a:t>III, TELPAS,</a:t>
                      </a:r>
                      <a:r>
                        <a:rPr lang="en-US" sz="800" spc="0" baseline="0">
                          <a:latin typeface="+mn-lt"/>
                          <a:cs typeface="Calibri"/>
                        </a:rPr>
                        <a:t> Results Driven Accountability Report</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2827570"/>
                  </a:ext>
                </a:extLst>
              </a:tr>
              <a:tr h="990077">
                <a:tc>
                  <a:txBody>
                    <a:bodyPr/>
                    <a:lstStyle/>
                    <a:p>
                      <a:pPr marL="0" indent="0" algn="l">
                        <a:lnSpc>
                          <a:spcPct val="90000"/>
                        </a:lnSpc>
                        <a:spcBef>
                          <a:spcPts val="600"/>
                        </a:spcBef>
                      </a:pPr>
                      <a:r>
                        <a:rPr lang="en-US" sz="800" spc="0" baseline="0">
                          <a:latin typeface="+mn-lt"/>
                          <a:cs typeface="Calibri"/>
                        </a:rPr>
                        <a:t>Curriculum documents</a:t>
                      </a:r>
                      <a:r>
                        <a:rPr sz="800" spc="0" baseline="0">
                          <a:latin typeface="+mn-lt"/>
                          <a:cs typeface="Calibri"/>
                        </a:rPr>
                        <a:t> will include </a:t>
                      </a:r>
                      <a:r>
                        <a:rPr lang="en-US" sz="800" spc="0" baseline="0">
                          <a:latin typeface="+mn-lt"/>
                          <a:cs typeface="Calibri"/>
                        </a:rPr>
                        <a:t> </a:t>
                      </a:r>
                      <a:r>
                        <a:rPr sz="800" spc="0" baseline="0">
                          <a:latin typeface="+mn-lt"/>
                          <a:cs typeface="Calibri"/>
                        </a:rPr>
                        <a:t>ELPS</a:t>
                      </a:r>
                      <a:r>
                        <a:rPr lang="en-US" sz="800" spc="0" baseline="0">
                          <a:latin typeface="+mn-lt"/>
                          <a:cs typeface="Calibri"/>
                        </a:rPr>
                        <a:t> strategies, </a:t>
                      </a:r>
                      <a:r>
                        <a:rPr sz="800" spc="0" baseline="0">
                          <a:latin typeface="+mn-lt"/>
                          <a:cs typeface="Calibri"/>
                        </a:rPr>
                        <a:t>accommodations,</a:t>
                      </a:r>
                      <a:r>
                        <a:rPr lang="en-US" sz="800" spc="0" baseline="0">
                          <a:latin typeface="+mn-lt"/>
                          <a:cs typeface="Calibri"/>
                        </a:rPr>
                        <a:t> </a:t>
                      </a:r>
                      <a:r>
                        <a:rPr sz="800" spc="0" baseline="0">
                          <a:latin typeface="+mn-lt"/>
                          <a:cs typeface="Calibri"/>
                        </a:rPr>
                        <a:t>differentiated instruction for All</a:t>
                      </a:r>
                      <a:r>
                        <a:rPr lang="en-US" sz="800" spc="0" baseline="0">
                          <a:latin typeface="+mn-lt"/>
                          <a:cs typeface="Calibri"/>
                        </a:rPr>
                        <a:t> </a:t>
                      </a:r>
                      <a:r>
                        <a:rPr sz="800" spc="0" baseline="0">
                          <a:latin typeface="+mn-lt"/>
                          <a:cs typeface="Calibri"/>
                        </a:rPr>
                        <a:t>Students</a:t>
                      </a:r>
                      <a:r>
                        <a:rPr lang="en-US" sz="800" spc="0" baseline="0">
                          <a:latin typeface="+mn-lt"/>
                          <a:cs typeface="Calibri"/>
                        </a:rPr>
                        <a:t>.</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coaches</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Dual Language Director</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lnSpc>
                          <a:spcPct val="80000"/>
                        </a:lnSpc>
                        <a:spcBef>
                          <a:spcPts val="0"/>
                        </a:spcBef>
                        <a:spcAft>
                          <a:spcPts val="300"/>
                        </a:spcAft>
                        <a:buNone/>
                      </a:pPr>
                      <a:r>
                        <a:rPr lang="en-US" sz="800" spc="0" baseline="0">
                          <a:latin typeface="+mn-lt"/>
                          <a:cs typeface="Calibri"/>
                        </a:rPr>
                        <a:t>-English Language Proficiency documents</a:t>
                      </a:r>
                    </a:p>
                    <a:p>
                      <a:pPr marL="0" lvl="0" indent="0" algn="l">
                        <a:lnSpc>
                          <a:spcPct val="80000"/>
                        </a:lnSpc>
                        <a:spcBef>
                          <a:spcPts val="0"/>
                        </a:spcBef>
                        <a:spcAft>
                          <a:spcPts val="300"/>
                        </a:spcAft>
                        <a:buNone/>
                      </a:pPr>
                      <a:r>
                        <a:rPr lang="en-US" sz="800" spc="0" baseline="0">
                          <a:latin typeface="+mn-lt"/>
                          <a:cs typeface="Calibri"/>
                        </a:rPr>
                        <a:t>-individual student accommodations for each content</a:t>
                      </a:r>
                    </a:p>
                    <a:p>
                      <a:pPr marL="0" lvl="0" indent="0" algn="l">
                        <a:lnSpc>
                          <a:spcPct val="80000"/>
                        </a:lnSpc>
                        <a:spcBef>
                          <a:spcPts val="0"/>
                        </a:spcBef>
                        <a:spcAft>
                          <a:spcPts val="300"/>
                        </a:spcAft>
                        <a:buNone/>
                      </a:pPr>
                      <a:r>
                        <a:rPr lang="en-US" sz="800" spc="0" baseline="0">
                          <a:latin typeface="+mn-lt"/>
                          <a:cs typeface="Calibri"/>
                        </a:rPr>
                        <a:t>-lesson that differentiate instructions </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Sep. 2019 – Aug. 2020</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Curriculum documents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Lesson plans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CLL agendas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Walkthrough documents</a:t>
                      </a:r>
                    </a:p>
                    <a:p>
                      <a:pPr marL="267335" marR="73025" lvl="0" indent="-171450" algn="l">
                        <a:lnSpc>
                          <a:spcPct val="80000"/>
                        </a:lnSpc>
                        <a:spcBef>
                          <a:spcPts val="0"/>
                        </a:spcBef>
                        <a:spcAft>
                          <a:spcPts val="300"/>
                        </a:spcAft>
                        <a:buFont typeface="Calibri" panose="020F0502020204030204" pitchFamily="34" charset="0"/>
                        <a:buChar char="−"/>
                      </a:pP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Student achievement gains on the  STAAR, Domain III, TELPAS, Results Driven Accountability Report</a:t>
                      </a:r>
                      <a:endParaRPr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4109228"/>
                  </a:ext>
                </a:extLst>
              </a:tr>
              <a:tr h="990077">
                <a:tc>
                  <a:txBody>
                    <a:bodyPr/>
                    <a:lstStyle/>
                    <a:p>
                      <a:pPr marL="0" indent="0" algn="l">
                        <a:lnSpc>
                          <a:spcPct val="90000"/>
                        </a:lnSpc>
                        <a:spcBef>
                          <a:spcPts val="600"/>
                        </a:spcBef>
                      </a:pPr>
                      <a:r>
                        <a:rPr lang="en-US" sz="800" spc="0" baseline="0">
                          <a:latin typeface="+mn-lt"/>
                          <a:cs typeface="Calibri"/>
                        </a:rPr>
                        <a:t>Testing calendars and instructional timelines  will be written each school year for all assessed courses and shared with principals to provide district-wide alignment of assessments.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Assessment Director</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Coordinators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Assessment calendar</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Instructional timelines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Assessed curriculum</a:t>
                      </a:r>
                    </a:p>
                    <a:p>
                      <a:pPr marL="0" lvl="0" indent="0" algn="l">
                        <a:lnSpc>
                          <a:spcPct val="80000"/>
                        </a:lnSpc>
                        <a:spcBef>
                          <a:spcPts val="0"/>
                        </a:spcBef>
                        <a:spcAft>
                          <a:spcPts val="300"/>
                        </a:spcAft>
                        <a:buNone/>
                      </a:pPr>
                      <a:endParaRPr lang="en-US" sz="800" spc="0" baseline="0">
                        <a:latin typeface="+mn-lt"/>
                        <a:cs typeface="Calibri"/>
                      </a:endParaRPr>
                    </a:p>
                    <a:p>
                      <a:pPr marL="112395" lvl="0" indent="-112395" algn="l">
                        <a:lnSpc>
                          <a:spcPct val="80000"/>
                        </a:lnSpc>
                        <a:spcBef>
                          <a:spcPts val="0"/>
                        </a:spcBef>
                        <a:spcAft>
                          <a:spcPts val="300"/>
                        </a:spcAft>
                        <a:buFont typeface="Calibri" panose="020F0502020204030204" pitchFamily="34" charset="0"/>
                        <a:buChar char="−"/>
                      </a:pPr>
                      <a:endParaRPr lang="en-US"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Sep. 2019 – Aug. 2020</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119380" indent="-112395" algn="l">
                        <a:lnSpc>
                          <a:spcPct val="80000"/>
                        </a:lnSpc>
                        <a:spcBef>
                          <a:spcPts val="0"/>
                        </a:spcBef>
                        <a:spcAft>
                          <a:spcPts val="300"/>
                        </a:spcAft>
                        <a:buFont typeface="Calibri" panose="020F0502020204030204" pitchFamily="34" charset="0"/>
                        <a:buChar char="−"/>
                      </a:pPr>
                      <a:r>
                        <a:rPr sz="800" spc="0" baseline="0">
                          <a:latin typeface="+mn-lt"/>
                          <a:cs typeface="Calibri"/>
                        </a:rPr>
                        <a:t>Completed </a:t>
                      </a:r>
                      <a:r>
                        <a:rPr lang="en-US" sz="800" spc="0" baseline="0">
                          <a:latin typeface="+mn-lt"/>
                          <a:cs typeface="Calibri"/>
                        </a:rPr>
                        <a:t>testing calendars and timelines</a:t>
                      </a:r>
                    </a:p>
                    <a:p>
                      <a:pPr marL="112395" marR="11938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Agendas and sign in sheets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Student achievement gains on the  STAAR, Domain III, TELPAS, Results Driven Accountability Report</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 II,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Education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4131851"/>
                  </a:ext>
                </a:extLst>
              </a:tr>
            </a:tbl>
          </a:graphicData>
        </a:graphic>
      </p:graphicFrame>
      <p:graphicFrame>
        <p:nvGraphicFramePr>
          <p:cNvPr id="3" name="Table 2">
            <a:extLst>
              <a:ext uri="{FF2B5EF4-FFF2-40B4-BE49-F238E27FC236}">
                <a16:creationId xmlns:a16="http://schemas.microsoft.com/office/drawing/2014/main" id="{5EB550BA-61C7-4A25-8AC6-028340D5D590}"/>
              </a:ext>
            </a:extLst>
          </p:cNvPr>
          <p:cNvGraphicFramePr>
            <a:graphicFrameLocks noGrp="1"/>
          </p:cNvGraphicFramePr>
          <p:nvPr>
            <p:extLst>
              <p:ext uri="{D42A27DB-BD31-4B8C-83A1-F6EECF244321}">
                <p14:modId xmlns:p14="http://schemas.microsoft.com/office/powerpoint/2010/main" val="2329085046"/>
              </p:ext>
            </p:extLst>
          </p:nvPr>
        </p:nvGraphicFramePr>
        <p:xfrm>
          <a:off x="120650" y="246697"/>
          <a:ext cx="8959957" cy="6048676"/>
        </p:xfrm>
        <a:graphic>
          <a:graphicData uri="http://schemas.openxmlformats.org/drawingml/2006/table">
            <a:tbl>
              <a:tblPr firstRow="1" bandRow="1">
                <a:tableStyleId>{21E4AEA4-8DFA-4A89-87EB-49C32662AFE0}</a:tableStyleId>
              </a:tblPr>
              <a:tblGrid>
                <a:gridCol w="1362075">
                  <a:extLst>
                    <a:ext uri="{9D8B030D-6E8A-4147-A177-3AD203B41FA5}">
                      <a16:colId xmlns:a16="http://schemas.microsoft.com/office/drawing/2014/main" val="215871438"/>
                    </a:ext>
                  </a:extLst>
                </a:gridCol>
                <a:gridCol w="1047750">
                  <a:extLst>
                    <a:ext uri="{9D8B030D-6E8A-4147-A177-3AD203B41FA5}">
                      <a16:colId xmlns:a16="http://schemas.microsoft.com/office/drawing/2014/main" val="792922077"/>
                    </a:ext>
                  </a:extLst>
                </a:gridCol>
                <a:gridCol w="1025008">
                  <a:extLst>
                    <a:ext uri="{9D8B030D-6E8A-4147-A177-3AD203B41FA5}">
                      <a16:colId xmlns:a16="http://schemas.microsoft.com/office/drawing/2014/main" val="2958357903"/>
                    </a:ext>
                  </a:extLst>
                </a:gridCol>
                <a:gridCol w="685800">
                  <a:extLst>
                    <a:ext uri="{9D8B030D-6E8A-4147-A177-3AD203B41FA5}">
                      <a16:colId xmlns:a16="http://schemas.microsoft.com/office/drawing/2014/main" val="1608224867"/>
                    </a:ext>
                  </a:extLst>
                </a:gridCol>
                <a:gridCol w="1502116">
                  <a:extLst>
                    <a:ext uri="{9D8B030D-6E8A-4147-A177-3AD203B41FA5}">
                      <a16:colId xmlns:a16="http://schemas.microsoft.com/office/drawing/2014/main" val="1790937408"/>
                    </a:ext>
                  </a:extLst>
                </a:gridCol>
                <a:gridCol w="1013109">
                  <a:extLst>
                    <a:ext uri="{9D8B030D-6E8A-4147-A177-3AD203B41FA5}">
                      <a16:colId xmlns:a16="http://schemas.microsoft.com/office/drawing/2014/main" val="4202053961"/>
                    </a:ext>
                  </a:extLst>
                </a:gridCol>
                <a:gridCol w="847724">
                  <a:extLst>
                    <a:ext uri="{9D8B030D-6E8A-4147-A177-3AD203B41FA5}">
                      <a16:colId xmlns:a16="http://schemas.microsoft.com/office/drawing/2014/main" val="960381410"/>
                    </a:ext>
                  </a:extLst>
                </a:gridCol>
                <a:gridCol w="1476375">
                  <a:extLst>
                    <a:ext uri="{9D8B030D-6E8A-4147-A177-3AD203B41FA5}">
                      <a16:colId xmlns:a16="http://schemas.microsoft.com/office/drawing/2014/main" val="320234969"/>
                    </a:ext>
                  </a:extLst>
                </a:gridCol>
              </a:tblGrid>
              <a:tr h="138660">
                <a:tc>
                  <a:txBody>
                    <a:bodyPr/>
                    <a:lstStyle/>
                    <a:p>
                      <a:pPr rtl="0" fontAlgn="ctr"/>
                      <a:r>
                        <a:rPr lang="en-US" sz="700">
                          <a:effectLst/>
                        </a:rPr>
                        <a:t>Goal Area:  3</a:t>
                      </a:r>
                      <a:endParaRPr lang="en-US" sz="700" dirty="0">
                        <a:effectLst/>
                      </a:endParaRPr>
                    </a:p>
                  </a:txBody>
                  <a:tcPr marL="9525" marR="9525" marT="9525" anchor="ctr"/>
                </a:tc>
                <a:tc gridSpan="7">
                  <a:txBody>
                    <a:bodyPr/>
                    <a:lstStyle/>
                    <a:p>
                      <a:pPr lvl="0">
                        <a:buNone/>
                      </a:pPr>
                      <a:r>
                        <a:rPr lang="en-US" sz="700">
                          <a:effectLst/>
                        </a:rPr>
                        <a:t>Improve Safety, Public Support, Culture and Climate </a:t>
                      </a:r>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3932193273"/>
                  </a:ext>
                </a:extLst>
              </a:tr>
              <a:tr h="319986">
                <a:tc>
                  <a:txBody>
                    <a:bodyPr/>
                    <a:lstStyle/>
                    <a:p>
                      <a:pPr rtl="0" fontAlgn="ctr"/>
                      <a:r>
                        <a:rPr lang="en-US" sz="700">
                          <a:effectLst/>
                        </a:rPr>
                        <a:t>Annual Goal 3:</a:t>
                      </a:r>
                      <a:endParaRPr lang="en-US" sz="700" dirty="0">
                        <a:effectLst/>
                      </a:endParaRPr>
                    </a:p>
                  </a:txBody>
                  <a:tcPr marL="9525" marR="9525" marT="9525" anchor="ctr"/>
                </a:tc>
                <a:tc gridSpan="7">
                  <a:txBody>
                    <a:bodyPr/>
                    <a:lstStyle/>
                    <a:p>
                      <a:pPr lvl="0" algn="l">
                        <a:lnSpc>
                          <a:spcPct val="100000"/>
                        </a:lnSpc>
                        <a:spcBef>
                          <a:spcPts val="0"/>
                        </a:spcBef>
                        <a:spcAft>
                          <a:spcPts val="0"/>
                        </a:spcAft>
                        <a:buNone/>
                      </a:pPr>
                      <a:endParaRPr lang="en-US" sz="700" u="none" strike="noStrike" noProof="0" dirty="0">
                        <a:effectLst/>
                      </a:endParaRPr>
                    </a:p>
                    <a:p>
                      <a:pPr lvl="0" algn="l">
                        <a:lnSpc>
                          <a:spcPct val="100000"/>
                        </a:lnSpc>
                        <a:spcBef>
                          <a:spcPts val="0"/>
                        </a:spcBef>
                        <a:spcAft>
                          <a:spcPts val="0"/>
                        </a:spcAft>
                        <a:buNone/>
                      </a:pPr>
                      <a:r>
                        <a:rPr lang="en-US" sz="700" u="none" strike="noStrike" noProof="0">
                          <a:effectLst/>
                        </a:rPr>
                        <a:t>Monitor 100 percent of the school attendance initiatives to ensure student academic success by June 2021.</a:t>
                      </a:r>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409276491"/>
                  </a:ext>
                </a:extLst>
              </a:tr>
              <a:tr h="138660">
                <a:tc>
                  <a:txBody>
                    <a:bodyPr/>
                    <a:lstStyle/>
                    <a:p>
                      <a:pPr rtl="0" fontAlgn="ctr"/>
                      <a:r>
                        <a:rPr lang="en-US" sz="700">
                          <a:effectLst/>
                        </a:rPr>
                        <a:t>Objective 2:</a:t>
                      </a:r>
                      <a:endParaRPr lang="en-US" sz="700" dirty="0">
                        <a:effectLst/>
                      </a:endParaRPr>
                    </a:p>
                  </a:txBody>
                  <a:tcPr marL="9525" marR="9525" marT="9525" anchor="ctr"/>
                </a:tc>
                <a:tc gridSpan="7">
                  <a:txBody>
                    <a:bodyPr/>
                    <a:lstStyle/>
                    <a:p>
                      <a:pPr lvl="0" algn="l">
                        <a:lnSpc>
                          <a:spcPct val="100000"/>
                        </a:lnSpc>
                        <a:spcBef>
                          <a:spcPts val="0"/>
                        </a:spcBef>
                        <a:spcAft>
                          <a:spcPts val="0"/>
                        </a:spcAft>
                        <a:buNone/>
                      </a:pPr>
                      <a:endParaRPr lang="en-US" sz="700" u="none" strike="noStrike" noProof="0" dirty="0">
                        <a:effectLst/>
                      </a:endParaRPr>
                    </a:p>
                    <a:p>
                      <a:pPr lvl="0" algn="l">
                        <a:lnSpc>
                          <a:spcPct val="100000"/>
                        </a:lnSpc>
                        <a:spcBef>
                          <a:spcPts val="0"/>
                        </a:spcBef>
                        <a:spcAft>
                          <a:spcPts val="0"/>
                        </a:spcAft>
                        <a:buNone/>
                      </a:pPr>
                      <a:r>
                        <a:rPr lang="en-US" sz="700" u="none" strike="noStrike" noProof="0">
                          <a:effectLst/>
                        </a:rPr>
                        <a:t>Monitor 100 percent of the school attendance initiatives to ensure student academic success by June 2021.</a:t>
                      </a:r>
                      <a:endParaRPr lang="en-US" sz="700"/>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709945481"/>
                  </a:ext>
                </a:extLst>
              </a:tr>
              <a:tr h="303986">
                <a:tc>
                  <a:txBody>
                    <a:bodyPr/>
                    <a:lstStyle/>
                    <a:p>
                      <a:pPr algn="ctr" rtl="0" fontAlgn="ctr"/>
                      <a:r>
                        <a:rPr lang="en-US" sz="700">
                          <a:effectLst/>
                        </a:rPr>
                        <a:t>Strategy 1</a:t>
                      </a:r>
                      <a:endParaRPr lang="en-US" sz="700" dirty="0">
                        <a:effectLst/>
                      </a:endParaRPr>
                    </a:p>
                  </a:txBody>
                  <a:tcPr marL="9525" marR="9525" marT="9525" anchor="ctr"/>
                </a:tc>
                <a:tc>
                  <a:txBody>
                    <a:bodyPr/>
                    <a:lstStyle/>
                    <a:p>
                      <a:pPr algn="ctr" rtl="0" fontAlgn="ctr"/>
                      <a:r>
                        <a:rPr lang="en-US" sz="700">
                          <a:effectLst/>
                        </a:rPr>
                        <a:t>Persons Responsible/Title</a:t>
                      </a:r>
                      <a:endParaRPr lang="en-US" sz="700" dirty="0">
                        <a:effectLst/>
                      </a:endParaRPr>
                    </a:p>
                  </a:txBody>
                  <a:tcPr marL="9525" marR="9525" marT="9525" anchor="ctr"/>
                </a:tc>
                <a:tc>
                  <a:txBody>
                    <a:bodyPr/>
                    <a:lstStyle/>
                    <a:p>
                      <a:pPr algn="ctr" rtl="0" fontAlgn="ctr"/>
                      <a:r>
                        <a:rPr lang="en-US" sz="700">
                          <a:effectLst/>
                        </a:rPr>
                        <a:t>Resources</a:t>
                      </a:r>
                      <a:endParaRPr lang="en-US" sz="700" dirty="0">
                        <a:effectLst/>
                      </a:endParaRPr>
                    </a:p>
                  </a:txBody>
                  <a:tcPr marL="9525" marR="9525" marT="9525" anchor="ctr"/>
                </a:tc>
                <a:tc>
                  <a:txBody>
                    <a:bodyPr/>
                    <a:lstStyle/>
                    <a:p>
                      <a:pPr algn="ctr" rtl="0" fontAlgn="ctr"/>
                      <a:r>
                        <a:rPr lang="en-US" sz="700">
                          <a:effectLst/>
                        </a:rPr>
                        <a:t>Timeline</a:t>
                      </a:r>
                      <a:endParaRPr lang="en-US" sz="700" dirty="0">
                        <a:effectLst/>
                      </a:endParaRPr>
                    </a:p>
                  </a:txBody>
                  <a:tcPr marL="9525" marR="9525" marT="9525" anchor="ctr"/>
                </a:tc>
                <a:tc>
                  <a:txBody>
                    <a:bodyPr/>
                    <a:lstStyle/>
                    <a:p>
                      <a:pPr algn="ctr" rtl="0" fontAlgn="ctr"/>
                      <a:r>
                        <a:rPr lang="en-US" sz="700">
                          <a:effectLst/>
                        </a:rPr>
                        <a:t>Evidence of Implementation</a:t>
                      </a:r>
                      <a:endParaRPr lang="en-US" sz="700" dirty="0">
                        <a:effectLst/>
                      </a:endParaRPr>
                    </a:p>
                  </a:txBody>
                  <a:tcPr marL="9525" marR="9525" marT="9525" anchor="ctr"/>
                </a:tc>
                <a:tc>
                  <a:txBody>
                    <a:bodyPr/>
                    <a:lstStyle/>
                    <a:p>
                      <a:pPr algn="ctr" rtl="0" fontAlgn="ctr"/>
                      <a:r>
                        <a:rPr lang="en-US" sz="700">
                          <a:effectLst/>
                        </a:rPr>
                        <a:t>Evidence of Impact</a:t>
                      </a:r>
                      <a:endParaRPr lang="en-US" sz="700" dirty="0">
                        <a:effectLst/>
                      </a:endParaRPr>
                    </a:p>
                  </a:txBody>
                  <a:tcPr marL="9525" marR="9525" marT="9525" anchor="ctr"/>
                </a:tc>
                <a:tc>
                  <a:txBody>
                    <a:bodyPr/>
                    <a:lstStyle/>
                    <a:p>
                      <a:pPr algn="ctr" rtl="0" fontAlgn="ctr"/>
                      <a:r>
                        <a:rPr lang="en-US" sz="700">
                          <a:effectLst/>
                        </a:rPr>
                        <a:t>Formative/ Summative Assessment</a:t>
                      </a:r>
                      <a:endParaRPr lang="en-US" sz="700" dirty="0">
                        <a:effectLst/>
                      </a:endParaRPr>
                    </a:p>
                  </a:txBody>
                  <a:tcPr marL="9525" marR="9525" marT="9525" anchor="ctr"/>
                </a:tc>
                <a:tc>
                  <a:txBody>
                    <a:bodyPr/>
                    <a:lstStyle/>
                    <a:p>
                      <a:pPr algn="ctr" rtl="0" fontAlgn="ctr"/>
                      <a:r>
                        <a:rPr lang="en-US" sz="700">
                          <a:effectLst/>
                        </a:rPr>
                        <a:t>Title-I School- wide Component</a:t>
                      </a:r>
                      <a:endParaRPr lang="en-US" sz="700" dirty="0">
                        <a:effectLst/>
                      </a:endParaRPr>
                    </a:p>
                  </a:txBody>
                  <a:tcPr marL="9525" marR="9525" marT="9525" anchor="ctr"/>
                </a:tc>
                <a:extLst>
                  <a:ext uri="{0D108BD9-81ED-4DB2-BD59-A6C34878D82A}">
                    <a16:rowId xmlns:a16="http://schemas.microsoft.com/office/drawing/2014/main" val="3617694064"/>
                  </a:ext>
                </a:extLst>
              </a:tr>
              <a:tr h="1149350">
                <a:tc>
                  <a:txBody>
                    <a:bodyPr/>
                    <a:lstStyle/>
                    <a:p>
                      <a:pPr lvl="0" algn="l">
                        <a:lnSpc>
                          <a:spcPct val="100000"/>
                        </a:lnSpc>
                        <a:spcBef>
                          <a:spcPts val="0"/>
                        </a:spcBef>
                        <a:spcAft>
                          <a:spcPts val="0"/>
                        </a:spcAft>
                        <a:buNone/>
                      </a:pPr>
                      <a:r>
                        <a:rPr lang="en-US" sz="700" u="none" strike="noStrike" noProof="0">
                          <a:effectLst/>
                        </a:rPr>
                        <a:t>A consistent enrollment plan will be promoted to ensure student engagement  and quality data by collaborating with student data department to improve online registration.  </a:t>
                      </a:r>
                    </a:p>
                  </a:txBody>
                  <a:tcPr marL="9525" marR="9525" marT="9525"/>
                </a:tc>
                <a:tc>
                  <a:txBody>
                    <a:bodyPr/>
                    <a:lstStyle/>
                    <a:p>
                      <a:pPr rtl="0" fontAlgn="t"/>
                      <a:r>
                        <a:rPr lang="en-US" sz="700">
                          <a:effectLst/>
                        </a:rPr>
                        <a:t>Teachers</a:t>
                      </a:r>
                    </a:p>
                    <a:p>
                      <a:pPr lvl="0">
                        <a:buNone/>
                      </a:pPr>
                      <a:r>
                        <a:rPr lang="en-US" sz="700">
                          <a:effectLst/>
                        </a:rPr>
                        <a:t>Collaborative Learning Leader</a:t>
                      </a:r>
                    </a:p>
                    <a:p>
                      <a:pPr lvl="0">
                        <a:buNone/>
                      </a:pPr>
                      <a:r>
                        <a:rPr lang="en-US" sz="700">
                          <a:effectLst/>
                        </a:rPr>
                        <a:t>Grade Level Chairs</a:t>
                      </a:r>
                    </a:p>
                    <a:p>
                      <a:pPr lvl="0">
                        <a:buNone/>
                      </a:pPr>
                      <a:r>
                        <a:rPr lang="en-US" sz="700">
                          <a:effectLst/>
                        </a:rPr>
                        <a:t>Principal</a:t>
                      </a:r>
                    </a:p>
                    <a:p>
                      <a:pPr lvl="0">
                        <a:buNone/>
                      </a:pPr>
                      <a:r>
                        <a:rPr lang="en-US" sz="700">
                          <a:effectLst/>
                        </a:rPr>
                        <a:t>Assistant Principal</a:t>
                      </a:r>
                    </a:p>
                    <a:p>
                      <a:pPr lvl="0">
                        <a:buNone/>
                      </a:pPr>
                      <a:r>
                        <a:rPr lang="en-US" sz="700">
                          <a:effectLst/>
                        </a:rPr>
                        <a:t>PEIMS Clerk</a:t>
                      </a:r>
                    </a:p>
                    <a:p>
                      <a:pPr lvl="0">
                        <a:buNone/>
                      </a:pPr>
                      <a:r>
                        <a:rPr lang="en-US" sz="700">
                          <a:effectLst/>
                        </a:rPr>
                        <a:t>Parent Educators</a:t>
                      </a:r>
                    </a:p>
                    <a:p>
                      <a:pPr lvl="0">
                        <a:buNone/>
                      </a:pPr>
                      <a:r>
                        <a:rPr lang="en-US" sz="700">
                          <a:effectLst/>
                        </a:rPr>
                        <a:t>Nurse </a:t>
                      </a:r>
                    </a:p>
                  </a:txBody>
                  <a:tcPr marL="9525" marR="9525" marT="9525"/>
                </a:tc>
                <a:tc>
                  <a:txBody>
                    <a:bodyPr/>
                    <a:lstStyle/>
                    <a:p>
                      <a:pPr rtl="0" fontAlgn="t"/>
                      <a:r>
                        <a:rPr lang="en-US" sz="700">
                          <a:effectLst/>
                        </a:rPr>
                        <a:t>Pre-Registration Campaign </a:t>
                      </a:r>
                    </a:p>
                    <a:p>
                      <a:pPr lvl="0">
                        <a:buNone/>
                      </a:pPr>
                      <a:r>
                        <a:rPr lang="en-US" sz="700">
                          <a:effectLst/>
                        </a:rPr>
                        <a:t>Flyers-Promotional Print  Materials</a:t>
                      </a:r>
                    </a:p>
                    <a:p>
                      <a:pPr lvl="0">
                        <a:buNone/>
                      </a:pPr>
                      <a:r>
                        <a:rPr lang="en-US" sz="700">
                          <a:effectLst/>
                        </a:rPr>
                        <a:t>Facebook</a:t>
                      </a:r>
                    </a:p>
                    <a:p>
                      <a:pPr lvl="0">
                        <a:buNone/>
                      </a:pPr>
                      <a:r>
                        <a:rPr lang="en-US" sz="700">
                          <a:effectLst/>
                        </a:rPr>
                        <a:t>District Expo</a:t>
                      </a:r>
                    </a:p>
                    <a:p>
                      <a:pPr lvl="0">
                        <a:buNone/>
                      </a:pPr>
                      <a:r>
                        <a:rPr lang="en-US" sz="700">
                          <a:effectLst/>
                        </a:rPr>
                        <a:t>Count Down to Zero</a:t>
                      </a:r>
                    </a:p>
                    <a:p>
                      <a:pPr lvl="0">
                        <a:buNone/>
                      </a:pPr>
                      <a:endParaRPr lang="en-US" sz="700" dirty="0">
                        <a:effectLst/>
                      </a:endParaRPr>
                    </a:p>
                    <a:p>
                      <a:pPr lvl="0">
                        <a:buNone/>
                      </a:pPr>
                      <a:endParaRPr lang="en-US" sz="700" dirty="0">
                        <a:effectLst/>
                      </a:endParaRPr>
                    </a:p>
                  </a:txBody>
                  <a:tcPr marL="9525" marR="9525" marT="9525"/>
                </a:tc>
                <a:tc>
                  <a:txBody>
                    <a:bodyPr/>
                    <a:lstStyle/>
                    <a:p>
                      <a:pPr rtl="0" fontAlgn="t"/>
                      <a:r>
                        <a:rPr lang="en-US" sz="700">
                          <a:effectLst/>
                        </a:rPr>
                        <a:t>Pre-K Roundup February 2020</a:t>
                      </a:r>
                      <a:endParaRPr lang="en-US" sz="700"/>
                    </a:p>
                    <a:p>
                      <a:pPr lvl="0">
                        <a:buNone/>
                      </a:pPr>
                      <a:r>
                        <a:rPr lang="en-US" sz="700">
                          <a:effectLst/>
                        </a:rPr>
                        <a:t>EOY- April 2020</a:t>
                      </a:r>
                      <a:endParaRPr lang="en-US" sz="700"/>
                    </a:p>
                    <a:p>
                      <a:pPr lvl="0">
                        <a:buNone/>
                      </a:pPr>
                      <a:r>
                        <a:rPr lang="en-US" sz="700">
                          <a:effectLst/>
                        </a:rPr>
                        <a:t>July-October</a:t>
                      </a:r>
                    </a:p>
                  </a:txBody>
                  <a:tcPr marL="9525" marR="9525" marT="9525"/>
                </a:tc>
                <a:tc>
                  <a:txBody>
                    <a:bodyPr/>
                    <a:lstStyle/>
                    <a:p>
                      <a:pPr rtl="0" fontAlgn="t"/>
                      <a:r>
                        <a:rPr lang="en-US" sz="700">
                          <a:effectLst/>
                        </a:rPr>
                        <a:t>District Dashboard</a:t>
                      </a:r>
                    </a:p>
                    <a:p>
                      <a:pPr lvl="0">
                        <a:buNone/>
                      </a:pPr>
                      <a:r>
                        <a:rPr lang="en-US" sz="700">
                          <a:effectLst/>
                        </a:rPr>
                        <a:t>PEIMS Leaver Codes</a:t>
                      </a:r>
                    </a:p>
                    <a:p>
                      <a:pPr lvl="0">
                        <a:buNone/>
                      </a:pPr>
                      <a:r>
                        <a:rPr lang="en-US" sz="700">
                          <a:effectLst/>
                        </a:rPr>
                        <a:t>Dashboard</a:t>
                      </a:r>
                    </a:p>
                    <a:p>
                      <a:pPr lvl="0">
                        <a:buNone/>
                      </a:pPr>
                      <a:endParaRPr lang="en-US" sz="700" dirty="0">
                        <a:effectLst/>
                      </a:endParaRPr>
                    </a:p>
                    <a:p>
                      <a:pPr lvl="0">
                        <a:buNone/>
                      </a:pPr>
                      <a:endParaRPr lang="en-US" sz="700" dirty="0">
                        <a:effectLst/>
                      </a:endParaRPr>
                    </a:p>
                  </a:txBody>
                  <a:tcPr marL="9525" marR="9525" marT="9525"/>
                </a:tc>
                <a:tc>
                  <a:txBody>
                    <a:bodyPr/>
                    <a:lstStyle/>
                    <a:p>
                      <a:pPr rtl="0" fontAlgn="t"/>
                      <a:r>
                        <a:rPr lang="en-US" sz="700">
                          <a:effectLst/>
                        </a:rPr>
                        <a:t>Increase of Enrollment of 3 and 4 year </a:t>
                      </a:r>
                      <a:r>
                        <a:rPr lang="en-US" sz="700" err="1">
                          <a:effectLst/>
                        </a:rPr>
                        <a:t>olds</a:t>
                      </a:r>
                      <a:endParaRPr lang="en-US" sz="700"/>
                    </a:p>
                  </a:txBody>
                  <a:tcPr marL="9525" marR="9525" marT="9525"/>
                </a:tc>
                <a:tc>
                  <a:txBody>
                    <a:bodyPr/>
                    <a:lstStyle/>
                    <a:p>
                      <a:pPr lvl="0">
                        <a:buNone/>
                      </a:pPr>
                      <a:r>
                        <a:rPr lang="en-US" sz="700">
                          <a:effectLst/>
                        </a:rPr>
                        <a:t>Circle Progress Monitoring Assessment Social Emotional Checklist </a:t>
                      </a:r>
                      <a:endParaRPr lang="en-US" sz="700"/>
                    </a:p>
                  </a:txBody>
                  <a:tcPr marL="9525" marR="9525" marT="9525"/>
                </a:tc>
                <a:tc>
                  <a:txBody>
                    <a:bodyPr/>
                    <a:lstStyle/>
                    <a:p>
                      <a:pPr lvl="0">
                        <a:buNone/>
                      </a:pPr>
                      <a:r>
                        <a:rPr lang="en-US" sz="700" u="none" strike="noStrike" noProof="0">
                          <a:effectLst/>
                        </a:rPr>
                        <a:t>7. Transition from Pre-School  </a:t>
                      </a:r>
                      <a:r>
                        <a:rPr lang="en-US" sz="700" u="none" strike="noStrike" noProof="0" err="1">
                          <a:effectLst/>
                        </a:rPr>
                        <a:t>a,b,,c</a:t>
                      </a:r>
                      <a:endParaRPr lang="en-US" sz="700"/>
                    </a:p>
                  </a:txBody>
                  <a:tcPr marL="9525" marR="9525" marT="9525"/>
                </a:tc>
                <a:extLst>
                  <a:ext uri="{0D108BD9-81ED-4DB2-BD59-A6C34878D82A}">
                    <a16:rowId xmlns:a16="http://schemas.microsoft.com/office/drawing/2014/main" val="549094514"/>
                  </a:ext>
                </a:extLst>
              </a:tr>
              <a:tr h="159992">
                <a:tc>
                  <a:txBody>
                    <a:bodyPr/>
                    <a:lstStyle/>
                    <a:p>
                      <a:pPr algn="ctr" rtl="0" fontAlgn="ctr"/>
                      <a:r>
                        <a:rPr lang="en-US" sz="700">
                          <a:effectLst/>
                        </a:rPr>
                        <a:t>Action Steps</a:t>
                      </a: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extLst>
                  <a:ext uri="{0D108BD9-81ED-4DB2-BD59-A6C34878D82A}">
                    <a16:rowId xmlns:a16="http://schemas.microsoft.com/office/drawing/2014/main" val="3572229814"/>
                  </a:ext>
                </a:extLst>
              </a:tr>
              <a:tr h="138660">
                <a:tc gridSpan="8">
                  <a:txBody>
                    <a:bodyPr/>
                    <a:lstStyle/>
                    <a:p>
                      <a:pPr fontAlgn="t"/>
                      <a:r>
                        <a:rPr lang="en-US" sz="700">
                          <a:effectLst/>
                        </a:rPr>
                        <a:t>1) Use the District Dashboard, E-School Reports to monitor incoming applications for registration.</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205769561"/>
                  </a:ext>
                </a:extLst>
              </a:tr>
              <a:tr h="138660">
                <a:tc gridSpan="8">
                  <a:txBody>
                    <a:bodyPr/>
                    <a:lstStyle/>
                    <a:p>
                      <a:pPr fontAlgn="t"/>
                      <a:r>
                        <a:rPr lang="en-US" sz="700">
                          <a:effectLst/>
                        </a:rPr>
                        <a:t>2) Train all staff to assist parents with online registration processes. </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937197446"/>
                  </a:ext>
                </a:extLst>
              </a:tr>
              <a:tr h="196850">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088710216"/>
                  </a:ext>
                </a:extLst>
              </a:tr>
              <a:tr h="159992">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4162209385"/>
                  </a:ext>
                </a:extLst>
              </a:tr>
              <a:tr h="303986">
                <a:tc>
                  <a:txBody>
                    <a:bodyPr/>
                    <a:lstStyle/>
                    <a:p>
                      <a:pPr algn="ctr" rtl="0" fontAlgn="ctr"/>
                      <a:r>
                        <a:rPr lang="en-US" sz="700">
                          <a:effectLst/>
                        </a:rPr>
                        <a:t>Strategy 2</a:t>
                      </a:r>
                      <a:endParaRPr lang="en-US" sz="700" dirty="0">
                        <a:effectLst/>
                      </a:endParaRPr>
                    </a:p>
                  </a:txBody>
                  <a:tcPr marL="9525" marR="9525" marT="9525" anchor="ctr"/>
                </a:tc>
                <a:tc>
                  <a:txBody>
                    <a:bodyPr/>
                    <a:lstStyle/>
                    <a:p>
                      <a:pPr algn="ctr" rtl="0" fontAlgn="ctr"/>
                      <a:r>
                        <a:rPr lang="en-US" sz="700">
                          <a:effectLst/>
                        </a:rPr>
                        <a:t>Persons Responsible/Title</a:t>
                      </a:r>
                      <a:endParaRPr lang="en-US" sz="700" dirty="0">
                        <a:effectLst/>
                      </a:endParaRPr>
                    </a:p>
                  </a:txBody>
                  <a:tcPr marL="9525" marR="9525" marT="9525" anchor="ctr"/>
                </a:tc>
                <a:tc>
                  <a:txBody>
                    <a:bodyPr/>
                    <a:lstStyle/>
                    <a:p>
                      <a:pPr algn="ctr" rtl="0" fontAlgn="ctr"/>
                      <a:r>
                        <a:rPr lang="en-US" sz="700">
                          <a:effectLst/>
                        </a:rPr>
                        <a:t>Resources</a:t>
                      </a:r>
                      <a:endParaRPr lang="en-US" sz="700" dirty="0">
                        <a:effectLst/>
                      </a:endParaRPr>
                    </a:p>
                  </a:txBody>
                  <a:tcPr marL="9525" marR="9525" marT="9525" anchor="ctr"/>
                </a:tc>
                <a:tc>
                  <a:txBody>
                    <a:bodyPr/>
                    <a:lstStyle/>
                    <a:p>
                      <a:pPr algn="ctr" rtl="0" fontAlgn="ctr"/>
                      <a:r>
                        <a:rPr lang="en-US" sz="700">
                          <a:effectLst/>
                        </a:rPr>
                        <a:t>Timeline</a:t>
                      </a:r>
                      <a:endParaRPr lang="en-US" sz="700" dirty="0">
                        <a:effectLst/>
                      </a:endParaRPr>
                    </a:p>
                  </a:txBody>
                  <a:tcPr marL="9525" marR="9525" marT="9525" anchor="ctr"/>
                </a:tc>
                <a:tc>
                  <a:txBody>
                    <a:bodyPr/>
                    <a:lstStyle/>
                    <a:p>
                      <a:pPr algn="ctr" rtl="0" fontAlgn="ctr"/>
                      <a:r>
                        <a:rPr lang="en-US" sz="700">
                          <a:effectLst/>
                        </a:rPr>
                        <a:t>Evidence of Implementation</a:t>
                      </a:r>
                      <a:endParaRPr lang="en-US" sz="700" dirty="0">
                        <a:effectLst/>
                      </a:endParaRPr>
                    </a:p>
                  </a:txBody>
                  <a:tcPr marL="9525" marR="9525" marT="9525" anchor="ctr"/>
                </a:tc>
                <a:tc>
                  <a:txBody>
                    <a:bodyPr/>
                    <a:lstStyle/>
                    <a:p>
                      <a:pPr algn="ctr" rtl="0" fontAlgn="ctr"/>
                      <a:r>
                        <a:rPr lang="en-US" sz="700">
                          <a:effectLst/>
                        </a:rPr>
                        <a:t>Evidence of Impact</a:t>
                      </a:r>
                      <a:endParaRPr lang="en-US" sz="700" dirty="0">
                        <a:effectLst/>
                      </a:endParaRPr>
                    </a:p>
                  </a:txBody>
                  <a:tcPr marL="9525" marR="9525" marT="9525" anchor="ctr"/>
                </a:tc>
                <a:tc>
                  <a:txBody>
                    <a:bodyPr/>
                    <a:lstStyle/>
                    <a:p>
                      <a:pPr algn="ctr" rtl="0" fontAlgn="ctr"/>
                      <a:r>
                        <a:rPr lang="en-US" sz="700">
                          <a:effectLst/>
                        </a:rPr>
                        <a:t>Formative/ Summative Assessment</a:t>
                      </a:r>
                      <a:endParaRPr lang="en-US" sz="700" dirty="0">
                        <a:effectLst/>
                      </a:endParaRPr>
                    </a:p>
                  </a:txBody>
                  <a:tcPr marL="9525" marR="9525" marT="9525" anchor="ctr"/>
                </a:tc>
                <a:tc>
                  <a:txBody>
                    <a:bodyPr/>
                    <a:lstStyle/>
                    <a:p>
                      <a:pPr algn="ctr" rtl="0" fontAlgn="ctr"/>
                      <a:r>
                        <a:rPr lang="en-US" sz="700">
                          <a:effectLst/>
                        </a:rPr>
                        <a:t>Title-I School- wide Component</a:t>
                      </a:r>
                      <a:endParaRPr lang="en-US" sz="700" dirty="0">
                        <a:effectLst/>
                      </a:endParaRPr>
                    </a:p>
                  </a:txBody>
                  <a:tcPr marL="9525" marR="9525" marT="9525" anchor="ctr"/>
                </a:tc>
                <a:extLst>
                  <a:ext uri="{0D108BD9-81ED-4DB2-BD59-A6C34878D82A}">
                    <a16:rowId xmlns:a16="http://schemas.microsoft.com/office/drawing/2014/main" val="613386410"/>
                  </a:ext>
                </a:extLst>
              </a:tr>
              <a:tr h="954627">
                <a:tc>
                  <a:txBody>
                    <a:bodyPr/>
                    <a:lstStyle/>
                    <a:p>
                      <a:pPr lvl="0" algn="l">
                        <a:lnSpc>
                          <a:spcPct val="100000"/>
                        </a:lnSpc>
                        <a:spcBef>
                          <a:spcPts val="0"/>
                        </a:spcBef>
                        <a:spcAft>
                          <a:spcPts val="0"/>
                        </a:spcAft>
                        <a:buNone/>
                      </a:pPr>
                      <a:endParaRPr lang="en-US" sz="700" u="none" strike="noStrike" noProof="0" dirty="0">
                        <a:effectLst/>
                      </a:endParaRPr>
                    </a:p>
                    <a:p>
                      <a:pPr lvl="0">
                        <a:buNone/>
                      </a:pPr>
                      <a:r>
                        <a:rPr lang="en-US" sz="700" u="none" strike="noStrike" noProof="0">
                          <a:effectLst/>
                        </a:rPr>
                        <a:t>Attendance and Non- Attendance Guidelines and Truancy prevention measures will be implemented with all Collaborating Partners.</a:t>
                      </a:r>
                    </a:p>
                  </a:txBody>
                  <a:tcPr marL="9525" marR="9525" marT="9525"/>
                </a:tc>
                <a:tc>
                  <a:txBody>
                    <a:bodyPr/>
                    <a:lstStyle/>
                    <a:p>
                      <a:pPr lvl="0">
                        <a:buNone/>
                      </a:pPr>
                      <a:r>
                        <a:rPr lang="en-US" sz="700" u="none" strike="noStrike" noProof="0">
                          <a:effectLst/>
                        </a:rPr>
                        <a:t>Teachers</a:t>
                      </a:r>
                    </a:p>
                    <a:p>
                      <a:pPr lvl="0">
                        <a:buNone/>
                      </a:pPr>
                      <a:r>
                        <a:rPr lang="en-US" sz="700" u="none" strike="noStrike" noProof="0">
                          <a:effectLst/>
                        </a:rPr>
                        <a:t>Collaborative Learning Leader</a:t>
                      </a:r>
                    </a:p>
                    <a:p>
                      <a:pPr lvl="0">
                        <a:buNone/>
                      </a:pPr>
                      <a:r>
                        <a:rPr lang="en-US" sz="700" u="none" strike="noStrike" noProof="0">
                          <a:effectLst/>
                        </a:rPr>
                        <a:t>Grade Level Chairs</a:t>
                      </a:r>
                    </a:p>
                    <a:p>
                      <a:pPr lvl="0">
                        <a:buNone/>
                      </a:pPr>
                      <a:r>
                        <a:rPr lang="en-US" sz="700" u="none" strike="noStrike" noProof="0">
                          <a:effectLst/>
                        </a:rPr>
                        <a:t>Principal</a:t>
                      </a:r>
                    </a:p>
                    <a:p>
                      <a:pPr lvl="0">
                        <a:buNone/>
                      </a:pPr>
                      <a:r>
                        <a:rPr lang="en-US" sz="700" u="none" strike="noStrike" noProof="0">
                          <a:effectLst/>
                        </a:rPr>
                        <a:t>Assistant Principal</a:t>
                      </a:r>
                    </a:p>
                    <a:p>
                      <a:pPr lvl="0">
                        <a:buNone/>
                      </a:pPr>
                      <a:r>
                        <a:rPr lang="en-US" sz="700" u="none" strike="noStrike" noProof="0">
                          <a:effectLst/>
                        </a:rPr>
                        <a:t>PEIMS Clerk</a:t>
                      </a:r>
                    </a:p>
                    <a:p>
                      <a:pPr lvl="0">
                        <a:buNone/>
                      </a:pPr>
                      <a:r>
                        <a:rPr lang="en-US" sz="700" u="none" strike="noStrike" noProof="0">
                          <a:effectLst/>
                        </a:rPr>
                        <a:t>Parent Educators</a:t>
                      </a:r>
                    </a:p>
                    <a:p>
                      <a:pPr lvl="0">
                        <a:buNone/>
                      </a:pPr>
                      <a:r>
                        <a:rPr lang="en-US" sz="700" u="none" strike="noStrike" noProof="0">
                          <a:effectLst/>
                        </a:rPr>
                        <a:t>Nurse</a:t>
                      </a:r>
                    </a:p>
                  </a:txBody>
                  <a:tcPr marL="9525" marR="9525" marT="9525"/>
                </a:tc>
                <a:tc>
                  <a:txBody>
                    <a:bodyPr/>
                    <a:lstStyle/>
                    <a:p>
                      <a:pPr lvl="0">
                        <a:buNone/>
                      </a:pPr>
                      <a:r>
                        <a:rPr lang="en-US" sz="700" u="none" strike="noStrike" noProof="0"/>
                        <a:t>Parent Notice –Friendly Letter on Truancy Prevention Measures</a:t>
                      </a:r>
                    </a:p>
                    <a:p>
                      <a:pPr lvl="0">
                        <a:buNone/>
                      </a:pPr>
                      <a:r>
                        <a:rPr lang="en-US" sz="700" u="none" strike="noStrike" noProof="0"/>
                        <a:t>Offer end of Marking Period Incentives for Attendance</a:t>
                      </a:r>
                    </a:p>
                  </a:txBody>
                  <a:tcPr marL="9525" marR="9525" marT="9525"/>
                </a:tc>
                <a:tc>
                  <a:txBody>
                    <a:bodyPr/>
                    <a:lstStyle/>
                    <a:p>
                      <a:pPr lvl="0">
                        <a:buNone/>
                      </a:pPr>
                      <a:r>
                        <a:rPr lang="en-US" sz="700" u="none" strike="noStrike" noProof="0">
                          <a:effectLst/>
                        </a:rPr>
                        <a:t>Pre-K Roundup February 2020</a:t>
                      </a:r>
                    </a:p>
                    <a:p>
                      <a:pPr lvl="0">
                        <a:buNone/>
                      </a:pPr>
                      <a:r>
                        <a:rPr lang="en-US" sz="700" u="none" strike="noStrike" noProof="0">
                          <a:effectLst/>
                        </a:rPr>
                        <a:t>EOY- April 2020</a:t>
                      </a:r>
                    </a:p>
                    <a:p>
                      <a:pPr lvl="0">
                        <a:buNone/>
                      </a:pPr>
                      <a:r>
                        <a:rPr lang="en-US" sz="700" u="none" strike="noStrike" noProof="0">
                          <a:effectLst/>
                        </a:rPr>
                        <a:t>July-October</a:t>
                      </a:r>
                      <a:endParaRPr lang="en-US" sz="700"/>
                    </a:p>
                  </a:txBody>
                  <a:tcPr marL="9525" marR="9525" marT="9525"/>
                </a:tc>
                <a:tc>
                  <a:txBody>
                    <a:bodyPr/>
                    <a:lstStyle/>
                    <a:p>
                      <a:pPr lvl="0">
                        <a:buNone/>
                      </a:pPr>
                      <a:r>
                        <a:rPr lang="en-US" sz="700" u="none" strike="noStrike" noProof="0">
                          <a:effectLst/>
                        </a:rPr>
                        <a:t>District Dashboard</a:t>
                      </a:r>
                    </a:p>
                    <a:p>
                      <a:pPr lvl="0">
                        <a:buNone/>
                      </a:pPr>
                      <a:r>
                        <a:rPr lang="en-US" sz="700" u="none" strike="noStrike" noProof="0">
                          <a:effectLst/>
                        </a:rPr>
                        <a:t>PEIMS Leaver Codes</a:t>
                      </a:r>
                    </a:p>
                    <a:p>
                      <a:pPr lvl="0">
                        <a:buNone/>
                      </a:pPr>
                      <a:r>
                        <a:rPr lang="en-US" sz="700" u="none" strike="noStrike" noProof="0">
                          <a:effectLst/>
                        </a:rPr>
                        <a:t>Dashboard</a:t>
                      </a:r>
                      <a:endParaRPr lang="en-US" sz="700"/>
                    </a:p>
                  </a:txBody>
                  <a:tcPr marL="9525" marR="9525" marT="9525"/>
                </a:tc>
                <a:tc>
                  <a:txBody>
                    <a:bodyPr/>
                    <a:lstStyle/>
                    <a:p>
                      <a:pPr lvl="0">
                        <a:buNone/>
                      </a:pPr>
                      <a:r>
                        <a:rPr lang="en-US" sz="700" u="none" strike="noStrike" noProof="0">
                          <a:effectLst/>
                        </a:rPr>
                        <a:t>Increase daily attendance </a:t>
                      </a:r>
                    </a:p>
                    <a:p>
                      <a:pPr lvl="0">
                        <a:buNone/>
                      </a:pPr>
                      <a:r>
                        <a:rPr lang="en-US" sz="700" u="none" strike="noStrike" noProof="0">
                          <a:effectLst/>
                        </a:rPr>
                        <a:t>Per student</a:t>
                      </a:r>
                    </a:p>
                    <a:p>
                      <a:pPr lvl="0">
                        <a:buNone/>
                      </a:pPr>
                      <a:endParaRPr lang="en-US" sz="700" u="none" strike="noStrike" noProof="0" dirty="0">
                        <a:effectLst/>
                      </a:endParaRPr>
                    </a:p>
                  </a:txBody>
                  <a:tcPr marL="9525" marR="9525" marT="9525"/>
                </a:tc>
                <a:tc>
                  <a:txBody>
                    <a:bodyPr/>
                    <a:lstStyle/>
                    <a:p>
                      <a:pPr lvl="0">
                        <a:buNone/>
                      </a:pPr>
                      <a:r>
                        <a:rPr lang="en-US" sz="700" u="none" strike="noStrike" noProof="0">
                          <a:effectLst/>
                        </a:rPr>
                        <a:t>Daily Attendance Reports </a:t>
                      </a:r>
                    </a:p>
                    <a:p>
                      <a:pPr lvl="0">
                        <a:buNone/>
                      </a:pPr>
                      <a:r>
                        <a:rPr lang="en-US" sz="700" u="none" strike="noStrike" noProof="0">
                          <a:effectLst/>
                        </a:rPr>
                        <a:t>District Goal </a:t>
                      </a:r>
                    </a:p>
                  </a:txBody>
                  <a:tcPr marL="9525" marR="9525" marT="9525"/>
                </a:tc>
                <a:tc>
                  <a:txBody>
                    <a:bodyPr/>
                    <a:lstStyle/>
                    <a:p>
                      <a:pPr lvl="0">
                        <a:buNone/>
                      </a:pPr>
                      <a:r>
                        <a:rPr lang="en-US" sz="700" u="none" strike="noStrike" noProof="0">
                          <a:effectLst/>
                        </a:rPr>
                        <a:t>6. Strategies to Increase Parental Involvement a,</a:t>
                      </a:r>
                    </a:p>
                  </a:txBody>
                  <a:tcPr marL="9525" marR="9525" marT="9525"/>
                </a:tc>
                <a:extLst>
                  <a:ext uri="{0D108BD9-81ED-4DB2-BD59-A6C34878D82A}">
                    <a16:rowId xmlns:a16="http://schemas.microsoft.com/office/drawing/2014/main" val="1695768122"/>
                  </a:ext>
                </a:extLst>
              </a:tr>
              <a:tr h="159992">
                <a:tc>
                  <a:txBody>
                    <a:bodyPr/>
                    <a:lstStyle/>
                    <a:p>
                      <a:pPr algn="ctr" rtl="0" fontAlgn="ctr"/>
                      <a:r>
                        <a:rPr lang="en-US" sz="700">
                          <a:effectLst/>
                        </a:rPr>
                        <a:t>Action Steps</a:t>
                      </a: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r>
                        <a:rPr lang="en-US" sz="700">
                          <a:effectLst/>
                        </a:rPr>
                        <a:t> Re</a:t>
                      </a:r>
                    </a:p>
                  </a:txBody>
                  <a:tcPr marL="9525" marR="9525" marT="9525" anchor="ctr"/>
                </a:tc>
                <a:extLst>
                  <a:ext uri="{0D108BD9-81ED-4DB2-BD59-A6C34878D82A}">
                    <a16:rowId xmlns:a16="http://schemas.microsoft.com/office/drawing/2014/main" val="4083853917"/>
                  </a:ext>
                </a:extLst>
              </a:tr>
              <a:tr h="138660">
                <a:tc gridSpan="8">
                  <a:txBody>
                    <a:bodyPr/>
                    <a:lstStyle/>
                    <a:p>
                      <a:pPr lvl="0">
                        <a:buNone/>
                      </a:pPr>
                      <a:r>
                        <a:rPr lang="en-US" sz="700" u="none" strike="noStrike" noProof="0">
                          <a:effectLst/>
                        </a:rPr>
                        <a:t>1) Will send out parent letter regarding Truancy prevention Measures</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966327838"/>
                  </a:ext>
                </a:extLst>
              </a:tr>
              <a:tr h="138660">
                <a:tc gridSpan="8">
                  <a:txBody>
                    <a:bodyPr/>
                    <a:lstStyle/>
                    <a:p>
                      <a:pPr fontAlgn="t"/>
                      <a:r>
                        <a:rPr lang="en-US" sz="700">
                          <a:effectLst/>
                        </a:rPr>
                        <a:t>2) Monitor and Track Daily Attendance using  </a:t>
                      </a:r>
                      <a:r>
                        <a:rPr lang="en-US" sz="700" err="1">
                          <a:effectLst/>
                        </a:rPr>
                        <a:t>ESchool</a:t>
                      </a:r>
                      <a:r>
                        <a:rPr lang="en-US" sz="700">
                          <a:effectLst/>
                        </a:rPr>
                        <a:t> Reports </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3314567721"/>
                  </a:ext>
                </a:extLst>
              </a:tr>
              <a:tr h="138660">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635456670"/>
                  </a:ext>
                </a:extLst>
              </a:tr>
              <a:tr h="890625">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extLst>
                  <a:ext uri="{0D108BD9-81ED-4DB2-BD59-A6C34878D82A}">
                    <a16:rowId xmlns:a16="http://schemas.microsoft.com/office/drawing/2014/main" val="2050424949"/>
                  </a:ext>
                </a:extLst>
              </a:tr>
            </a:tbl>
          </a:graphicData>
        </a:graphic>
      </p:graphicFrame>
    </p:spTree>
    <p:extLst>
      <p:ext uri="{BB962C8B-B14F-4D97-AF65-F5344CB8AC3E}">
        <p14:creationId xmlns:p14="http://schemas.microsoft.com/office/powerpoint/2010/main" val="1206140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A4418C0-9E28-4F88-B456-121874D6EBA1}"/>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24</a:t>
            </a:fld>
            <a:endParaRPr lang="en-US" sz="900"/>
          </a:p>
        </p:txBody>
      </p:sp>
      <p:graphicFrame>
        <p:nvGraphicFramePr>
          <p:cNvPr id="8" name="Table 5">
            <a:extLst>
              <a:ext uri="{FF2B5EF4-FFF2-40B4-BE49-F238E27FC236}">
                <a16:creationId xmlns:a16="http://schemas.microsoft.com/office/drawing/2014/main" id="{8CCDA291-3961-4E7F-B803-15DC255BE689}"/>
              </a:ext>
            </a:extLst>
          </p:cNvPr>
          <p:cNvGraphicFramePr>
            <a:graphicFrameLocks noGrp="1"/>
          </p:cNvGraphicFramePr>
          <p:nvPr/>
        </p:nvGraphicFramePr>
        <p:xfrm>
          <a:off x="118241" y="891737"/>
          <a:ext cx="8878867" cy="4909190"/>
        </p:xfrm>
        <a:graphic>
          <a:graphicData uri="http://schemas.openxmlformats.org/drawingml/2006/table">
            <a:tbl>
              <a:tblPr firstRow="1" bandRow="1">
                <a:tableStyleId>{5C22544A-7EE6-4342-B048-85BDC9FD1C3A}</a:tableStyleId>
              </a:tblPr>
              <a:tblGrid>
                <a:gridCol w="1624946">
                  <a:extLst>
                    <a:ext uri="{9D8B030D-6E8A-4147-A177-3AD203B41FA5}">
                      <a16:colId xmlns:a16="http://schemas.microsoft.com/office/drawing/2014/main" val="3861874168"/>
                    </a:ext>
                  </a:extLst>
                </a:gridCol>
                <a:gridCol w="1046929">
                  <a:extLst>
                    <a:ext uri="{9D8B030D-6E8A-4147-A177-3AD203B41FA5}">
                      <a16:colId xmlns:a16="http://schemas.microsoft.com/office/drawing/2014/main" val="3253071917"/>
                    </a:ext>
                  </a:extLst>
                </a:gridCol>
                <a:gridCol w="1051844">
                  <a:extLst>
                    <a:ext uri="{9D8B030D-6E8A-4147-A177-3AD203B41FA5}">
                      <a16:colId xmlns:a16="http://schemas.microsoft.com/office/drawing/2014/main" val="974722743"/>
                    </a:ext>
                  </a:extLst>
                </a:gridCol>
                <a:gridCol w="651494">
                  <a:extLst>
                    <a:ext uri="{9D8B030D-6E8A-4147-A177-3AD203B41FA5}">
                      <a16:colId xmlns:a16="http://schemas.microsoft.com/office/drawing/2014/main" val="4043029237"/>
                    </a:ext>
                  </a:extLst>
                </a:gridCol>
                <a:gridCol w="1071563">
                  <a:extLst>
                    <a:ext uri="{9D8B030D-6E8A-4147-A177-3AD203B41FA5}">
                      <a16:colId xmlns:a16="http://schemas.microsoft.com/office/drawing/2014/main" val="3500375678"/>
                    </a:ext>
                  </a:extLst>
                </a:gridCol>
                <a:gridCol w="1194729">
                  <a:extLst>
                    <a:ext uri="{9D8B030D-6E8A-4147-A177-3AD203B41FA5}">
                      <a16:colId xmlns:a16="http://schemas.microsoft.com/office/drawing/2014/main" val="2955678808"/>
                    </a:ext>
                  </a:extLst>
                </a:gridCol>
                <a:gridCol w="1537421">
                  <a:extLst>
                    <a:ext uri="{9D8B030D-6E8A-4147-A177-3AD203B41FA5}">
                      <a16:colId xmlns:a16="http://schemas.microsoft.com/office/drawing/2014/main" val="3418067718"/>
                    </a:ext>
                  </a:extLst>
                </a:gridCol>
                <a:gridCol w="699941">
                  <a:extLst>
                    <a:ext uri="{9D8B030D-6E8A-4147-A177-3AD203B41FA5}">
                      <a16:colId xmlns:a16="http://schemas.microsoft.com/office/drawing/2014/main" val="2336731885"/>
                    </a:ext>
                  </a:extLst>
                </a:gridCol>
              </a:tblGrid>
              <a:tr h="338712">
                <a:tc gridSpan="8">
                  <a:txBody>
                    <a:bodyPr/>
                    <a:lstStyle/>
                    <a:p>
                      <a:r>
                        <a:rPr lang="en-US" sz="800" b="1" spc="0" baseline="0">
                          <a:solidFill>
                            <a:schemeClr val="bg1"/>
                          </a:solidFill>
                          <a:latin typeface="+mn-lt"/>
                          <a:cs typeface="Calibri"/>
                        </a:rPr>
                        <a:t>Focus Area 1: Improve Student Achievement, CCMR and Graduation Rate</a:t>
                      </a:r>
                    </a:p>
                    <a:p>
                      <a:pPr lvl="0">
                        <a:lnSpc>
                          <a:spcPct val="90000"/>
                        </a:lnSpc>
                        <a:buNone/>
                      </a:pPr>
                      <a:r>
                        <a:rPr lang="en-US" sz="800" b="1" spc="0" baseline="0">
                          <a:solidFill>
                            <a:schemeClr val="bg1"/>
                          </a:solidFill>
                          <a:latin typeface="+mn-lt"/>
                          <a:cs typeface="Calibri"/>
                        </a:rPr>
                        <a:t>Annual Goal: 100% of the district curriculum will be aligned to the state standards during the 2019-2020 school year.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extLst>
                  <a:ext uri="{0D108BD9-81ED-4DB2-BD59-A6C34878D82A}">
                    <a16:rowId xmlns:a16="http://schemas.microsoft.com/office/drawing/2014/main" val="2942057712"/>
                  </a:ext>
                </a:extLst>
              </a:tr>
              <a:tr h="194310">
                <a:tc gridSpan="8">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800" b="1" spc="0" baseline="0">
                          <a:solidFill>
                            <a:schemeClr val="bg1"/>
                          </a:solidFill>
                          <a:latin typeface="+mn-lt"/>
                          <a:cs typeface="Calibri"/>
                        </a:rPr>
                        <a:t>Objective 1: Curriculum will be horizontally aligned in 2019-2020 in all contents.</a:t>
                      </a:r>
                      <a:endParaRPr lang="en-US" sz="800" spc="0" baseline="0">
                        <a:solidFill>
                          <a:schemeClr val="bg1"/>
                        </a:solidFill>
                        <a:latin typeface="+mn-lt"/>
                        <a:cs typeface="Calibri"/>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1761229800"/>
                  </a:ext>
                </a:extLst>
              </a:tr>
              <a:tr h="349758">
                <a:tc>
                  <a:txBody>
                    <a:bodyPr/>
                    <a:lstStyle/>
                    <a:p>
                      <a:pPr algn="ctr"/>
                      <a:r>
                        <a:rPr lang="en-US" sz="700" b="1" spc="0" baseline="0"/>
                        <a:t>STRATEGIES AND ACTION STEPS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PERSON(S) RESPONSIBLE</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RESOURCES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TIMELINES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EVIDENCE OF IMPLEMENTATION</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EVIDENCE OF IMPACT</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FORMATIVE/SUMMATIVE</a:t>
                      </a:r>
                    </a:p>
                  </a:txBody>
                  <a:tcPr marL="20574" marR="20574"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Title I SCHOOLWIDE COMPONENTS</a:t>
                      </a:r>
                    </a:p>
                  </a:txBody>
                  <a:tcPr marL="20574" marR="20574"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684852603"/>
                  </a:ext>
                </a:extLst>
              </a:tr>
              <a:tr h="990077">
                <a:tc>
                  <a:txBody>
                    <a:bodyPr/>
                    <a:lstStyle/>
                    <a:p>
                      <a:pPr algn="l">
                        <a:lnSpc>
                          <a:spcPct val="90000"/>
                        </a:lnSpc>
                      </a:pPr>
                      <a:r>
                        <a:rPr lang="en-US" sz="800" spc="0" baseline="0">
                          <a:solidFill>
                            <a:schemeClr val="dk1"/>
                          </a:solidFill>
                          <a:latin typeface="+mn-lt"/>
                          <a:ea typeface="+mn-ea"/>
                          <a:cs typeface="Calibri"/>
                        </a:rPr>
                        <a:t>Summer curriculum writing projects for all assessed content areas and grade levels will be scheduled based on a need's assessment using data and trends</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teachers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TEKS resources </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a:t>
                      </a:r>
                      <a:r>
                        <a:rPr lang="en-US" sz="800" spc="0" baseline="0" err="1">
                          <a:latin typeface="+mn-lt"/>
                          <a:cs typeface="Calibri"/>
                        </a:rPr>
                        <a:t>Temry</a:t>
                      </a:r>
                      <a:r>
                        <a:rPr lang="en-US" sz="800" spc="0" baseline="0">
                          <a:latin typeface="+mn-lt"/>
                          <a:cs typeface="Calibri"/>
                        </a:rPr>
                        <a:t> </a:t>
                      </a:r>
                      <a:r>
                        <a:rPr lang="en-US" sz="800" spc="0" baseline="0" err="1">
                          <a:latin typeface="+mn-lt"/>
                          <a:cs typeface="Calibri"/>
                        </a:rPr>
                        <a:t>Cardplates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Calendar</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State and local student data</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June 2019 – Aug. 2020</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documents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Lesson plans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Collaborative Learning Leader [CLL] agendas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Walkthrough documents</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Student Achievement gains on the STAAR</a:t>
                      </a:r>
                    </a:p>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Teacher retention</a:t>
                      </a:r>
                    </a:p>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Results Driven Accountability Report</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97097177"/>
                  </a:ext>
                </a:extLst>
              </a:tr>
              <a:tr h="990077">
                <a:tc>
                  <a:txBody>
                    <a:bodyPr/>
                    <a:lstStyle/>
                    <a:p>
                      <a:pPr marL="0" indent="0" algn="l">
                        <a:lnSpc>
                          <a:spcPct val="90000"/>
                        </a:lnSpc>
                        <a:spcBef>
                          <a:spcPts val="600"/>
                        </a:spcBef>
                      </a:pPr>
                      <a:r>
                        <a:rPr lang="en-US" sz="800" spc="0" baseline="0">
                          <a:latin typeface="+mn-lt"/>
                          <a:cs typeface="Calibri"/>
                        </a:rPr>
                        <a:t>Training will be provided throughout the school year on assessed state standards, Domain I, Domain II, &amp; Domain III, Distinction requirements and the use of data and trends to develop an intentional curriculum for each course.</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teachers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Training materials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Training agendas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Item analysis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Assessed curriculum documents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guides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BM1</a:t>
                      </a:r>
                    </a:p>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BM2</a:t>
                      </a:r>
                    </a:p>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June 2019 Results </a:t>
                      </a:r>
                    </a:p>
                    <a:p>
                      <a:pPr marL="267335" lvl="0" indent="-171450" algn="l">
                        <a:lnSpc>
                          <a:spcPct val="80000"/>
                        </a:lnSpc>
                        <a:spcBef>
                          <a:spcPts val="0"/>
                        </a:spcBef>
                        <a:spcAft>
                          <a:spcPts val="300"/>
                        </a:spcAft>
                        <a:buFont typeface="Calibri" panose="020F0502020204030204" pitchFamily="34" charset="0"/>
                        <a:buChar char="−"/>
                      </a:pP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Agendas and sign-in sheets</a:t>
                      </a:r>
                    </a:p>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District assessments </a:t>
                      </a:r>
                    </a:p>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State</a:t>
                      </a:r>
                      <a:r>
                        <a:rPr sz="800" spc="0" baseline="0">
                          <a:latin typeface="+mn-lt"/>
                          <a:cs typeface="Calibri"/>
                        </a:rPr>
                        <a:t> and</a:t>
                      </a:r>
                      <a:r>
                        <a:rPr lang="en-US" sz="800" spc="0" baseline="0">
                          <a:latin typeface="+mn-lt"/>
                          <a:cs typeface="Calibri"/>
                        </a:rPr>
                        <a:t> regional</a:t>
                      </a:r>
                      <a:r>
                        <a:rPr sz="800" spc="0" baseline="0">
                          <a:latin typeface="+mn-lt"/>
                          <a:cs typeface="Calibri"/>
                        </a:rPr>
                        <a:t> </a:t>
                      </a:r>
                      <a:r>
                        <a:rPr lang="en-US" sz="800" spc="0" baseline="0">
                          <a:latin typeface="+mn-lt"/>
                          <a:cs typeface="Calibri"/>
                        </a:rPr>
                        <a:t>accountability </a:t>
                      </a:r>
                      <a:r>
                        <a:rPr sz="800" spc="0" baseline="0">
                          <a:latin typeface="+mn-lt"/>
                          <a:cs typeface="Calibri"/>
                        </a:rPr>
                        <a:t>documents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sz="800" spc="0" baseline="0">
                          <a:latin typeface="+mn-lt"/>
                          <a:cs typeface="Calibri"/>
                        </a:rPr>
                        <a:t>Student</a:t>
                      </a:r>
                      <a:r>
                        <a:rPr lang="en-US" sz="800" spc="0" baseline="0">
                          <a:latin typeface="+mn-lt"/>
                          <a:cs typeface="Calibri"/>
                        </a:rPr>
                        <a:t> achievement </a:t>
                      </a:r>
                      <a:r>
                        <a:rPr sz="800" spc="0" baseline="0">
                          <a:latin typeface="+mn-lt"/>
                          <a:cs typeface="Calibri"/>
                        </a:rPr>
                        <a:t>gains on the</a:t>
                      </a:r>
                      <a:r>
                        <a:rPr lang="en-US" sz="800" spc="0" baseline="0">
                          <a:latin typeface="+mn-lt"/>
                          <a:cs typeface="Calibri"/>
                        </a:rPr>
                        <a:t> </a:t>
                      </a:r>
                      <a:r>
                        <a:rPr sz="800" spc="0" baseline="0">
                          <a:latin typeface="+mn-lt"/>
                          <a:cs typeface="Calibri"/>
                        </a:rPr>
                        <a:t> STAAR, Domain</a:t>
                      </a:r>
                      <a:r>
                        <a:rPr lang="en-US" sz="800" spc="0" baseline="0">
                          <a:latin typeface="+mn-lt"/>
                          <a:cs typeface="Calibri"/>
                        </a:rPr>
                        <a:t> </a:t>
                      </a:r>
                      <a:r>
                        <a:rPr sz="800" spc="0" baseline="0">
                          <a:latin typeface="+mn-lt"/>
                          <a:cs typeface="Calibri"/>
                        </a:rPr>
                        <a:t>III, TELPAS,</a:t>
                      </a:r>
                      <a:r>
                        <a:rPr lang="en-US" sz="800" spc="0" baseline="0">
                          <a:latin typeface="+mn-lt"/>
                          <a:cs typeface="Calibri"/>
                        </a:rPr>
                        <a:t> Results Driven Accountability Report</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2827570"/>
                  </a:ext>
                </a:extLst>
              </a:tr>
              <a:tr h="990077">
                <a:tc>
                  <a:txBody>
                    <a:bodyPr/>
                    <a:lstStyle/>
                    <a:p>
                      <a:pPr marL="0" indent="0" algn="l">
                        <a:lnSpc>
                          <a:spcPct val="90000"/>
                        </a:lnSpc>
                        <a:spcBef>
                          <a:spcPts val="600"/>
                        </a:spcBef>
                      </a:pPr>
                      <a:r>
                        <a:rPr lang="en-US" sz="800" spc="0" baseline="0">
                          <a:latin typeface="+mn-lt"/>
                          <a:cs typeface="Calibri"/>
                        </a:rPr>
                        <a:t>Curriculum documents</a:t>
                      </a:r>
                      <a:r>
                        <a:rPr sz="800" spc="0" baseline="0">
                          <a:latin typeface="+mn-lt"/>
                          <a:cs typeface="Calibri"/>
                        </a:rPr>
                        <a:t> will include </a:t>
                      </a:r>
                      <a:r>
                        <a:rPr lang="en-US" sz="800" spc="0" baseline="0">
                          <a:latin typeface="+mn-lt"/>
                          <a:cs typeface="Calibri"/>
                        </a:rPr>
                        <a:t> </a:t>
                      </a:r>
                      <a:r>
                        <a:rPr sz="800" spc="0" baseline="0">
                          <a:latin typeface="+mn-lt"/>
                          <a:cs typeface="Calibri"/>
                        </a:rPr>
                        <a:t>ELPS</a:t>
                      </a:r>
                      <a:r>
                        <a:rPr lang="en-US" sz="800" spc="0" baseline="0">
                          <a:latin typeface="+mn-lt"/>
                          <a:cs typeface="Calibri"/>
                        </a:rPr>
                        <a:t> strategies, </a:t>
                      </a:r>
                      <a:r>
                        <a:rPr sz="800" spc="0" baseline="0">
                          <a:latin typeface="+mn-lt"/>
                          <a:cs typeface="Calibri"/>
                        </a:rPr>
                        <a:t>accommodations,</a:t>
                      </a:r>
                      <a:r>
                        <a:rPr lang="en-US" sz="800" spc="0" baseline="0">
                          <a:latin typeface="+mn-lt"/>
                          <a:cs typeface="Calibri"/>
                        </a:rPr>
                        <a:t> </a:t>
                      </a:r>
                      <a:r>
                        <a:rPr sz="800" spc="0" baseline="0">
                          <a:latin typeface="+mn-lt"/>
                          <a:cs typeface="Calibri"/>
                        </a:rPr>
                        <a:t>differentiated instruction for All</a:t>
                      </a:r>
                      <a:r>
                        <a:rPr lang="en-US" sz="800" spc="0" baseline="0">
                          <a:latin typeface="+mn-lt"/>
                          <a:cs typeface="Calibri"/>
                        </a:rPr>
                        <a:t> </a:t>
                      </a:r>
                      <a:r>
                        <a:rPr sz="800" spc="0" baseline="0">
                          <a:latin typeface="+mn-lt"/>
                          <a:cs typeface="Calibri"/>
                        </a:rPr>
                        <a:t>Students</a:t>
                      </a:r>
                      <a:r>
                        <a:rPr lang="en-US" sz="800" spc="0" baseline="0">
                          <a:latin typeface="+mn-lt"/>
                          <a:cs typeface="Calibri"/>
                        </a:rPr>
                        <a:t>.</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coaches</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Dual Language Director</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lnSpc>
                          <a:spcPct val="80000"/>
                        </a:lnSpc>
                        <a:spcBef>
                          <a:spcPts val="0"/>
                        </a:spcBef>
                        <a:spcAft>
                          <a:spcPts val="300"/>
                        </a:spcAft>
                        <a:buNone/>
                      </a:pPr>
                      <a:r>
                        <a:rPr lang="en-US" sz="800" spc="0" baseline="0">
                          <a:latin typeface="+mn-lt"/>
                          <a:cs typeface="Calibri"/>
                        </a:rPr>
                        <a:t>-English Language Proficiency documents</a:t>
                      </a:r>
                    </a:p>
                    <a:p>
                      <a:pPr marL="0" lvl="0" indent="0" algn="l">
                        <a:lnSpc>
                          <a:spcPct val="80000"/>
                        </a:lnSpc>
                        <a:spcBef>
                          <a:spcPts val="0"/>
                        </a:spcBef>
                        <a:spcAft>
                          <a:spcPts val="300"/>
                        </a:spcAft>
                        <a:buNone/>
                      </a:pPr>
                      <a:r>
                        <a:rPr lang="en-US" sz="800" spc="0" baseline="0">
                          <a:latin typeface="+mn-lt"/>
                          <a:cs typeface="Calibri"/>
                        </a:rPr>
                        <a:t>-individual student accommodations for each content</a:t>
                      </a:r>
                    </a:p>
                    <a:p>
                      <a:pPr marL="0" lvl="0" indent="0" algn="l">
                        <a:lnSpc>
                          <a:spcPct val="80000"/>
                        </a:lnSpc>
                        <a:spcBef>
                          <a:spcPts val="0"/>
                        </a:spcBef>
                        <a:spcAft>
                          <a:spcPts val="300"/>
                        </a:spcAft>
                        <a:buNone/>
                      </a:pPr>
                      <a:r>
                        <a:rPr lang="en-US" sz="800" spc="0" baseline="0">
                          <a:latin typeface="+mn-lt"/>
                          <a:cs typeface="Calibri"/>
                        </a:rPr>
                        <a:t>-lesson that differentiate instructions </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Sep. 2019 – Aug. 2020</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Curriculum documents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Lesson plans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CLL agendas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Walkthrough documents</a:t>
                      </a:r>
                    </a:p>
                    <a:p>
                      <a:pPr marL="267335" marR="73025" lvl="0" indent="-171450" algn="l">
                        <a:lnSpc>
                          <a:spcPct val="80000"/>
                        </a:lnSpc>
                        <a:spcBef>
                          <a:spcPts val="0"/>
                        </a:spcBef>
                        <a:spcAft>
                          <a:spcPts val="300"/>
                        </a:spcAft>
                        <a:buFont typeface="Calibri" panose="020F0502020204030204" pitchFamily="34" charset="0"/>
                        <a:buChar char="−"/>
                      </a:pP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Student achievement gains on the  STAAR, Domain III, TELPAS, Results Driven Accountability Report</a:t>
                      </a:r>
                      <a:endParaRPr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4109228"/>
                  </a:ext>
                </a:extLst>
              </a:tr>
              <a:tr h="990077">
                <a:tc>
                  <a:txBody>
                    <a:bodyPr/>
                    <a:lstStyle/>
                    <a:p>
                      <a:pPr marL="0" indent="0" algn="l">
                        <a:lnSpc>
                          <a:spcPct val="90000"/>
                        </a:lnSpc>
                        <a:spcBef>
                          <a:spcPts val="600"/>
                        </a:spcBef>
                      </a:pPr>
                      <a:r>
                        <a:rPr lang="en-US" sz="800" spc="0" baseline="0">
                          <a:latin typeface="+mn-lt"/>
                          <a:cs typeface="Calibri"/>
                        </a:rPr>
                        <a:t>Testing calendars and instructional timelines  will be written each school year for all assessed courses and shared with principals to provide district-wide alignment of assessments.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Assessment Director</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Coordinators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Assessment calendar</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Instructional timelines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Assessed curriculum</a:t>
                      </a:r>
                    </a:p>
                    <a:p>
                      <a:pPr marL="0" lvl="0" indent="0" algn="l">
                        <a:lnSpc>
                          <a:spcPct val="80000"/>
                        </a:lnSpc>
                        <a:spcBef>
                          <a:spcPts val="0"/>
                        </a:spcBef>
                        <a:spcAft>
                          <a:spcPts val="300"/>
                        </a:spcAft>
                        <a:buNone/>
                      </a:pPr>
                      <a:endParaRPr lang="en-US" sz="800" spc="0" baseline="0">
                        <a:latin typeface="+mn-lt"/>
                        <a:cs typeface="Calibri"/>
                      </a:endParaRPr>
                    </a:p>
                    <a:p>
                      <a:pPr marL="112395" lvl="0" indent="-112395" algn="l">
                        <a:lnSpc>
                          <a:spcPct val="80000"/>
                        </a:lnSpc>
                        <a:spcBef>
                          <a:spcPts val="0"/>
                        </a:spcBef>
                        <a:spcAft>
                          <a:spcPts val="300"/>
                        </a:spcAft>
                        <a:buFont typeface="Calibri" panose="020F0502020204030204" pitchFamily="34" charset="0"/>
                        <a:buChar char="−"/>
                      </a:pPr>
                      <a:endParaRPr lang="en-US"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Sep. 2019 – Aug. 2020</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119380" indent="-112395" algn="l">
                        <a:lnSpc>
                          <a:spcPct val="80000"/>
                        </a:lnSpc>
                        <a:spcBef>
                          <a:spcPts val="0"/>
                        </a:spcBef>
                        <a:spcAft>
                          <a:spcPts val="300"/>
                        </a:spcAft>
                        <a:buFont typeface="Calibri" panose="020F0502020204030204" pitchFamily="34" charset="0"/>
                        <a:buChar char="−"/>
                      </a:pPr>
                      <a:r>
                        <a:rPr sz="800" spc="0" baseline="0">
                          <a:latin typeface="+mn-lt"/>
                          <a:cs typeface="Calibri"/>
                        </a:rPr>
                        <a:t>Completed </a:t>
                      </a:r>
                      <a:r>
                        <a:rPr lang="en-US" sz="800" spc="0" baseline="0">
                          <a:latin typeface="+mn-lt"/>
                          <a:cs typeface="Calibri"/>
                        </a:rPr>
                        <a:t>testing calendars and timelines</a:t>
                      </a:r>
                    </a:p>
                    <a:p>
                      <a:pPr marL="112395" marR="11938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Agendas and sign in sheets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Student achievement gains on the  STAAR, Domain III, TELPAS, Results Driven Accountability Report</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 II,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Education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4131851"/>
                  </a:ext>
                </a:extLst>
              </a:tr>
            </a:tbl>
          </a:graphicData>
        </a:graphic>
      </p:graphicFrame>
      <p:graphicFrame>
        <p:nvGraphicFramePr>
          <p:cNvPr id="3" name="Table 2">
            <a:extLst>
              <a:ext uri="{FF2B5EF4-FFF2-40B4-BE49-F238E27FC236}">
                <a16:creationId xmlns:a16="http://schemas.microsoft.com/office/drawing/2014/main" id="{5EB550BA-61C7-4A25-8AC6-028340D5D590}"/>
              </a:ext>
            </a:extLst>
          </p:cNvPr>
          <p:cNvGraphicFramePr>
            <a:graphicFrameLocks noGrp="1"/>
          </p:cNvGraphicFramePr>
          <p:nvPr>
            <p:extLst>
              <p:ext uri="{D42A27DB-BD31-4B8C-83A1-F6EECF244321}">
                <p14:modId xmlns:p14="http://schemas.microsoft.com/office/powerpoint/2010/main" val="2082292436"/>
              </p:ext>
            </p:extLst>
          </p:nvPr>
        </p:nvGraphicFramePr>
        <p:xfrm>
          <a:off x="120650" y="246697"/>
          <a:ext cx="8959952" cy="6138075"/>
        </p:xfrm>
        <a:graphic>
          <a:graphicData uri="http://schemas.openxmlformats.org/drawingml/2006/table">
            <a:tbl>
              <a:tblPr firstRow="1" bandRow="1">
                <a:tableStyleId>{21E4AEA4-8DFA-4A89-87EB-49C32662AFE0}</a:tableStyleId>
              </a:tblPr>
              <a:tblGrid>
                <a:gridCol w="1362075">
                  <a:extLst>
                    <a:ext uri="{9D8B030D-6E8A-4147-A177-3AD203B41FA5}">
                      <a16:colId xmlns:a16="http://schemas.microsoft.com/office/drawing/2014/main" val="215871438"/>
                    </a:ext>
                  </a:extLst>
                </a:gridCol>
                <a:gridCol w="1047750">
                  <a:extLst>
                    <a:ext uri="{9D8B030D-6E8A-4147-A177-3AD203B41FA5}">
                      <a16:colId xmlns:a16="http://schemas.microsoft.com/office/drawing/2014/main" val="792922077"/>
                    </a:ext>
                  </a:extLst>
                </a:gridCol>
                <a:gridCol w="1035169">
                  <a:extLst>
                    <a:ext uri="{9D8B030D-6E8A-4147-A177-3AD203B41FA5}">
                      <a16:colId xmlns:a16="http://schemas.microsoft.com/office/drawing/2014/main" val="2958357903"/>
                    </a:ext>
                  </a:extLst>
                </a:gridCol>
                <a:gridCol w="878357">
                  <a:extLst>
                    <a:ext uri="{9D8B030D-6E8A-4147-A177-3AD203B41FA5}">
                      <a16:colId xmlns:a16="http://schemas.microsoft.com/office/drawing/2014/main" val="1608224867"/>
                    </a:ext>
                  </a:extLst>
                </a:gridCol>
                <a:gridCol w="1299394">
                  <a:extLst>
                    <a:ext uri="{9D8B030D-6E8A-4147-A177-3AD203B41FA5}">
                      <a16:colId xmlns:a16="http://schemas.microsoft.com/office/drawing/2014/main" val="1790937408"/>
                    </a:ext>
                  </a:extLst>
                </a:gridCol>
                <a:gridCol w="1000664">
                  <a:extLst>
                    <a:ext uri="{9D8B030D-6E8A-4147-A177-3AD203B41FA5}">
                      <a16:colId xmlns:a16="http://schemas.microsoft.com/office/drawing/2014/main" val="4202053961"/>
                    </a:ext>
                  </a:extLst>
                </a:gridCol>
                <a:gridCol w="860168">
                  <a:extLst>
                    <a:ext uri="{9D8B030D-6E8A-4147-A177-3AD203B41FA5}">
                      <a16:colId xmlns:a16="http://schemas.microsoft.com/office/drawing/2014/main" val="960381410"/>
                    </a:ext>
                  </a:extLst>
                </a:gridCol>
                <a:gridCol w="1476375">
                  <a:extLst>
                    <a:ext uri="{9D8B030D-6E8A-4147-A177-3AD203B41FA5}">
                      <a16:colId xmlns:a16="http://schemas.microsoft.com/office/drawing/2014/main" val="320234969"/>
                    </a:ext>
                  </a:extLst>
                </a:gridCol>
              </a:tblGrid>
              <a:tr h="138660">
                <a:tc>
                  <a:txBody>
                    <a:bodyPr/>
                    <a:lstStyle/>
                    <a:p>
                      <a:pPr rtl="0" fontAlgn="ctr"/>
                      <a:r>
                        <a:rPr lang="en-US" sz="700">
                          <a:effectLst/>
                        </a:rPr>
                        <a:t>Goal Area:  4</a:t>
                      </a:r>
                      <a:endParaRPr lang="en-US" sz="700" dirty="0">
                        <a:effectLst/>
                      </a:endParaRPr>
                    </a:p>
                  </a:txBody>
                  <a:tcPr marL="9525" marR="9525" marT="9525" anchor="ctr"/>
                </a:tc>
                <a:tc gridSpan="7">
                  <a:txBody>
                    <a:bodyPr/>
                    <a:lstStyle/>
                    <a:p>
                      <a:pPr lvl="0">
                        <a:buNone/>
                      </a:pPr>
                      <a:r>
                        <a:rPr lang="en-US" sz="700">
                          <a:effectLst/>
                        </a:rPr>
                        <a:t>Increase staff quality, recruitment and retention </a:t>
                      </a:r>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3932193273"/>
                  </a:ext>
                </a:extLst>
              </a:tr>
              <a:tr h="319986">
                <a:tc>
                  <a:txBody>
                    <a:bodyPr/>
                    <a:lstStyle/>
                    <a:p>
                      <a:pPr rtl="0" fontAlgn="ctr"/>
                      <a:r>
                        <a:rPr lang="en-US" sz="700">
                          <a:effectLst/>
                        </a:rPr>
                        <a:t>Annual Goal 4:</a:t>
                      </a:r>
                      <a:endParaRPr lang="en-US" sz="700" dirty="0">
                        <a:effectLst/>
                      </a:endParaRPr>
                    </a:p>
                  </a:txBody>
                  <a:tcPr marL="9525" marR="9525" marT="9525" anchor="ctr"/>
                </a:tc>
                <a:tc gridSpan="7">
                  <a:txBody>
                    <a:bodyPr/>
                    <a:lstStyle/>
                    <a:p>
                      <a:pPr lvl="0" algn="l">
                        <a:lnSpc>
                          <a:spcPct val="100000"/>
                        </a:lnSpc>
                        <a:spcBef>
                          <a:spcPts val="0"/>
                        </a:spcBef>
                        <a:spcAft>
                          <a:spcPts val="0"/>
                        </a:spcAft>
                        <a:buNone/>
                      </a:pPr>
                      <a:endParaRPr lang="en-US" sz="700" u="none" strike="noStrike" noProof="0" dirty="0">
                        <a:effectLst/>
                      </a:endParaRPr>
                    </a:p>
                    <a:p>
                      <a:pPr lvl="0" algn="l">
                        <a:lnSpc>
                          <a:spcPct val="100000"/>
                        </a:lnSpc>
                        <a:spcBef>
                          <a:spcPts val="0"/>
                        </a:spcBef>
                        <a:spcAft>
                          <a:spcPts val="0"/>
                        </a:spcAft>
                        <a:buNone/>
                      </a:pPr>
                      <a:r>
                        <a:rPr lang="en-US" sz="700" u="none" strike="noStrike" noProof="0">
                          <a:effectLst/>
                        </a:rPr>
                        <a:t>The number of highly Effective Teachers based on the </a:t>
                      </a:r>
                      <a:r>
                        <a:rPr lang="en-US" sz="700" u="none" strike="noStrike" noProof="0" err="1">
                          <a:effectLst/>
                        </a:rPr>
                        <a:t>McRel</a:t>
                      </a:r>
                      <a:r>
                        <a:rPr lang="en-US" sz="700" u="none" strike="noStrike" noProof="0">
                          <a:effectLst/>
                        </a:rPr>
                        <a:t> Evaluation will increase from   37%  to 42%   by June of 2021.</a:t>
                      </a:r>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409276491"/>
                  </a:ext>
                </a:extLst>
              </a:tr>
              <a:tr h="138660">
                <a:tc>
                  <a:txBody>
                    <a:bodyPr/>
                    <a:lstStyle/>
                    <a:p>
                      <a:pPr rtl="0" fontAlgn="ctr"/>
                      <a:r>
                        <a:rPr lang="en-US" sz="700">
                          <a:effectLst/>
                        </a:rPr>
                        <a:t>Objective 1:</a:t>
                      </a:r>
                      <a:endParaRPr lang="en-US" sz="700" dirty="0">
                        <a:effectLst/>
                      </a:endParaRPr>
                    </a:p>
                  </a:txBody>
                  <a:tcPr marL="9525" marR="9525" marT="9525" anchor="ctr"/>
                </a:tc>
                <a:tc gridSpan="7">
                  <a:txBody>
                    <a:bodyPr/>
                    <a:lstStyle/>
                    <a:p>
                      <a:pPr lvl="0" algn="l">
                        <a:lnSpc>
                          <a:spcPct val="100000"/>
                        </a:lnSpc>
                        <a:spcBef>
                          <a:spcPts val="0"/>
                        </a:spcBef>
                        <a:spcAft>
                          <a:spcPts val="0"/>
                        </a:spcAft>
                        <a:buNone/>
                      </a:pPr>
                      <a:r>
                        <a:rPr lang="en-US" sz="700" u="none" strike="noStrike" noProof="0">
                          <a:effectLst/>
                        </a:rPr>
                        <a:t>The number of highly Effective Teachers based on the </a:t>
                      </a:r>
                      <a:r>
                        <a:rPr lang="en-US" sz="700" u="none" strike="noStrike" noProof="0" err="1">
                          <a:effectLst/>
                        </a:rPr>
                        <a:t>McRel</a:t>
                      </a:r>
                      <a:r>
                        <a:rPr lang="en-US" sz="700" u="none" strike="noStrike" noProof="0">
                          <a:effectLst/>
                        </a:rPr>
                        <a:t> Evaluation will increase  from 37 % to 42% by June 2021..</a:t>
                      </a:r>
                      <a:endParaRPr lang="en-US" sz="700" dirty="0"/>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709945481"/>
                  </a:ext>
                </a:extLst>
              </a:tr>
              <a:tr h="303986">
                <a:tc>
                  <a:txBody>
                    <a:bodyPr/>
                    <a:lstStyle/>
                    <a:p>
                      <a:pPr algn="ctr" rtl="0" fontAlgn="ctr"/>
                      <a:r>
                        <a:rPr lang="en-US" sz="700">
                          <a:effectLst/>
                        </a:rPr>
                        <a:t>Strategy 1</a:t>
                      </a:r>
                      <a:endParaRPr lang="en-US" sz="700" dirty="0">
                        <a:effectLst/>
                      </a:endParaRPr>
                    </a:p>
                  </a:txBody>
                  <a:tcPr marL="9525" marR="9525" marT="9525" anchor="ctr"/>
                </a:tc>
                <a:tc>
                  <a:txBody>
                    <a:bodyPr/>
                    <a:lstStyle/>
                    <a:p>
                      <a:pPr algn="ctr" rtl="0" fontAlgn="ctr"/>
                      <a:r>
                        <a:rPr lang="en-US" sz="700">
                          <a:effectLst/>
                        </a:rPr>
                        <a:t>Persons Responsible/Title</a:t>
                      </a:r>
                      <a:endParaRPr lang="en-US" sz="700" dirty="0">
                        <a:effectLst/>
                      </a:endParaRPr>
                    </a:p>
                  </a:txBody>
                  <a:tcPr marL="9525" marR="9525" marT="9525" anchor="ctr"/>
                </a:tc>
                <a:tc>
                  <a:txBody>
                    <a:bodyPr/>
                    <a:lstStyle/>
                    <a:p>
                      <a:pPr algn="ctr" rtl="0" fontAlgn="ctr"/>
                      <a:r>
                        <a:rPr lang="en-US" sz="700">
                          <a:effectLst/>
                        </a:rPr>
                        <a:t>Resources</a:t>
                      </a:r>
                      <a:endParaRPr lang="en-US" sz="700" dirty="0">
                        <a:effectLst/>
                      </a:endParaRPr>
                    </a:p>
                  </a:txBody>
                  <a:tcPr marL="9525" marR="9525" marT="9525" anchor="ctr"/>
                </a:tc>
                <a:tc>
                  <a:txBody>
                    <a:bodyPr/>
                    <a:lstStyle/>
                    <a:p>
                      <a:pPr algn="ctr" rtl="0" fontAlgn="ctr"/>
                      <a:r>
                        <a:rPr lang="en-US" sz="700">
                          <a:effectLst/>
                        </a:rPr>
                        <a:t>Timeline</a:t>
                      </a:r>
                      <a:endParaRPr lang="en-US" sz="700" dirty="0">
                        <a:effectLst/>
                      </a:endParaRPr>
                    </a:p>
                  </a:txBody>
                  <a:tcPr marL="9525" marR="9525" marT="9525" anchor="ctr"/>
                </a:tc>
                <a:tc>
                  <a:txBody>
                    <a:bodyPr/>
                    <a:lstStyle/>
                    <a:p>
                      <a:pPr algn="ctr" rtl="0" fontAlgn="ctr"/>
                      <a:r>
                        <a:rPr lang="en-US" sz="700">
                          <a:effectLst/>
                        </a:rPr>
                        <a:t>Evidence of Implementation</a:t>
                      </a:r>
                      <a:endParaRPr lang="en-US" sz="700" dirty="0">
                        <a:effectLst/>
                      </a:endParaRPr>
                    </a:p>
                  </a:txBody>
                  <a:tcPr marL="9525" marR="9525" marT="9525" anchor="ctr"/>
                </a:tc>
                <a:tc>
                  <a:txBody>
                    <a:bodyPr/>
                    <a:lstStyle/>
                    <a:p>
                      <a:pPr algn="ctr" rtl="0" fontAlgn="ctr"/>
                      <a:r>
                        <a:rPr lang="en-US" sz="700">
                          <a:effectLst/>
                        </a:rPr>
                        <a:t>Evidence of Impact</a:t>
                      </a:r>
                      <a:endParaRPr lang="en-US" sz="700" dirty="0">
                        <a:effectLst/>
                      </a:endParaRPr>
                    </a:p>
                  </a:txBody>
                  <a:tcPr marL="9525" marR="9525" marT="9525" anchor="ctr"/>
                </a:tc>
                <a:tc>
                  <a:txBody>
                    <a:bodyPr/>
                    <a:lstStyle/>
                    <a:p>
                      <a:pPr algn="ctr" rtl="0" fontAlgn="ctr"/>
                      <a:r>
                        <a:rPr lang="en-US" sz="700">
                          <a:effectLst/>
                        </a:rPr>
                        <a:t>Formative/ Summative Assessment</a:t>
                      </a:r>
                      <a:endParaRPr lang="en-US" sz="700" dirty="0">
                        <a:effectLst/>
                      </a:endParaRPr>
                    </a:p>
                  </a:txBody>
                  <a:tcPr marL="9525" marR="9525" marT="9525" anchor="ctr"/>
                </a:tc>
                <a:tc>
                  <a:txBody>
                    <a:bodyPr/>
                    <a:lstStyle/>
                    <a:p>
                      <a:pPr algn="ctr" rtl="0" fontAlgn="ctr"/>
                      <a:r>
                        <a:rPr lang="en-US" sz="700">
                          <a:effectLst/>
                        </a:rPr>
                        <a:t>Title-I School- wide Component</a:t>
                      </a:r>
                      <a:endParaRPr lang="en-US" sz="700" dirty="0">
                        <a:effectLst/>
                      </a:endParaRPr>
                    </a:p>
                  </a:txBody>
                  <a:tcPr marL="9525" marR="9525" marT="9525" anchor="ctr"/>
                </a:tc>
                <a:extLst>
                  <a:ext uri="{0D108BD9-81ED-4DB2-BD59-A6C34878D82A}">
                    <a16:rowId xmlns:a16="http://schemas.microsoft.com/office/drawing/2014/main" val="3617694064"/>
                  </a:ext>
                </a:extLst>
              </a:tr>
              <a:tr h="1149350">
                <a:tc>
                  <a:txBody>
                    <a:bodyPr/>
                    <a:lstStyle/>
                    <a:p>
                      <a:pPr lvl="0" algn="l">
                        <a:lnSpc>
                          <a:spcPct val="100000"/>
                        </a:lnSpc>
                        <a:spcBef>
                          <a:spcPts val="0"/>
                        </a:spcBef>
                        <a:spcAft>
                          <a:spcPts val="0"/>
                        </a:spcAft>
                        <a:buNone/>
                      </a:pPr>
                      <a:r>
                        <a:rPr lang="en-US" sz="700" u="none" strike="noStrike" noProof="0">
                          <a:effectLst/>
                        </a:rPr>
                        <a:t>Instructional coaching support will be provided for all teachers based on </a:t>
                      </a:r>
                      <a:r>
                        <a:rPr lang="en-US" sz="700" u="none" strike="noStrike" noProof="0" err="1">
                          <a:effectLst/>
                        </a:rPr>
                        <a:t>McRel</a:t>
                      </a:r>
                      <a:r>
                        <a:rPr lang="en-US" sz="700" u="none" strike="noStrike" noProof="0">
                          <a:effectLst/>
                        </a:rPr>
                        <a:t> Effectiveness rating. </a:t>
                      </a:r>
                      <a:endParaRPr lang="en-US" sz="700" u="none" strike="noStrike" noProof="0" dirty="0">
                        <a:effectLst/>
                      </a:endParaRPr>
                    </a:p>
                  </a:txBody>
                  <a:tcPr marL="9525" marR="9525" marT="9525"/>
                </a:tc>
                <a:tc>
                  <a:txBody>
                    <a:bodyPr/>
                    <a:lstStyle/>
                    <a:p>
                      <a:pPr rtl="0" fontAlgn="t"/>
                      <a:r>
                        <a:rPr lang="en-US" sz="700">
                          <a:effectLst/>
                        </a:rPr>
                        <a:t>Teachers</a:t>
                      </a:r>
                    </a:p>
                    <a:p>
                      <a:pPr lvl="0">
                        <a:buNone/>
                      </a:pPr>
                      <a:r>
                        <a:rPr lang="en-US" sz="700">
                          <a:effectLst/>
                        </a:rPr>
                        <a:t>Collaborative Learning Leader</a:t>
                      </a:r>
                    </a:p>
                    <a:p>
                      <a:pPr lvl="0">
                        <a:buNone/>
                      </a:pPr>
                      <a:r>
                        <a:rPr lang="en-US" sz="700">
                          <a:effectLst/>
                        </a:rPr>
                        <a:t>Grade Level Chairs</a:t>
                      </a:r>
                    </a:p>
                    <a:p>
                      <a:pPr lvl="0">
                        <a:buNone/>
                      </a:pPr>
                      <a:r>
                        <a:rPr lang="en-US" sz="700">
                          <a:effectLst/>
                        </a:rPr>
                        <a:t>Principal</a:t>
                      </a:r>
                    </a:p>
                    <a:p>
                      <a:pPr lvl="0">
                        <a:buNone/>
                      </a:pPr>
                      <a:r>
                        <a:rPr lang="en-US" sz="700">
                          <a:effectLst/>
                        </a:rPr>
                        <a:t>Assistant Principal</a:t>
                      </a:r>
                    </a:p>
                    <a:p>
                      <a:pPr lvl="0">
                        <a:buNone/>
                      </a:pPr>
                      <a:r>
                        <a:rPr lang="en-US" sz="700">
                          <a:effectLst/>
                        </a:rPr>
                        <a:t>ACT RGV Supervisor</a:t>
                      </a:r>
                    </a:p>
                    <a:p>
                      <a:pPr lvl="0">
                        <a:buNone/>
                      </a:pPr>
                      <a:r>
                        <a:rPr lang="en-US" sz="700">
                          <a:effectLst/>
                        </a:rPr>
                        <a:t>Instructional Coach </a:t>
                      </a:r>
                    </a:p>
                  </a:txBody>
                  <a:tcPr marL="9525" marR="9525" marT="9525"/>
                </a:tc>
                <a:tc>
                  <a:txBody>
                    <a:bodyPr/>
                    <a:lstStyle/>
                    <a:p>
                      <a:pPr rtl="0" fontAlgn="t"/>
                      <a:r>
                        <a:rPr lang="en-US" sz="700" err="1">
                          <a:effectLst/>
                        </a:rPr>
                        <a:t>McREl</a:t>
                      </a:r>
                      <a:r>
                        <a:rPr lang="en-US" sz="700">
                          <a:effectLst/>
                        </a:rPr>
                        <a:t> Rubric</a:t>
                      </a:r>
                    </a:p>
                    <a:p>
                      <a:pPr lvl="0">
                        <a:buNone/>
                      </a:pPr>
                      <a:r>
                        <a:rPr lang="en-US" sz="700" err="1">
                          <a:effectLst/>
                        </a:rPr>
                        <a:t>Mcrel</a:t>
                      </a:r>
                      <a:r>
                        <a:rPr lang="en-US" sz="700">
                          <a:effectLst/>
                        </a:rPr>
                        <a:t> Staff Development</a:t>
                      </a:r>
                    </a:p>
                    <a:p>
                      <a:pPr lvl="0">
                        <a:buNone/>
                      </a:pPr>
                      <a:r>
                        <a:rPr lang="en-US" sz="700">
                          <a:effectLst/>
                        </a:rPr>
                        <a:t>Student Learning Objectives</a:t>
                      </a:r>
                    </a:p>
                    <a:p>
                      <a:pPr lvl="0">
                        <a:buNone/>
                      </a:pPr>
                      <a:r>
                        <a:rPr lang="en-US" sz="700">
                          <a:effectLst/>
                        </a:rPr>
                        <a:t>Self – Assessment</a:t>
                      </a:r>
                    </a:p>
                    <a:p>
                      <a:pPr lvl="0">
                        <a:buNone/>
                      </a:pPr>
                      <a:r>
                        <a:rPr lang="en-US" sz="700">
                          <a:effectLst/>
                        </a:rPr>
                        <a:t>PD Goals</a:t>
                      </a:r>
                    </a:p>
                    <a:p>
                      <a:pPr lvl="0">
                        <a:buNone/>
                      </a:pPr>
                      <a:r>
                        <a:rPr lang="en-US" sz="700">
                          <a:effectLst/>
                        </a:rPr>
                        <a:t>Pre-Conference/ Post Conference</a:t>
                      </a:r>
                    </a:p>
                    <a:p>
                      <a:pPr lvl="0">
                        <a:buNone/>
                      </a:pPr>
                      <a:r>
                        <a:rPr lang="en-US" sz="700">
                          <a:effectLst/>
                        </a:rPr>
                        <a:t>The Summative</a:t>
                      </a:r>
                    </a:p>
                    <a:p>
                      <a:pPr lvl="0">
                        <a:buNone/>
                      </a:pPr>
                      <a:endParaRPr lang="en-US" sz="700" dirty="0">
                        <a:effectLst/>
                      </a:endParaRPr>
                    </a:p>
                    <a:p>
                      <a:pPr lvl="0">
                        <a:buNone/>
                      </a:pPr>
                      <a:endParaRPr lang="en-US" sz="700" dirty="0">
                        <a:effectLst/>
                      </a:endParaRPr>
                    </a:p>
                    <a:p>
                      <a:pPr lvl="0">
                        <a:buNone/>
                      </a:pPr>
                      <a:endParaRPr lang="en-US" sz="700" dirty="0">
                        <a:effectLst/>
                      </a:endParaRPr>
                    </a:p>
                    <a:p>
                      <a:pPr lvl="0">
                        <a:buNone/>
                      </a:pPr>
                      <a:endParaRPr lang="en-US" sz="700" dirty="0">
                        <a:effectLst/>
                      </a:endParaRPr>
                    </a:p>
                    <a:p>
                      <a:pPr lvl="0">
                        <a:buNone/>
                      </a:pPr>
                      <a:endParaRPr lang="en-US" sz="700" dirty="0">
                        <a:effectLst/>
                      </a:endParaRPr>
                    </a:p>
                    <a:p>
                      <a:pPr lvl="0">
                        <a:buNone/>
                      </a:pPr>
                      <a:endParaRPr lang="en-US" sz="700" dirty="0">
                        <a:effectLst/>
                      </a:endParaRPr>
                    </a:p>
                  </a:txBody>
                  <a:tcPr marL="9525" marR="9525" marT="9525"/>
                </a:tc>
                <a:tc>
                  <a:txBody>
                    <a:bodyPr/>
                    <a:lstStyle/>
                    <a:p>
                      <a:pPr lvl="0">
                        <a:buNone/>
                      </a:pPr>
                      <a:r>
                        <a:rPr lang="en-US" sz="700"/>
                        <a:t>Follow </a:t>
                      </a:r>
                      <a:r>
                        <a:rPr lang="en-US" sz="700" err="1"/>
                        <a:t>McRel</a:t>
                      </a:r>
                      <a:r>
                        <a:rPr lang="en-US" sz="700"/>
                        <a:t> Timeline </a:t>
                      </a:r>
                    </a:p>
                    <a:p>
                      <a:pPr lvl="0">
                        <a:buNone/>
                      </a:pPr>
                      <a:endParaRPr lang="en-US" sz="700" dirty="0"/>
                    </a:p>
                    <a:p>
                      <a:pPr lvl="0">
                        <a:buNone/>
                      </a:pPr>
                      <a:r>
                        <a:rPr lang="en-US" sz="700"/>
                        <a:t>Pre-Conference</a:t>
                      </a:r>
                    </a:p>
                    <a:p>
                      <a:pPr lvl="0">
                        <a:buNone/>
                      </a:pPr>
                      <a:r>
                        <a:rPr lang="en-US" sz="700"/>
                        <a:t>Mid-Year Conference</a:t>
                      </a:r>
                    </a:p>
                    <a:p>
                      <a:pPr lvl="0">
                        <a:buNone/>
                      </a:pPr>
                      <a:r>
                        <a:rPr lang="en-US" sz="700"/>
                        <a:t>Summative Conference</a:t>
                      </a:r>
                    </a:p>
                  </a:txBody>
                  <a:tcPr marL="9525" marR="9525" marT="9525"/>
                </a:tc>
                <a:tc>
                  <a:txBody>
                    <a:bodyPr/>
                    <a:lstStyle/>
                    <a:p>
                      <a:pPr rtl="0" fontAlgn="t"/>
                      <a:r>
                        <a:rPr lang="en-US" sz="700">
                          <a:effectLst/>
                        </a:rPr>
                        <a:t>TEEMS Dashboard</a:t>
                      </a:r>
                    </a:p>
                    <a:p>
                      <a:pPr lvl="0">
                        <a:buNone/>
                      </a:pPr>
                      <a:r>
                        <a:rPr lang="en-US" sz="700">
                          <a:effectLst/>
                        </a:rPr>
                        <a:t>Classroom Environmental Checklist</a:t>
                      </a:r>
                    </a:p>
                    <a:p>
                      <a:pPr lvl="0">
                        <a:buNone/>
                      </a:pPr>
                      <a:r>
                        <a:rPr lang="en-US" sz="700">
                          <a:effectLst/>
                        </a:rPr>
                        <a:t>Classroom Observation Tool </a:t>
                      </a:r>
                    </a:p>
                  </a:txBody>
                  <a:tcPr marL="9525" marR="9525" marT="9525"/>
                </a:tc>
                <a:tc>
                  <a:txBody>
                    <a:bodyPr/>
                    <a:lstStyle/>
                    <a:p>
                      <a:pPr rtl="0" fontAlgn="t"/>
                      <a:r>
                        <a:rPr lang="en-US" sz="700">
                          <a:effectLst/>
                        </a:rPr>
                        <a:t>Increase in the percent of teachers with Highly effective rating on MCREL teacher Evaluation System </a:t>
                      </a:r>
                    </a:p>
                  </a:txBody>
                  <a:tcPr marL="9525" marR="9525" marT="9525"/>
                </a:tc>
                <a:tc>
                  <a:txBody>
                    <a:bodyPr/>
                    <a:lstStyle/>
                    <a:p>
                      <a:pPr lvl="0">
                        <a:buNone/>
                      </a:pPr>
                      <a:r>
                        <a:rPr lang="en-US" sz="700"/>
                        <a:t>1st observation </a:t>
                      </a:r>
                    </a:p>
                    <a:p>
                      <a:pPr lvl="0">
                        <a:buNone/>
                      </a:pPr>
                      <a:r>
                        <a:rPr lang="en-US" sz="700"/>
                        <a:t>2nd Observation </a:t>
                      </a:r>
                    </a:p>
                    <a:p>
                      <a:pPr lvl="0">
                        <a:buNone/>
                      </a:pPr>
                      <a:r>
                        <a:rPr lang="en-US" sz="700"/>
                        <a:t>Summative Observation </a:t>
                      </a:r>
                    </a:p>
                  </a:txBody>
                  <a:tcPr marL="9525" marR="9525" marT="9525"/>
                </a:tc>
                <a:tc>
                  <a:txBody>
                    <a:bodyPr/>
                    <a:lstStyle/>
                    <a:p>
                      <a:pPr lvl="0">
                        <a:buNone/>
                      </a:pPr>
                      <a:r>
                        <a:rPr lang="en-US" sz="700" u="none" strike="noStrike" noProof="0">
                          <a:effectLst/>
                        </a:rPr>
                        <a:t>3.Instruction by Highly qualified teachers </a:t>
                      </a:r>
                      <a:r>
                        <a:rPr lang="en-US" sz="700" u="none" strike="noStrike" noProof="0" err="1">
                          <a:effectLst/>
                        </a:rPr>
                        <a:t>a.b.c</a:t>
                      </a:r>
                      <a:r>
                        <a:rPr lang="en-US" sz="700" u="none" strike="noStrike" noProof="0" dirty="0">
                          <a:effectLst/>
                        </a:rPr>
                        <a:t> </a:t>
                      </a:r>
                      <a:endParaRPr lang="en-US" dirty="0"/>
                    </a:p>
                    <a:p>
                      <a:pPr lvl="0">
                        <a:buNone/>
                      </a:pPr>
                      <a:r>
                        <a:rPr lang="en-US" sz="700" u="none" strike="noStrike" noProof="0">
                          <a:effectLst/>
                        </a:rPr>
                        <a:t>8 Teacher Decision Making Regarding Assessments a, b, c </a:t>
                      </a:r>
                    </a:p>
                    <a:p>
                      <a:pPr lvl="0">
                        <a:buNone/>
                      </a:pPr>
                      <a:endParaRPr lang="en-US" sz="700" u="none" strike="noStrike" noProof="0" dirty="0">
                        <a:effectLst/>
                      </a:endParaRPr>
                    </a:p>
                  </a:txBody>
                  <a:tcPr marL="9525" marR="9525" marT="9525"/>
                </a:tc>
                <a:extLst>
                  <a:ext uri="{0D108BD9-81ED-4DB2-BD59-A6C34878D82A}">
                    <a16:rowId xmlns:a16="http://schemas.microsoft.com/office/drawing/2014/main" val="549094514"/>
                  </a:ext>
                </a:extLst>
              </a:tr>
              <a:tr h="159992">
                <a:tc>
                  <a:txBody>
                    <a:bodyPr/>
                    <a:lstStyle/>
                    <a:p>
                      <a:pPr algn="ctr" rtl="0" fontAlgn="ctr"/>
                      <a:r>
                        <a:rPr lang="en-US" sz="700">
                          <a:effectLst/>
                        </a:rPr>
                        <a:t>Action Steps</a:t>
                      </a: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extLst>
                  <a:ext uri="{0D108BD9-81ED-4DB2-BD59-A6C34878D82A}">
                    <a16:rowId xmlns:a16="http://schemas.microsoft.com/office/drawing/2014/main" val="3572229814"/>
                  </a:ext>
                </a:extLst>
              </a:tr>
              <a:tr h="138660">
                <a:tc gridSpan="8">
                  <a:txBody>
                    <a:bodyPr/>
                    <a:lstStyle/>
                    <a:p>
                      <a:pPr fontAlgn="t"/>
                      <a:r>
                        <a:rPr lang="en-US" sz="700">
                          <a:effectLst/>
                        </a:rPr>
                        <a:t>1) Use coaching strategies to support teachers with best practices to improve effectiveness rating. </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205769561"/>
                  </a:ext>
                </a:extLst>
              </a:tr>
              <a:tr h="138660">
                <a:tc gridSpan="8">
                  <a:txBody>
                    <a:bodyPr/>
                    <a:lstStyle/>
                    <a:p>
                      <a:pPr fontAlgn="t"/>
                      <a:r>
                        <a:rPr lang="en-US" sz="700">
                          <a:effectLst/>
                        </a:rPr>
                        <a:t>2) Provide time for coaches and teachers to debrief after coaching visit to classroom. </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937197446"/>
                  </a:ext>
                </a:extLst>
              </a:tr>
              <a:tr h="196850">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088710216"/>
                  </a:ext>
                </a:extLst>
              </a:tr>
              <a:tr h="159992">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4162209385"/>
                  </a:ext>
                </a:extLst>
              </a:tr>
              <a:tr h="303986">
                <a:tc>
                  <a:txBody>
                    <a:bodyPr/>
                    <a:lstStyle/>
                    <a:p>
                      <a:pPr algn="ctr" rtl="0" fontAlgn="ctr"/>
                      <a:r>
                        <a:rPr lang="en-US" sz="700">
                          <a:effectLst/>
                        </a:rPr>
                        <a:t>Strategy 2</a:t>
                      </a:r>
                      <a:endParaRPr lang="en-US" sz="700" dirty="0">
                        <a:effectLst/>
                      </a:endParaRPr>
                    </a:p>
                  </a:txBody>
                  <a:tcPr marL="9525" marR="9525" marT="9525" anchor="ctr"/>
                </a:tc>
                <a:tc>
                  <a:txBody>
                    <a:bodyPr/>
                    <a:lstStyle/>
                    <a:p>
                      <a:pPr algn="ctr" rtl="0" fontAlgn="ctr"/>
                      <a:r>
                        <a:rPr lang="en-US" sz="700">
                          <a:effectLst/>
                        </a:rPr>
                        <a:t>Persons Responsible/Title</a:t>
                      </a:r>
                      <a:endParaRPr lang="en-US" sz="700" dirty="0">
                        <a:effectLst/>
                      </a:endParaRPr>
                    </a:p>
                  </a:txBody>
                  <a:tcPr marL="9525" marR="9525" marT="9525" anchor="ctr"/>
                </a:tc>
                <a:tc>
                  <a:txBody>
                    <a:bodyPr/>
                    <a:lstStyle/>
                    <a:p>
                      <a:pPr algn="ctr" rtl="0" fontAlgn="ctr"/>
                      <a:r>
                        <a:rPr lang="en-US" sz="700">
                          <a:effectLst/>
                        </a:rPr>
                        <a:t>Resources</a:t>
                      </a:r>
                      <a:endParaRPr lang="en-US" sz="700" dirty="0">
                        <a:effectLst/>
                      </a:endParaRPr>
                    </a:p>
                  </a:txBody>
                  <a:tcPr marL="9525" marR="9525" marT="9525" anchor="ctr"/>
                </a:tc>
                <a:tc>
                  <a:txBody>
                    <a:bodyPr/>
                    <a:lstStyle/>
                    <a:p>
                      <a:pPr algn="ctr" rtl="0" fontAlgn="ctr"/>
                      <a:r>
                        <a:rPr lang="en-US" sz="700">
                          <a:effectLst/>
                        </a:rPr>
                        <a:t>Timeline</a:t>
                      </a:r>
                      <a:endParaRPr lang="en-US" sz="700" dirty="0">
                        <a:effectLst/>
                      </a:endParaRPr>
                    </a:p>
                  </a:txBody>
                  <a:tcPr marL="9525" marR="9525" marT="9525" anchor="ctr"/>
                </a:tc>
                <a:tc>
                  <a:txBody>
                    <a:bodyPr/>
                    <a:lstStyle/>
                    <a:p>
                      <a:pPr algn="ctr" rtl="0" fontAlgn="ctr"/>
                      <a:r>
                        <a:rPr lang="en-US" sz="700">
                          <a:effectLst/>
                        </a:rPr>
                        <a:t>Evidence of Implementation</a:t>
                      </a:r>
                      <a:endParaRPr lang="en-US" sz="700" dirty="0">
                        <a:effectLst/>
                      </a:endParaRPr>
                    </a:p>
                  </a:txBody>
                  <a:tcPr marL="9525" marR="9525" marT="9525" anchor="ctr"/>
                </a:tc>
                <a:tc>
                  <a:txBody>
                    <a:bodyPr/>
                    <a:lstStyle/>
                    <a:p>
                      <a:pPr algn="ctr" rtl="0" fontAlgn="ctr"/>
                      <a:r>
                        <a:rPr lang="en-US" sz="700">
                          <a:effectLst/>
                        </a:rPr>
                        <a:t>Evidence of Impact</a:t>
                      </a:r>
                      <a:endParaRPr lang="en-US" sz="700" dirty="0">
                        <a:effectLst/>
                      </a:endParaRPr>
                    </a:p>
                  </a:txBody>
                  <a:tcPr marL="9525" marR="9525" marT="9525" anchor="ctr"/>
                </a:tc>
                <a:tc>
                  <a:txBody>
                    <a:bodyPr/>
                    <a:lstStyle/>
                    <a:p>
                      <a:pPr algn="ctr" rtl="0" fontAlgn="ctr"/>
                      <a:r>
                        <a:rPr lang="en-US" sz="700">
                          <a:effectLst/>
                        </a:rPr>
                        <a:t>Formative/ Summative Assessment</a:t>
                      </a:r>
                      <a:endParaRPr lang="en-US" sz="700" dirty="0">
                        <a:effectLst/>
                      </a:endParaRPr>
                    </a:p>
                  </a:txBody>
                  <a:tcPr marL="9525" marR="9525" marT="9525" anchor="ctr"/>
                </a:tc>
                <a:tc>
                  <a:txBody>
                    <a:bodyPr/>
                    <a:lstStyle/>
                    <a:p>
                      <a:pPr algn="ctr" rtl="0" fontAlgn="ctr"/>
                      <a:r>
                        <a:rPr lang="en-US" sz="700">
                          <a:effectLst/>
                        </a:rPr>
                        <a:t>Title-I School- wide Component</a:t>
                      </a:r>
                      <a:endParaRPr lang="en-US" sz="700" dirty="0">
                        <a:effectLst/>
                      </a:endParaRPr>
                    </a:p>
                  </a:txBody>
                  <a:tcPr marL="9525" marR="9525" marT="9525" anchor="ctr"/>
                </a:tc>
                <a:extLst>
                  <a:ext uri="{0D108BD9-81ED-4DB2-BD59-A6C34878D82A}">
                    <a16:rowId xmlns:a16="http://schemas.microsoft.com/office/drawing/2014/main" val="613386410"/>
                  </a:ext>
                </a:extLst>
              </a:tr>
              <a:tr h="954627">
                <a:tc>
                  <a:txBody>
                    <a:bodyPr/>
                    <a:lstStyle/>
                    <a:p>
                      <a:pPr lvl="0">
                        <a:buNone/>
                      </a:pPr>
                      <a:r>
                        <a:rPr lang="en-US" sz="700" u="none" strike="noStrike" noProof="0">
                          <a:effectLst/>
                        </a:rPr>
                        <a:t>Professional development for new teachers is provided at the beginning of the school year and continue as needed.</a:t>
                      </a:r>
                      <a:endParaRPr lang="en-US"/>
                    </a:p>
                  </a:txBody>
                  <a:tcPr marL="9525" marR="9525" marT="9525"/>
                </a:tc>
                <a:tc>
                  <a:txBody>
                    <a:bodyPr/>
                    <a:lstStyle/>
                    <a:p>
                      <a:pPr lvl="0">
                        <a:buNone/>
                      </a:pPr>
                      <a:r>
                        <a:rPr lang="en-US" sz="700" u="none" strike="noStrike" noProof="0">
                          <a:effectLst/>
                        </a:rPr>
                        <a:t>Teachers</a:t>
                      </a:r>
                      <a:endParaRPr lang="en-US" sz="700" u="none" strike="noStrike" noProof="0" dirty="0">
                        <a:effectLst/>
                      </a:endParaRPr>
                    </a:p>
                    <a:p>
                      <a:pPr lvl="0">
                        <a:buNone/>
                      </a:pPr>
                      <a:r>
                        <a:rPr lang="en-US" sz="700" u="none" strike="noStrike" noProof="0">
                          <a:effectLst/>
                        </a:rPr>
                        <a:t>Collaborative Learning Leader</a:t>
                      </a:r>
                      <a:endParaRPr lang="en-US" sz="700" u="none" strike="noStrike" noProof="0" dirty="0">
                        <a:effectLst/>
                      </a:endParaRPr>
                    </a:p>
                    <a:p>
                      <a:pPr lvl="0">
                        <a:buNone/>
                      </a:pPr>
                      <a:r>
                        <a:rPr lang="en-US" sz="700" u="none" strike="noStrike" noProof="0">
                          <a:effectLst/>
                        </a:rPr>
                        <a:t>Grade Level Chairs</a:t>
                      </a:r>
                      <a:endParaRPr lang="en-US" sz="700" u="none" strike="noStrike" noProof="0" dirty="0">
                        <a:effectLst/>
                      </a:endParaRPr>
                    </a:p>
                    <a:p>
                      <a:pPr lvl="0">
                        <a:buNone/>
                      </a:pPr>
                      <a:r>
                        <a:rPr lang="en-US" sz="700" u="none" strike="noStrike" noProof="0">
                          <a:effectLst/>
                        </a:rPr>
                        <a:t>Principal</a:t>
                      </a:r>
                      <a:endParaRPr lang="en-US" sz="700" u="none" strike="noStrike" noProof="0" dirty="0">
                        <a:effectLst/>
                      </a:endParaRPr>
                    </a:p>
                    <a:p>
                      <a:pPr lvl="0">
                        <a:buNone/>
                      </a:pPr>
                      <a:r>
                        <a:rPr lang="en-US" sz="700" u="none" strike="noStrike" noProof="0">
                          <a:effectLst/>
                        </a:rPr>
                        <a:t>Assistant Principal</a:t>
                      </a:r>
                      <a:endParaRPr lang="en-US" sz="700" u="none" strike="noStrike" noProof="0" dirty="0">
                        <a:effectLst/>
                      </a:endParaRPr>
                    </a:p>
                    <a:p>
                      <a:pPr lvl="0">
                        <a:buNone/>
                      </a:pPr>
                      <a:r>
                        <a:rPr lang="en-US" sz="700" u="none" strike="noStrike" noProof="0">
                          <a:effectLst/>
                        </a:rPr>
                        <a:t>ACT RGV Supervisor</a:t>
                      </a:r>
                      <a:endParaRPr lang="en-US" sz="700" u="none" strike="noStrike" noProof="0" dirty="0">
                        <a:effectLst/>
                      </a:endParaRPr>
                    </a:p>
                    <a:p>
                      <a:pPr lvl="0">
                        <a:buNone/>
                      </a:pPr>
                      <a:r>
                        <a:rPr lang="en-US" sz="700" u="none" strike="noStrike" noProof="0">
                          <a:effectLst/>
                        </a:rPr>
                        <a:t>Instructional Coach</a:t>
                      </a:r>
                      <a:endParaRPr lang="en-US"/>
                    </a:p>
                  </a:txBody>
                  <a:tcPr marL="9525" marR="9525" marT="9525"/>
                </a:tc>
                <a:tc>
                  <a:txBody>
                    <a:bodyPr/>
                    <a:lstStyle/>
                    <a:p>
                      <a:pPr lvl="0">
                        <a:buNone/>
                      </a:pPr>
                      <a:r>
                        <a:rPr lang="en-US" sz="700" u="none" strike="noStrike" noProof="0" err="1"/>
                        <a:t>McRel</a:t>
                      </a:r>
                      <a:r>
                        <a:rPr lang="en-US" sz="700" u="none" strike="noStrike" noProof="0"/>
                        <a:t> Rubric</a:t>
                      </a:r>
                    </a:p>
                    <a:p>
                      <a:pPr lvl="0">
                        <a:buNone/>
                      </a:pPr>
                      <a:r>
                        <a:rPr lang="en-US" sz="700" u="none" strike="noStrike" noProof="0" err="1"/>
                        <a:t>Mcrel</a:t>
                      </a:r>
                      <a:r>
                        <a:rPr lang="en-US" sz="700" u="none" strike="noStrike" noProof="0"/>
                        <a:t> Staff Development</a:t>
                      </a:r>
                    </a:p>
                    <a:p>
                      <a:pPr lvl="0">
                        <a:buNone/>
                      </a:pPr>
                      <a:r>
                        <a:rPr lang="en-US" sz="700" u="none" strike="noStrike" noProof="0"/>
                        <a:t>Student Learning Objectives</a:t>
                      </a:r>
                    </a:p>
                    <a:p>
                      <a:pPr lvl="0">
                        <a:buNone/>
                      </a:pPr>
                      <a:r>
                        <a:rPr lang="en-US" sz="700" u="none" strike="noStrike" noProof="0"/>
                        <a:t>Self – Assessment</a:t>
                      </a:r>
                    </a:p>
                    <a:p>
                      <a:pPr lvl="0">
                        <a:buNone/>
                      </a:pPr>
                      <a:r>
                        <a:rPr lang="en-US" sz="700" u="none" strike="noStrike" noProof="0"/>
                        <a:t>PD Goals</a:t>
                      </a:r>
                    </a:p>
                    <a:p>
                      <a:pPr lvl="0">
                        <a:buNone/>
                      </a:pPr>
                      <a:r>
                        <a:rPr lang="en-US" sz="700" u="none" strike="noStrike" noProof="0"/>
                        <a:t>Pre-Conference/ Post Conference</a:t>
                      </a:r>
                    </a:p>
                    <a:p>
                      <a:pPr lvl="0">
                        <a:buNone/>
                      </a:pPr>
                      <a:r>
                        <a:rPr lang="en-US" sz="700" u="none" strike="noStrike" noProof="0"/>
                        <a:t>The Summative</a:t>
                      </a:r>
                      <a:endParaRPr lang="en-US"/>
                    </a:p>
                  </a:txBody>
                  <a:tcPr marL="9525" marR="9525" marT="9525"/>
                </a:tc>
                <a:tc>
                  <a:txBody>
                    <a:bodyPr/>
                    <a:lstStyle/>
                    <a:p>
                      <a:pPr lvl="0">
                        <a:buNone/>
                      </a:pPr>
                      <a:r>
                        <a:rPr lang="en-US" sz="700" u="none" strike="noStrike" noProof="0">
                          <a:effectLst/>
                        </a:rPr>
                        <a:t>Follow the </a:t>
                      </a:r>
                      <a:r>
                        <a:rPr lang="en-US" sz="700" u="none" strike="noStrike" noProof="0" err="1">
                          <a:effectLst/>
                        </a:rPr>
                        <a:t>McRel</a:t>
                      </a:r>
                      <a:r>
                        <a:rPr lang="en-US" sz="700" u="none" strike="noStrike" noProof="0">
                          <a:effectLst/>
                        </a:rPr>
                        <a:t> Timeline </a:t>
                      </a:r>
                      <a:endParaRPr lang="en-US" sz="700" u="none" strike="noStrike" noProof="0" dirty="0">
                        <a:effectLst/>
                      </a:endParaRPr>
                    </a:p>
                    <a:p>
                      <a:pPr lvl="0">
                        <a:buNone/>
                      </a:pPr>
                      <a:endParaRPr lang="en-US" sz="700" u="none" strike="noStrike" noProof="0" dirty="0">
                        <a:effectLst/>
                      </a:endParaRPr>
                    </a:p>
                    <a:p>
                      <a:pPr lvl="0">
                        <a:buNone/>
                      </a:pPr>
                      <a:r>
                        <a:rPr lang="en-US" sz="700" u="none" strike="noStrike" noProof="0">
                          <a:effectLst/>
                        </a:rPr>
                        <a:t>Pre-Conference</a:t>
                      </a:r>
                      <a:endParaRPr lang="en-US" sz="700" u="none" strike="noStrike" noProof="0" dirty="0">
                        <a:effectLst/>
                      </a:endParaRPr>
                    </a:p>
                    <a:p>
                      <a:pPr lvl="0">
                        <a:buNone/>
                      </a:pPr>
                      <a:r>
                        <a:rPr lang="en-US" sz="700" u="none" strike="noStrike" noProof="0">
                          <a:effectLst/>
                        </a:rPr>
                        <a:t>Mid-Year Conference</a:t>
                      </a:r>
                      <a:endParaRPr lang="en-US" sz="700" u="none" strike="noStrike" noProof="0" dirty="0">
                        <a:effectLst/>
                      </a:endParaRPr>
                    </a:p>
                    <a:p>
                      <a:pPr lvl="0">
                        <a:buNone/>
                      </a:pPr>
                      <a:r>
                        <a:rPr lang="en-US" sz="700" u="none" strike="noStrike" noProof="0">
                          <a:effectLst/>
                        </a:rPr>
                        <a:t>Summative Conference</a:t>
                      </a:r>
                      <a:endParaRPr lang="en-US"/>
                    </a:p>
                  </a:txBody>
                  <a:tcPr marL="9525" marR="9525" marT="9525"/>
                </a:tc>
                <a:tc>
                  <a:txBody>
                    <a:bodyPr/>
                    <a:lstStyle/>
                    <a:p>
                      <a:pPr lvl="0">
                        <a:buNone/>
                      </a:pPr>
                      <a:r>
                        <a:rPr lang="en-US" sz="700" u="none" strike="noStrike" noProof="0">
                          <a:effectLst/>
                        </a:rPr>
                        <a:t>TEEMS  Dashboard</a:t>
                      </a:r>
                      <a:endParaRPr lang="en-US" sz="700" u="none" strike="noStrike" noProof="0" dirty="0">
                        <a:effectLst/>
                      </a:endParaRPr>
                    </a:p>
                    <a:p>
                      <a:pPr lvl="0">
                        <a:buNone/>
                      </a:pPr>
                      <a:r>
                        <a:rPr lang="en-US" sz="700" u="none" strike="noStrike" noProof="0">
                          <a:effectLst/>
                        </a:rPr>
                        <a:t>Classroom Environmental Checklist</a:t>
                      </a:r>
                      <a:endParaRPr lang="en-US" sz="700" u="none" strike="noStrike" noProof="0" dirty="0">
                        <a:effectLst/>
                      </a:endParaRPr>
                    </a:p>
                    <a:p>
                      <a:pPr lvl="0">
                        <a:buNone/>
                      </a:pPr>
                      <a:r>
                        <a:rPr lang="en-US" sz="700" u="none" strike="noStrike" noProof="0">
                          <a:effectLst/>
                        </a:rPr>
                        <a:t>Classroom Observation Tool </a:t>
                      </a:r>
                      <a:endParaRPr lang="en-US"/>
                    </a:p>
                  </a:txBody>
                  <a:tcPr marL="9525" marR="9525" marT="9525"/>
                </a:tc>
                <a:tc>
                  <a:txBody>
                    <a:bodyPr/>
                    <a:lstStyle/>
                    <a:p>
                      <a:pPr lvl="0">
                        <a:buNone/>
                      </a:pPr>
                      <a:r>
                        <a:rPr lang="en-US" sz="700" u="none" strike="noStrike" noProof="0">
                          <a:effectLst/>
                        </a:rPr>
                        <a:t>Increase in the percent of teachers with Highly effective rating on MCREL teacher Evaluation System</a:t>
                      </a:r>
                      <a:endParaRPr lang="en-US"/>
                    </a:p>
                  </a:txBody>
                  <a:tcPr marL="9525" marR="9525" marT="9525"/>
                </a:tc>
                <a:tc>
                  <a:txBody>
                    <a:bodyPr/>
                    <a:lstStyle/>
                    <a:p>
                      <a:pPr lvl="0">
                        <a:buNone/>
                      </a:pPr>
                      <a:r>
                        <a:rPr lang="en-US" sz="700" u="none" strike="noStrike" noProof="0">
                          <a:effectLst/>
                        </a:rPr>
                        <a:t>1st  observation </a:t>
                      </a:r>
                      <a:endParaRPr lang="en-US" sz="700" u="none" strike="noStrike" noProof="0" dirty="0">
                        <a:effectLst/>
                      </a:endParaRPr>
                    </a:p>
                    <a:p>
                      <a:pPr lvl="0">
                        <a:buNone/>
                      </a:pPr>
                      <a:r>
                        <a:rPr lang="en-US" sz="700" u="none" strike="noStrike" noProof="0">
                          <a:effectLst/>
                        </a:rPr>
                        <a:t>2nd Observation </a:t>
                      </a:r>
                      <a:endParaRPr lang="en-US" sz="700" u="none" strike="noStrike" noProof="0" dirty="0">
                        <a:effectLst/>
                      </a:endParaRPr>
                    </a:p>
                    <a:p>
                      <a:pPr lvl="0">
                        <a:buNone/>
                      </a:pPr>
                      <a:r>
                        <a:rPr lang="en-US" sz="700" u="none" strike="noStrike" noProof="0">
                          <a:effectLst/>
                        </a:rPr>
                        <a:t>Summative Observation</a:t>
                      </a:r>
                      <a:endParaRPr lang="en-US"/>
                    </a:p>
                  </a:txBody>
                  <a:tcPr marL="9525" marR="9525" marT="9525"/>
                </a:tc>
                <a:tc>
                  <a:txBody>
                    <a:bodyPr/>
                    <a:lstStyle/>
                    <a:p>
                      <a:pPr lvl="0">
                        <a:buNone/>
                      </a:pPr>
                      <a:r>
                        <a:rPr lang="en-US" sz="700" u="none" strike="noStrike" noProof="0">
                          <a:effectLst/>
                        </a:rPr>
                        <a:t>6. Strategies to Increase Parental Involvement a,</a:t>
                      </a:r>
                    </a:p>
                  </a:txBody>
                  <a:tcPr marL="9525" marR="9525" marT="9525"/>
                </a:tc>
                <a:extLst>
                  <a:ext uri="{0D108BD9-81ED-4DB2-BD59-A6C34878D82A}">
                    <a16:rowId xmlns:a16="http://schemas.microsoft.com/office/drawing/2014/main" val="1695768122"/>
                  </a:ext>
                </a:extLst>
              </a:tr>
              <a:tr h="159992">
                <a:tc>
                  <a:txBody>
                    <a:bodyPr/>
                    <a:lstStyle/>
                    <a:p>
                      <a:pPr algn="ctr" rtl="0" fontAlgn="ctr"/>
                      <a:r>
                        <a:rPr lang="en-US" sz="700">
                          <a:effectLst/>
                        </a:rPr>
                        <a:t>Action Steps</a:t>
                      </a: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r>
                        <a:rPr lang="en-US" sz="700">
                          <a:effectLst/>
                        </a:rPr>
                        <a:t> Re</a:t>
                      </a:r>
                    </a:p>
                  </a:txBody>
                  <a:tcPr marL="9525" marR="9525" marT="9525" anchor="ctr"/>
                </a:tc>
                <a:extLst>
                  <a:ext uri="{0D108BD9-81ED-4DB2-BD59-A6C34878D82A}">
                    <a16:rowId xmlns:a16="http://schemas.microsoft.com/office/drawing/2014/main" val="4083853917"/>
                  </a:ext>
                </a:extLst>
              </a:tr>
              <a:tr h="138660">
                <a:tc gridSpan="8">
                  <a:txBody>
                    <a:bodyPr/>
                    <a:lstStyle/>
                    <a:p>
                      <a:pPr lvl="0">
                        <a:buNone/>
                      </a:pPr>
                      <a:r>
                        <a:rPr lang="en-US" sz="700" u="none" strike="noStrike" noProof="0">
                          <a:effectLst/>
                        </a:rPr>
                        <a:t>1) Assign mentor for each new teacher through collaboration with New Teacher Mentor Program and ACT/RGV.  </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966327838"/>
                  </a:ext>
                </a:extLst>
              </a:tr>
              <a:tr h="138660">
                <a:tc gridSpan="8">
                  <a:txBody>
                    <a:bodyPr/>
                    <a:lstStyle/>
                    <a:p>
                      <a:pPr fontAlgn="t"/>
                      <a:r>
                        <a:rPr lang="en-US" sz="700">
                          <a:effectLst/>
                        </a:rPr>
                        <a:t>2) Provide coaching and support through collaborative learning leader and instructional coach via learning walks. </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3314567721"/>
                  </a:ext>
                </a:extLst>
              </a:tr>
              <a:tr h="138660">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635456670"/>
                  </a:ext>
                </a:extLst>
              </a:tr>
              <a:tr h="890625">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extLst>
                  <a:ext uri="{0D108BD9-81ED-4DB2-BD59-A6C34878D82A}">
                    <a16:rowId xmlns:a16="http://schemas.microsoft.com/office/drawing/2014/main" val="2050424949"/>
                  </a:ext>
                </a:extLst>
              </a:tr>
            </a:tbl>
          </a:graphicData>
        </a:graphic>
      </p:graphicFrame>
    </p:spTree>
    <p:extLst>
      <p:ext uri="{BB962C8B-B14F-4D97-AF65-F5344CB8AC3E}">
        <p14:creationId xmlns:p14="http://schemas.microsoft.com/office/powerpoint/2010/main" val="1217983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A4418C0-9E28-4F88-B456-121874D6EBA1}"/>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25</a:t>
            </a:fld>
            <a:endParaRPr lang="en-US" sz="900"/>
          </a:p>
        </p:txBody>
      </p:sp>
      <p:graphicFrame>
        <p:nvGraphicFramePr>
          <p:cNvPr id="8" name="Table 5">
            <a:extLst>
              <a:ext uri="{FF2B5EF4-FFF2-40B4-BE49-F238E27FC236}">
                <a16:creationId xmlns:a16="http://schemas.microsoft.com/office/drawing/2014/main" id="{8CCDA291-3961-4E7F-B803-15DC255BE689}"/>
              </a:ext>
            </a:extLst>
          </p:cNvPr>
          <p:cNvGraphicFramePr>
            <a:graphicFrameLocks noGrp="1"/>
          </p:cNvGraphicFramePr>
          <p:nvPr/>
        </p:nvGraphicFramePr>
        <p:xfrm>
          <a:off x="118241" y="891737"/>
          <a:ext cx="8878867" cy="4909190"/>
        </p:xfrm>
        <a:graphic>
          <a:graphicData uri="http://schemas.openxmlformats.org/drawingml/2006/table">
            <a:tbl>
              <a:tblPr firstRow="1" bandRow="1">
                <a:tableStyleId>{5C22544A-7EE6-4342-B048-85BDC9FD1C3A}</a:tableStyleId>
              </a:tblPr>
              <a:tblGrid>
                <a:gridCol w="1624946">
                  <a:extLst>
                    <a:ext uri="{9D8B030D-6E8A-4147-A177-3AD203B41FA5}">
                      <a16:colId xmlns:a16="http://schemas.microsoft.com/office/drawing/2014/main" val="3861874168"/>
                    </a:ext>
                  </a:extLst>
                </a:gridCol>
                <a:gridCol w="1046929">
                  <a:extLst>
                    <a:ext uri="{9D8B030D-6E8A-4147-A177-3AD203B41FA5}">
                      <a16:colId xmlns:a16="http://schemas.microsoft.com/office/drawing/2014/main" val="3253071917"/>
                    </a:ext>
                  </a:extLst>
                </a:gridCol>
                <a:gridCol w="1051844">
                  <a:extLst>
                    <a:ext uri="{9D8B030D-6E8A-4147-A177-3AD203B41FA5}">
                      <a16:colId xmlns:a16="http://schemas.microsoft.com/office/drawing/2014/main" val="974722743"/>
                    </a:ext>
                  </a:extLst>
                </a:gridCol>
                <a:gridCol w="651494">
                  <a:extLst>
                    <a:ext uri="{9D8B030D-6E8A-4147-A177-3AD203B41FA5}">
                      <a16:colId xmlns:a16="http://schemas.microsoft.com/office/drawing/2014/main" val="4043029237"/>
                    </a:ext>
                  </a:extLst>
                </a:gridCol>
                <a:gridCol w="1071563">
                  <a:extLst>
                    <a:ext uri="{9D8B030D-6E8A-4147-A177-3AD203B41FA5}">
                      <a16:colId xmlns:a16="http://schemas.microsoft.com/office/drawing/2014/main" val="3500375678"/>
                    </a:ext>
                  </a:extLst>
                </a:gridCol>
                <a:gridCol w="1194729">
                  <a:extLst>
                    <a:ext uri="{9D8B030D-6E8A-4147-A177-3AD203B41FA5}">
                      <a16:colId xmlns:a16="http://schemas.microsoft.com/office/drawing/2014/main" val="2955678808"/>
                    </a:ext>
                  </a:extLst>
                </a:gridCol>
                <a:gridCol w="1537421">
                  <a:extLst>
                    <a:ext uri="{9D8B030D-6E8A-4147-A177-3AD203B41FA5}">
                      <a16:colId xmlns:a16="http://schemas.microsoft.com/office/drawing/2014/main" val="3418067718"/>
                    </a:ext>
                  </a:extLst>
                </a:gridCol>
                <a:gridCol w="699941">
                  <a:extLst>
                    <a:ext uri="{9D8B030D-6E8A-4147-A177-3AD203B41FA5}">
                      <a16:colId xmlns:a16="http://schemas.microsoft.com/office/drawing/2014/main" val="2336731885"/>
                    </a:ext>
                  </a:extLst>
                </a:gridCol>
              </a:tblGrid>
              <a:tr h="338712">
                <a:tc gridSpan="8">
                  <a:txBody>
                    <a:bodyPr/>
                    <a:lstStyle/>
                    <a:p>
                      <a:r>
                        <a:rPr lang="en-US" sz="800" b="1" spc="0" baseline="0">
                          <a:solidFill>
                            <a:schemeClr val="bg1"/>
                          </a:solidFill>
                          <a:latin typeface="+mn-lt"/>
                          <a:cs typeface="Calibri"/>
                        </a:rPr>
                        <a:t>Focus Area 1: Improve Student Achievement, CCMR and Graduation Rate</a:t>
                      </a:r>
                    </a:p>
                    <a:p>
                      <a:pPr lvl="0">
                        <a:lnSpc>
                          <a:spcPct val="90000"/>
                        </a:lnSpc>
                        <a:buNone/>
                      </a:pPr>
                      <a:r>
                        <a:rPr lang="en-US" sz="800" b="1" spc="0" baseline="0">
                          <a:solidFill>
                            <a:schemeClr val="bg1"/>
                          </a:solidFill>
                          <a:latin typeface="+mn-lt"/>
                          <a:cs typeface="Calibri"/>
                        </a:rPr>
                        <a:t>Annual Goal: 100% of the district curriculum will be aligned to the state standards during the 2019-2020 school year.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tc hMerge="1">
                  <a:txBody>
                    <a:bodyPr/>
                    <a:lstStyle/>
                    <a:p>
                      <a:endParaRPr lang="en-US" sz="11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32523"/>
                    </a:solidFill>
                  </a:tcPr>
                </a:tc>
                <a:extLst>
                  <a:ext uri="{0D108BD9-81ED-4DB2-BD59-A6C34878D82A}">
                    <a16:rowId xmlns:a16="http://schemas.microsoft.com/office/drawing/2014/main" val="2942057712"/>
                  </a:ext>
                </a:extLst>
              </a:tr>
              <a:tr h="194310">
                <a:tc gridSpan="8">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800" b="1" spc="0" baseline="0">
                          <a:solidFill>
                            <a:schemeClr val="bg1"/>
                          </a:solidFill>
                          <a:latin typeface="+mn-lt"/>
                          <a:cs typeface="Calibri"/>
                        </a:rPr>
                        <a:t>Objective 1: Curriculum will be horizontally aligned in 2019-2020 in all contents.</a:t>
                      </a:r>
                      <a:endParaRPr lang="en-US" sz="800" spc="0" baseline="0">
                        <a:solidFill>
                          <a:schemeClr val="bg1"/>
                        </a:solidFill>
                        <a:latin typeface="+mn-lt"/>
                        <a:cs typeface="Calibri"/>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tc hMerge="1">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100">
                        <a:solidFill>
                          <a:schemeClr val="bg1"/>
                        </a:solidFill>
                        <a:latin typeface="+mn-lt"/>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2523"/>
                    </a:solidFill>
                  </a:tcPr>
                </a:tc>
                <a:extLst>
                  <a:ext uri="{0D108BD9-81ED-4DB2-BD59-A6C34878D82A}">
                    <a16:rowId xmlns:a16="http://schemas.microsoft.com/office/drawing/2014/main" val="1761229800"/>
                  </a:ext>
                </a:extLst>
              </a:tr>
              <a:tr h="349758">
                <a:tc>
                  <a:txBody>
                    <a:bodyPr/>
                    <a:lstStyle/>
                    <a:p>
                      <a:pPr algn="ctr"/>
                      <a:r>
                        <a:rPr lang="en-US" sz="700" b="1" spc="0" baseline="0"/>
                        <a:t>STRATEGIES AND ACTION STEPS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PERSON(S) RESPONSIBLE</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RESOURCES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TIMELINES</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EVIDENCE OF IMPLEMENTATION</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EVIDENCE OF IMPACT</a:t>
                      </a:r>
                    </a:p>
                  </a:txBody>
                  <a:tcPr marL="68580" marR="68580"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FORMATIVE/SUMMATIVE</a:t>
                      </a:r>
                    </a:p>
                  </a:txBody>
                  <a:tcPr marL="20574" marR="20574"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700" b="1" spc="0" baseline="0"/>
                        <a:t>Title I SCHOOLWIDE COMPONENTS</a:t>
                      </a:r>
                    </a:p>
                  </a:txBody>
                  <a:tcPr marL="20574" marR="20574" marT="20574" marB="205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684852603"/>
                  </a:ext>
                </a:extLst>
              </a:tr>
              <a:tr h="990077">
                <a:tc>
                  <a:txBody>
                    <a:bodyPr/>
                    <a:lstStyle/>
                    <a:p>
                      <a:pPr algn="l">
                        <a:lnSpc>
                          <a:spcPct val="90000"/>
                        </a:lnSpc>
                      </a:pPr>
                      <a:r>
                        <a:rPr lang="en-US" sz="800" spc="0" baseline="0">
                          <a:solidFill>
                            <a:schemeClr val="dk1"/>
                          </a:solidFill>
                          <a:latin typeface="+mn-lt"/>
                          <a:ea typeface="+mn-ea"/>
                          <a:cs typeface="Calibri"/>
                        </a:rPr>
                        <a:t>Summer curriculum writing projects for all assessed content areas and grade levels will be scheduled based on a need's assessment using data and trends</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teachers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TEKS resources </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a:t>
                      </a:r>
                      <a:r>
                        <a:rPr lang="en-US" sz="800" spc="0" baseline="0" err="1">
                          <a:latin typeface="+mn-lt"/>
                          <a:cs typeface="Calibri"/>
                        </a:rPr>
                        <a:t>Temry</a:t>
                      </a:r>
                      <a:r>
                        <a:rPr lang="en-US" sz="800" spc="0" baseline="0">
                          <a:latin typeface="+mn-lt"/>
                          <a:cs typeface="Calibri"/>
                        </a:rPr>
                        <a:t> </a:t>
                      </a:r>
                      <a:r>
                        <a:rPr lang="en-US" sz="800" spc="0" baseline="0" err="1">
                          <a:latin typeface="+mn-lt"/>
                          <a:cs typeface="Calibri"/>
                        </a:rPr>
                        <a:t>Cardplates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Calendar</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State and local student data</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June 2019 – Aug. 2020</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documents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Lesson plans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Collaborative Learning Leader [CLL] agendas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Walkthrough documents</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Student Achievement gains on the STAAR</a:t>
                      </a:r>
                    </a:p>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Teacher retention</a:t>
                      </a:r>
                    </a:p>
                    <a:p>
                      <a:pPr marL="112395" indent="-112395" algn="l" defTabSz="1254125">
                        <a:lnSpc>
                          <a:spcPct val="80000"/>
                        </a:lnSpc>
                        <a:spcBef>
                          <a:spcPts val="0"/>
                        </a:spcBef>
                        <a:spcAft>
                          <a:spcPts val="3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Results Driven Accountability Report</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spc="0" baseline="0"/>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97097177"/>
                  </a:ext>
                </a:extLst>
              </a:tr>
              <a:tr h="990077">
                <a:tc>
                  <a:txBody>
                    <a:bodyPr/>
                    <a:lstStyle/>
                    <a:p>
                      <a:pPr marL="0" indent="0" algn="l">
                        <a:lnSpc>
                          <a:spcPct val="90000"/>
                        </a:lnSpc>
                        <a:spcBef>
                          <a:spcPts val="600"/>
                        </a:spcBef>
                      </a:pPr>
                      <a:r>
                        <a:rPr lang="en-US" sz="800" spc="0" baseline="0">
                          <a:latin typeface="+mn-lt"/>
                          <a:cs typeface="Calibri"/>
                        </a:rPr>
                        <a:t>Training will be provided throughout the school year on assessed state standards, Domain I, Domain II, &amp; Domain III, Distinction requirements and the use of data and trends to develop an intentional curriculum for each course.</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teachers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Training materials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Training agendas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Item analysis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Assessed curriculum documents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Curriculum guides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BM1</a:t>
                      </a:r>
                    </a:p>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BM2</a:t>
                      </a:r>
                    </a:p>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After June 2019 Results </a:t>
                      </a:r>
                    </a:p>
                    <a:p>
                      <a:pPr marL="267335" lvl="0" indent="-171450" algn="l">
                        <a:lnSpc>
                          <a:spcPct val="80000"/>
                        </a:lnSpc>
                        <a:spcBef>
                          <a:spcPts val="0"/>
                        </a:spcBef>
                        <a:spcAft>
                          <a:spcPts val="300"/>
                        </a:spcAft>
                        <a:buFont typeface="Calibri" panose="020F0502020204030204" pitchFamily="34" charset="0"/>
                        <a:buChar char="−"/>
                      </a:pP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Agendas and sign-in sheets</a:t>
                      </a:r>
                    </a:p>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District assessments </a:t>
                      </a:r>
                    </a:p>
                    <a:p>
                      <a:pPr marL="112395" marR="20383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State</a:t>
                      </a:r>
                      <a:r>
                        <a:rPr sz="800" spc="0" baseline="0">
                          <a:latin typeface="+mn-lt"/>
                          <a:cs typeface="Calibri"/>
                        </a:rPr>
                        <a:t> and</a:t>
                      </a:r>
                      <a:r>
                        <a:rPr lang="en-US" sz="800" spc="0" baseline="0">
                          <a:latin typeface="+mn-lt"/>
                          <a:cs typeface="Calibri"/>
                        </a:rPr>
                        <a:t> regional</a:t>
                      </a:r>
                      <a:r>
                        <a:rPr sz="800" spc="0" baseline="0">
                          <a:latin typeface="+mn-lt"/>
                          <a:cs typeface="Calibri"/>
                        </a:rPr>
                        <a:t> </a:t>
                      </a:r>
                      <a:r>
                        <a:rPr lang="en-US" sz="800" spc="0" baseline="0">
                          <a:latin typeface="+mn-lt"/>
                          <a:cs typeface="Calibri"/>
                        </a:rPr>
                        <a:t>accountability </a:t>
                      </a:r>
                      <a:r>
                        <a:rPr sz="800" spc="0" baseline="0">
                          <a:latin typeface="+mn-lt"/>
                          <a:cs typeface="Calibri"/>
                        </a:rPr>
                        <a:t>documents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sz="800" spc="0" baseline="0">
                          <a:latin typeface="+mn-lt"/>
                          <a:cs typeface="Calibri"/>
                        </a:rPr>
                        <a:t>Student</a:t>
                      </a:r>
                      <a:r>
                        <a:rPr lang="en-US" sz="800" spc="0" baseline="0">
                          <a:latin typeface="+mn-lt"/>
                          <a:cs typeface="Calibri"/>
                        </a:rPr>
                        <a:t> achievement </a:t>
                      </a:r>
                      <a:r>
                        <a:rPr sz="800" spc="0" baseline="0">
                          <a:latin typeface="+mn-lt"/>
                          <a:cs typeface="Calibri"/>
                        </a:rPr>
                        <a:t>gains on the</a:t>
                      </a:r>
                      <a:r>
                        <a:rPr lang="en-US" sz="800" spc="0" baseline="0">
                          <a:latin typeface="+mn-lt"/>
                          <a:cs typeface="Calibri"/>
                        </a:rPr>
                        <a:t> </a:t>
                      </a:r>
                      <a:r>
                        <a:rPr sz="800" spc="0" baseline="0">
                          <a:latin typeface="+mn-lt"/>
                          <a:cs typeface="Calibri"/>
                        </a:rPr>
                        <a:t> STAAR, Domain</a:t>
                      </a:r>
                      <a:r>
                        <a:rPr lang="en-US" sz="800" spc="0" baseline="0">
                          <a:latin typeface="+mn-lt"/>
                          <a:cs typeface="Calibri"/>
                        </a:rPr>
                        <a:t> </a:t>
                      </a:r>
                      <a:r>
                        <a:rPr sz="800" spc="0" baseline="0">
                          <a:latin typeface="+mn-lt"/>
                          <a:cs typeface="Calibri"/>
                        </a:rPr>
                        <a:t>III, TELPAS,</a:t>
                      </a:r>
                      <a:r>
                        <a:rPr lang="en-US" sz="800" spc="0" baseline="0">
                          <a:latin typeface="+mn-lt"/>
                          <a:cs typeface="Calibri"/>
                        </a:rPr>
                        <a:t> Results Driven Accountability Report</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2827570"/>
                  </a:ext>
                </a:extLst>
              </a:tr>
              <a:tr h="990077">
                <a:tc>
                  <a:txBody>
                    <a:bodyPr/>
                    <a:lstStyle/>
                    <a:p>
                      <a:pPr marL="0" indent="0" algn="l">
                        <a:lnSpc>
                          <a:spcPct val="90000"/>
                        </a:lnSpc>
                        <a:spcBef>
                          <a:spcPts val="600"/>
                        </a:spcBef>
                      </a:pPr>
                      <a:r>
                        <a:rPr lang="en-US" sz="800" spc="0" baseline="0">
                          <a:latin typeface="+mn-lt"/>
                          <a:cs typeface="Calibri"/>
                        </a:rPr>
                        <a:t>Curriculum documents</a:t>
                      </a:r>
                      <a:r>
                        <a:rPr sz="800" spc="0" baseline="0">
                          <a:latin typeface="+mn-lt"/>
                          <a:cs typeface="Calibri"/>
                        </a:rPr>
                        <a:t> will include </a:t>
                      </a:r>
                      <a:r>
                        <a:rPr lang="en-US" sz="800" spc="0" baseline="0">
                          <a:latin typeface="+mn-lt"/>
                          <a:cs typeface="Calibri"/>
                        </a:rPr>
                        <a:t> </a:t>
                      </a:r>
                      <a:r>
                        <a:rPr sz="800" spc="0" baseline="0">
                          <a:latin typeface="+mn-lt"/>
                          <a:cs typeface="Calibri"/>
                        </a:rPr>
                        <a:t>ELPS</a:t>
                      </a:r>
                      <a:r>
                        <a:rPr lang="en-US" sz="800" spc="0" baseline="0">
                          <a:latin typeface="+mn-lt"/>
                          <a:cs typeface="Calibri"/>
                        </a:rPr>
                        <a:t> strategies, </a:t>
                      </a:r>
                      <a:r>
                        <a:rPr sz="800" spc="0" baseline="0">
                          <a:latin typeface="+mn-lt"/>
                          <a:cs typeface="Calibri"/>
                        </a:rPr>
                        <a:t>accommodations,</a:t>
                      </a:r>
                      <a:r>
                        <a:rPr lang="en-US" sz="800" spc="0" baseline="0">
                          <a:latin typeface="+mn-lt"/>
                          <a:cs typeface="Calibri"/>
                        </a:rPr>
                        <a:t> </a:t>
                      </a:r>
                      <a:r>
                        <a:rPr sz="800" spc="0" baseline="0">
                          <a:latin typeface="+mn-lt"/>
                          <a:cs typeface="Calibri"/>
                        </a:rPr>
                        <a:t>differentiated instruction for All</a:t>
                      </a:r>
                      <a:r>
                        <a:rPr lang="en-US" sz="800" spc="0" baseline="0">
                          <a:latin typeface="+mn-lt"/>
                          <a:cs typeface="Calibri"/>
                        </a:rPr>
                        <a:t> </a:t>
                      </a:r>
                      <a:r>
                        <a:rPr sz="800" spc="0" baseline="0">
                          <a:latin typeface="+mn-lt"/>
                          <a:cs typeface="Calibri"/>
                        </a:rPr>
                        <a:t>Students</a:t>
                      </a:r>
                      <a:r>
                        <a:rPr lang="en-US" sz="800" spc="0" baseline="0">
                          <a:latin typeface="+mn-lt"/>
                          <a:cs typeface="Calibri"/>
                        </a:rPr>
                        <a:t>.</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eaLnBrk="1" fontAlgn="auto" latinLnBrk="0" hangingPunct="1">
                        <a:lnSpc>
                          <a:spcPct val="80000"/>
                        </a:lnSpc>
                        <a:spcBef>
                          <a:spcPts val="0"/>
                        </a:spcBef>
                        <a:spcAft>
                          <a:spcPts val="300"/>
                        </a:spcAft>
                        <a:buFont typeface="Calibri" panose="020F0502020204030204" pitchFamily="34" charset="0"/>
                        <a:buChar char="−"/>
                      </a:pPr>
                      <a:r>
                        <a:rPr lang="en-US" sz="800" spc="0" baseline="0">
                          <a:latin typeface="+mn-lt"/>
                          <a:cs typeface="Calibri"/>
                        </a:rPr>
                        <a:t>Content Coordinators </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coaches</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Dual Language Director</a:t>
                      </a:r>
                      <a:endParaRPr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lnSpc>
                          <a:spcPct val="80000"/>
                        </a:lnSpc>
                        <a:spcBef>
                          <a:spcPts val="0"/>
                        </a:spcBef>
                        <a:spcAft>
                          <a:spcPts val="300"/>
                        </a:spcAft>
                        <a:buNone/>
                      </a:pPr>
                      <a:r>
                        <a:rPr lang="en-US" sz="800" spc="0" baseline="0">
                          <a:latin typeface="+mn-lt"/>
                          <a:cs typeface="Calibri"/>
                        </a:rPr>
                        <a:t>-English Language Proficiency documents</a:t>
                      </a:r>
                    </a:p>
                    <a:p>
                      <a:pPr marL="0" lvl="0" indent="0" algn="l">
                        <a:lnSpc>
                          <a:spcPct val="80000"/>
                        </a:lnSpc>
                        <a:spcBef>
                          <a:spcPts val="0"/>
                        </a:spcBef>
                        <a:spcAft>
                          <a:spcPts val="300"/>
                        </a:spcAft>
                        <a:buNone/>
                      </a:pPr>
                      <a:r>
                        <a:rPr lang="en-US" sz="800" spc="0" baseline="0">
                          <a:latin typeface="+mn-lt"/>
                          <a:cs typeface="Calibri"/>
                        </a:rPr>
                        <a:t>-individual student accommodations for each content</a:t>
                      </a:r>
                    </a:p>
                    <a:p>
                      <a:pPr marL="0" lvl="0" indent="0" algn="l">
                        <a:lnSpc>
                          <a:spcPct val="80000"/>
                        </a:lnSpc>
                        <a:spcBef>
                          <a:spcPts val="0"/>
                        </a:spcBef>
                        <a:spcAft>
                          <a:spcPts val="300"/>
                        </a:spcAft>
                        <a:buNone/>
                      </a:pPr>
                      <a:r>
                        <a:rPr lang="en-US" sz="800" spc="0" baseline="0">
                          <a:latin typeface="+mn-lt"/>
                          <a:cs typeface="Calibri"/>
                        </a:rPr>
                        <a:t>-lesson that differentiate instructions </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Sep. 2019 – Aug. 2020</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Curriculum documents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Lesson plans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CLL agendas</a:t>
                      </a:r>
                    </a:p>
                    <a:p>
                      <a:pPr marL="112395" marR="7302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Walkthrough documents</a:t>
                      </a:r>
                    </a:p>
                    <a:p>
                      <a:pPr marL="267335" marR="73025" lvl="0" indent="-171450" algn="l">
                        <a:lnSpc>
                          <a:spcPct val="80000"/>
                        </a:lnSpc>
                        <a:spcBef>
                          <a:spcPts val="0"/>
                        </a:spcBef>
                        <a:spcAft>
                          <a:spcPts val="300"/>
                        </a:spcAft>
                        <a:buFont typeface="Calibri" panose="020F0502020204030204" pitchFamily="34" charset="0"/>
                        <a:buChar char="−"/>
                      </a:pP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Student achievement gains on the  STAAR, Domain III, TELPAS, Results Driven Accountability Report</a:t>
                      </a:r>
                      <a:endParaRPr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4109228"/>
                  </a:ext>
                </a:extLst>
              </a:tr>
              <a:tr h="990077">
                <a:tc>
                  <a:txBody>
                    <a:bodyPr/>
                    <a:lstStyle/>
                    <a:p>
                      <a:pPr marL="0" indent="0" algn="l">
                        <a:lnSpc>
                          <a:spcPct val="90000"/>
                        </a:lnSpc>
                        <a:spcBef>
                          <a:spcPts val="600"/>
                        </a:spcBef>
                      </a:pPr>
                      <a:r>
                        <a:rPr lang="en-US" sz="800" spc="0" baseline="0">
                          <a:latin typeface="+mn-lt"/>
                          <a:cs typeface="Calibri"/>
                        </a:rPr>
                        <a:t>Testing calendars and instructional timelines  will be written each school year for all assessed courses and shared with principals to provide district-wide alignment of assessments.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Assessment Director</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Executive Officers</a:t>
                      </a:r>
                    </a:p>
                    <a:p>
                      <a:pPr marL="112395" marR="0" lvl="0" indent="-112395" algn="l" defTabSz="914400" eaLnBrk="1" fontAlgn="auto" latinLnBrk="0" hangingPunct="1">
                        <a:lnSpc>
                          <a:spcPct val="80000"/>
                        </a:lnSpc>
                        <a:spcBef>
                          <a:spcPts val="0"/>
                        </a:spcBef>
                        <a:spcAft>
                          <a:spcPts val="300"/>
                        </a:spcAft>
                        <a:buClrTx/>
                        <a:buSzTx/>
                        <a:buFont typeface="Calibri" panose="020F0502020204030204" pitchFamily="34" charset="0"/>
                        <a:buChar char="−"/>
                        <a:tabLst/>
                        <a:defRPr/>
                      </a:pPr>
                      <a:r>
                        <a:rPr lang="en-US" sz="800" spc="0" baseline="0">
                          <a:latin typeface="+mn-lt"/>
                          <a:cs typeface="Calibri"/>
                        </a:rPr>
                        <a:t>Content Coordinators (elementary, middle and high school)</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Assessment calendar</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Instructional timelines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Assessed curriculum</a:t>
                      </a:r>
                    </a:p>
                    <a:p>
                      <a:pPr marL="0" lvl="0" indent="0" algn="l">
                        <a:lnSpc>
                          <a:spcPct val="80000"/>
                        </a:lnSpc>
                        <a:spcBef>
                          <a:spcPts val="0"/>
                        </a:spcBef>
                        <a:spcAft>
                          <a:spcPts val="300"/>
                        </a:spcAft>
                        <a:buNone/>
                      </a:pPr>
                      <a:endParaRPr lang="en-US" sz="800" spc="0" baseline="0">
                        <a:latin typeface="+mn-lt"/>
                        <a:cs typeface="Calibri"/>
                      </a:endParaRPr>
                    </a:p>
                    <a:p>
                      <a:pPr marL="112395" lvl="0" indent="-112395" algn="l">
                        <a:lnSpc>
                          <a:spcPct val="80000"/>
                        </a:lnSpc>
                        <a:spcBef>
                          <a:spcPts val="0"/>
                        </a:spcBef>
                        <a:spcAft>
                          <a:spcPts val="300"/>
                        </a:spcAft>
                        <a:buFont typeface="Calibri" panose="020F0502020204030204" pitchFamily="34" charset="0"/>
                        <a:buChar char="−"/>
                      </a:pPr>
                      <a:endParaRPr lang="en-US" sz="800" spc="0" baseline="0">
                        <a:latin typeface="+mn-lt"/>
                        <a:cs typeface="Calibri"/>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a:lnSpc>
                          <a:spcPct val="80000"/>
                        </a:lnSpc>
                        <a:spcBef>
                          <a:spcPts val="0"/>
                        </a:spcBef>
                        <a:spcAft>
                          <a:spcPts val="300"/>
                        </a:spcAft>
                        <a:buFont typeface="Calibri" panose="020F0502020204030204" pitchFamily="34" charset="0"/>
                        <a:buNone/>
                      </a:pPr>
                      <a:r>
                        <a:rPr lang="en-US" sz="800" spc="0" baseline="0">
                          <a:latin typeface="+mn-lt"/>
                          <a:cs typeface="Calibri"/>
                        </a:rPr>
                        <a:t>Sep. 2019 – Aug. 2020</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marR="119380" indent="-112395" algn="l">
                        <a:lnSpc>
                          <a:spcPct val="80000"/>
                        </a:lnSpc>
                        <a:spcBef>
                          <a:spcPts val="0"/>
                        </a:spcBef>
                        <a:spcAft>
                          <a:spcPts val="300"/>
                        </a:spcAft>
                        <a:buFont typeface="Calibri" panose="020F0502020204030204" pitchFamily="34" charset="0"/>
                        <a:buChar char="−"/>
                      </a:pPr>
                      <a:r>
                        <a:rPr sz="800" spc="0" baseline="0">
                          <a:latin typeface="+mn-lt"/>
                          <a:cs typeface="Calibri"/>
                        </a:rPr>
                        <a:t>Completed </a:t>
                      </a:r>
                      <a:r>
                        <a:rPr lang="en-US" sz="800" spc="0" baseline="0">
                          <a:latin typeface="+mn-lt"/>
                          <a:cs typeface="Calibri"/>
                        </a:rPr>
                        <a:t>testing calendars and timelines</a:t>
                      </a:r>
                    </a:p>
                    <a:p>
                      <a:pPr marL="112395" marR="11938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Agendas and sign in sheets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lvl="0" indent="-112395" algn="l">
                        <a:lnSpc>
                          <a:spcPct val="80000"/>
                        </a:lnSpc>
                        <a:spcBef>
                          <a:spcPts val="0"/>
                        </a:spcBef>
                        <a:spcAft>
                          <a:spcPts val="300"/>
                        </a:spcAft>
                        <a:buFont typeface="Calibri" panose="020F0502020204030204" pitchFamily="34" charset="0"/>
                        <a:buChar char="−"/>
                      </a:pPr>
                      <a:r>
                        <a:rPr lang="en-US" sz="800" b="0" i="0" u="none" strike="noStrike" spc="0" baseline="0" noProof="0">
                          <a:latin typeface="+mn-lt"/>
                        </a:rPr>
                        <a:t>Student achievement gains on the  STAAR, Domain III, TELPAS, Results Driven Accountability Report</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Formative assessments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CBAs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Benchmarks [BMs]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STAAR</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TELPAS</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Results Driven Accountability </a:t>
                      </a:r>
                    </a:p>
                    <a:p>
                      <a:pPr marL="112395" indent="-112395" algn="l">
                        <a:lnSpc>
                          <a:spcPct val="80000"/>
                        </a:lnSpc>
                        <a:spcBef>
                          <a:spcPts val="0"/>
                        </a:spcBef>
                        <a:spcAft>
                          <a:spcPts val="200"/>
                        </a:spcAft>
                        <a:buFont typeface="Calibri" panose="020F0502020204030204" pitchFamily="34" charset="0"/>
                        <a:buChar char="−"/>
                      </a:pPr>
                      <a:r>
                        <a:rPr lang="en-US" sz="800" spc="0" baseline="0">
                          <a:latin typeface="+mn-lt"/>
                          <a:cs typeface="Calibri"/>
                        </a:rPr>
                        <a:t>Student Learning  Objectives [SLOs] Pre/Post Test</a:t>
                      </a:r>
                      <a:endParaRPr lang="en-US" sz="800" b="0" i="0" u="none" strike="noStrike" spc="0" baseline="0" noProof="0">
                        <a:latin typeface="+mn-lt"/>
                      </a:endParaRP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2395"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Title I, II, III</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Special Education &amp; Bilingual Funds,</a:t>
                      </a:r>
                    </a:p>
                    <a:p>
                      <a:pPr marL="112395" lvl="0" indent="-112395" algn="l">
                        <a:lnSpc>
                          <a:spcPct val="80000"/>
                        </a:lnSpc>
                        <a:spcBef>
                          <a:spcPts val="0"/>
                        </a:spcBef>
                        <a:spcAft>
                          <a:spcPts val="300"/>
                        </a:spcAft>
                        <a:buFont typeface="Calibri" panose="020F0502020204030204" pitchFamily="34" charset="0"/>
                        <a:buChar char="−"/>
                      </a:pPr>
                      <a:r>
                        <a:rPr lang="en-US" sz="800" spc="0" baseline="0">
                          <a:latin typeface="+mn-lt"/>
                          <a:cs typeface="Calibri"/>
                        </a:rPr>
                        <a:t>Migrant Funds</a:t>
                      </a:r>
                    </a:p>
                  </a:txBody>
                  <a:tcPr marL="34290" marR="3429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4131851"/>
                  </a:ext>
                </a:extLst>
              </a:tr>
            </a:tbl>
          </a:graphicData>
        </a:graphic>
      </p:graphicFrame>
      <p:graphicFrame>
        <p:nvGraphicFramePr>
          <p:cNvPr id="3" name="Table 2">
            <a:extLst>
              <a:ext uri="{FF2B5EF4-FFF2-40B4-BE49-F238E27FC236}">
                <a16:creationId xmlns:a16="http://schemas.microsoft.com/office/drawing/2014/main" id="{5EB550BA-61C7-4A25-8AC6-028340D5D590}"/>
              </a:ext>
            </a:extLst>
          </p:cNvPr>
          <p:cNvGraphicFramePr>
            <a:graphicFrameLocks noGrp="1"/>
          </p:cNvGraphicFramePr>
          <p:nvPr>
            <p:extLst>
              <p:ext uri="{D42A27DB-BD31-4B8C-83A1-F6EECF244321}">
                <p14:modId xmlns:p14="http://schemas.microsoft.com/office/powerpoint/2010/main" val="487997364"/>
              </p:ext>
            </p:extLst>
          </p:nvPr>
        </p:nvGraphicFramePr>
        <p:xfrm>
          <a:off x="120650" y="246697"/>
          <a:ext cx="8959950" cy="5799398"/>
        </p:xfrm>
        <a:graphic>
          <a:graphicData uri="http://schemas.openxmlformats.org/drawingml/2006/table">
            <a:tbl>
              <a:tblPr firstRow="1" bandRow="1">
                <a:tableStyleId>{21E4AEA4-8DFA-4A89-87EB-49C32662AFE0}</a:tableStyleId>
              </a:tblPr>
              <a:tblGrid>
                <a:gridCol w="1362075">
                  <a:extLst>
                    <a:ext uri="{9D8B030D-6E8A-4147-A177-3AD203B41FA5}">
                      <a16:colId xmlns:a16="http://schemas.microsoft.com/office/drawing/2014/main" val="215871438"/>
                    </a:ext>
                  </a:extLst>
                </a:gridCol>
                <a:gridCol w="1079500">
                  <a:extLst>
                    <a:ext uri="{9D8B030D-6E8A-4147-A177-3AD203B41FA5}">
                      <a16:colId xmlns:a16="http://schemas.microsoft.com/office/drawing/2014/main" val="792922077"/>
                    </a:ext>
                  </a:extLst>
                </a:gridCol>
                <a:gridCol w="1003419">
                  <a:extLst>
                    <a:ext uri="{9D8B030D-6E8A-4147-A177-3AD203B41FA5}">
                      <a16:colId xmlns:a16="http://schemas.microsoft.com/office/drawing/2014/main" val="2958357903"/>
                    </a:ext>
                  </a:extLst>
                </a:gridCol>
                <a:gridCol w="878357">
                  <a:extLst>
                    <a:ext uri="{9D8B030D-6E8A-4147-A177-3AD203B41FA5}">
                      <a16:colId xmlns:a16="http://schemas.microsoft.com/office/drawing/2014/main" val="1608224867"/>
                    </a:ext>
                  </a:extLst>
                </a:gridCol>
                <a:gridCol w="1299394">
                  <a:extLst>
                    <a:ext uri="{9D8B030D-6E8A-4147-A177-3AD203B41FA5}">
                      <a16:colId xmlns:a16="http://schemas.microsoft.com/office/drawing/2014/main" val="1790937408"/>
                    </a:ext>
                  </a:extLst>
                </a:gridCol>
                <a:gridCol w="1000664">
                  <a:extLst>
                    <a:ext uri="{9D8B030D-6E8A-4147-A177-3AD203B41FA5}">
                      <a16:colId xmlns:a16="http://schemas.microsoft.com/office/drawing/2014/main" val="4202053961"/>
                    </a:ext>
                  </a:extLst>
                </a:gridCol>
                <a:gridCol w="931651">
                  <a:extLst>
                    <a:ext uri="{9D8B030D-6E8A-4147-A177-3AD203B41FA5}">
                      <a16:colId xmlns:a16="http://schemas.microsoft.com/office/drawing/2014/main" val="960381410"/>
                    </a:ext>
                  </a:extLst>
                </a:gridCol>
                <a:gridCol w="1404890">
                  <a:extLst>
                    <a:ext uri="{9D8B030D-6E8A-4147-A177-3AD203B41FA5}">
                      <a16:colId xmlns:a16="http://schemas.microsoft.com/office/drawing/2014/main" val="320234969"/>
                    </a:ext>
                  </a:extLst>
                </a:gridCol>
              </a:tblGrid>
              <a:tr h="138660">
                <a:tc>
                  <a:txBody>
                    <a:bodyPr/>
                    <a:lstStyle/>
                    <a:p>
                      <a:pPr rtl="0" fontAlgn="ctr"/>
                      <a:r>
                        <a:rPr lang="en-US" sz="700">
                          <a:effectLst/>
                        </a:rPr>
                        <a:t>Goal Area:  4</a:t>
                      </a:r>
                      <a:endParaRPr lang="en-US" sz="700" dirty="0">
                        <a:effectLst/>
                      </a:endParaRPr>
                    </a:p>
                  </a:txBody>
                  <a:tcPr marL="9525" marR="9525" marT="9525" anchor="ctr"/>
                </a:tc>
                <a:tc gridSpan="7">
                  <a:txBody>
                    <a:bodyPr/>
                    <a:lstStyle/>
                    <a:p>
                      <a:pPr lvl="0">
                        <a:buNone/>
                      </a:pPr>
                      <a:r>
                        <a:rPr lang="en-US" sz="700">
                          <a:effectLst/>
                        </a:rPr>
                        <a:t>Increase staff quality, recruitment and retention </a:t>
                      </a:r>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3932193273"/>
                  </a:ext>
                </a:extLst>
              </a:tr>
              <a:tr h="319986">
                <a:tc>
                  <a:txBody>
                    <a:bodyPr/>
                    <a:lstStyle/>
                    <a:p>
                      <a:pPr rtl="0" fontAlgn="ctr"/>
                      <a:r>
                        <a:rPr lang="en-US" sz="700">
                          <a:effectLst/>
                        </a:rPr>
                        <a:t>Annual Goal 4:</a:t>
                      </a:r>
                      <a:endParaRPr lang="en-US" sz="700" dirty="0">
                        <a:effectLst/>
                      </a:endParaRPr>
                    </a:p>
                  </a:txBody>
                  <a:tcPr marL="9525" marR="9525" marT="9525" anchor="ctr"/>
                </a:tc>
                <a:tc gridSpan="7">
                  <a:txBody>
                    <a:bodyPr/>
                    <a:lstStyle/>
                    <a:p>
                      <a:pPr lvl="0" algn="l">
                        <a:lnSpc>
                          <a:spcPct val="100000"/>
                        </a:lnSpc>
                        <a:spcBef>
                          <a:spcPts val="0"/>
                        </a:spcBef>
                        <a:spcAft>
                          <a:spcPts val="0"/>
                        </a:spcAft>
                        <a:buNone/>
                      </a:pPr>
                      <a:r>
                        <a:rPr lang="en-US" sz="700" u="none" strike="noStrike" noProof="0">
                          <a:effectLst/>
                        </a:rPr>
                        <a:t>The number of highly quality professional development trainings will increase  by  3or more by June of 2021.</a:t>
                      </a:r>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409276491"/>
                  </a:ext>
                </a:extLst>
              </a:tr>
              <a:tr h="138660">
                <a:tc>
                  <a:txBody>
                    <a:bodyPr/>
                    <a:lstStyle/>
                    <a:p>
                      <a:pPr rtl="0" fontAlgn="ctr"/>
                      <a:r>
                        <a:rPr lang="en-US" sz="700">
                          <a:effectLst/>
                        </a:rPr>
                        <a:t>Objective 2:</a:t>
                      </a:r>
                      <a:endParaRPr lang="en-US" sz="700" dirty="0">
                        <a:effectLst/>
                      </a:endParaRPr>
                    </a:p>
                  </a:txBody>
                  <a:tcPr marL="9525" marR="9525" marT="9525" anchor="ctr"/>
                </a:tc>
                <a:tc gridSpan="7">
                  <a:txBody>
                    <a:bodyPr/>
                    <a:lstStyle/>
                    <a:p>
                      <a:pPr lvl="0" algn="l">
                        <a:lnSpc>
                          <a:spcPct val="100000"/>
                        </a:lnSpc>
                        <a:spcBef>
                          <a:spcPts val="0"/>
                        </a:spcBef>
                        <a:spcAft>
                          <a:spcPts val="0"/>
                        </a:spcAft>
                        <a:buNone/>
                      </a:pPr>
                      <a:r>
                        <a:rPr lang="en-US" sz="700" u="none" strike="noStrike" noProof="0">
                          <a:effectLst/>
                        </a:rPr>
                        <a:t>The number of high quality professional development trainings will increase  by 3 or more by June of 2021.</a:t>
                      </a:r>
                      <a:endParaRPr lang="en-US"/>
                    </a:p>
                  </a:txBody>
                  <a:tcPr marL="9525" marR="9525" marT="9525"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709945481"/>
                  </a:ext>
                </a:extLst>
              </a:tr>
              <a:tr h="303986">
                <a:tc>
                  <a:txBody>
                    <a:bodyPr/>
                    <a:lstStyle/>
                    <a:p>
                      <a:pPr algn="ctr" rtl="0" fontAlgn="ctr"/>
                      <a:r>
                        <a:rPr lang="en-US" sz="700">
                          <a:effectLst/>
                        </a:rPr>
                        <a:t>Strategy 1</a:t>
                      </a:r>
                      <a:endParaRPr lang="en-US" sz="700" dirty="0">
                        <a:effectLst/>
                      </a:endParaRPr>
                    </a:p>
                  </a:txBody>
                  <a:tcPr marL="9525" marR="9525" marT="9525" anchor="ctr"/>
                </a:tc>
                <a:tc>
                  <a:txBody>
                    <a:bodyPr/>
                    <a:lstStyle/>
                    <a:p>
                      <a:pPr algn="ctr" rtl="0" fontAlgn="ctr"/>
                      <a:r>
                        <a:rPr lang="en-US" sz="700">
                          <a:effectLst/>
                        </a:rPr>
                        <a:t>Persons Responsible/Title</a:t>
                      </a:r>
                      <a:endParaRPr lang="en-US" sz="700" dirty="0">
                        <a:effectLst/>
                      </a:endParaRPr>
                    </a:p>
                  </a:txBody>
                  <a:tcPr marL="9525" marR="9525" marT="9525" anchor="ctr"/>
                </a:tc>
                <a:tc>
                  <a:txBody>
                    <a:bodyPr/>
                    <a:lstStyle/>
                    <a:p>
                      <a:pPr algn="ctr" rtl="0" fontAlgn="ctr"/>
                      <a:r>
                        <a:rPr lang="en-US" sz="700">
                          <a:effectLst/>
                        </a:rPr>
                        <a:t>Resources</a:t>
                      </a:r>
                      <a:endParaRPr lang="en-US" sz="700" dirty="0">
                        <a:effectLst/>
                      </a:endParaRPr>
                    </a:p>
                  </a:txBody>
                  <a:tcPr marL="9525" marR="9525" marT="9525" anchor="ctr"/>
                </a:tc>
                <a:tc>
                  <a:txBody>
                    <a:bodyPr/>
                    <a:lstStyle/>
                    <a:p>
                      <a:pPr algn="ctr" rtl="0" fontAlgn="ctr"/>
                      <a:r>
                        <a:rPr lang="en-US" sz="700">
                          <a:effectLst/>
                        </a:rPr>
                        <a:t>Timeline</a:t>
                      </a:r>
                      <a:endParaRPr lang="en-US" sz="700" dirty="0">
                        <a:effectLst/>
                      </a:endParaRPr>
                    </a:p>
                  </a:txBody>
                  <a:tcPr marL="9525" marR="9525" marT="9525" anchor="ctr"/>
                </a:tc>
                <a:tc>
                  <a:txBody>
                    <a:bodyPr/>
                    <a:lstStyle/>
                    <a:p>
                      <a:pPr algn="ctr" rtl="0" fontAlgn="ctr"/>
                      <a:r>
                        <a:rPr lang="en-US" sz="700">
                          <a:effectLst/>
                        </a:rPr>
                        <a:t>Evidence of Implementation</a:t>
                      </a:r>
                      <a:endParaRPr lang="en-US" sz="700" dirty="0">
                        <a:effectLst/>
                      </a:endParaRPr>
                    </a:p>
                  </a:txBody>
                  <a:tcPr marL="9525" marR="9525" marT="9525" anchor="ctr"/>
                </a:tc>
                <a:tc>
                  <a:txBody>
                    <a:bodyPr/>
                    <a:lstStyle/>
                    <a:p>
                      <a:pPr algn="ctr" rtl="0" fontAlgn="ctr"/>
                      <a:r>
                        <a:rPr lang="en-US" sz="700">
                          <a:effectLst/>
                        </a:rPr>
                        <a:t>Evidence of Impact</a:t>
                      </a:r>
                      <a:endParaRPr lang="en-US" sz="700" dirty="0">
                        <a:effectLst/>
                      </a:endParaRPr>
                    </a:p>
                  </a:txBody>
                  <a:tcPr marL="9525" marR="9525" marT="9525" anchor="ctr"/>
                </a:tc>
                <a:tc>
                  <a:txBody>
                    <a:bodyPr/>
                    <a:lstStyle/>
                    <a:p>
                      <a:pPr algn="ctr" rtl="0" fontAlgn="ctr"/>
                      <a:r>
                        <a:rPr lang="en-US" sz="700">
                          <a:effectLst/>
                        </a:rPr>
                        <a:t>Formative/ Summative Assessment</a:t>
                      </a:r>
                      <a:endParaRPr lang="en-US" sz="700" dirty="0">
                        <a:effectLst/>
                      </a:endParaRPr>
                    </a:p>
                  </a:txBody>
                  <a:tcPr marL="9525" marR="9525" marT="9525" anchor="ctr"/>
                </a:tc>
                <a:tc>
                  <a:txBody>
                    <a:bodyPr/>
                    <a:lstStyle/>
                    <a:p>
                      <a:pPr algn="ctr" rtl="0" fontAlgn="ctr"/>
                      <a:r>
                        <a:rPr lang="en-US" sz="700">
                          <a:effectLst/>
                        </a:rPr>
                        <a:t>Title-I School- wide Component</a:t>
                      </a:r>
                      <a:endParaRPr lang="en-US" sz="700" dirty="0">
                        <a:effectLst/>
                      </a:endParaRPr>
                    </a:p>
                  </a:txBody>
                  <a:tcPr marL="9525" marR="9525" marT="9525" anchor="ctr"/>
                </a:tc>
                <a:extLst>
                  <a:ext uri="{0D108BD9-81ED-4DB2-BD59-A6C34878D82A}">
                    <a16:rowId xmlns:a16="http://schemas.microsoft.com/office/drawing/2014/main" val="3617694064"/>
                  </a:ext>
                </a:extLst>
              </a:tr>
              <a:tr h="1149350">
                <a:tc>
                  <a:txBody>
                    <a:bodyPr/>
                    <a:lstStyle/>
                    <a:p>
                      <a:pPr lvl="0" algn="l">
                        <a:lnSpc>
                          <a:spcPct val="100000"/>
                        </a:lnSpc>
                        <a:spcBef>
                          <a:spcPts val="0"/>
                        </a:spcBef>
                        <a:spcAft>
                          <a:spcPts val="0"/>
                        </a:spcAft>
                        <a:buNone/>
                      </a:pPr>
                      <a:r>
                        <a:rPr lang="en-US" sz="700" u="none" strike="noStrike" noProof="0">
                          <a:effectLst/>
                        </a:rPr>
                        <a:t>Provide all teachers with Social Emotional  Training on Conscious Discipline Program.</a:t>
                      </a:r>
                    </a:p>
                  </a:txBody>
                  <a:tcPr marL="9525" marR="9525" marT="9525"/>
                </a:tc>
                <a:tc>
                  <a:txBody>
                    <a:bodyPr/>
                    <a:lstStyle/>
                    <a:p>
                      <a:pPr rtl="0" fontAlgn="t"/>
                      <a:r>
                        <a:rPr lang="en-US" sz="700">
                          <a:effectLst/>
                        </a:rPr>
                        <a:t>Teachers</a:t>
                      </a:r>
                    </a:p>
                    <a:p>
                      <a:pPr lvl="0">
                        <a:buNone/>
                      </a:pPr>
                      <a:r>
                        <a:rPr lang="en-US" sz="700">
                          <a:effectLst/>
                        </a:rPr>
                        <a:t>Collaborative Learning Leader</a:t>
                      </a:r>
                    </a:p>
                    <a:p>
                      <a:pPr lvl="0">
                        <a:buNone/>
                      </a:pPr>
                      <a:r>
                        <a:rPr lang="en-US" sz="700">
                          <a:effectLst/>
                        </a:rPr>
                        <a:t>Grade Level Chairs</a:t>
                      </a:r>
                    </a:p>
                    <a:p>
                      <a:pPr lvl="0">
                        <a:buNone/>
                      </a:pPr>
                      <a:r>
                        <a:rPr lang="en-US" sz="700">
                          <a:effectLst/>
                        </a:rPr>
                        <a:t>Principal</a:t>
                      </a:r>
                    </a:p>
                    <a:p>
                      <a:pPr lvl="0">
                        <a:buNone/>
                      </a:pPr>
                      <a:r>
                        <a:rPr lang="en-US" sz="700">
                          <a:effectLst/>
                        </a:rPr>
                        <a:t>Assistant Principal</a:t>
                      </a:r>
                    </a:p>
                    <a:p>
                      <a:pPr lvl="0">
                        <a:buNone/>
                      </a:pPr>
                      <a:r>
                        <a:rPr lang="en-US" sz="700">
                          <a:effectLst/>
                        </a:rPr>
                        <a:t>Instructional Coach </a:t>
                      </a:r>
                    </a:p>
                  </a:txBody>
                  <a:tcPr marL="9525" marR="9525" marT="9525"/>
                </a:tc>
                <a:tc>
                  <a:txBody>
                    <a:bodyPr/>
                    <a:lstStyle/>
                    <a:p>
                      <a:pPr rtl="0" fontAlgn="t"/>
                      <a:r>
                        <a:rPr lang="en-US" sz="700">
                          <a:effectLst/>
                        </a:rPr>
                        <a:t>Frog Street Curriculum-Conscious Discipline</a:t>
                      </a:r>
                    </a:p>
                    <a:p>
                      <a:pPr lvl="0">
                        <a:buNone/>
                      </a:pPr>
                      <a:r>
                        <a:rPr lang="en-US" sz="700">
                          <a:effectLst/>
                        </a:rPr>
                        <a:t>Conscious Discipline Platform</a:t>
                      </a:r>
                    </a:p>
                    <a:p>
                      <a:pPr lvl="0">
                        <a:buNone/>
                      </a:pPr>
                      <a:endParaRPr lang="en-US" sz="700" dirty="0">
                        <a:effectLst/>
                      </a:endParaRPr>
                    </a:p>
                    <a:p>
                      <a:pPr lvl="0">
                        <a:buNone/>
                      </a:pPr>
                      <a:endParaRPr lang="en-US" sz="700" dirty="0">
                        <a:effectLst/>
                      </a:endParaRPr>
                    </a:p>
                    <a:p>
                      <a:pPr lvl="0">
                        <a:buNone/>
                      </a:pPr>
                      <a:endParaRPr lang="en-US" sz="700" dirty="0">
                        <a:effectLst/>
                      </a:endParaRPr>
                    </a:p>
                    <a:p>
                      <a:pPr lvl="0">
                        <a:buNone/>
                      </a:pPr>
                      <a:endParaRPr lang="en-US" sz="700" dirty="0">
                        <a:effectLst/>
                      </a:endParaRPr>
                    </a:p>
                    <a:p>
                      <a:pPr lvl="0">
                        <a:buNone/>
                      </a:pPr>
                      <a:endParaRPr lang="en-US" sz="700" dirty="0">
                        <a:effectLst/>
                      </a:endParaRPr>
                    </a:p>
                    <a:p>
                      <a:pPr lvl="0">
                        <a:buNone/>
                      </a:pPr>
                      <a:endParaRPr lang="en-US" sz="700" dirty="0">
                        <a:effectLst/>
                      </a:endParaRPr>
                    </a:p>
                  </a:txBody>
                  <a:tcPr marL="9525" marR="9525" marT="9525"/>
                </a:tc>
                <a:tc>
                  <a:txBody>
                    <a:bodyPr/>
                    <a:lstStyle/>
                    <a:p>
                      <a:pPr lvl="0">
                        <a:buNone/>
                      </a:pPr>
                      <a:r>
                        <a:rPr lang="en-US" sz="700"/>
                        <a:t>BOY Staff Dev.</a:t>
                      </a:r>
                    </a:p>
                    <a:p>
                      <a:pPr lvl="0">
                        <a:buNone/>
                      </a:pPr>
                      <a:r>
                        <a:rPr lang="en-US" sz="700"/>
                        <a:t>AS scheduled in District Timeline</a:t>
                      </a:r>
                    </a:p>
                  </a:txBody>
                  <a:tcPr marL="9525" marR="9525" marT="9525"/>
                </a:tc>
                <a:tc>
                  <a:txBody>
                    <a:bodyPr/>
                    <a:lstStyle/>
                    <a:p>
                      <a:pPr rtl="0" fontAlgn="t"/>
                      <a:r>
                        <a:rPr lang="en-US" sz="700">
                          <a:effectLst/>
                        </a:rPr>
                        <a:t>Lesson Plans </a:t>
                      </a:r>
                    </a:p>
                    <a:p>
                      <a:pPr lvl="0">
                        <a:buNone/>
                      </a:pPr>
                      <a:r>
                        <a:rPr lang="en-US" sz="700">
                          <a:effectLst/>
                        </a:rPr>
                        <a:t>Walk-</a:t>
                      </a:r>
                      <a:r>
                        <a:rPr lang="en-US" sz="700" err="1">
                          <a:effectLst/>
                        </a:rPr>
                        <a:t>thrus</a:t>
                      </a:r>
                      <a:endParaRPr lang="en-US" sz="700" dirty="0">
                        <a:effectLst/>
                      </a:endParaRPr>
                    </a:p>
                    <a:p>
                      <a:pPr lvl="0">
                        <a:buNone/>
                      </a:pPr>
                      <a:r>
                        <a:rPr lang="en-US" sz="700">
                          <a:effectLst/>
                        </a:rPr>
                        <a:t>Sign in Sheets</a:t>
                      </a:r>
                    </a:p>
                  </a:txBody>
                  <a:tcPr marL="9525" marR="9525" marT="9525"/>
                </a:tc>
                <a:tc>
                  <a:txBody>
                    <a:bodyPr/>
                    <a:lstStyle/>
                    <a:p>
                      <a:pPr rtl="0" fontAlgn="t"/>
                      <a:r>
                        <a:rPr lang="en-US" sz="700">
                          <a:effectLst/>
                        </a:rPr>
                        <a:t>Increase in the Social Emotional Checklist /Circle </a:t>
                      </a:r>
                    </a:p>
                  </a:txBody>
                  <a:tcPr marL="9525" marR="9525" marT="9525"/>
                </a:tc>
                <a:tc>
                  <a:txBody>
                    <a:bodyPr/>
                    <a:lstStyle/>
                    <a:p>
                      <a:pPr lvl="0">
                        <a:buNone/>
                      </a:pPr>
                      <a:r>
                        <a:rPr lang="en-US" sz="700"/>
                        <a:t>Circle Assessment – Health and Wellness Domain  </a:t>
                      </a:r>
                      <a:endParaRPr lang="en-US"/>
                    </a:p>
                  </a:txBody>
                  <a:tcPr marL="9525" marR="9525" marT="9525"/>
                </a:tc>
                <a:tc>
                  <a:txBody>
                    <a:bodyPr/>
                    <a:lstStyle/>
                    <a:p>
                      <a:pPr lvl="0">
                        <a:buNone/>
                      </a:pPr>
                      <a:r>
                        <a:rPr lang="en-US" sz="700" u="none" strike="noStrike" noProof="0">
                          <a:effectLst/>
                        </a:rPr>
                        <a:t>3.Instruction by Highly qualified teachers </a:t>
                      </a:r>
                      <a:r>
                        <a:rPr lang="en-US" sz="700" u="none" strike="noStrike" noProof="0" err="1">
                          <a:effectLst/>
                        </a:rPr>
                        <a:t>a.b.c</a:t>
                      </a:r>
                      <a:r>
                        <a:rPr lang="en-US" sz="700" u="none" strike="noStrike" noProof="0" dirty="0">
                          <a:effectLst/>
                        </a:rPr>
                        <a:t> </a:t>
                      </a:r>
                      <a:endParaRPr lang="en-US" dirty="0"/>
                    </a:p>
                    <a:p>
                      <a:pPr lvl="0">
                        <a:buNone/>
                      </a:pPr>
                      <a:r>
                        <a:rPr lang="en-US" sz="700" u="none" strike="noStrike" noProof="0">
                          <a:effectLst/>
                        </a:rPr>
                        <a:t>8 Teacher Decision Making Regarding Assessments a, b, c </a:t>
                      </a:r>
                    </a:p>
                    <a:p>
                      <a:pPr lvl="0">
                        <a:buNone/>
                      </a:pPr>
                      <a:endParaRPr lang="en-US" sz="700" u="none" strike="noStrike" noProof="0" dirty="0">
                        <a:effectLst/>
                      </a:endParaRPr>
                    </a:p>
                  </a:txBody>
                  <a:tcPr marL="9525" marR="9525" marT="9525"/>
                </a:tc>
                <a:extLst>
                  <a:ext uri="{0D108BD9-81ED-4DB2-BD59-A6C34878D82A}">
                    <a16:rowId xmlns:a16="http://schemas.microsoft.com/office/drawing/2014/main" val="549094514"/>
                  </a:ext>
                </a:extLst>
              </a:tr>
              <a:tr h="159992">
                <a:tc>
                  <a:txBody>
                    <a:bodyPr/>
                    <a:lstStyle/>
                    <a:p>
                      <a:pPr algn="ctr" rtl="0" fontAlgn="ctr"/>
                      <a:r>
                        <a:rPr lang="en-US" sz="700">
                          <a:effectLst/>
                        </a:rPr>
                        <a:t>Action Steps</a:t>
                      </a: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extLst>
                  <a:ext uri="{0D108BD9-81ED-4DB2-BD59-A6C34878D82A}">
                    <a16:rowId xmlns:a16="http://schemas.microsoft.com/office/drawing/2014/main" val="3572229814"/>
                  </a:ext>
                </a:extLst>
              </a:tr>
              <a:tr h="138660">
                <a:tc gridSpan="8">
                  <a:txBody>
                    <a:bodyPr/>
                    <a:lstStyle/>
                    <a:p>
                      <a:pPr fontAlgn="t"/>
                      <a:r>
                        <a:rPr lang="en-US" sz="700">
                          <a:effectLst/>
                        </a:rPr>
                        <a:t>1 Train all teachers virtually with Conscious Discipline – Dr Bailey Program. . </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205769561"/>
                  </a:ext>
                </a:extLst>
              </a:tr>
              <a:tr h="138660">
                <a:tc gridSpan="8">
                  <a:txBody>
                    <a:bodyPr/>
                    <a:lstStyle/>
                    <a:p>
                      <a:pPr fontAlgn="t"/>
                      <a:r>
                        <a:rPr lang="en-US" sz="700">
                          <a:effectLst/>
                        </a:rPr>
                        <a:t>2) Provide training for parents on Conscious Discipline for home –school connection. </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937197446"/>
                  </a:ext>
                </a:extLst>
              </a:tr>
              <a:tr h="196850">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088710216"/>
                  </a:ext>
                </a:extLst>
              </a:tr>
              <a:tr h="159992">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4162209385"/>
                  </a:ext>
                </a:extLst>
              </a:tr>
              <a:tr h="303986">
                <a:tc>
                  <a:txBody>
                    <a:bodyPr/>
                    <a:lstStyle/>
                    <a:p>
                      <a:pPr algn="ctr" rtl="0" fontAlgn="ctr"/>
                      <a:r>
                        <a:rPr lang="en-US" sz="700">
                          <a:effectLst/>
                        </a:rPr>
                        <a:t>Strategy 2</a:t>
                      </a:r>
                      <a:endParaRPr lang="en-US" sz="700" dirty="0">
                        <a:effectLst/>
                      </a:endParaRPr>
                    </a:p>
                  </a:txBody>
                  <a:tcPr marL="9525" marR="9525" marT="9525" anchor="ctr"/>
                </a:tc>
                <a:tc>
                  <a:txBody>
                    <a:bodyPr/>
                    <a:lstStyle/>
                    <a:p>
                      <a:pPr algn="ctr" rtl="0" fontAlgn="ctr"/>
                      <a:r>
                        <a:rPr lang="en-US" sz="700">
                          <a:effectLst/>
                        </a:rPr>
                        <a:t>Persons Responsible/Title</a:t>
                      </a:r>
                      <a:endParaRPr lang="en-US" sz="700" dirty="0">
                        <a:effectLst/>
                      </a:endParaRPr>
                    </a:p>
                  </a:txBody>
                  <a:tcPr marL="9525" marR="9525" marT="9525" anchor="ctr"/>
                </a:tc>
                <a:tc>
                  <a:txBody>
                    <a:bodyPr/>
                    <a:lstStyle/>
                    <a:p>
                      <a:pPr algn="ctr" rtl="0" fontAlgn="ctr"/>
                      <a:r>
                        <a:rPr lang="en-US" sz="700">
                          <a:effectLst/>
                        </a:rPr>
                        <a:t>Resources</a:t>
                      </a:r>
                      <a:endParaRPr lang="en-US" sz="700" dirty="0">
                        <a:effectLst/>
                      </a:endParaRPr>
                    </a:p>
                  </a:txBody>
                  <a:tcPr marL="9525" marR="9525" marT="9525" anchor="ctr"/>
                </a:tc>
                <a:tc>
                  <a:txBody>
                    <a:bodyPr/>
                    <a:lstStyle/>
                    <a:p>
                      <a:pPr algn="ctr" rtl="0" fontAlgn="ctr"/>
                      <a:r>
                        <a:rPr lang="en-US" sz="700">
                          <a:effectLst/>
                        </a:rPr>
                        <a:t>Timeline</a:t>
                      </a:r>
                      <a:endParaRPr lang="en-US" sz="700" dirty="0">
                        <a:effectLst/>
                      </a:endParaRPr>
                    </a:p>
                  </a:txBody>
                  <a:tcPr marL="9525" marR="9525" marT="9525" anchor="ctr"/>
                </a:tc>
                <a:tc>
                  <a:txBody>
                    <a:bodyPr/>
                    <a:lstStyle/>
                    <a:p>
                      <a:pPr algn="ctr" rtl="0" fontAlgn="ctr"/>
                      <a:r>
                        <a:rPr lang="en-US" sz="700">
                          <a:effectLst/>
                        </a:rPr>
                        <a:t>Evidence of Implementation</a:t>
                      </a:r>
                      <a:endParaRPr lang="en-US" sz="700" dirty="0">
                        <a:effectLst/>
                      </a:endParaRPr>
                    </a:p>
                  </a:txBody>
                  <a:tcPr marL="9525" marR="9525" marT="9525" anchor="ctr"/>
                </a:tc>
                <a:tc>
                  <a:txBody>
                    <a:bodyPr/>
                    <a:lstStyle/>
                    <a:p>
                      <a:pPr algn="ctr" rtl="0" fontAlgn="ctr"/>
                      <a:r>
                        <a:rPr lang="en-US" sz="700">
                          <a:effectLst/>
                        </a:rPr>
                        <a:t>Evidence of Impact</a:t>
                      </a:r>
                      <a:endParaRPr lang="en-US" sz="700" dirty="0">
                        <a:effectLst/>
                      </a:endParaRPr>
                    </a:p>
                  </a:txBody>
                  <a:tcPr marL="9525" marR="9525" marT="9525" anchor="ctr"/>
                </a:tc>
                <a:tc>
                  <a:txBody>
                    <a:bodyPr/>
                    <a:lstStyle/>
                    <a:p>
                      <a:pPr algn="ctr" rtl="0" fontAlgn="ctr"/>
                      <a:r>
                        <a:rPr lang="en-US" sz="700">
                          <a:effectLst/>
                        </a:rPr>
                        <a:t>Formative/ Summative Assessment</a:t>
                      </a:r>
                      <a:endParaRPr lang="en-US" sz="700" dirty="0">
                        <a:effectLst/>
                      </a:endParaRPr>
                    </a:p>
                  </a:txBody>
                  <a:tcPr marL="9525" marR="9525" marT="9525" anchor="ctr"/>
                </a:tc>
                <a:tc>
                  <a:txBody>
                    <a:bodyPr/>
                    <a:lstStyle/>
                    <a:p>
                      <a:pPr algn="ctr" rtl="0" fontAlgn="ctr"/>
                      <a:r>
                        <a:rPr lang="en-US" sz="700">
                          <a:effectLst/>
                        </a:rPr>
                        <a:t>Title-I School- wide Component</a:t>
                      </a:r>
                      <a:endParaRPr lang="en-US" sz="700" dirty="0">
                        <a:effectLst/>
                      </a:endParaRPr>
                    </a:p>
                  </a:txBody>
                  <a:tcPr marL="9525" marR="9525" marT="9525" anchor="ctr"/>
                </a:tc>
                <a:extLst>
                  <a:ext uri="{0D108BD9-81ED-4DB2-BD59-A6C34878D82A}">
                    <a16:rowId xmlns:a16="http://schemas.microsoft.com/office/drawing/2014/main" val="613386410"/>
                  </a:ext>
                </a:extLst>
              </a:tr>
              <a:tr h="954627">
                <a:tc>
                  <a:txBody>
                    <a:bodyPr/>
                    <a:lstStyle/>
                    <a:p>
                      <a:pPr lvl="0">
                        <a:buNone/>
                      </a:pPr>
                      <a:r>
                        <a:rPr lang="en-US" sz="700" u="none" strike="noStrike" noProof="0">
                          <a:effectLst/>
                        </a:rPr>
                        <a:t>Provide teachers with job embedded professional development using  </a:t>
                      </a:r>
                      <a:r>
                        <a:rPr lang="en-US" sz="700" u="none" strike="noStrike" noProof="0" err="1">
                          <a:effectLst/>
                        </a:rPr>
                        <a:t>Hoonuit</a:t>
                      </a:r>
                      <a:r>
                        <a:rPr lang="en-US" sz="700" u="none" strike="noStrike" noProof="0">
                          <a:effectLst/>
                        </a:rPr>
                        <a:t>  platform. </a:t>
                      </a:r>
                      <a:endParaRPr lang="en-US"/>
                    </a:p>
                  </a:txBody>
                  <a:tcPr marL="9525" marR="9525" marT="9525"/>
                </a:tc>
                <a:tc>
                  <a:txBody>
                    <a:bodyPr/>
                    <a:lstStyle/>
                    <a:p>
                      <a:pPr lvl="0">
                        <a:buNone/>
                      </a:pPr>
                      <a:r>
                        <a:rPr lang="en-US" sz="700" u="none" strike="noStrike" noProof="0"/>
                        <a:t>Teachers</a:t>
                      </a:r>
                    </a:p>
                    <a:p>
                      <a:pPr lvl="0">
                        <a:buNone/>
                      </a:pPr>
                      <a:r>
                        <a:rPr lang="en-US" sz="700" u="none" strike="noStrike" noProof="0"/>
                        <a:t>Collaborative Learning Leader</a:t>
                      </a:r>
                    </a:p>
                    <a:p>
                      <a:pPr lvl="0">
                        <a:buNone/>
                      </a:pPr>
                      <a:r>
                        <a:rPr lang="en-US" sz="700" u="none" strike="noStrike" noProof="0"/>
                        <a:t>Grade Level Chairs</a:t>
                      </a:r>
                    </a:p>
                    <a:p>
                      <a:pPr lvl="0">
                        <a:buNone/>
                      </a:pPr>
                      <a:r>
                        <a:rPr lang="en-US" sz="700" u="none" strike="noStrike" noProof="0"/>
                        <a:t>Principal</a:t>
                      </a:r>
                    </a:p>
                    <a:p>
                      <a:pPr lvl="0">
                        <a:buNone/>
                      </a:pPr>
                      <a:r>
                        <a:rPr lang="en-US" sz="700" u="none" strike="noStrike" noProof="0"/>
                        <a:t>Assistant Principal  </a:t>
                      </a:r>
                      <a:endParaRPr lang="en-US" sz="700"/>
                    </a:p>
                    <a:p>
                      <a:pPr lvl="0">
                        <a:buNone/>
                      </a:pPr>
                      <a:r>
                        <a:rPr lang="en-US" sz="700" u="none" strike="noStrike" noProof="0"/>
                        <a:t>Instructional Coach </a:t>
                      </a:r>
                    </a:p>
                    <a:p>
                      <a:pPr lvl="0">
                        <a:buNone/>
                      </a:pPr>
                      <a:r>
                        <a:rPr lang="en-US" sz="700" u="none" strike="noStrike" noProof="0"/>
                        <a:t>Campus Instructional Technologist</a:t>
                      </a:r>
                      <a:r>
                        <a:rPr lang="en-US" sz="600" u="none" strike="noStrike" noProof="0" dirty="0"/>
                        <a:t> </a:t>
                      </a:r>
                    </a:p>
                  </a:txBody>
                  <a:tcPr marL="9525" marR="9525" marT="9525"/>
                </a:tc>
                <a:tc>
                  <a:txBody>
                    <a:bodyPr/>
                    <a:lstStyle/>
                    <a:p>
                      <a:pPr lvl="0">
                        <a:buNone/>
                      </a:pPr>
                      <a:r>
                        <a:rPr lang="en-US" sz="700" u="none" strike="noStrike" noProof="0" err="1"/>
                        <a:t>Hoonuit</a:t>
                      </a:r>
                      <a:r>
                        <a:rPr lang="en-US" sz="700" u="none" strike="noStrike" noProof="0"/>
                        <a:t> Platform</a:t>
                      </a:r>
                    </a:p>
                    <a:p>
                      <a:pPr lvl="0">
                        <a:buNone/>
                      </a:pPr>
                      <a:r>
                        <a:rPr lang="en-US" sz="700" u="none" strike="noStrike" noProof="0"/>
                        <a:t>Technology Self Assessment </a:t>
                      </a:r>
                    </a:p>
                    <a:p>
                      <a:pPr lvl="0">
                        <a:buNone/>
                      </a:pPr>
                      <a:r>
                        <a:rPr lang="en-US" sz="700" u="none" strike="noStrike" noProof="0"/>
                        <a:t>Professional Development system</a:t>
                      </a:r>
                    </a:p>
                    <a:p>
                      <a:pPr lvl="0">
                        <a:buNone/>
                      </a:pPr>
                      <a:endParaRPr lang="en-US" sz="700" u="none" strike="noStrike" noProof="0" dirty="0"/>
                    </a:p>
                    <a:p>
                      <a:pPr lvl="0">
                        <a:buNone/>
                      </a:pPr>
                      <a:endParaRPr lang="en-US" sz="700" u="none" strike="noStrike" noProof="0" dirty="0"/>
                    </a:p>
                  </a:txBody>
                  <a:tcPr marL="9525" marR="9525" marT="9525"/>
                </a:tc>
                <a:tc>
                  <a:txBody>
                    <a:bodyPr/>
                    <a:lstStyle/>
                    <a:p>
                      <a:pPr lvl="0">
                        <a:buNone/>
                      </a:pPr>
                      <a:r>
                        <a:rPr lang="en-US" sz="700" u="none" strike="noStrike" noProof="0">
                          <a:effectLst/>
                        </a:rPr>
                        <a:t>August – December –Virtual/Hybrid Instruction </a:t>
                      </a:r>
                      <a:endParaRPr lang="en-US"/>
                    </a:p>
                    <a:p>
                      <a:pPr lvl="0">
                        <a:buNone/>
                      </a:pPr>
                      <a:r>
                        <a:rPr lang="en-US" sz="700" u="none" strike="noStrike" noProof="0">
                          <a:effectLst/>
                        </a:rPr>
                        <a:t>January – May 2020</a:t>
                      </a:r>
                    </a:p>
                  </a:txBody>
                  <a:tcPr marL="9525" marR="9525" marT="9525"/>
                </a:tc>
                <a:tc>
                  <a:txBody>
                    <a:bodyPr/>
                    <a:lstStyle/>
                    <a:p>
                      <a:pPr lvl="0">
                        <a:buNone/>
                      </a:pPr>
                      <a:r>
                        <a:rPr lang="en-US" sz="700" u="none" strike="noStrike" noProof="0" err="1">
                          <a:effectLst/>
                        </a:rPr>
                        <a:t>Hoonuit</a:t>
                      </a:r>
                      <a:r>
                        <a:rPr lang="en-US" sz="700" u="none" strike="noStrike" noProof="0">
                          <a:effectLst/>
                        </a:rPr>
                        <a:t> Certificates </a:t>
                      </a:r>
                    </a:p>
                    <a:p>
                      <a:pPr lvl="0">
                        <a:buNone/>
                      </a:pPr>
                      <a:r>
                        <a:rPr lang="en-US" sz="700" u="none" strike="noStrike" noProof="0">
                          <a:effectLst/>
                        </a:rPr>
                        <a:t>Professional Development System </a:t>
                      </a:r>
                    </a:p>
                    <a:p>
                      <a:pPr lvl="0">
                        <a:buNone/>
                      </a:pPr>
                      <a:r>
                        <a:rPr lang="en-US" sz="700" u="none" strike="noStrike" noProof="0">
                          <a:effectLst/>
                        </a:rPr>
                        <a:t>Walk throughs </a:t>
                      </a:r>
                    </a:p>
                    <a:p>
                      <a:pPr lvl="0">
                        <a:buNone/>
                      </a:pPr>
                      <a:r>
                        <a:rPr lang="en-US" sz="700" u="none" strike="noStrike" noProof="0">
                          <a:effectLst/>
                        </a:rPr>
                        <a:t>Lesson Plans </a:t>
                      </a:r>
                    </a:p>
                  </a:txBody>
                  <a:tcPr marL="9525" marR="9525" marT="9525"/>
                </a:tc>
                <a:tc>
                  <a:txBody>
                    <a:bodyPr/>
                    <a:lstStyle/>
                    <a:p>
                      <a:pPr lvl="0">
                        <a:buNone/>
                      </a:pPr>
                      <a:r>
                        <a:rPr lang="en-US" sz="700" u="none" strike="noStrike" noProof="0">
                          <a:effectLst/>
                        </a:rPr>
                        <a:t>Increase on teacher technology level of understanding. </a:t>
                      </a:r>
                    </a:p>
                  </a:txBody>
                  <a:tcPr marL="9525" marR="9525" marT="9525"/>
                </a:tc>
                <a:tc>
                  <a:txBody>
                    <a:bodyPr/>
                    <a:lstStyle/>
                    <a:p>
                      <a:pPr lvl="0">
                        <a:buNone/>
                      </a:pPr>
                      <a:r>
                        <a:rPr lang="en-US" sz="700" u="none" strike="noStrike" noProof="0">
                          <a:effectLst/>
                        </a:rPr>
                        <a:t>1st  observation </a:t>
                      </a:r>
                    </a:p>
                    <a:p>
                      <a:pPr lvl="0">
                        <a:buNone/>
                      </a:pPr>
                      <a:r>
                        <a:rPr lang="en-US" sz="700" u="none" strike="noStrike" noProof="0">
                          <a:effectLst/>
                        </a:rPr>
                        <a:t>2nd Observation </a:t>
                      </a:r>
                    </a:p>
                    <a:p>
                      <a:pPr lvl="0">
                        <a:buNone/>
                      </a:pPr>
                      <a:r>
                        <a:rPr lang="en-US" sz="700" u="none" strike="noStrike" noProof="0">
                          <a:effectLst/>
                        </a:rPr>
                        <a:t>Summative Observation</a:t>
                      </a:r>
                      <a:endParaRPr lang="en-US"/>
                    </a:p>
                  </a:txBody>
                  <a:tcPr marL="9525" marR="9525" marT="9525"/>
                </a:tc>
                <a:tc>
                  <a:txBody>
                    <a:bodyPr/>
                    <a:lstStyle/>
                    <a:p>
                      <a:pPr lvl="0">
                        <a:buNone/>
                      </a:pPr>
                      <a:r>
                        <a:rPr lang="en-US" sz="700" u="none" strike="noStrike" noProof="0">
                          <a:effectLst/>
                        </a:rPr>
                        <a:t>3. Instruction by Highly qualified teachers </a:t>
                      </a:r>
                      <a:r>
                        <a:rPr lang="en-US" sz="700" u="none" strike="noStrike" noProof="0" err="1">
                          <a:effectLst/>
                        </a:rPr>
                        <a:t>a.b.c</a:t>
                      </a:r>
                      <a:r>
                        <a:rPr lang="en-US" sz="700" u="none" strike="noStrike" noProof="0" dirty="0">
                          <a:effectLst/>
                        </a:rPr>
                        <a:t> </a:t>
                      </a:r>
                    </a:p>
                    <a:p>
                      <a:pPr lvl="0">
                        <a:buNone/>
                      </a:pPr>
                      <a:r>
                        <a:rPr lang="en-US" sz="700" u="none" strike="noStrike" noProof="0">
                          <a:effectLst/>
                        </a:rPr>
                        <a:t>8 Teacher Decision Making Regarding Assessments a, b, c </a:t>
                      </a:r>
                      <a:endParaRPr lang="en-US"/>
                    </a:p>
                  </a:txBody>
                  <a:tcPr marL="9525" marR="9525" marT="9525"/>
                </a:tc>
                <a:extLst>
                  <a:ext uri="{0D108BD9-81ED-4DB2-BD59-A6C34878D82A}">
                    <a16:rowId xmlns:a16="http://schemas.microsoft.com/office/drawing/2014/main" val="1695768122"/>
                  </a:ext>
                </a:extLst>
              </a:tr>
              <a:tr h="159992">
                <a:tc>
                  <a:txBody>
                    <a:bodyPr/>
                    <a:lstStyle/>
                    <a:p>
                      <a:pPr algn="ctr" rtl="0" fontAlgn="ctr"/>
                      <a:r>
                        <a:rPr lang="en-US" sz="700">
                          <a:effectLst/>
                        </a:rPr>
                        <a:t>Action Steps</a:t>
                      </a: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endParaRPr lang="en-US" sz="700" dirty="0">
                        <a:effectLst/>
                      </a:endParaRPr>
                    </a:p>
                  </a:txBody>
                  <a:tcPr marL="9525" marR="9525" marT="9525" anchor="ctr"/>
                </a:tc>
                <a:tc>
                  <a:txBody>
                    <a:bodyPr/>
                    <a:lstStyle/>
                    <a:p>
                      <a:pPr algn="ctr" rtl="0" fontAlgn="ctr"/>
                      <a:r>
                        <a:rPr lang="en-US" sz="700">
                          <a:effectLst/>
                        </a:rPr>
                        <a:t> Re</a:t>
                      </a:r>
                    </a:p>
                  </a:txBody>
                  <a:tcPr marL="9525" marR="9525" marT="9525" anchor="ctr"/>
                </a:tc>
                <a:extLst>
                  <a:ext uri="{0D108BD9-81ED-4DB2-BD59-A6C34878D82A}">
                    <a16:rowId xmlns:a16="http://schemas.microsoft.com/office/drawing/2014/main" val="4083853917"/>
                  </a:ext>
                </a:extLst>
              </a:tr>
              <a:tr h="138660">
                <a:tc gridSpan="8">
                  <a:txBody>
                    <a:bodyPr/>
                    <a:lstStyle/>
                    <a:p>
                      <a:pPr lvl="0">
                        <a:buNone/>
                      </a:pPr>
                      <a:r>
                        <a:rPr lang="en-US" sz="700" u="none" strike="noStrike" noProof="0">
                          <a:effectLst/>
                        </a:rPr>
                        <a:t>1) Allow modules related to teaching virtually on </a:t>
                      </a:r>
                      <a:r>
                        <a:rPr lang="en-US" sz="700" u="none" strike="noStrike" noProof="0" err="1">
                          <a:effectLst/>
                        </a:rPr>
                        <a:t>Hoonuit</a:t>
                      </a:r>
                      <a:r>
                        <a:rPr lang="en-US" sz="700" u="none" strike="noStrike" noProof="0">
                          <a:effectLst/>
                        </a:rPr>
                        <a:t> to teachers based on their technology level self- assessment.</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966327838"/>
                  </a:ext>
                </a:extLst>
              </a:tr>
              <a:tr h="138660">
                <a:tc gridSpan="8">
                  <a:txBody>
                    <a:bodyPr/>
                    <a:lstStyle/>
                    <a:p>
                      <a:pPr fontAlgn="t"/>
                      <a:r>
                        <a:rPr lang="en-US" sz="700">
                          <a:effectLst/>
                        </a:rPr>
                        <a:t>2)Provide support for virtual platforms and tools through Campus Instructional Technologist trainings.  </a:t>
                      </a: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3314567721"/>
                  </a:ext>
                </a:extLst>
              </a:tr>
              <a:tr h="138660">
                <a:tc gridSpan="8">
                  <a:txBody>
                    <a:bodyPr/>
                    <a:lstStyle/>
                    <a:p>
                      <a:pPr fontAlgn="t"/>
                      <a:endParaRPr lang="en-US" sz="700" dirty="0">
                        <a:effectLst/>
                      </a:endParaRPr>
                    </a:p>
                  </a:txBody>
                  <a:tcPr marL="9525" marR="9525" marT="9525"/>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2635456670"/>
                  </a:ext>
                </a:extLst>
              </a:tr>
              <a:tr h="890625">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tc>
                  <a:txBody>
                    <a:bodyPr/>
                    <a:lstStyle/>
                    <a:p>
                      <a:pPr rtl="0" fontAlgn="t"/>
                      <a:endParaRPr lang="en-US" sz="700" dirty="0">
                        <a:effectLst/>
                      </a:endParaRPr>
                    </a:p>
                  </a:txBody>
                  <a:tcPr marL="9525" marR="9525" marT="9525"/>
                </a:tc>
                <a:extLst>
                  <a:ext uri="{0D108BD9-81ED-4DB2-BD59-A6C34878D82A}">
                    <a16:rowId xmlns:a16="http://schemas.microsoft.com/office/drawing/2014/main" val="2050424949"/>
                  </a:ext>
                </a:extLst>
              </a:tr>
            </a:tbl>
          </a:graphicData>
        </a:graphic>
      </p:graphicFrame>
    </p:spTree>
    <p:extLst>
      <p:ext uri="{BB962C8B-B14F-4D97-AF65-F5344CB8AC3E}">
        <p14:creationId xmlns:p14="http://schemas.microsoft.com/office/powerpoint/2010/main" val="1111316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FAA2E1-5DA2-49B8-9159-2192A5547591}"/>
              </a:ext>
            </a:extLst>
          </p:cNvPr>
          <p:cNvSpPr>
            <a:spLocks noGrp="1"/>
          </p:cNvSpPr>
          <p:nvPr>
            <p:ph type="sldNum" sz="quarter" idx="7"/>
          </p:nvPr>
        </p:nvSpPr>
        <p:spPr/>
        <p:txBody>
          <a:bodyPr/>
          <a:lstStyle/>
          <a:p>
            <a:fld id="{B6F15528-21DE-4FAA-801E-634DDDAF4B2B}" type="slidenum">
              <a:rPr lang="en-US"/>
              <a:t>26</a:t>
            </a:fld>
            <a:endParaRPr lang="en-US"/>
          </a:p>
        </p:txBody>
      </p:sp>
      <p:pic>
        <p:nvPicPr>
          <p:cNvPr id="4" name="Picture 4" descr="Text&#10;&#10;Description automatically generated">
            <a:extLst>
              <a:ext uri="{FF2B5EF4-FFF2-40B4-BE49-F238E27FC236}">
                <a16:creationId xmlns:a16="http://schemas.microsoft.com/office/drawing/2014/main" id="{9EB87C81-9CE8-4BE1-B7E3-04652A7A9425}"/>
              </a:ext>
            </a:extLst>
          </p:cNvPr>
          <p:cNvPicPr>
            <a:picLocks noChangeAspect="1"/>
          </p:cNvPicPr>
          <p:nvPr/>
        </p:nvPicPr>
        <p:blipFill>
          <a:blip r:embed="rId2"/>
          <a:stretch>
            <a:fillRect/>
          </a:stretch>
        </p:blipFill>
        <p:spPr>
          <a:xfrm>
            <a:off x="123647" y="216254"/>
            <a:ext cx="8566028" cy="6425493"/>
          </a:xfrm>
          <a:prstGeom prst="rect">
            <a:avLst/>
          </a:prstGeom>
        </p:spPr>
      </p:pic>
    </p:spTree>
    <p:extLst>
      <p:ext uri="{BB962C8B-B14F-4D97-AF65-F5344CB8AC3E}">
        <p14:creationId xmlns:p14="http://schemas.microsoft.com/office/powerpoint/2010/main" val="33877433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B44357-1D78-43BE-B439-B94CB53B39C8}"/>
              </a:ext>
            </a:extLst>
          </p:cNvPr>
          <p:cNvSpPr>
            <a:spLocks noGrp="1"/>
          </p:cNvSpPr>
          <p:nvPr>
            <p:ph type="sldNum" sz="quarter" idx="7"/>
          </p:nvPr>
        </p:nvSpPr>
        <p:spPr/>
        <p:txBody>
          <a:bodyPr/>
          <a:lstStyle/>
          <a:p>
            <a:fld id="{B6F15528-21DE-4FAA-801E-634DDDAF4B2B}" type="slidenum">
              <a:rPr lang="en-US"/>
              <a:t>27</a:t>
            </a:fld>
            <a:endParaRPr lang="en-US"/>
          </a:p>
        </p:txBody>
      </p:sp>
      <p:pic>
        <p:nvPicPr>
          <p:cNvPr id="3" name="Picture 3" descr="Text&#10;&#10;Description automatically generated">
            <a:extLst>
              <a:ext uri="{FF2B5EF4-FFF2-40B4-BE49-F238E27FC236}">
                <a16:creationId xmlns:a16="http://schemas.microsoft.com/office/drawing/2014/main" id="{443DBCB9-931F-4E09-BF9D-95C67294801A}"/>
              </a:ext>
            </a:extLst>
          </p:cNvPr>
          <p:cNvPicPr>
            <a:picLocks noChangeAspect="1"/>
          </p:cNvPicPr>
          <p:nvPr/>
        </p:nvPicPr>
        <p:blipFill>
          <a:blip r:embed="rId2"/>
          <a:stretch>
            <a:fillRect/>
          </a:stretch>
        </p:blipFill>
        <p:spPr>
          <a:xfrm>
            <a:off x="253041" y="489422"/>
            <a:ext cx="8637917" cy="5879155"/>
          </a:xfrm>
          <a:prstGeom prst="rect">
            <a:avLst/>
          </a:prstGeom>
        </p:spPr>
      </p:pic>
    </p:spTree>
    <p:extLst>
      <p:ext uri="{BB962C8B-B14F-4D97-AF65-F5344CB8AC3E}">
        <p14:creationId xmlns:p14="http://schemas.microsoft.com/office/powerpoint/2010/main" val="4419260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3551E5E2-58F1-445F-92E7-B44CAF945E86}"/>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28</a:t>
            </a:fld>
            <a:endParaRPr lang="en-US" sz="900"/>
          </a:p>
        </p:txBody>
      </p:sp>
      <p:sp>
        <p:nvSpPr>
          <p:cNvPr id="5" name="TextBox 4">
            <a:extLst>
              <a:ext uri="{FF2B5EF4-FFF2-40B4-BE49-F238E27FC236}">
                <a16:creationId xmlns:a16="http://schemas.microsoft.com/office/drawing/2014/main" id="{5CDDCFD3-8770-40F3-B4AD-7A5DF6602BB5}"/>
              </a:ext>
            </a:extLst>
          </p:cNvPr>
          <p:cNvSpPr txBox="1"/>
          <p:nvPr/>
        </p:nvSpPr>
        <p:spPr>
          <a:xfrm>
            <a:off x="431487" y="2934491"/>
            <a:ext cx="7673863" cy="207749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6000" b="1">
                <a:solidFill>
                  <a:srgbClr val="632523"/>
                </a:solidFill>
                <a:cs typeface="Calibri"/>
              </a:rPr>
              <a:t>ADDENDUM</a:t>
            </a:r>
            <a:endParaRPr lang="en-US">
              <a:cs typeface="Calibri"/>
            </a:endParaRPr>
          </a:p>
          <a:p>
            <a:pPr algn="ctr"/>
            <a:r>
              <a:rPr lang="en-US" sz="6000" b="1">
                <a:solidFill>
                  <a:srgbClr val="632523"/>
                </a:solidFill>
                <a:cs typeface="Calibri"/>
              </a:rPr>
              <a:t> 1</a:t>
            </a:r>
            <a:r>
              <a:rPr lang="en-US" sz="2800" b="1">
                <a:solidFill>
                  <a:srgbClr val="632523"/>
                </a:solidFill>
                <a:cs typeface="Calibri"/>
              </a:rPr>
              <a:t> </a:t>
            </a:r>
            <a:endParaRPr lang="en-US"/>
          </a:p>
          <a:p>
            <a:pPr marL="213995" indent="-213995">
              <a:buFont typeface="Arial"/>
              <a:buChar char="•"/>
            </a:pPr>
            <a:endParaRPr lang="en-US" sz="1050">
              <a:cs typeface="Calibri"/>
            </a:endParaRPr>
          </a:p>
        </p:txBody>
      </p:sp>
      <p:sp>
        <p:nvSpPr>
          <p:cNvPr id="8" name="object 4">
            <a:extLst>
              <a:ext uri="{FF2B5EF4-FFF2-40B4-BE49-F238E27FC236}">
                <a16:creationId xmlns:a16="http://schemas.microsoft.com/office/drawing/2014/main" id="{4DE29D6F-056A-42E4-83FB-925D633DD3C9}"/>
              </a:ext>
            </a:extLst>
          </p:cNvPr>
          <p:cNvSpPr txBox="1">
            <a:spLocks/>
          </p:cNvSpPr>
          <p:nvPr/>
        </p:nvSpPr>
        <p:spPr>
          <a:xfrm>
            <a:off x="0" y="856742"/>
            <a:ext cx="9144000" cy="346249"/>
          </a:xfrm>
          <a:prstGeom prst="rect">
            <a:avLst/>
          </a:prstGeom>
          <a:solidFill>
            <a:srgbClr val="632523"/>
          </a:solidFill>
          <a:ln w="9537">
            <a:noFill/>
          </a:ln>
        </p:spPr>
        <p:txBody>
          <a:bodyPr vert="horz" wrap="square" lIns="0" tIns="68580" rIns="0" bIns="68580" rtlCol="0" anchor="ctr" anchorCtr="0">
            <a:spAutoFit/>
          </a:bodyPr>
          <a:lstStyle>
            <a:lvl1pPr>
              <a:defRPr sz="3200" b="0" i="0">
                <a:solidFill>
                  <a:schemeClr val="bg1"/>
                </a:solidFill>
                <a:latin typeface="Calibri"/>
                <a:ea typeface="+mj-ea"/>
                <a:cs typeface="Calibri"/>
              </a:defRPr>
            </a:lvl1pPr>
          </a:lstStyle>
          <a:p>
            <a:pPr marL="88106" algn="ctr">
              <a:spcBef>
                <a:spcPts val="885"/>
              </a:spcBef>
              <a:tabLst>
                <a:tab pos="1874474" algn="l"/>
              </a:tabLst>
            </a:pPr>
            <a:r>
              <a:rPr lang="pt-BR" sz="1350" kern="0"/>
              <a:t>P</a:t>
            </a:r>
            <a:r>
              <a:rPr lang="pt-BR" sz="1350" kern="0" spc="-105"/>
              <a:t> </a:t>
            </a:r>
            <a:r>
              <a:rPr lang="pt-BR" sz="1350" kern="0"/>
              <a:t>H</a:t>
            </a:r>
            <a:r>
              <a:rPr lang="pt-BR" sz="1350" kern="0" spc="-83"/>
              <a:t> </a:t>
            </a:r>
            <a:r>
              <a:rPr lang="pt-BR" sz="1350" kern="0"/>
              <a:t>A</a:t>
            </a:r>
            <a:r>
              <a:rPr lang="pt-BR" sz="1350" kern="0" spc="-79"/>
              <a:t> </a:t>
            </a:r>
            <a:r>
              <a:rPr lang="pt-BR" sz="1350" kern="0"/>
              <a:t>R</a:t>
            </a:r>
            <a:r>
              <a:rPr lang="pt-BR" sz="1350" kern="0" spc="-86"/>
              <a:t> </a:t>
            </a:r>
            <a:r>
              <a:rPr lang="pt-BR" sz="1350" kern="0"/>
              <a:t>R</a:t>
            </a:r>
            <a:r>
              <a:rPr lang="pt-BR" sz="1350" kern="0" spc="-71"/>
              <a:t> </a:t>
            </a:r>
            <a:r>
              <a:rPr lang="pt-BR" sz="1350" kern="0"/>
              <a:t>-</a:t>
            </a:r>
            <a:r>
              <a:rPr lang="pt-BR" sz="1350" kern="0" spc="-101"/>
              <a:t> </a:t>
            </a:r>
            <a:r>
              <a:rPr lang="pt-BR" sz="1350" kern="0"/>
              <a:t>S</a:t>
            </a:r>
            <a:r>
              <a:rPr lang="pt-BR" sz="1350" kern="0" spc="-83"/>
              <a:t> </a:t>
            </a:r>
            <a:r>
              <a:rPr lang="pt-BR" sz="1350" kern="0"/>
              <a:t>A</a:t>
            </a:r>
            <a:r>
              <a:rPr lang="pt-BR" sz="1350" kern="0" spc="-75"/>
              <a:t> </a:t>
            </a:r>
            <a:r>
              <a:rPr lang="pt-BR" sz="1350" kern="0"/>
              <a:t>N J</a:t>
            </a:r>
            <a:r>
              <a:rPr lang="pt-BR" sz="1350" kern="0" spc="-64"/>
              <a:t> </a:t>
            </a:r>
            <a:r>
              <a:rPr lang="pt-BR" sz="1350" kern="0" spc="71"/>
              <a:t>UA</a:t>
            </a:r>
            <a:r>
              <a:rPr lang="pt-BR" sz="1350" kern="0" spc="-75"/>
              <a:t> </a:t>
            </a:r>
            <a:r>
              <a:rPr lang="pt-BR" sz="1350" kern="0"/>
              <a:t>N</a:t>
            </a:r>
            <a:r>
              <a:rPr lang="pt-BR" sz="1350" kern="0" spc="-53"/>
              <a:t> </a:t>
            </a:r>
            <a:r>
              <a:rPr lang="pt-BR" sz="1350" kern="0"/>
              <a:t>-</a:t>
            </a:r>
            <a:r>
              <a:rPr lang="pt-BR" sz="1350" kern="0" spc="-101"/>
              <a:t> </a:t>
            </a:r>
            <a:r>
              <a:rPr lang="pt-BR" sz="1350" kern="0"/>
              <a:t>A</a:t>
            </a:r>
            <a:r>
              <a:rPr lang="pt-BR" sz="1350" kern="0" spc="-83"/>
              <a:t> </a:t>
            </a:r>
            <a:r>
              <a:rPr lang="pt-BR" sz="1350" kern="0"/>
              <a:t>L</a:t>
            </a:r>
            <a:r>
              <a:rPr lang="pt-BR" sz="1350" kern="0" spc="-90"/>
              <a:t> </a:t>
            </a:r>
            <a:r>
              <a:rPr lang="pt-BR" sz="1350" kern="0"/>
              <a:t>A</a:t>
            </a:r>
            <a:r>
              <a:rPr lang="pt-BR" sz="1350" kern="0" spc="-79"/>
              <a:t> </a:t>
            </a:r>
            <a:r>
              <a:rPr lang="pt-BR" sz="1350" kern="0"/>
              <a:t>M</a:t>
            </a:r>
            <a:r>
              <a:rPr lang="pt-BR" sz="1350" kern="0" spc="-60"/>
              <a:t> </a:t>
            </a:r>
            <a:r>
              <a:rPr lang="pt-BR" sz="1350" kern="0"/>
              <a:t>O</a:t>
            </a:r>
            <a:r>
              <a:rPr lang="pt-BR" sz="1350" kern="0" spc="116"/>
              <a:t> </a:t>
            </a:r>
            <a:r>
              <a:rPr lang="pt-BR" sz="1350" kern="0"/>
              <a:t>I</a:t>
            </a:r>
            <a:r>
              <a:rPr lang="pt-BR" sz="1350" kern="0" spc="-86"/>
              <a:t> </a:t>
            </a:r>
            <a:r>
              <a:rPr lang="pt-BR" sz="1350" kern="0"/>
              <a:t>N</a:t>
            </a:r>
            <a:r>
              <a:rPr lang="pt-BR" sz="1350" kern="0" spc="-56"/>
              <a:t> </a:t>
            </a:r>
            <a:r>
              <a:rPr lang="pt-BR" sz="1350" kern="0"/>
              <a:t>D</a:t>
            </a:r>
            <a:r>
              <a:rPr lang="pt-BR" sz="1350" kern="0" spc="-71"/>
              <a:t> </a:t>
            </a:r>
            <a:r>
              <a:rPr lang="pt-BR" sz="1350" kern="0"/>
              <a:t>E</a:t>
            </a:r>
            <a:r>
              <a:rPr lang="pt-BR" sz="1350" kern="0" spc="-68"/>
              <a:t> </a:t>
            </a:r>
            <a:r>
              <a:rPr lang="pt-BR" sz="1350" kern="0"/>
              <a:t>P</a:t>
            </a:r>
            <a:r>
              <a:rPr lang="pt-BR" sz="1350" kern="0" spc="-105"/>
              <a:t> </a:t>
            </a:r>
            <a:r>
              <a:rPr lang="pt-BR" sz="1350" kern="0"/>
              <a:t>E</a:t>
            </a:r>
            <a:r>
              <a:rPr lang="pt-BR" sz="1350" kern="0" spc="-71"/>
              <a:t> </a:t>
            </a:r>
            <a:r>
              <a:rPr lang="pt-BR" sz="1350" kern="0"/>
              <a:t>N</a:t>
            </a:r>
            <a:r>
              <a:rPr lang="pt-BR" sz="1350" kern="0" spc="-56"/>
              <a:t> </a:t>
            </a:r>
            <a:r>
              <a:rPr lang="pt-BR" sz="1350" kern="0"/>
              <a:t>D</a:t>
            </a:r>
            <a:r>
              <a:rPr lang="pt-BR" sz="1350" kern="0" spc="-71"/>
              <a:t> </a:t>
            </a:r>
            <a:r>
              <a:rPr lang="pt-BR" sz="1350" kern="0"/>
              <a:t>E</a:t>
            </a:r>
            <a:r>
              <a:rPr lang="pt-BR" sz="1350" kern="0" spc="-68"/>
              <a:t> </a:t>
            </a:r>
            <a:r>
              <a:rPr lang="pt-BR" sz="1350" kern="0"/>
              <a:t>N</a:t>
            </a:r>
            <a:r>
              <a:rPr lang="pt-BR" sz="1350" kern="0" spc="-56"/>
              <a:t> </a:t>
            </a:r>
            <a:r>
              <a:rPr lang="pt-BR" sz="1350" kern="0"/>
              <a:t>T</a:t>
            </a:r>
            <a:r>
              <a:rPr lang="pt-BR" sz="1350" kern="0" spc="15"/>
              <a:t> </a:t>
            </a:r>
            <a:r>
              <a:rPr lang="pt-BR" sz="1350" kern="0"/>
              <a:t>S</a:t>
            </a:r>
            <a:r>
              <a:rPr lang="pt-BR" sz="1350" kern="0" spc="-86"/>
              <a:t> </a:t>
            </a:r>
            <a:r>
              <a:rPr lang="pt-BR" sz="1350" kern="0"/>
              <a:t>C</a:t>
            </a:r>
            <a:r>
              <a:rPr lang="pt-BR" sz="1350" kern="0" spc="-75"/>
              <a:t> </a:t>
            </a:r>
            <a:r>
              <a:rPr lang="pt-BR" sz="1350" kern="0"/>
              <a:t>H</a:t>
            </a:r>
            <a:r>
              <a:rPr lang="pt-BR" sz="1350" kern="0" spc="-83"/>
              <a:t> </a:t>
            </a:r>
            <a:r>
              <a:rPr lang="pt-BR" sz="1350" kern="0"/>
              <a:t>O</a:t>
            </a:r>
            <a:r>
              <a:rPr lang="pt-BR" sz="1350" kern="0" spc="-79"/>
              <a:t> </a:t>
            </a:r>
            <a:r>
              <a:rPr lang="pt-BR" sz="1350" kern="0"/>
              <a:t>O</a:t>
            </a:r>
            <a:r>
              <a:rPr lang="pt-BR" sz="1350" kern="0" spc="-83"/>
              <a:t> </a:t>
            </a:r>
            <a:r>
              <a:rPr lang="pt-BR" sz="1350" kern="0"/>
              <a:t>L</a:t>
            </a:r>
            <a:r>
              <a:rPr lang="pt-BR" sz="1350" kern="0" spc="109"/>
              <a:t> </a:t>
            </a:r>
            <a:r>
              <a:rPr lang="pt-BR" sz="1350" kern="0"/>
              <a:t>D</a:t>
            </a:r>
            <a:r>
              <a:rPr lang="pt-BR" sz="1350" kern="0" spc="-71"/>
              <a:t> </a:t>
            </a:r>
            <a:r>
              <a:rPr lang="pt-BR" sz="1350" kern="0"/>
              <a:t>I</a:t>
            </a:r>
            <a:r>
              <a:rPr lang="pt-BR" sz="1350" kern="0" spc="-86"/>
              <a:t> </a:t>
            </a:r>
            <a:r>
              <a:rPr lang="pt-BR" sz="1350" kern="0"/>
              <a:t>S</a:t>
            </a:r>
            <a:r>
              <a:rPr lang="pt-BR" sz="1350" kern="0" spc="-90"/>
              <a:t> </a:t>
            </a:r>
            <a:r>
              <a:rPr lang="pt-BR" sz="1350" kern="0"/>
              <a:t>T</a:t>
            </a:r>
            <a:r>
              <a:rPr lang="pt-BR" sz="1350" kern="0" spc="-68"/>
              <a:t> </a:t>
            </a:r>
            <a:r>
              <a:rPr lang="pt-BR" sz="1350" kern="0"/>
              <a:t>R</a:t>
            </a:r>
            <a:r>
              <a:rPr lang="pt-BR" sz="1350" kern="0" spc="-86"/>
              <a:t> </a:t>
            </a:r>
            <a:r>
              <a:rPr lang="pt-BR" sz="1350" kern="0"/>
              <a:t>I</a:t>
            </a:r>
            <a:r>
              <a:rPr lang="pt-BR" sz="1350" kern="0" spc="-86"/>
              <a:t> </a:t>
            </a:r>
            <a:r>
              <a:rPr lang="pt-BR" sz="1350" kern="0"/>
              <a:t>C</a:t>
            </a:r>
            <a:r>
              <a:rPr lang="pt-BR" sz="1350" kern="0" spc="-75"/>
              <a:t> </a:t>
            </a:r>
            <a:r>
              <a:rPr lang="pt-BR" sz="1350" kern="0"/>
              <a:t>T</a:t>
            </a:r>
          </a:p>
        </p:txBody>
      </p:sp>
    </p:spTree>
    <p:extLst>
      <p:ext uri="{BB962C8B-B14F-4D97-AF65-F5344CB8AC3E}">
        <p14:creationId xmlns:p14="http://schemas.microsoft.com/office/powerpoint/2010/main" val="34881018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3551E5E2-58F1-445F-92E7-B44CAF945E86}"/>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29</a:t>
            </a:fld>
            <a:endParaRPr lang="en-US" sz="900"/>
          </a:p>
        </p:txBody>
      </p:sp>
      <p:sp>
        <p:nvSpPr>
          <p:cNvPr id="5" name="TextBox 4">
            <a:extLst>
              <a:ext uri="{FF2B5EF4-FFF2-40B4-BE49-F238E27FC236}">
                <a16:creationId xmlns:a16="http://schemas.microsoft.com/office/drawing/2014/main" id="{5CDDCFD3-8770-40F3-B4AD-7A5DF6602BB5}"/>
              </a:ext>
            </a:extLst>
          </p:cNvPr>
          <p:cNvSpPr txBox="1"/>
          <p:nvPr/>
        </p:nvSpPr>
        <p:spPr>
          <a:xfrm>
            <a:off x="517751" y="1381736"/>
            <a:ext cx="7673863" cy="23083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213995" indent="-213995">
              <a:buFont typeface="Arial"/>
              <a:buChar char="•"/>
            </a:pPr>
            <a:endParaRPr lang="en-US" sz="1050">
              <a:solidFill>
                <a:srgbClr val="000000"/>
              </a:solidFill>
              <a:cs typeface="Calibri"/>
            </a:endParaRPr>
          </a:p>
        </p:txBody>
      </p:sp>
      <p:sp>
        <p:nvSpPr>
          <p:cNvPr id="8" name="object 4">
            <a:extLst>
              <a:ext uri="{FF2B5EF4-FFF2-40B4-BE49-F238E27FC236}">
                <a16:creationId xmlns:a16="http://schemas.microsoft.com/office/drawing/2014/main" id="{4DE29D6F-056A-42E4-83FB-925D633DD3C9}"/>
              </a:ext>
            </a:extLst>
          </p:cNvPr>
          <p:cNvSpPr txBox="1">
            <a:spLocks/>
          </p:cNvSpPr>
          <p:nvPr/>
        </p:nvSpPr>
        <p:spPr>
          <a:xfrm>
            <a:off x="0" y="123497"/>
            <a:ext cx="9144000" cy="346249"/>
          </a:xfrm>
          <a:prstGeom prst="rect">
            <a:avLst/>
          </a:prstGeom>
          <a:solidFill>
            <a:srgbClr val="632523"/>
          </a:solidFill>
          <a:ln w="9537">
            <a:noFill/>
          </a:ln>
        </p:spPr>
        <p:txBody>
          <a:bodyPr vert="horz" wrap="square" lIns="0" tIns="68580" rIns="0" bIns="68580" rtlCol="0" anchor="ctr" anchorCtr="0">
            <a:spAutoFit/>
          </a:bodyPr>
          <a:lstStyle>
            <a:lvl1pPr>
              <a:defRPr sz="3200" b="0" i="0">
                <a:solidFill>
                  <a:schemeClr val="bg1"/>
                </a:solidFill>
                <a:latin typeface="Calibri"/>
                <a:ea typeface="+mj-ea"/>
                <a:cs typeface="Calibri"/>
              </a:defRPr>
            </a:lvl1pPr>
          </a:lstStyle>
          <a:p>
            <a:pPr marL="88106" algn="ctr">
              <a:spcBef>
                <a:spcPts val="885"/>
              </a:spcBef>
              <a:tabLst>
                <a:tab pos="1874474" algn="l"/>
              </a:tabLst>
            </a:pPr>
            <a:r>
              <a:rPr lang="pt-BR" sz="1350" kern="0"/>
              <a:t>P</a:t>
            </a:r>
            <a:r>
              <a:rPr lang="pt-BR" sz="1350" kern="0" spc="-105"/>
              <a:t> </a:t>
            </a:r>
            <a:r>
              <a:rPr lang="pt-BR" sz="1350" kern="0"/>
              <a:t>H</a:t>
            </a:r>
            <a:r>
              <a:rPr lang="pt-BR" sz="1350" kern="0" spc="-83"/>
              <a:t> </a:t>
            </a:r>
            <a:r>
              <a:rPr lang="pt-BR" sz="1350" kern="0"/>
              <a:t>A</a:t>
            </a:r>
            <a:r>
              <a:rPr lang="pt-BR" sz="1350" kern="0" spc="-79"/>
              <a:t> </a:t>
            </a:r>
            <a:r>
              <a:rPr lang="pt-BR" sz="1350" kern="0"/>
              <a:t>R</a:t>
            </a:r>
            <a:r>
              <a:rPr lang="pt-BR" sz="1350" kern="0" spc="-86"/>
              <a:t> </a:t>
            </a:r>
            <a:r>
              <a:rPr lang="pt-BR" sz="1350" kern="0"/>
              <a:t>R</a:t>
            </a:r>
            <a:r>
              <a:rPr lang="pt-BR" sz="1350" kern="0" spc="-71"/>
              <a:t> </a:t>
            </a:r>
            <a:r>
              <a:rPr lang="pt-BR" sz="1350" kern="0"/>
              <a:t>-</a:t>
            </a:r>
            <a:r>
              <a:rPr lang="pt-BR" sz="1350" kern="0" spc="-101"/>
              <a:t> </a:t>
            </a:r>
            <a:r>
              <a:rPr lang="pt-BR" sz="1350" kern="0"/>
              <a:t>S</a:t>
            </a:r>
            <a:r>
              <a:rPr lang="pt-BR" sz="1350" kern="0" spc="-83"/>
              <a:t> </a:t>
            </a:r>
            <a:r>
              <a:rPr lang="pt-BR" sz="1350" kern="0"/>
              <a:t>A</a:t>
            </a:r>
            <a:r>
              <a:rPr lang="pt-BR" sz="1350" kern="0" spc="-75"/>
              <a:t> </a:t>
            </a:r>
            <a:r>
              <a:rPr lang="pt-BR" sz="1350" kern="0"/>
              <a:t>N J</a:t>
            </a:r>
            <a:r>
              <a:rPr lang="pt-BR" sz="1350" kern="0" spc="-64"/>
              <a:t> </a:t>
            </a:r>
            <a:r>
              <a:rPr lang="pt-BR" sz="1350" kern="0" spc="71"/>
              <a:t>UA</a:t>
            </a:r>
            <a:r>
              <a:rPr lang="pt-BR" sz="1350" kern="0" spc="-75"/>
              <a:t> </a:t>
            </a:r>
            <a:r>
              <a:rPr lang="pt-BR" sz="1350" kern="0"/>
              <a:t>N</a:t>
            </a:r>
            <a:r>
              <a:rPr lang="pt-BR" sz="1350" kern="0" spc="-53"/>
              <a:t> </a:t>
            </a:r>
            <a:r>
              <a:rPr lang="pt-BR" sz="1350" kern="0"/>
              <a:t>-</a:t>
            </a:r>
            <a:r>
              <a:rPr lang="pt-BR" sz="1350" kern="0" spc="-101"/>
              <a:t> </a:t>
            </a:r>
            <a:r>
              <a:rPr lang="pt-BR" sz="1350" kern="0"/>
              <a:t>A</a:t>
            </a:r>
            <a:r>
              <a:rPr lang="pt-BR" sz="1350" kern="0" spc="-83"/>
              <a:t> </a:t>
            </a:r>
            <a:r>
              <a:rPr lang="pt-BR" sz="1350" kern="0"/>
              <a:t>L</a:t>
            </a:r>
            <a:r>
              <a:rPr lang="pt-BR" sz="1350" kern="0" spc="-90"/>
              <a:t> </a:t>
            </a:r>
            <a:r>
              <a:rPr lang="pt-BR" sz="1350" kern="0"/>
              <a:t>A</a:t>
            </a:r>
            <a:r>
              <a:rPr lang="pt-BR" sz="1350" kern="0" spc="-79"/>
              <a:t> </a:t>
            </a:r>
            <a:r>
              <a:rPr lang="pt-BR" sz="1350" kern="0"/>
              <a:t>M</a:t>
            </a:r>
            <a:r>
              <a:rPr lang="pt-BR" sz="1350" kern="0" spc="-60"/>
              <a:t> </a:t>
            </a:r>
            <a:r>
              <a:rPr lang="pt-BR" sz="1350" kern="0"/>
              <a:t>O</a:t>
            </a:r>
            <a:r>
              <a:rPr lang="pt-BR" sz="1350" kern="0" spc="116"/>
              <a:t> </a:t>
            </a:r>
            <a:r>
              <a:rPr lang="pt-BR" sz="1350" kern="0"/>
              <a:t>I</a:t>
            </a:r>
            <a:r>
              <a:rPr lang="pt-BR" sz="1350" kern="0" spc="-86"/>
              <a:t> </a:t>
            </a:r>
            <a:r>
              <a:rPr lang="pt-BR" sz="1350" kern="0"/>
              <a:t>N</a:t>
            </a:r>
            <a:r>
              <a:rPr lang="pt-BR" sz="1350" kern="0" spc="-56"/>
              <a:t> </a:t>
            </a:r>
            <a:r>
              <a:rPr lang="pt-BR" sz="1350" kern="0"/>
              <a:t>D</a:t>
            </a:r>
            <a:r>
              <a:rPr lang="pt-BR" sz="1350" kern="0" spc="-71"/>
              <a:t> </a:t>
            </a:r>
            <a:r>
              <a:rPr lang="pt-BR" sz="1350" kern="0"/>
              <a:t>E</a:t>
            </a:r>
            <a:r>
              <a:rPr lang="pt-BR" sz="1350" kern="0" spc="-68"/>
              <a:t> </a:t>
            </a:r>
            <a:r>
              <a:rPr lang="pt-BR" sz="1350" kern="0"/>
              <a:t>P</a:t>
            </a:r>
            <a:r>
              <a:rPr lang="pt-BR" sz="1350" kern="0" spc="-105"/>
              <a:t> </a:t>
            </a:r>
            <a:r>
              <a:rPr lang="pt-BR" sz="1350" kern="0"/>
              <a:t>E</a:t>
            </a:r>
            <a:r>
              <a:rPr lang="pt-BR" sz="1350" kern="0" spc="-71"/>
              <a:t> </a:t>
            </a:r>
            <a:r>
              <a:rPr lang="pt-BR" sz="1350" kern="0"/>
              <a:t>N</a:t>
            </a:r>
            <a:r>
              <a:rPr lang="pt-BR" sz="1350" kern="0" spc="-56"/>
              <a:t> </a:t>
            </a:r>
            <a:r>
              <a:rPr lang="pt-BR" sz="1350" kern="0"/>
              <a:t>D</a:t>
            </a:r>
            <a:r>
              <a:rPr lang="pt-BR" sz="1350" kern="0" spc="-71"/>
              <a:t> </a:t>
            </a:r>
            <a:r>
              <a:rPr lang="pt-BR" sz="1350" kern="0"/>
              <a:t>E</a:t>
            </a:r>
            <a:r>
              <a:rPr lang="pt-BR" sz="1350" kern="0" spc="-68"/>
              <a:t> </a:t>
            </a:r>
            <a:r>
              <a:rPr lang="pt-BR" sz="1350" kern="0"/>
              <a:t>N</a:t>
            </a:r>
            <a:r>
              <a:rPr lang="pt-BR" sz="1350" kern="0" spc="-56"/>
              <a:t> </a:t>
            </a:r>
            <a:r>
              <a:rPr lang="pt-BR" sz="1350" kern="0"/>
              <a:t>T</a:t>
            </a:r>
            <a:r>
              <a:rPr lang="pt-BR" sz="1350" kern="0" spc="15"/>
              <a:t> </a:t>
            </a:r>
            <a:r>
              <a:rPr lang="pt-BR" sz="1350" kern="0"/>
              <a:t>S</a:t>
            </a:r>
            <a:r>
              <a:rPr lang="pt-BR" sz="1350" kern="0" spc="-86"/>
              <a:t> </a:t>
            </a:r>
            <a:r>
              <a:rPr lang="pt-BR" sz="1350" kern="0"/>
              <a:t>C</a:t>
            </a:r>
            <a:r>
              <a:rPr lang="pt-BR" sz="1350" kern="0" spc="-75"/>
              <a:t> </a:t>
            </a:r>
            <a:r>
              <a:rPr lang="pt-BR" sz="1350" kern="0"/>
              <a:t>H</a:t>
            </a:r>
            <a:r>
              <a:rPr lang="pt-BR" sz="1350" kern="0" spc="-83"/>
              <a:t> </a:t>
            </a:r>
            <a:r>
              <a:rPr lang="pt-BR" sz="1350" kern="0"/>
              <a:t>O</a:t>
            </a:r>
            <a:r>
              <a:rPr lang="pt-BR" sz="1350" kern="0" spc="-79"/>
              <a:t> </a:t>
            </a:r>
            <a:r>
              <a:rPr lang="pt-BR" sz="1350" kern="0"/>
              <a:t>O</a:t>
            </a:r>
            <a:r>
              <a:rPr lang="pt-BR" sz="1350" kern="0" spc="-83"/>
              <a:t> </a:t>
            </a:r>
            <a:r>
              <a:rPr lang="pt-BR" sz="1350" kern="0"/>
              <a:t>L</a:t>
            </a:r>
            <a:r>
              <a:rPr lang="pt-BR" sz="1350" kern="0" spc="109"/>
              <a:t> </a:t>
            </a:r>
            <a:r>
              <a:rPr lang="pt-BR" sz="1350" kern="0"/>
              <a:t>D</a:t>
            </a:r>
            <a:r>
              <a:rPr lang="pt-BR" sz="1350" kern="0" spc="-71"/>
              <a:t> </a:t>
            </a:r>
            <a:r>
              <a:rPr lang="pt-BR" sz="1350" kern="0"/>
              <a:t>I</a:t>
            </a:r>
            <a:r>
              <a:rPr lang="pt-BR" sz="1350" kern="0" spc="-86"/>
              <a:t> </a:t>
            </a:r>
            <a:r>
              <a:rPr lang="pt-BR" sz="1350" kern="0"/>
              <a:t>S</a:t>
            </a:r>
            <a:r>
              <a:rPr lang="pt-BR" sz="1350" kern="0" spc="-90"/>
              <a:t> </a:t>
            </a:r>
            <a:r>
              <a:rPr lang="pt-BR" sz="1350" kern="0"/>
              <a:t>T</a:t>
            </a:r>
            <a:r>
              <a:rPr lang="pt-BR" sz="1350" kern="0" spc="-68"/>
              <a:t> </a:t>
            </a:r>
            <a:r>
              <a:rPr lang="pt-BR" sz="1350" kern="0"/>
              <a:t>R</a:t>
            </a:r>
            <a:r>
              <a:rPr lang="pt-BR" sz="1350" kern="0" spc="-86"/>
              <a:t> </a:t>
            </a:r>
            <a:r>
              <a:rPr lang="pt-BR" sz="1350" kern="0"/>
              <a:t>I</a:t>
            </a:r>
            <a:r>
              <a:rPr lang="pt-BR" sz="1350" kern="0" spc="-86"/>
              <a:t> </a:t>
            </a:r>
            <a:r>
              <a:rPr lang="pt-BR" sz="1350" kern="0"/>
              <a:t>C</a:t>
            </a:r>
            <a:r>
              <a:rPr lang="pt-BR" sz="1350" kern="0" spc="-75"/>
              <a:t> </a:t>
            </a:r>
            <a:r>
              <a:rPr lang="pt-BR" sz="1350" kern="0"/>
              <a:t>T</a:t>
            </a:r>
          </a:p>
        </p:txBody>
      </p:sp>
      <p:graphicFrame>
        <p:nvGraphicFramePr>
          <p:cNvPr id="4" name="Table 3">
            <a:extLst>
              <a:ext uri="{FF2B5EF4-FFF2-40B4-BE49-F238E27FC236}">
                <a16:creationId xmlns:a16="http://schemas.microsoft.com/office/drawing/2014/main" id="{61201881-4252-43BF-B302-5A2326CDDBF8}"/>
              </a:ext>
            </a:extLst>
          </p:cNvPr>
          <p:cNvGraphicFramePr>
            <a:graphicFrameLocks noGrp="1"/>
          </p:cNvGraphicFramePr>
          <p:nvPr>
            <p:extLst>
              <p:ext uri="{D42A27DB-BD31-4B8C-83A1-F6EECF244321}">
                <p14:modId xmlns:p14="http://schemas.microsoft.com/office/powerpoint/2010/main" val="436436727"/>
              </p:ext>
            </p:extLst>
          </p:nvPr>
        </p:nvGraphicFramePr>
        <p:xfrm>
          <a:off x="86263" y="546339"/>
          <a:ext cx="8884358" cy="6040494"/>
        </p:xfrm>
        <a:graphic>
          <a:graphicData uri="http://schemas.openxmlformats.org/drawingml/2006/table">
            <a:tbl>
              <a:tblPr firstRow="1" bandRow="1">
                <a:tableStyleId>{21E4AEA4-8DFA-4A89-87EB-49C32662AFE0}</a:tableStyleId>
              </a:tblPr>
              <a:tblGrid>
                <a:gridCol w="1551236">
                  <a:extLst>
                    <a:ext uri="{9D8B030D-6E8A-4147-A177-3AD203B41FA5}">
                      <a16:colId xmlns:a16="http://schemas.microsoft.com/office/drawing/2014/main" val="3902946636"/>
                    </a:ext>
                  </a:extLst>
                </a:gridCol>
                <a:gridCol w="1551236">
                  <a:extLst>
                    <a:ext uri="{9D8B030D-6E8A-4147-A177-3AD203B41FA5}">
                      <a16:colId xmlns:a16="http://schemas.microsoft.com/office/drawing/2014/main" val="1393634024"/>
                    </a:ext>
                  </a:extLst>
                </a:gridCol>
                <a:gridCol w="1410216">
                  <a:extLst>
                    <a:ext uri="{9D8B030D-6E8A-4147-A177-3AD203B41FA5}">
                      <a16:colId xmlns:a16="http://schemas.microsoft.com/office/drawing/2014/main" val="4059089917"/>
                    </a:ext>
                  </a:extLst>
                </a:gridCol>
                <a:gridCol w="1410216">
                  <a:extLst>
                    <a:ext uri="{9D8B030D-6E8A-4147-A177-3AD203B41FA5}">
                      <a16:colId xmlns:a16="http://schemas.microsoft.com/office/drawing/2014/main" val="2897085850"/>
                    </a:ext>
                  </a:extLst>
                </a:gridCol>
                <a:gridCol w="1480727">
                  <a:extLst>
                    <a:ext uri="{9D8B030D-6E8A-4147-A177-3AD203B41FA5}">
                      <a16:colId xmlns:a16="http://schemas.microsoft.com/office/drawing/2014/main" val="2865244383"/>
                    </a:ext>
                  </a:extLst>
                </a:gridCol>
                <a:gridCol w="1480727">
                  <a:extLst>
                    <a:ext uri="{9D8B030D-6E8A-4147-A177-3AD203B41FA5}">
                      <a16:colId xmlns:a16="http://schemas.microsoft.com/office/drawing/2014/main" val="1120523844"/>
                    </a:ext>
                  </a:extLst>
                </a:gridCol>
              </a:tblGrid>
              <a:tr h="291728">
                <a:tc>
                  <a:txBody>
                    <a:bodyPr/>
                    <a:lstStyle/>
                    <a:p>
                      <a:pPr algn="ctr" rtl="0" fontAlgn="base"/>
                      <a:r>
                        <a:rPr lang="en-US" sz="1000">
                          <a:effectLst/>
                        </a:rPr>
                        <a:t>Date </a:t>
                      </a:r>
                      <a:endParaRPr lang="en-US">
                        <a:effectLst/>
                      </a:endParaRPr>
                    </a:p>
                  </a:txBody>
                  <a:tcPr/>
                </a:tc>
                <a:tc>
                  <a:txBody>
                    <a:bodyPr/>
                    <a:lstStyle/>
                    <a:p>
                      <a:pPr algn="ctr" rtl="0" fontAlgn="base"/>
                      <a:r>
                        <a:rPr lang="en-US" sz="1000">
                          <a:effectLst/>
                        </a:rPr>
                        <a:t>Session </a:t>
                      </a:r>
                      <a:endParaRPr lang="en-US">
                        <a:effectLst/>
                      </a:endParaRPr>
                    </a:p>
                  </a:txBody>
                  <a:tcPr/>
                </a:tc>
                <a:tc>
                  <a:txBody>
                    <a:bodyPr/>
                    <a:lstStyle/>
                    <a:p>
                      <a:pPr algn="ctr" rtl="0" fontAlgn="base"/>
                      <a:r>
                        <a:rPr lang="en-US" sz="1000">
                          <a:effectLst/>
                        </a:rPr>
                        <a:t>Audience </a:t>
                      </a:r>
                      <a:endParaRPr lang="en-US">
                        <a:effectLst/>
                      </a:endParaRPr>
                    </a:p>
                  </a:txBody>
                  <a:tcPr/>
                </a:tc>
                <a:tc>
                  <a:txBody>
                    <a:bodyPr/>
                    <a:lstStyle/>
                    <a:p>
                      <a:pPr algn="ctr" rtl="0" fontAlgn="base"/>
                      <a:r>
                        <a:rPr lang="en-US" sz="1000">
                          <a:effectLst/>
                        </a:rPr>
                        <a:t>Lead Person </a:t>
                      </a:r>
                      <a:endParaRPr lang="en-US">
                        <a:effectLst/>
                      </a:endParaRPr>
                    </a:p>
                  </a:txBody>
                  <a:tcPr/>
                </a:tc>
                <a:tc>
                  <a:txBody>
                    <a:bodyPr/>
                    <a:lstStyle/>
                    <a:p>
                      <a:pPr algn="ctr" rtl="0" fontAlgn="base"/>
                      <a:r>
                        <a:rPr lang="en-US" sz="1000">
                          <a:effectLst/>
                        </a:rPr>
                        <a:t>Location </a:t>
                      </a:r>
                      <a:endParaRPr lang="en-US">
                        <a:effectLst/>
                      </a:endParaRPr>
                    </a:p>
                  </a:txBody>
                  <a:tcPr/>
                </a:tc>
                <a:tc>
                  <a:txBody>
                    <a:bodyPr/>
                    <a:lstStyle/>
                    <a:p>
                      <a:pPr algn="ctr" rtl="0" fontAlgn="base"/>
                      <a:r>
                        <a:rPr lang="en-US" sz="1000">
                          <a:effectLst/>
                        </a:rPr>
                        <a:t>CIP Goal Alignment </a:t>
                      </a:r>
                      <a:endParaRPr lang="en-US">
                        <a:effectLst/>
                      </a:endParaRPr>
                    </a:p>
                  </a:txBody>
                  <a:tcPr/>
                </a:tc>
                <a:extLst>
                  <a:ext uri="{0D108BD9-81ED-4DB2-BD59-A6C34878D82A}">
                    <a16:rowId xmlns:a16="http://schemas.microsoft.com/office/drawing/2014/main" val="1445286473"/>
                  </a:ext>
                </a:extLst>
              </a:tr>
              <a:tr h="1836172">
                <a:tc>
                  <a:txBody>
                    <a:bodyPr/>
                    <a:lstStyle/>
                    <a:p>
                      <a:pPr algn="ctr" rtl="0" fontAlgn="base"/>
                      <a:r>
                        <a:rPr lang="en-US" sz="1100">
                          <a:effectLst/>
                        </a:rPr>
                        <a:t>Monday,  </a:t>
                      </a:r>
                      <a:endParaRPr lang="en-US">
                        <a:effectLst/>
                      </a:endParaRPr>
                    </a:p>
                    <a:p>
                      <a:pPr algn="ctr" rtl="0" fontAlgn="base"/>
                      <a:r>
                        <a:rPr lang="en-US" sz="1100">
                          <a:effectLst/>
                        </a:rPr>
                        <a:t>August 17, 2020 </a:t>
                      </a:r>
                      <a:endParaRPr lang="en-US">
                        <a:effectLst/>
                      </a:endParaRPr>
                    </a:p>
                  </a:txBody>
                  <a:tcPr/>
                </a:tc>
                <a:tc>
                  <a:txBody>
                    <a:bodyPr/>
                    <a:lstStyle/>
                    <a:p>
                      <a:pPr algn="l" rtl="0" fontAlgn="base"/>
                      <a:r>
                        <a:rPr lang="en-US" sz="1200">
                          <a:effectLst/>
                        </a:rPr>
                        <a:t>           Welcome  </a:t>
                      </a:r>
                      <a:endParaRPr lang="en-US">
                        <a:effectLst/>
                      </a:endParaRPr>
                    </a:p>
                    <a:p>
                      <a:pPr algn="l" rtl="0" fontAlgn="base"/>
                      <a:r>
                        <a:rPr lang="en-US" sz="1200">
                          <a:effectLst/>
                        </a:rPr>
                        <a:t>   District Convocation </a:t>
                      </a:r>
                      <a:endParaRPr lang="en-US">
                        <a:effectLst/>
                      </a:endParaRPr>
                    </a:p>
                    <a:p>
                      <a:pPr algn="ctr" rtl="0" fontAlgn="base"/>
                      <a:r>
                        <a:rPr lang="en-US" sz="1200">
                          <a:effectLst/>
                        </a:rPr>
                        <a:t>Campus Procedures Staff Introductions, Asynchronous/Synchronous Instruction </a:t>
                      </a:r>
                      <a:endParaRPr lang="en-US">
                        <a:effectLst/>
                      </a:endParaRPr>
                    </a:p>
                  </a:txBody>
                  <a:tcPr/>
                </a:tc>
                <a:tc>
                  <a:txBody>
                    <a:bodyPr/>
                    <a:lstStyle/>
                    <a:p>
                      <a:pPr algn="ctr" rtl="0" fontAlgn="base"/>
                      <a:r>
                        <a:rPr lang="en-US" sz="1200">
                          <a:effectLst/>
                        </a:rPr>
                        <a:t>All Staff  </a:t>
                      </a:r>
                      <a:endParaRPr lang="en-US">
                        <a:effectLst/>
                      </a:endParaRPr>
                    </a:p>
                    <a:p>
                      <a:pPr algn="ctr" rtl="0" fontAlgn="base"/>
                      <a:r>
                        <a:rPr lang="en-US" sz="1200">
                          <a:effectLst/>
                        </a:rPr>
                        <a:t>All Staff </a:t>
                      </a:r>
                      <a:endParaRPr lang="en-US">
                        <a:effectLst/>
                      </a:endParaRPr>
                    </a:p>
                    <a:p>
                      <a:pPr algn="ctr" rtl="0" fontAlgn="base"/>
                      <a:r>
                        <a:rPr lang="en-US" sz="1200">
                          <a:effectLst/>
                        </a:rPr>
                        <a:t>All Staff </a:t>
                      </a:r>
                      <a:endParaRPr lang="en-US">
                        <a:effectLst/>
                      </a:endParaRPr>
                    </a:p>
                  </a:txBody>
                  <a:tcPr/>
                </a:tc>
                <a:tc>
                  <a:txBody>
                    <a:bodyPr/>
                    <a:lstStyle/>
                    <a:p>
                      <a:pPr algn="ctr" rtl="0" fontAlgn="base"/>
                      <a:r>
                        <a:rPr lang="en-US" sz="1200">
                          <a:effectLst/>
                        </a:rPr>
                        <a:t>Principal/AP  </a:t>
                      </a:r>
                      <a:endParaRPr lang="en-US">
                        <a:effectLst/>
                      </a:endParaRPr>
                    </a:p>
                    <a:p>
                      <a:pPr algn="ctr" rtl="0" fontAlgn="base"/>
                      <a:r>
                        <a:rPr lang="en-US" sz="1200">
                          <a:effectLst/>
                        </a:rPr>
                        <a:t>Superintendent  </a:t>
                      </a:r>
                      <a:endParaRPr lang="en-US">
                        <a:effectLst/>
                      </a:endParaRPr>
                    </a:p>
                    <a:p>
                      <a:pPr algn="ctr" rtl="0" fontAlgn="base"/>
                      <a:r>
                        <a:rPr lang="en-US" sz="1200">
                          <a:effectLst/>
                        </a:rPr>
                        <a:t>Principal/ AP </a:t>
                      </a:r>
                      <a:endParaRPr lang="en-US">
                        <a:effectLst/>
                      </a:endParaRPr>
                    </a:p>
                  </a:txBody>
                  <a:tcPr/>
                </a:tc>
                <a:tc>
                  <a:txBody>
                    <a:bodyPr/>
                    <a:lstStyle/>
                    <a:p>
                      <a:pPr algn="ctr" rtl="0" fontAlgn="base"/>
                      <a:r>
                        <a:rPr lang="en-US" sz="1200">
                          <a:effectLst/>
                        </a:rPr>
                        <a:t>Virtual  </a:t>
                      </a:r>
                      <a:endParaRPr lang="en-US">
                        <a:effectLst/>
                      </a:endParaRPr>
                    </a:p>
                    <a:p>
                      <a:pPr algn="ctr" rtl="0" fontAlgn="base"/>
                      <a:r>
                        <a:rPr lang="en-US" sz="1200">
                          <a:effectLst/>
                        </a:rPr>
                        <a:t>On  </a:t>
                      </a:r>
                      <a:endParaRPr lang="en-US">
                        <a:effectLst/>
                      </a:endParaRPr>
                    </a:p>
                    <a:p>
                      <a:pPr algn="ctr" rtl="0" fontAlgn="base"/>
                      <a:r>
                        <a:rPr lang="en-US" sz="1200">
                          <a:effectLst/>
                        </a:rPr>
                        <a:t>TEAMS </a:t>
                      </a:r>
                      <a:endParaRPr lang="en-US">
                        <a:effectLst/>
                      </a:endParaRPr>
                    </a:p>
                  </a:txBody>
                  <a:tcPr/>
                </a:tc>
                <a:tc>
                  <a:txBody>
                    <a:bodyPr/>
                    <a:lstStyle/>
                    <a:p>
                      <a:pPr algn="l" rtl="0" fontAlgn="base"/>
                      <a:r>
                        <a:rPr lang="en-US" sz="1200">
                          <a:effectLst/>
                        </a:rPr>
                        <a:t>Goal Area 1, Strategy 1, 2  </a:t>
                      </a:r>
                      <a:endParaRPr lang="en-US">
                        <a:effectLst/>
                      </a:endParaRPr>
                    </a:p>
                    <a:p>
                      <a:pPr algn="l" rtl="0" fontAlgn="base"/>
                      <a:endParaRPr lang="en-US">
                        <a:effectLst/>
                      </a:endParaRPr>
                    </a:p>
                    <a:p>
                      <a:pPr algn="l" rtl="0" fontAlgn="base"/>
                      <a:r>
                        <a:rPr lang="en-US" sz="1200">
                          <a:effectLst/>
                        </a:rPr>
                        <a:t>Goal Area 4, Strategy 1 </a:t>
                      </a:r>
                      <a:endParaRPr lang="en-US">
                        <a:effectLst/>
                      </a:endParaRPr>
                    </a:p>
                  </a:txBody>
                  <a:tcPr/>
                </a:tc>
                <a:extLst>
                  <a:ext uri="{0D108BD9-81ED-4DB2-BD59-A6C34878D82A}">
                    <a16:rowId xmlns:a16="http://schemas.microsoft.com/office/drawing/2014/main" val="3026706119"/>
                  </a:ext>
                </a:extLst>
              </a:tr>
              <a:tr h="1630251">
                <a:tc rowSpan="2">
                  <a:txBody>
                    <a:bodyPr/>
                    <a:lstStyle/>
                    <a:p>
                      <a:pPr algn="ctr" rtl="0" fontAlgn="base"/>
                      <a:endParaRPr lang="en-US" sz="1100">
                        <a:effectLst/>
                      </a:endParaRPr>
                    </a:p>
                    <a:p>
                      <a:pPr algn="ctr" rtl="0" fontAlgn="base"/>
                      <a:r>
                        <a:rPr lang="en-US" sz="1100">
                          <a:effectLst/>
                        </a:rPr>
                        <a:t>Tuesday, </a:t>
                      </a:r>
                      <a:endParaRPr lang="en-US">
                        <a:effectLst/>
                      </a:endParaRPr>
                    </a:p>
                    <a:p>
                      <a:pPr algn="ctr" rtl="0" fontAlgn="base"/>
                      <a:r>
                        <a:rPr lang="en-US" sz="1100">
                          <a:effectLst/>
                        </a:rPr>
                        <a:t>August 18, 2020 </a:t>
                      </a:r>
                      <a:endParaRPr lang="en-US">
                        <a:effectLst/>
                      </a:endParaRPr>
                    </a:p>
                  </a:txBody>
                  <a:tcPr/>
                </a:tc>
                <a:tc>
                  <a:txBody>
                    <a:bodyPr/>
                    <a:lstStyle/>
                    <a:p>
                      <a:pPr algn="ctr" rtl="0" fontAlgn="base"/>
                      <a:r>
                        <a:rPr lang="en-US" sz="1200">
                          <a:effectLst/>
                        </a:rPr>
                        <a:t>Campus Procedures-Attendance, Enrollment, ARP &amp; Leavers, Safety &amp; Supervision, Child Abuse Policy and State Mandates </a:t>
                      </a:r>
                      <a:endParaRPr lang="en-US">
                        <a:effectLst/>
                      </a:endParaRPr>
                    </a:p>
                  </a:txBody>
                  <a:tcPr/>
                </a:tc>
                <a:tc>
                  <a:txBody>
                    <a:bodyPr/>
                    <a:lstStyle/>
                    <a:p>
                      <a:pPr algn="ctr" rtl="0" fontAlgn="base"/>
                      <a:r>
                        <a:rPr lang="en-US" sz="1200">
                          <a:effectLst/>
                        </a:rPr>
                        <a:t>All Staff  </a:t>
                      </a:r>
                      <a:endParaRPr lang="en-US">
                        <a:effectLst/>
                      </a:endParaRPr>
                    </a:p>
                  </a:txBody>
                  <a:tcPr/>
                </a:tc>
                <a:tc>
                  <a:txBody>
                    <a:bodyPr/>
                    <a:lstStyle/>
                    <a:p>
                      <a:pPr algn="ctr" rtl="0" fontAlgn="base"/>
                      <a:r>
                        <a:rPr lang="en-US" sz="1200">
                          <a:effectLst/>
                        </a:rPr>
                        <a:t>Principal/ AP </a:t>
                      </a:r>
                      <a:endParaRPr lang="en-US">
                        <a:effectLst/>
                      </a:endParaRPr>
                    </a:p>
                  </a:txBody>
                  <a:tcPr/>
                </a:tc>
                <a:tc>
                  <a:txBody>
                    <a:bodyPr/>
                    <a:lstStyle/>
                    <a:p>
                      <a:pPr algn="ctr" rtl="0" fontAlgn="base"/>
                      <a:r>
                        <a:rPr lang="en-US" sz="1200">
                          <a:effectLst/>
                        </a:rPr>
                        <a:t>Virtual  </a:t>
                      </a:r>
                      <a:endParaRPr lang="en-US">
                        <a:effectLst/>
                      </a:endParaRPr>
                    </a:p>
                    <a:p>
                      <a:pPr algn="ctr" rtl="0" fontAlgn="base"/>
                      <a:r>
                        <a:rPr lang="en-US" sz="1200">
                          <a:effectLst/>
                        </a:rPr>
                        <a:t>On  </a:t>
                      </a:r>
                      <a:endParaRPr lang="en-US">
                        <a:effectLst/>
                      </a:endParaRPr>
                    </a:p>
                    <a:p>
                      <a:pPr algn="ctr" rtl="0" fontAlgn="base"/>
                      <a:r>
                        <a:rPr lang="en-US" sz="1200">
                          <a:effectLst/>
                        </a:rPr>
                        <a:t>TEAMS   </a:t>
                      </a:r>
                      <a:endParaRPr lang="en-US">
                        <a:effectLst/>
                      </a:endParaRPr>
                    </a:p>
                  </a:txBody>
                  <a:tcPr/>
                </a:tc>
                <a:tc>
                  <a:txBody>
                    <a:bodyPr/>
                    <a:lstStyle/>
                    <a:p>
                      <a:pPr algn="ctr" rtl="0" fontAlgn="base"/>
                      <a:r>
                        <a:rPr lang="en-US" sz="1200">
                          <a:effectLst/>
                        </a:rPr>
                        <a:t>Goal 3, Strategy 2 </a:t>
                      </a:r>
                      <a:endParaRPr lang="en-US">
                        <a:effectLst/>
                      </a:endParaRPr>
                    </a:p>
                  </a:txBody>
                  <a:tcPr/>
                </a:tc>
                <a:extLst>
                  <a:ext uri="{0D108BD9-81ED-4DB2-BD59-A6C34878D82A}">
                    <a16:rowId xmlns:a16="http://schemas.microsoft.com/office/drawing/2014/main" val="2459159421"/>
                  </a:ext>
                </a:extLst>
              </a:tr>
              <a:tr h="978147">
                <a:tc vMerge="1">
                  <a:txBody>
                    <a:bodyPr/>
                    <a:lstStyle/>
                    <a:p>
                      <a:endParaRPr lang="en-US"/>
                    </a:p>
                  </a:txBody>
                  <a:tcPr marL="0" marR="0" marT="0" marB="0" horzOverflow="overflow"/>
                </a:tc>
                <a:tc>
                  <a:txBody>
                    <a:bodyPr/>
                    <a:lstStyle/>
                    <a:p>
                      <a:pPr algn="ctr" rtl="0" fontAlgn="base"/>
                      <a:r>
                        <a:rPr lang="en-US" sz="1200">
                          <a:effectLst/>
                        </a:rPr>
                        <a:t>Google Classroom Synchronous Training (TOT)   </a:t>
                      </a:r>
                      <a:endParaRPr lang="en-US">
                        <a:effectLst/>
                      </a:endParaRPr>
                    </a:p>
                  </a:txBody>
                  <a:tcPr/>
                </a:tc>
                <a:tc>
                  <a:txBody>
                    <a:bodyPr/>
                    <a:lstStyle/>
                    <a:p>
                      <a:pPr algn="ctr" rtl="0" fontAlgn="base"/>
                      <a:r>
                        <a:rPr lang="en-US" sz="1200">
                          <a:effectLst/>
                        </a:rPr>
                        <a:t> CIT </a:t>
                      </a:r>
                      <a:endParaRPr lang="en-US">
                        <a:effectLst/>
                      </a:endParaRPr>
                    </a:p>
                  </a:txBody>
                  <a:tcPr/>
                </a:tc>
                <a:tc>
                  <a:txBody>
                    <a:bodyPr/>
                    <a:lstStyle/>
                    <a:p>
                      <a:pPr algn="ctr" rtl="0" fontAlgn="base"/>
                      <a:r>
                        <a:rPr lang="en-US" sz="1200">
                          <a:effectLst/>
                        </a:rPr>
                        <a:t>Technology Team </a:t>
                      </a:r>
                      <a:endParaRPr lang="en-US">
                        <a:effectLst/>
                      </a:endParaRPr>
                    </a:p>
                  </a:txBody>
                  <a:tcPr/>
                </a:tc>
                <a:tc>
                  <a:txBody>
                    <a:bodyPr/>
                    <a:lstStyle/>
                    <a:p>
                      <a:pPr algn="ctr" rtl="0" fontAlgn="base"/>
                      <a:r>
                        <a:rPr lang="en-US" sz="1200">
                          <a:effectLst/>
                        </a:rPr>
                        <a:t>Virtual  </a:t>
                      </a:r>
                      <a:endParaRPr lang="en-US">
                        <a:effectLst/>
                      </a:endParaRPr>
                    </a:p>
                  </a:txBody>
                  <a:tcPr/>
                </a:tc>
                <a:tc>
                  <a:txBody>
                    <a:bodyPr/>
                    <a:lstStyle/>
                    <a:p>
                      <a:pPr algn="ctr" rtl="0" fontAlgn="base"/>
                      <a:r>
                        <a:rPr lang="en-US" sz="1200">
                          <a:effectLst/>
                        </a:rPr>
                        <a:t>Goal Area 1, Strategy 1, 2  </a:t>
                      </a:r>
                      <a:endParaRPr lang="en-US">
                        <a:effectLst/>
                      </a:endParaRPr>
                    </a:p>
                    <a:p>
                      <a:pPr algn="ctr" rtl="0" fontAlgn="base"/>
                      <a:r>
                        <a:rPr lang="en-US" sz="1200">
                          <a:effectLst/>
                        </a:rPr>
                        <a:t>Goal Area 4, Strategy 2  </a:t>
                      </a:r>
                      <a:endParaRPr lang="en-US">
                        <a:effectLst/>
                      </a:endParaRPr>
                    </a:p>
                  </a:txBody>
                  <a:tcPr/>
                </a:tc>
                <a:extLst>
                  <a:ext uri="{0D108BD9-81ED-4DB2-BD59-A6C34878D82A}">
                    <a16:rowId xmlns:a16="http://schemas.microsoft.com/office/drawing/2014/main" val="836562965"/>
                  </a:ext>
                </a:extLst>
              </a:tr>
              <a:tr h="755061">
                <a:tc>
                  <a:txBody>
                    <a:bodyPr/>
                    <a:lstStyle/>
                    <a:p>
                      <a:pPr algn="ctr" rtl="0" fontAlgn="base"/>
                      <a:r>
                        <a:rPr lang="en-US" sz="1100">
                          <a:effectLst/>
                        </a:rPr>
                        <a:t>Wednesday  </a:t>
                      </a:r>
                      <a:endParaRPr lang="en-US">
                        <a:effectLst/>
                      </a:endParaRPr>
                    </a:p>
                    <a:p>
                      <a:pPr algn="ctr" rtl="0" fontAlgn="base"/>
                      <a:r>
                        <a:rPr lang="en-US" sz="1100">
                          <a:effectLst/>
                        </a:rPr>
                        <a:t>August 19, 2020 </a:t>
                      </a:r>
                      <a:endParaRPr lang="en-US">
                        <a:effectLst/>
                      </a:endParaRPr>
                    </a:p>
                  </a:txBody>
                  <a:tcPr/>
                </a:tc>
                <a:tc>
                  <a:txBody>
                    <a:bodyPr/>
                    <a:lstStyle/>
                    <a:p>
                      <a:pPr algn="ctr" rtl="0" fontAlgn="base"/>
                      <a:r>
                        <a:rPr lang="en-US" sz="1200">
                          <a:effectLst/>
                        </a:rPr>
                        <a:t>PK3 -PK4 Curriculum Rollout </a:t>
                      </a:r>
                      <a:endParaRPr lang="en-US">
                        <a:effectLst/>
                      </a:endParaRPr>
                    </a:p>
                  </a:txBody>
                  <a:tcPr/>
                </a:tc>
                <a:tc>
                  <a:txBody>
                    <a:bodyPr/>
                    <a:lstStyle/>
                    <a:p>
                      <a:pPr algn="ctr" rtl="0" fontAlgn="base"/>
                      <a:r>
                        <a:rPr lang="en-US" sz="1200">
                          <a:effectLst/>
                        </a:rPr>
                        <a:t>All PK Teachers </a:t>
                      </a:r>
                      <a:endParaRPr lang="en-US">
                        <a:effectLst/>
                      </a:endParaRPr>
                    </a:p>
                  </a:txBody>
                  <a:tcPr/>
                </a:tc>
                <a:tc>
                  <a:txBody>
                    <a:bodyPr/>
                    <a:lstStyle/>
                    <a:p>
                      <a:pPr algn="ctr" rtl="0" fontAlgn="base"/>
                      <a:r>
                        <a:rPr lang="en-US" sz="1200">
                          <a:effectLst/>
                        </a:rPr>
                        <a:t>Early Childhood Staff </a:t>
                      </a:r>
                      <a:endParaRPr lang="en-US">
                        <a:effectLst/>
                      </a:endParaRPr>
                    </a:p>
                  </a:txBody>
                  <a:tcPr/>
                </a:tc>
                <a:tc>
                  <a:txBody>
                    <a:bodyPr/>
                    <a:lstStyle/>
                    <a:p>
                      <a:pPr algn="ctr" rtl="0" fontAlgn="base"/>
                      <a:r>
                        <a:rPr lang="en-US" sz="1200">
                          <a:effectLst/>
                        </a:rPr>
                        <a:t>Virtual  </a:t>
                      </a:r>
                      <a:endParaRPr lang="en-US">
                        <a:effectLst/>
                      </a:endParaRPr>
                    </a:p>
                  </a:txBody>
                  <a:tcPr/>
                </a:tc>
                <a:tc>
                  <a:txBody>
                    <a:bodyPr/>
                    <a:lstStyle/>
                    <a:p>
                      <a:pPr algn="ctr" rtl="0" fontAlgn="base"/>
                      <a:r>
                        <a:rPr lang="en-US" sz="1200">
                          <a:effectLst/>
                        </a:rPr>
                        <a:t>Goal Area 1, 1, 2  </a:t>
                      </a:r>
                      <a:endParaRPr lang="en-US">
                        <a:effectLst/>
                      </a:endParaRPr>
                    </a:p>
                    <a:p>
                      <a:pPr algn="ctr" rtl="0" fontAlgn="base"/>
                      <a:r>
                        <a:rPr lang="en-US" sz="1200">
                          <a:effectLst/>
                        </a:rPr>
                        <a:t>Goal 4, Strategy 1, 2  </a:t>
                      </a:r>
                      <a:endParaRPr lang="en-US">
                        <a:effectLst/>
                      </a:endParaRPr>
                    </a:p>
                  </a:txBody>
                  <a:tcPr/>
                </a:tc>
                <a:extLst>
                  <a:ext uri="{0D108BD9-81ED-4DB2-BD59-A6C34878D82A}">
                    <a16:rowId xmlns:a16="http://schemas.microsoft.com/office/drawing/2014/main" val="482067292"/>
                  </a:ext>
                </a:extLst>
              </a:tr>
              <a:tr h="549135">
                <a:tc>
                  <a:txBody>
                    <a:bodyPr/>
                    <a:lstStyle/>
                    <a:p>
                      <a:pPr algn="ctr" rtl="0" fontAlgn="base"/>
                      <a:r>
                        <a:rPr lang="en-US" sz="1100">
                          <a:effectLst/>
                        </a:rPr>
                        <a:t>Thursday </a:t>
                      </a:r>
                      <a:endParaRPr lang="en-US">
                        <a:effectLst/>
                      </a:endParaRPr>
                    </a:p>
                    <a:p>
                      <a:pPr algn="ctr" rtl="0" fontAlgn="base"/>
                      <a:r>
                        <a:rPr lang="en-US" sz="1100">
                          <a:effectLst/>
                        </a:rPr>
                        <a:t>August 20, 2020 </a:t>
                      </a:r>
                      <a:endParaRPr lang="en-US">
                        <a:effectLst/>
                      </a:endParaRPr>
                    </a:p>
                  </a:txBody>
                  <a:tcPr/>
                </a:tc>
                <a:tc>
                  <a:txBody>
                    <a:bodyPr/>
                    <a:lstStyle/>
                    <a:p>
                      <a:pPr algn="ctr" rtl="0" fontAlgn="base"/>
                      <a:r>
                        <a:rPr lang="en-US" sz="1200">
                          <a:effectLst/>
                        </a:rPr>
                        <a:t>Curriculum Planning </a:t>
                      </a:r>
                      <a:endParaRPr lang="en-US">
                        <a:effectLst/>
                      </a:endParaRPr>
                    </a:p>
                  </a:txBody>
                  <a:tcPr/>
                </a:tc>
                <a:tc>
                  <a:txBody>
                    <a:bodyPr/>
                    <a:lstStyle/>
                    <a:p>
                      <a:pPr algn="ctr" rtl="0" fontAlgn="base"/>
                      <a:r>
                        <a:rPr lang="en-US" sz="1200">
                          <a:effectLst/>
                        </a:rPr>
                        <a:t>All PK Teachers </a:t>
                      </a:r>
                      <a:endParaRPr lang="en-US">
                        <a:effectLst/>
                      </a:endParaRPr>
                    </a:p>
                  </a:txBody>
                  <a:tcPr/>
                </a:tc>
                <a:tc>
                  <a:txBody>
                    <a:bodyPr/>
                    <a:lstStyle/>
                    <a:p>
                      <a:pPr algn="ctr" rtl="0" fontAlgn="base"/>
                      <a:r>
                        <a:rPr lang="en-US" sz="1200">
                          <a:effectLst/>
                        </a:rPr>
                        <a:t>Principals/AP’s </a:t>
                      </a:r>
                      <a:endParaRPr lang="en-US">
                        <a:effectLst/>
                      </a:endParaRPr>
                    </a:p>
                  </a:txBody>
                  <a:tcPr/>
                </a:tc>
                <a:tc>
                  <a:txBody>
                    <a:bodyPr/>
                    <a:lstStyle/>
                    <a:p>
                      <a:pPr algn="ctr" rtl="0" fontAlgn="base"/>
                      <a:r>
                        <a:rPr lang="en-US" sz="1200">
                          <a:effectLst/>
                        </a:rPr>
                        <a:t>Virtual  </a:t>
                      </a:r>
                      <a:endParaRPr lang="en-US">
                        <a:effectLst/>
                      </a:endParaRPr>
                    </a:p>
                  </a:txBody>
                  <a:tcPr/>
                </a:tc>
                <a:tc>
                  <a:txBody>
                    <a:bodyPr/>
                    <a:lstStyle/>
                    <a:p>
                      <a:pPr algn="ctr" rtl="0" fontAlgn="base"/>
                      <a:r>
                        <a:rPr lang="en-US" sz="1200">
                          <a:effectLst/>
                        </a:rPr>
                        <a:t>Goal 1, 1, 2  </a:t>
                      </a:r>
                      <a:endParaRPr lang="en-US">
                        <a:effectLst/>
                      </a:endParaRPr>
                    </a:p>
                    <a:p>
                      <a:pPr algn="ctr" rtl="0" fontAlgn="base"/>
                      <a:r>
                        <a:rPr lang="en-US" sz="1200">
                          <a:effectLst/>
                        </a:rPr>
                        <a:t>Goal 4, Strategy 1, 2 </a:t>
                      </a:r>
                      <a:endParaRPr lang="en-US">
                        <a:effectLst/>
                      </a:endParaRPr>
                    </a:p>
                  </a:txBody>
                  <a:tcPr/>
                </a:tc>
                <a:extLst>
                  <a:ext uri="{0D108BD9-81ED-4DB2-BD59-A6C34878D82A}">
                    <a16:rowId xmlns:a16="http://schemas.microsoft.com/office/drawing/2014/main" val="3992497371"/>
                  </a:ext>
                </a:extLst>
              </a:tr>
            </a:tbl>
          </a:graphicData>
        </a:graphic>
      </p:graphicFrame>
    </p:spTree>
    <p:extLst>
      <p:ext uri="{BB962C8B-B14F-4D97-AF65-F5344CB8AC3E}">
        <p14:creationId xmlns:p14="http://schemas.microsoft.com/office/powerpoint/2010/main" val="23029300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3551E5E2-58F1-445F-92E7-B44CAF945E86}"/>
              </a:ext>
            </a:extLst>
          </p:cNvPr>
          <p:cNvSpPr>
            <a:spLocks noGrp="1"/>
          </p:cNvSpPr>
          <p:nvPr>
            <p:ph type="sldNum" sz="quarter" idx="7"/>
          </p:nvPr>
        </p:nvSpPr>
        <p:spPr>
          <a:xfrm>
            <a:off x="6986676" y="5811184"/>
            <a:ext cx="2103120" cy="138500"/>
          </a:xfrm>
        </p:spPr>
        <p:txBody>
          <a:bodyPr/>
          <a:lstStyle/>
          <a:p>
            <a:fld id="{B6F15528-21DE-4FAA-801E-634DDDAF4B2B}" type="slidenum">
              <a:rPr lang="en-US" sz="900" smtClean="0"/>
              <a:t>30</a:t>
            </a:fld>
            <a:endParaRPr lang="en-US" sz="900"/>
          </a:p>
        </p:txBody>
      </p:sp>
      <p:sp>
        <p:nvSpPr>
          <p:cNvPr id="5" name="TextBox 4">
            <a:extLst>
              <a:ext uri="{FF2B5EF4-FFF2-40B4-BE49-F238E27FC236}">
                <a16:creationId xmlns:a16="http://schemas.microsoft.com/office/drawing/2014/main" id="{5CDDCFD3-8770-40F3-B4AD-7A5DF6602BB5}"/>
              </a:ext>
            </a:extLst>
          </p:cNvPr>
          <p:cNvSpPr txBox="1"/>
          <p:nvPr/>
        </p:nvSpPr>
        <p:spPr>
          <a:xfrm>
            <a:off x="517751" y="1381736"/>
            <a:ext cx="7673863" cy="23083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213995" indent="-213995">
              <a:buFont typeface="Arial"/>
              <a:buChar char="•"/>
            </a:pPr>
            <a:endParaRPr lang="en-US" sz="1050">
              <a:solidFill>
                <a:srgbClr val="000000"/>
              </a:solidFill>
              <a:cs typeface="Calibri"/>
            </a:endParaRPr>
          </a:p>
        </p:txBody>
      </p:sp>
      <p:sp>
        <p:nvSpPr>
          <p:cNvPr id="8" name="object 4">
            <a:extLst>
              <a:ext uri="{FF2B5EF4-FFF2-40B4-BE49-F238E27FC236}">
                <a16:creationId xmlns:a16="http://schemas.microsoft.com/office/drawing/2014/main" id="{4DE29D6F-056A-42E4-83FB-925D633DD3C9}"/>
              </a:ext>
            </a:extLst>
          </p:cNvPr>
          <p:cNvSpPr txBox="1">
            <a:spLocks/>
          </p:cNvSpPr>
          <p:nvPr/>
        </p:nvSpPr>
        <p:spPr>
          <a:xfrm>
            <a:off x="0" y="123497"/>
            <a:ext cx="9144000" cy="346249"/>
          </a:xfrm>
          <a:prstGeom prst="rect">
            <a:avLst/>
          </a:prstGeom>
          <a:solidFill>
            <a:srgbClr val="632523"/>
          </a:solidFill>
          <a:ln w="9537">
            <a:noFill/>
          </a:ln>
        </p:spPr>
        <p:txBody>
          <a:bodyPr vert="horz" wrap="square" lIns="0" tIns="68580" rIns="0" bIns="68580" rtlCol="0" anchor="ctr" anchorCtr="0">
            <a:spAutoFit/>
          </a:bodyPr>
          <a:lstStyle>
            <a:lvl1pPr>
              <a:defRPr sz="3200" b="0" i="0">
                <a:solidFill>
                  <a:schemeClr val="bg1"/>
                </a:solidFill>
                <a:latin typeface="Calibri"/>
                <a:ea typeface="+mj-ea"/>
                <a:cs typeface="Calibri"/>
              </a:defRPr>
            </a:lvl1pPr>
          </a:lstStyle>
          <a:p>
            <a:pPr marL="88106" algn="ctr">
              <a:spcBef>
                <a:spcPts val="885"/>
              </a:spcBef>
              <a:tabLst>
                <a:tab pos="1874474" algn="l"/>
              </a:tabLst>
            </a:pPr>
            <a:r>
              <a:rPr lang="pt-BR" sz="1350" kern="0"/>
              <a:t>P</a:t>
            </a:r>
            <a:r>
              <a:rPr lang="pt-BR" sz="1350" kern="0" spc="-105"/>
              <a:t> </a:t>
            </a:r>
            <a:r>
              <a:rPr lang="pt-BR" sz="1350" kern="0"/>
              <a:t>H</a:t>
            </a:r>
            <a:r>
              <a:rPr lang="pt-BR" sz="1350" kern="0" spc="-83"/>
              <a:t> </a:t>
            </a:r>
            <a:r>
              <a:rPr lang="pt-BR" sz="1350" kern="0"/>
              <a:t>A</a:t>
            </a:r>
            <a:r>
              <a:rPr lang="pt-BR" sz="1350" kern="0" spc="-79"/>
              <a:t> </a:t>
            </a:r>
            <a:r>
              <a:rPr lang="pt-BR" sz="1350" kern="0"/>
              <a:t>R</a:t>
            </a:r>
            <a:r>
              <a:rPr lang="pt-BR" sz="1350" kern="0" spc="-86"/>
              <a:t> </a:t>
            </a:r>
            <a:r>
              <a:rPr lang="pt-BR" sz="1350" kern="0"/>
              <a:t>R</a:t>
            </a:r>
            <a:r>
              <a:rPr lang="pt-BR" sz="1350" kern="0" spc="-71"/>
              <a:t> </a:t>
            </a:r>
            <a:r>
              <a:rPr lang="pt-BR" sz="1350" kern="0"/>
              <a:t>-</a:t>
            </a:r>
            <a:r>
              <a:rPr lang="pt-BR" sz="1350" kern="0" spc="-101"/>
              <a:t> </a:t>
            </a:r>
            <a:r>
              <a:rPr lang="pt-BR" sz="1350" kern="0"/>
              <a:t>S</a:t>
            </a:r>
            <a:r>
              <a:rPr lang="pt-BR" sz="1350" kern="0" spc="-83"/>
              <a:t> </a:t>
            </a:r>
            <a:r>
              <a:rPr lang="pt-BR" sz="1350" kern="0"/>
              <a:t>A</a:t>
            </a:r>
            <a:r>
              <a:rPr lang="pt-BR" sz="1350" kern="0" spc="-75"/>
              <a:t> </a:t>
            </a:r>
            <a:r>
              <a:rPr lang="pt-BR" sz="1350" kern="0"/>
              <a:t>N J</a:t>
            </a:r>
            <a:r>
              <a:rPr lang="pt-BR" sz="1350" kern="0" spc="-64"/>
              <a:t> </a:t>
            </a:r>
            <a:r>
              <a:rPr lang="pt-BR" sz="1350" kern="0" spc="71"/>
              <a:t>UA</a:t>
            </a:r>
            <a:r>
              <a:rPr lang="pt-BR" sz="1350" kern="0" spc="-75"/>
              <a:t> </a:t>
            </a:r>
            <a:r>
              <a:rPr lang="pt-BR" sz="1350" kern="0"/>
              <a:t>N</a:t>
            </a:r>
            <a:r>
              <a:rPr lang="pt-BR" sz="1350" kern="0" spc="-53"/>
              <a:t> </a:t>
            </a:r>
            <a:r>
              <a:rPr lang="pt-BR" sz="1350" kern="0"/>
              <a:t>-</a:t>
            </a:r>
            <a:r>
              <a:rPr lang="pt-BR" sz="1350" kern="0" spc="-101"/>
              <a:t> </a:t>
            </a:r>
            <a:r>
              <a:rPr lang="pt-BR" sz="1350" kern="0"/>
              <a:t>A</a:t>
            </a:r>
            <a:r>
              <a:rPr lang="pt-BR" sz="1350" kern="0" spc="-83"/>
              <a:t> </a:t>
            </a:r>
            <a:r>
              <a:rPr lang="pt-BR" sz="1350" kern="0"/>
              <a:t>L</a:t>
            </a:r>
            <a:r>
              <a:rPr lang="pt-BR" sz="1350" kern="0" spc="-90"/>
              <a:t> </a:t>
            </a:r>
            <a:r>
              <a:rPr lang="pt-BR" sz="1350" kern="0"/>
              <a:t>A</a:t>
            </a:r>
            <a:r>
              <a:rPr lang="pt-BR" sz="1350" kern="0" spc="-79"/>
              <a:t> </a:t>
            </a:r>
            <a:r>
              <a:rPr lang="pt-BR" sz="1350" kern="0"/>
              <a:t>M</a:t>
            </a:r>
            <a:r>
              <a:rPr lang="pt-BR" sz="1350" kern="0" spc="-60"/>
              <a:t> </a:t>
            </a:r>
            <a:r>
              <a:rPr lang="pt-BR" sz="1350" kern="0"/>
              <a:t>O</a:t>
            </a:r>
            <a:r>
              <a:rPr lang="pt-BR" sz="1350" kern="0" spc="116"/>
              <a:t> </a:t>
            </a:r>
            <a:r>
              <a:rPr lang="pt-BR" sz="1350" kern="0"/>
              <a:t>I</a:t>
            </a:r>
            <a:r>
              <a:rPr lang="pt-BR" sz="1350" kern="0" spc="-86"/>
              <a:t> </a:t>
            </a:r>
            <a:r>
              <a:rPr lang="pt-BR" sz="1350" kern="0"/>
              <a:t>N</a:t>
            </a:r>
            <a:r>
              <a:rPr lang="pt-BR" sz="1350" kern="0" spc="-56"/>
              <a:t> </a:t>
            </a:r>
            <a:r>
              <a:rPr lang="pt-BR" sz="1350" kern="0"/>
              <a:t>D</a:t>
            </a:r>
            <a:r>
              <a:rPr lang="pt-BR" sz="1350" kern="0" spc="-71"/>
              <a:t> </a:t>
            </a:r>
            <a:r>
              <a:rPr lang="pt-BR" sz="1350" kern="0"/>
              <a:t>E</a:t>
            </a:r>
            <a:r>
              <a:rPr lang="pt-BR" sz="1350" kern="0" spc="-68"/>
              <a:t> </a:t>
            </a:r>
            <a:r>
              <a:rPr lang="pt-BR" sz="1350" kern="0"/>
              <a:t>P</a:t>
            </a:r>
            <a:r>
              <a:rPr lang="pt-BR" sz="1350" kern="0" spc="-105"/>
              <a:t> </a:t>
            </a:r>
            <a:r>
              <a:rPr lang="pt-BR" sz="1350" kern="0"/>
              <a:t>E</a:t>
            </a:r>
            <a:r>
              <a:rPr lang="pt-BR" sz="1350" kern="0" spc="-71"/>
              <a:t> </a:t>
            </a:r>
            <a:r>
              <a:rPr lang="pt-BR" sz="1350" kern="0"/>
              <a:t>N</a:t>
            </a:r>
            <a:r>
              <a:rPr lang="pt-BR" sz="1350" kern="0" spc="-56"/>
              <a:t> </a:t>
            </a:r>
            <a:r>
              <a:rPr lang="pt-BR" sz="1350" kern="0"/>
              <a:t>D</a:t>
            </a:r>
            <a:r>
              <a:rPr lang="pt-BR" sz="1350" kern="0" spc="-71"/>
              <a:t> </a:t>
            </a:r>
            <a:r>
              <a:rPr lang="pt-BR" sz="1350" kern="0"/>
              <a:t>E</a:t>
            </a:r>
            <a:r>
              <a:rPr lang="pt-BR" sz="1350" kern="0" spc="-68"/>
              <a:t> </a:t>
            </a:r>
            <a:r>
              <a:rPr lang="pt-BR" sz="1350" kern="0"/>
              <a:t>N</a:t>
            </a:r>
            <a:r>
              <a:rPr lang="pt-BR" sz="1350" kern="0" spc="-56"/>
              <a:t> </a:t>
            </a:r>
            <a:r>
              <a:rPr lang="pt-BR" sz="1350" kern="0"/>
              <a:t>T</a:t>
            </a:r>
            <a:r>
              <a:rPr lang="pt-BR" sz="1350" kern="0" spc="15"/>
              <a:t> </a:t>
            </a:r>
            <a:r>
              <a:rPr lang="pt-BR" sz="1350" kern="0"/>
              <a:t>S</a:t>
            </a:r>
            <a:r>
              <a:rPr lang="pt-BR" sz="1350" kern="0" spc="-86"/>
              <a:t> </a:t>
            </a:r>
            <a:r>
              <a:rPr lang="pt-BR" sz="1350" kern="0"/>
              <a:t>C</a:t>
            </a:r>
            <a:r>
              <a:rPr lang="pt-BR" sz="1350" kern="0" spc="-75"/>
              <a:t> </a:t>
            </a:r>
            <a:r>
              <a:rPr lang="pt-BR" sz="1350" kern="0"/>
              <a:t>H</a:t>
            </a:r>
            <a:r>
              <a:rPr lang="pt-BR" sz="1350" kern="0" spc="-83"/>
              <a:t> </a:t>
            </a:r>
            <a:r>
              <a:rPr lang="pt-BR" sz="1350" kern="0"/>
              <a:t>O</a:t>
            </a:r>
            <a:r>
              <a:rPr lang="pt-BR" sz="1350" kern="0" spc="-79"/>
              <a:t> </a:t>
            </a:r>
            <a:r>
              <a:rPr lang="pt-BR" sz="1350" kern="0"/>
              <a:t>O</a:t>
            </a:r>
            <a:r>
              <a:rPr lang="pt-BR" sz="1350" kern="0" spc="-83"/>
              <a:t> </a:t>
            </a:r>
            <a:r>
              <a:rPr lang="pt-BR" sz="1350" kern="0"/>
              <a:t>L</a:t>
            </a:r>
            <a:r>
              <a:rPr lang="pt-BR" sz="1350" kern="0" spc="109"/>
              <a:t> </a:t>
            </a:r>
            <a:r>
              <a:rPr lang="pt-BR" sz="1350" kern="0"/>
              <a:t>D</a:t>
            </a:r>
            <a:r>
              <a:rPr lang="pt-BR" sz="1350" kern="0" spc="-71"/>
              <a:t> </a:t>
            </a:r>
            <a:r>
              <a:rPr lang="pt-BR" sz="1350" kern="0"/>
              <a:t>I</a:t>
            </a:r>
            <a:r>
              <a:rPr lang="pt-BR" sz="1350" kern="0" spc="-86"/>
              <a:t> </a:t>
            </a:r>
            <a:r>
              <a:rPr lang="pt-BR" sz="1350" kern="0"/>
              <a:t>S</a:t>
            </a:r>
            <a:r>
              <a:rPr lang="pt-BR" sz="1350" kern="0" spc="-90"/>
              <a:t> </a:t>
            </a:r>
            <a:r>
              <a:rPr lang="pt-BR" sz="1350" kern="0"/>
              <a:t>T</a:t>
            </a:r>
            <a:r>
              <a:rPr lang="pt-BR" sz="1350" kern="0" spc="-68"/>
              <a:t> </a:t>
            </a:r>
            <a:r>
              <a:rPr lang="pt-BR" sz="1350" kern="0"/>
              <a:t>R</a:t>
            </a:r>
            <a:r>
              <a:rPr lang="pt-BR" sz="1350" kern="0" spc="-86"/>
              <a:t> </a:t>
            </a:r>
            <a:r>
              <a:rPr lang="pt-BR" sz="1350" kern="0"/>
              <a:t>I</a:t>
            </a:r>
            <a:r>
              <a:rPr lang="pt-BR" sz="1350" kern="0" spc="-86"/>
              <a:t> </a:t>
            </a:r>
            <a:r>
              <a:rPr lang="pt-BR" sz="1350" kern="0"/>
              <a:t>C</a:t>
            </a:r>
            <a:r>
              <a:rPr lang="pt-BR" sz="1350" kern="0" spc="-75"/>
              <a:t> </a:t>
            </a:r>
            <a:r>
              <a:rPr lang="pt-BR" sz="1350" kern="0"/>
              <a:t>T</a:t>
            </a:r>
          </a:p>
        </p:txBody>
      </p:sp>
      <p:graphicFrame>
        <p:nvGraphicFramePr>
          <p:cNvPr id="3" name="Table 2">
            <a:extLst>
              <a:ext uri="{FF2B5EF4-FFF2-40B4-BE49-F238E27FC236}">
                <a16:creationId xmlns:a16="http://schemas.microsoft.com/office/drawing/2014/main" id="{5424658E-5496-43B1-80F7-271F3C0D0109}"/>
              </a:ext>
            </a:extLst>
          </p:cNvPr>
          <p:cNvGraphicFramePr>
            <a:graphicFrameLocks noGrp="1"/>
          </p:cNvGraphicFramePr>
          <p:nvPr>
            <p:extLst>
              <p:ext uri="{D42A27DB-BD31-4B8C-83A1-F6EECF244321}">
                <p14:modId xmlns:p14="http://schemas.microsoft.com/office/powerpoint/2010/main" val="2759659719"/>
              </p:ext>
            </p:extLst>
          </p:nvPr>
        </p:nvGraphicFramePr>
        <p:xfrm>
          <a:off x="28755" y="445698"/>
          <a:ext cx="9135373" cy="6336132"/>
        </p:xfrm>
        <a:graphic>
          <a:graphicData uri="http://schemas.openxmlformats.org/drawingml/2006/table">
            <a:tbl>
              <a:tblPr firstRow="1" bandRow="1">
                <a:tableStyleId>{21E4AEA4-8DFA-4A89-87EB-49C32662AFE0}</a:tableStyleId>
              </a:tblPr>
              <a:tblGrid>
                <a:gridCol w="1266949">
                  <a:extLst>
                    <a:ext uri="{9D8B030D-6E8A-4147-A177-3AD203B41FA5}">
                      <a16:colId xmlns:a16="http://schemas.microsoft.com/office/drawing/2014/main" val="1018849315"/>
                    </a:ext>
                  </a:extLst>
                </a:gridCol>
                <a:gridCol w="1694582">
                  <a:extLst>
                    <a:ext uri="{9D8B030D-6E8A-4147-A177-3AD203B41FA5}">
                      <a16:colId xmlns:a16="http://schemas.microsoft.com/office/drawing/2014/main" val="854391366"/>
                    </a:ext>
                  </a:extLst>
                </a:gridCol>
                <a:gridCol w="1097707">
                  <a:extLst>
                    <a:ext uri="{9D8B030D-6E8A-4147-A177-3AD203B41FA5}">
                      <a16:colId xmlns:a16="http://schemas.microsoft.com/office/drawing/2014/main" val="620607860"/>
                    </a:ext>
                  </a:extLst>
                </a:gridCol>
                <a:gridCol w="1668407">
                  <a:extLst>
                    <a:ext uri="{9D8B030D-6E8A-4147-A177-3AD203B41FA5}">
                      <a16:colId xmlns:a16="http://schemas.microsoft.com/office/drawing/2014/main" val="838434630"/>
                    </a:ext>
                  </a:extLst>
                </a:gridCol>
                <a:gridCol w="1632330">
                  <a:extLst>
                    <a:ext uri="{9D8B030D-6E8A-4147-A177-3AD203B41FA5}">
                      <a16:colId xmlns:a16="http://schemas.microsoft.com/office/drawing/2014/main" val="3562566099"/>
                    </a:ext>
                  </a:extLst>
                </a:gridCol>
                <a:gridCol w="1775398">
                  <a:extLst>
                    <a:ext uri="{9D8B030D-6E8A-4147-A177-3AD203B41FA5}">
                      <a16:colId xmlns:a16="http://schemas.microsoft.com/office/drawing/2014/main" val="2777888813"/>
                    </a:ext>
                  </a:extLst>
                </a:gridCol>
              </a:tblGrid>
              <a:tr h="265366">
                <a:tc>
                  <a:txBody>
                    <a:bodyPr/>
                    <a:lstStyle/>
                    <a:p>
                      <a:pPr algn="ctr" rtl="0" fontAlgn="base"/>
                      <a:r>
                        <a:rPr lang="en-US" sz="1200">
                          <a:effectLst/>
                        </a:rPr>
                        <a:t>Date </a:t>
                      </a:r>
                      <a:endParaRPr lang="en-US">
                        <a:effectLst/>
                      </a:endParaRPr>
                    </a:p>
                  </a:txBody>
                  <a:tcPr/>
                </a:tc>
                <a:tc>
                  <a:txBody>
                    <a:bodyPr/>
                    <a:lstStyle/>
                    <a:p>
                      <a:pPr algn="ctr" rtl="0" fontAlgn="base"/>
                      <a:r>
                        <a:rPr lang="en-US" sz="1200">
                          <a:effectLst/>
                        </a:rPr>
                        <a:t>Session </a:t>
                      </a:r>
                      <a:endParaRPr lang="en-US">
                        <a:effectLst/>
                      </a:endParaRPr>
                    </a:p>
                  </a:txBody>
                  <a:tcPr/>
                </a:tc>
                <a:tc>
                  <a:txBody>
                    <a:bodyPr/>
                    <a:lstStyle/>
                    <a:p>
                      <a:pPr rtl="0" fontAlgn="base"/>
                      <a:r>
                        <a:rPr lang="en-US" sz="1200">
                          <a:effectLst/>
                        </a:rPr>
                        <a:t>    Audience </a:t>
                      </a:r>
                      <a:endParaRPr lang="en-US">
                        <a:effectLst/>
                      </a:endParaRPr>
                    </a:p>
                  </a:txBody>
                  <a:tcPr/>
                </a:tc>
                <a:tc>
                  <a:txBody>
                    <a:bodyPr/>
                    <a:lstStyle/>
                    <a:p>
                      <a:pPr rtl="0" fontAlgn="base"/>
                      <a:r>
                        <a:rPr lang="en-US" sz="1200">
                          <a:effectLst/>
                        </a:rPr>
                        <a:t>Lead Person </a:t>
                      </a:r>
                      <a:endParaRPr lang="en-US">
                        <a:effectLst/>
                      </a:endParaRPr>
                    </a:p>
                  </a:txBody>
                  <a:tcPr/>
                </a:tc>
                <a:tc>
                  <a:txBody>
                    <a:bodyPr/>
                    <a:lstStyle/>
                    <a:p>
                      <a:pPr rtl="0" fontAlgn="base"/>
                      <a:r>
                        <a:rPr lang="en-US" sz="1200">
                          <a:effectLst/>
                        </a:rPr>
                        <a:t>Location </a:t>
                      </a:r>
                      <a:endParaRPr lang="en-US">
                        <a:effectLst/>
                      </a:endParaRPr>
                    </a:p>
                  </a:txBody>
                  <a:tcPr/>
                </a:tc>
                <a:tc>
                  <a:txBody>
                    <a:bodyPr/>
                    <a:lstStyle/>
                    <a:p>
                      <a:pPr algn="ctr" rtl="0" fontAlgn="base"/>
                      <a:r>
                        <a:rPr lang="en-US" sz="1200">
                          <a:effectLst/>
                        </a:rPr>
                        <a:t>CIP Goal Alignment </a:t>
                      </a:r>
                      <a:endParaRPr lang="en-US">
                        <a:effectLst/>
                      </a:endParaRPr>
                    </a:p>
                  </a:txBody>
                  <a:tcPr/>
                </a:tc>
                <a:extLst>
                  <a:ext uri="{0D108BD9-81ED-4DB2-BD59-A6C34878D82A}">
                    <a16:rowId xmlns:a16="http://schemas.microsoft.com/office/drawing/2014/main" val="3422329946"/>
                  </a:ext>
                </a:extLst>
              </a:tr>
              <a:tr h="442277">
                <a:tc rowSpan="2">
                  <a:txBody>
                    <a:bodyPr/>
                    <a:lstStyle/>
                    <a:p>
                      <a:pPr rtl="0" fontAlgn="base"/>
                      <a:r>
                        <a:rPr lang="en-US" sz="1200">
                          <a:effectLst/>
                        </a:rPr>
                        <a:t>Monday, August 24, 2020 </a:t>
                      </a:r>
                      <a:endParaRPr lang="en-US">
                        <a:effectLst/>
                      </a:endParaRPr>
                    </a:p>
                  </a:txBody>
                  <a:tcPr/>
                </a:tc>
                <a:tc>
                  <a:txBody>
                    <a:bodyPr/>
                    <a:lstStyle/>
                    <a:p>
                      <a:pPr algn="l" rtl="0" fontAlgn="base"/>
                      <a:r>
                        <a:rPr lang="en-US" sz="1200">
                          <a:effectLst/>
                        </a:rPr>
                        <a:t>Conscious Discipline </a:t>
                      </a:r>
                      <a:endParaRPr lang="en-US">
                        <a:effectLst/>
                      </a:endParaRPr>
                    </a:p>
                  </a:txBody>
                  <a:tcPr/>
                </a:tc>
                <a:tc>
                  <a:txBody>
                    <a:bodyPr/>
                    <a:lstStyle/>
                    <a:p>
                      <a:pPr rtl="0" fontAlgn="base"/>
                      <a:r>
                        <a:rPr lang="en-US" sz="1000">
                          <a:effectLst/>
                        </a:rPr>
                        <a:t>       Teachers </a:t>
                      </a:r>
                      <a:endParaRPr lang="en-US">
                        <a:effectLst/>
                      </a:endParaRPr>
                    </a:p>
                  </a:txBody>
                  <a:tcPr/>
                </a:tc>
                <a:tc>
                  <a:txBody>
                    <a:bodyPr/>
                    <a:lstStyle/>
                    <a:p>
                      <a:pPr rtl="0" fontAlgn="base"/>
                      <a:r>
                        <a:rPr lang="en-US" sz="1000">
                          <a:effectLst/>
                        </a:rPr>
                        <a:t>      Principal/ AP </a:t>
                      </a:r>
                      <a:endParaRPr lang="en-US">
                        <a:effectLst/>
                      </a:endParaRPr>
                    </a:p>
                    <a:p>
                      <a:pPr rtl="0" fontAlgn="base"/>
                      <a:r>
                        <a:rPr lang="en-US" sz="1000">
                          <a:effectLst/>
                        </a:rPr>
                        <a:t>CLL, Instructional Coach </a:t>
                      </a:r>
                      <a:endParaRPr lang="en-US">
                        <a:effectLst/>
                      </a:endParaRPr>
                    </a:p>
                  </a:txBody>
                  <a:tcPr/>
                </a:tc>
                <a:tc>
                  <a:txBody>
                    <a:bodyPr/>
                    <a:lstStyle/>
                    <a:p>
                      <a:pPr rtl="0" fontAlgn="base"/>
                      <a:r>
                        <a:rPr lang="en-US" sz="1000">
                          <a:effectLst/>
                        </a:rPr>
                        <a:t>Virtual--TEAMS </a:t>
                      </a:r>
                      <a:endParaRPr lang="en-US">
                        <a:effectLst/>
                      </a:endParaRPr>
                    </a:p>
                  </a:txBody>
                  <a:tcPr/>
                </a:tc>
                <a:tc>
                  <a:txBody>
                    <a:bodyPr/>
                    <a:lstStyle/>
                    <a:p>
                      <a:pPr algn="ctr" rtl="0" fontAlgn="base"/>
                      <a:r>
                        <a:rPr lang="en-US" sz="1200">
                          <a:effectLst/>
                        </a:rPr>
                        <a:t>Goal Area 3,  Strategy 1-2 Goal Area 4, Strategy 1 </a:t>
                      </a:r>
                      <a:endParaRPr lang="en-US">
                        <a:effectLst/>
                      </a:endParaRPr>
                    </a:p>
                  </a:txBody>
                  <a:tcPr/>
                </a:tc>
                <a:extLst>
                  <a:ext uri="{0D108BD9-81ED-4DB2-BD59-A6C34878D82A}">
                    <a16:rowId xmlns:a16="http://schemas.microsoft.com/office/drawing/2014/main" val="1882755316"/>
                  </a:ext>
                </a:extLst>
              </a:tr>
              <a:tr h="737129">
                <a:tc vMerge="1">
                  <a:txBody>
                    <a:bodyPr/>
                    <a:lstStyle/>
                    <a:p>
                      <a:endParaRPr lang="en-US"/>
                    </a:p>
                  </a:txBody>
                  <a:tcPr marL="0" marR="0" marT="0" marB="0" horzOverflow="overflow"/>
                </a:tc>
                <a:tc>
                  <a:txBody>
                    <a:bodyPr/>
                    <a:lstStyle/>
                    <a:p>
                      <a:pPr algn="l" rtl="0" fontAlgn="base"/>
                      <a:r>
                        <a:rPr lang="en-US" sz="1200">
                          <a:effectLst/>
                        </a:rPr>
                        <a:t>Google Meet Training </a:t>
                      </a:r>
                      <a:endParaRPr lang="en-US">
                        <a:effectLst/>
                      </a:endParaRPr>
                    </a:p>
                  </a:txBody>
                  <a:tcPr/>
                </a:tc>
                <a:tc>
                  <a:txBody>
                    <a:bodyPr/>
                    <a:lstStyle/>
                    <a:p>
                      <a:pPr rtl="0" fontAlgn="base"/>
                      <a:r>
                        <a:rPr lang="en-US" sz="1000">
                          <a:effectLst/>
                        </a:rPr>
                        <a:t>       Teachers </a:t>
                      </a:r>
                      <a:endParaRPr lang="en-US">
                        <a:effectLst/>
                      </a:endParaRPr>
                    </a:p>
                  </a:txBody>
                  <a:tcPr/>
                </a:tc>
                <a:tc>
                  <a:txBody>
                    <a:bodyPr/>
                    <a:lstStyle/>
                    <a:p>
                      <a:pPr rtl="0" fontAlgn="base"/>
                      <a:r>
                        <a:rPr lang="en-US" sz="1000">
                          <a:effectLst/>
                        </a:rPr>
                        <a:t>     Principal/ AP </a:t>
                      </a:r>
                      <a:endParaRPr lang="en-US">
                        <a:effectLst/>
                      </a:endParaRPr>
                    </a:p>
                    <a:p>
                      <a:pPr rtl="0" fontAlgn="base"/>
                      <a:r>
                        <a:rPr lang="en-US" sz="1000">
                          <a:effectLst/>
                        </a:rPr>
                        <a:t>CLL, Instructional Coach/Grade Level Chairs </a:t>
                      </a:r>
                      <a:endParaRPr lang="en-US">
                        <a:effectLst/>
                      </a:endParaRPr>
                    </a:p>
                  </a:txBody>
                  <a:tcPr/>
                </a:tc>
                <a:tc>
                  <a:txBody>
                    <a:bodyPr/>
                    <a:lstStyle/>
                    <a:p>
                      <a:pPr rtl="0" fontAlgn="base"/>
                      <a:r>
                        <a:rPr lang="en-US" sz="1100" dirty="0">
                          <a:effectLst/>
                          <a:hlinkClick r:id="rId3"/>
                        </a:rPr>
                        <a:t>https://web.microsoftstream.com/channel/8832017a-0125-4ff6-ac38-bab4203f7178</a:t>
                      </a:r>
                      <a:r>
                        <a:rPr lang="en-US" sz="1000" dirty="0">
                          <a:effectLst/>
                        </a:rPr>
                        <a:t> </a:t>
                      </a:r>
                      <a:endParaRPr lang="en-US" sz="1100" dirty="0">
                        <a:effectLst/>
                      </a:endParaRPr>
                    </a:p>
                  </a:txBody>
                  <a:tcPr/>
                </a:tc>
                <a:tc>
                  <a:txBody>
                    <a:bodyPr/>
                    <a:lstStyle/>
                    <a:p>
                      <a:pPr algn="ctr" rtl="0" fontAlgn="base"/>
                      <a:r>
                        <a:rPr lang="en-US" sz="1200">
                          <a:effectLst/>
                        </a:rPr>
                        <a:t>Goal Area 1, </a:t>
                      </a:r>
                      <a:endParaRPr lang="en-US">
                        <a:effectLst/>
                      </a:endParaRPr>
                    </a:p>
                    <a:p>
                      <a:pPr algn="ctr" rtl="0" fontAlgn="base"/>
                      <a:r>
                        <a:rPr lang="en-US" sz="1200">
                          <a:effectLst/>
                        </a:rPr>
                        <a:t>Goal Area 4, Strategy 2 </a:t>
                      </a:r>
                      <a:endParaRPr lang="en-US">
                        <a:effectLst/>
                      </a:endParaRPr>
                    </a:p>
                  </a:txBody>
                  <a:tcPr/>
                </a:tc>
                <a:extLst>
                  <a:ext uri="{0D108BD9-81ED-4DB2-BD59-A6C34878D82A}">
                    <a16:rowId xmlns:a16="http://schemas.microsoft.com/office/drawing/2014/main" val="1356868159"/>
                  </a:ext>
                </a:extLst>
              </a:tr>
              <a:tr h="737129">
                <a:tc rowSpan="4">
                  <a:txBody>
                    <a:bodyPr/>
                    <a:lstStyle/>
                    <a:p>
                      <a:pPr rtl="0" fontAlgn="base"/>
                      <a:endParaRPr lang="en-US" sz="1200">
                        <a:effectLst/>
                      </a:endParaRPr>
                    </a:p>
                    <a:p>
                      <a:pPr rtl="0" fontAlgn="base"/>
                      <a:r>
                        <a:rPr lang="en-US" sz="1200">
                          <a:effectLst/>
                        </a:rPr>
                        <a:t>Tuesday, August 25, 2020 </a:t>
                      </a:r>
                      <a:endParaRPr lang="en-US">
                        <a:effectLst/>
                      </a:endParaRPr>
                    </a:p>
                  </a:txBody>
                  <a:tcPr/>
                </a:tc>
                <a:tc>
                  <a:txBody>
                    <a:bodyPr/>
                    <a:lstStyle/>
                    <a:p>
                      <a:pPr algn="l" rtl="0" fontAlgn="base"/>
                      <a:r>
                        <a:rPr lang="en-US" sz="1200">
                          <a:effectLst/>
                        </a:rPr>
                        <a:t>Imagine Math </a:t>
                      </a:r>
                      <a:endParaRPr lang="en-US">
                        <a:effectLst/>
                      </a:endParaRPr>
                    </a:p>
                  </a:txBody>
                  <a:tcPr/>
                </a:tc>
                <a:tc>
                  <a:txBody>
                    <a:bodyPr/>
                    <a:lstStyle/>
                    <a:p>
                      <a:pPr rtl="0" fontAlgn="base"/>
                      <a:r>
                        <a:rPr lang="en-US" sz="1000">
                          <a:effectLst/>
                        </a:rPr>
                        <a:t>     All Teachers </a:t>
                      </a:r>
                      <a:endParaRPr lang="en-US">
                        <a:effectLst/>
                      </a:endParaRPr>
                    </a:p>
                  </a:txBody>
                  <a:tcPr/>
                </a:tc>
                <a:tc>
                  <a:txBody>
                    <a:bodyPr/>
                    <a:lstStyle/>
                    <a:p>
                      <a:pPr rtl="0" fontAlgn="base"/>
                      <a:r>
                        <a:rPr lang="en-US" sz="1000">
                          <a:effectLst/>
                        </a:rPr>
                        <a:t>Principal/ AP </a:t>
                      </a:r>
                      <a:endParaRPr lang="en-US">
                        <a:effectLst/>
                      </a:endParaRPr>
                    </a:p>
                  </a:txBody>
                  <a:tcPr/>
                </a:tc>
                <a:tc>
                  <a:txBody>
                    <a:bodyPr/>
                    <a:lstStyle/>
                    <a:p>
                      <a:pPr algn="ctr" rtl="0" fontAlgn="base"/>
                      <a:r>
                        <a:rPr lang="en-US" sz="1100" dirty="0">
                          <a:effectLst/>
                          <a:hlinkClick r:id="rId4"/>
                        </a:rPr>
                        <a:t>ZOOM LINK</a:t>
                      </a:r>
                      <a:r>
                        <a:rPr lang="en-US" sz="1100" dirty="0">
                          <a:effectLst/>
                        </a:rPr>
                        <a:t> </a:t>
                      </a:r>
                    </a:p>
                    <a:p>
                      <a:pPr rtl="0" fontAlgn="base"/>
                      <a:r>
                        <a:rPr lang="en-US" sz="1100">
                          <a:effectLst/>
                        </a:rPr>
                        <a:t>Must register before training for log on instructions </a:t>
                      </a:r>
                      <a:endParaRPr lang="en-US">
                        <a:effectLst/>
                      </a:endParaRPr>
                    </a:p>
                  </a:txBody>
                  <a:tcPr/>
                </a:tc>
                <a:tc>
                  <a:txBody>
                    <a:bodyPr/>
                    <a:lstStyle/>
                    <a:p>
                      <a:pPr algn="ctr" rtl="0" fontAlgn="base"/>
                      <a:r>
                        <a:rPr lang="en-US" sz="1200">
                          <a:effectLst/>
                        </a:rPr>
                        <a:t>Goal Area 1 Strategy 2 </a:t>
                      </a:r>
                      <a:endParaRPr lang="en-US">
                        <a:effectLst/>
                      </a:endParaRPr>
                    </a:p>
                  </a:txBody>
                  <a:tcPr/>
                </a:tc>
                <a:extLst>
                  <a:ext uri="{0D108BD9-81ED-4DB2-BD59-A6C34878D82A}">
                    <a16:rowId xmlns:a16="http://schemas.microsoft.com/office/drawing/2014/main" val="4278324816"/>
                  </a:ext>
                </a:extLst>
              </a:tr>
              <a:tr h="737129">
                <a:tc vMerge="1">
                  <a:txBody>
                    <a:bodyPr/>
                    <a:lstStyle/>
                    <a:p>
                      <a:endParaRPr lang="en-US"/>
                    </a:p>
                  </a:txBody>
                  <a:tcPr marL="0" marR="0" marT="0" marB="0" horzOverflow="overflow"/>
                </a:tc>
                <a:tc>
                  <a:txBody>
                    <a:bodyPr/>
                    <a:lstStyle/>
                    <a:p>
                      <a:pPr algn="l" rtl="0" fontAlgn="base"/>
                      <a:r>
                        <a:rPr lang="en-US" sz="1200">
                          <a:effectLst/>
                        </a:rPr>
                        <a:t>ISTATION Reading </a:t>
                      </a:r>
                      <a:endParaRPr lang="en-US">
                        <a:effectLst/>
                      </a:endParaRPr>
                    </a:p>
                    <a:p>
                      <a:pPr algn="l" rtl="0" fontAlgn="base"/>
                      <a:endParaRPr lang="en-US">
                        <a:effectLst/>
                      </a:endParaRPr>
                    </a:p>
                  </a:txBody>
                  <a:tcPr/>
                </a:tc>
                <a:tc>
                  <a:txBody>
                    <a:bodyPr/>
                    <a:lstStyle/>
                    <a:p>
                      <a:pPr rtl="0" fontAlgn="base"/>
                      <a:r>
                        <a:rPr lang="en-US" sz="1000">
                          <a:effectLst/>
                        </a:rPr>
                        <a:t>All Teachers </a:t>
                      </a:r>
                      <a:endParaRPr lang="en-US">
                        <a:effectLst/>
                      </a:endParaRPr>
                    </a:p>
                  </a:txBody>
                  <a:tcPr/>
                </a:tc>
                <a:tc>
                  <a:txBody>
                    <a:bodyPr/>
                    <a:lstStyle/>
                    <a:p>
                      <a:pPr rtl="0" fontAlgn="base"/>
                      <a:r>
                        <a:rPr lang="en-US" sz="1000">
                          <a:effectLst/>
                        </a:rPr>
                        <a:t>Principal/AP </a:t>
                      </a:r>
                      <a:endParaRPr lang="en-US">
                        <a:effectLst/>
                      </a:endParaRPr>
                    </a:p>
                  </a:txBody>
                  <a:tcPr/>
                </a:tc>
                <a:tc>
                  <a:txBody>
                    <a:bodyPr/>
                    <a:lstStyle/>
                    <a:p>
                      <a:pPr algn="ctr" rtl="0" fontAlgn="base"/>
                      <a:r>
                        <a:rPr lang="en-US" sz="1100" dirty="0">
                          <a:effectLst/>
                          <a:hlinkClick r:id="rId5"/>
                        </a:rPr>
                        <a:t>Link for Group A</a:t>
                      </a:r>
                      <a:r>
                        <a:rPr lang="en-US" sz="1100" dirty="0">
                          <a:effectLst/>
                        </a:rPr>
                        <a:t> </a:t>
                      </a:r>
                    </a:p>
                    <a:p>
                      <a:pPr rtl="0" fontAlgn="base"/>
                      <a:r>
                        <a:rPr lang="en-US" sz="1100">
                          <a:effectLst/>
                        </a:rPr>
                        <a:t>Must register before training for log on instructions </a:t>
                      </a:r>
                      <a:endParaRPr lang="en-US">
                        <a:effectLst/>
                      </a:endParaRPr>
                    </a:p>
                  </a:txBody>
                  <a:tcPr/>
                </a:tc>
                <a:tc>
                  <a:txBody>
                    <a:bodyPr/>
                    <a:lstStyle/>
                    <a:p>
                      <a:pPr algn="ctr" rtl="0" fontAlgn="base"/>
                      <a:r>
                        <a:rPr lang="en-US" sz="1200">
                          <a:effectLst/>
                        </a:rPr>
                        <a:t>Goal Area 1,Strategy 1, 2 </a:t>
                      </a:r>
                      <a:endParaRPr lang="en-US">
                        <a:effectLst/>
                      </a:endParaRPr>
                    </a:p>
                  </a:txBody>
                  <a:tcPr/>
                </a:tc>
                <a:extLst>
                  <a:ext uri="{0D108BD9-81ED-4DB2-BD59-A6C34878D82A}">
                    <a16:rowId xmlns:a16="http://schemas.microsoft.com/office/drawing/2014/main" val="3263869120"/>
                  </a:ext>
                </a:extLst>
              </a:tr>
              <a:tr h="530731">
                <a:tc vMerge="1">
                  <a:txBody>
                    <a:bodyPr/>
                    <a:lstStyle/>
                    <a:p>
                      <a:endParaRPr lang="en-US"/>
                    </a:p>
                  </a:txBody>
                  <a:tcPr marL="0" marR="0" marT="0" marB="0" horzOverflow="overflow"/>
                </a:tc>
                <a:tc>
                  <a:txBody>
                    <a:bodyPr/>
                    <a:lstStyle/>
                    <a:p>
                      <a:pPr algn="l" rtl="0" fontAlgn="base"/>
                      <a:r>
                        <a:rPr lang="en-US" sz="1200">
                          <a:effectLst/>
                        </a:rPr>
                        <a:t>Google Meet </a:t>
                      </a:r>
                      <a:endParaRPr lang="en-US">
                        <a:effectLst/>
                      </a:endParaRPr>
                    </a:p>
                  </a:txBody>
                  <a:tcPr/>
                </a:tc>
                <a:tc>
                  <a:txBody>
                    <a:bodyPr/>
                    <a:lstStyle/>
                    <a:p>
                      <a:pPr rtl="0" fontAlgn="base"/>
                      <a:r>
                        <a:rPr lang="en-US" sz="1000">
                          <a:effectLst/>
                        </a:rPr>
                        <a:t>All Teachers </a:t>
                      </a:r>
                      <a:endParaRPr lang="en-US">
                        <a:effectLst/>
                      </a:endParaRPr>
                    </a:p>
                  </a:txBody>
                  <a:tcPr/>
                </a:tc>
                <a:tc>
                  <a:txBody>
                    <a:bodyPr/>
                    <a:lstStyle/>
                    <a:p>
                      <a:pPr rtl="0" fontAlgn="base"/>
                      <a:r>
                        <a:rPr lang="en-US" sz="1000">
                          <a:effectLst/>
                        </a:rPr>
                        <a:t>CIT- Esmeralda Sandoval/Grade Level Chairs </a:t>
                      </a:r>
                      <a:endParaRPr lang="en-US">
                        <a:effectLst/>
                      </a:endParaRPr>
                    </a:p>
                  </a:txBody>
                  <a:tcPr/>
                </a:tc>
                <a:tc>
                  <a:txBody>
                    <a:bodyPr/>
                    <a:lstStyle/>
                    <a:p>
                      <a:pPr rtl="0" fontAlgn="base"/>
                      <a:r>
                        <a:rPr lang="en-US" sz="1000">
                          <a:effectLst/>
                        </a:rPr>
                        <a:t>       Virtual --TEAMS </a:t>
                      </a:r>
                      <a:endParaRPr lang="en-US">
                        <a:effectLst/>
                      </a:endParaRPr>
                    </a:p>
                  </a:txBody>
                  <a:tcPr/>
                </a:tc>
                <a:tc>
                  <a:txBody>
                    <a:bodyPr/>
                    <a:lstStyle/>
                    <a:p>
                      <a:pPr algn="ctr" rtl="0" fontAlgn="base"/>
                      <a:r>
                        <a:rPr lang="en-US" sz="1200">
                          <a:effectLst/>
                        </a:rPr>
                        <a:t>Goal Area 4 ,Strategy 2 </a:t>
                      </a:r>
                      <a:endParaRPr lang="en-US">
                        <a:effectLst/>
                      </a:endParaRPr>
                    </a:p>
                  </a:txBody>
                  <a:tcPr/>
                </a:tc>
                <a:extLst>
                  <a:ext uri="{0D108BD9-81ED-4DB2-BD59-A6C34878D82A}">
                    <a16:rowId xmlns:a16="http://schemas.microsoft.com/office/drawing/2014/main" val="1885423648"/>
                  </a:ext>
                </a:extLst>
              </a:tr>
              <a:tr h="383306">
                <a:tc vMerge="1">
                  <a:txBody>
                    <a:bodyPr/>
                    <a:lstStyle/>
                    <a:p>
                      <a:endParaRPr lang="en-US"/>
                    </a:p>
                  </a:txBody>
                  <a:tcPr marL="0" marR="0" marT="0" marB="0" horzOverflow="overflow"/>
                </a:tc>
                <a:tc>
                  <a:txBody>
                    <a:bodyPr/>
                    <a:lstStyle/>
                    <a:p>
                      <a:pPr algn="l" rtl="0" fontAlgn="base"/>
                      <a:r>
                        <a:rPr lang="en-US" sz="1000">
                          <a:effectLst/>
                        </a:rPr>
                        <a:t>DLTI Training for New Teachers Day 1 </a:t>
                      </a:r>
                      <a:endParaRPr lang="en-US">
                        <a:effectLst/>
                      </a:endParaRPr>
                    </a:p>
                  </a:txBody>
                  <a:tcPr/>
                </a:tc>
                <a:tc>
                  <a:txBody>
                    <a:bodyPr/>
                    <a:lstStyle/>
                    <a:p>
                      <a:pPr rtl="0" fontAlgn="base"/>
                      <a:r>
                        <a:rPr lang="en-US" sz="1000">
                          <a:effectLst/>
                        </a:rPr>
                        <a:t>New Teachers </a:t>
                      </a:r>
                      <a:endParaRPr lang="en-US">
                        <a:effectLst/>
                      </a:endParaRPr>
                    </a:p>
                  </a:txBody>
                  <a:tcPr/>
                </a:tc>
                <a:tc>
                  <a:txBody>
                    <a:bodyPr/>
                    <a:lstStyle/>
                    <a:p>
                      <a:pPr rtl="0" fontAlgn="base"/>
                      <a:r>
                        <a:rPr lang="en-US" sz="1000">
                          <a:effectLst/>
                        </a:rPr>
                        <a:t>Olivia Martinez </a:t>
                      </a:r>
                      <a:endParaRPr lang="en-US">
                        <a:effectLst/>
                      </a:endParaRPr>
                    </a:p>
                  </a:txBody>
                  <a:tcPr/>
                </a:tc>
                <a:tc>
                  <a:txBody>
                    <a:bodyPr/>
                    <a:lstStyle/>
                    <a:p>
                      <a:pPr rtl="0" fontAlgn="base"/>
                      <a:r>
                        <a:rPr lang="en-US" sz="1000">
                          <a:effectLst/>
                        </a:rPr>
                        <a:t>       Virtual--TEAMS </a:t>
                      </a:r>
                      <a:endParaRPr lang="en-US">
                        <a:effectLst/>
                      </a:endParaRPr>
                    </a:p>
                  </a:txBody>
                  <a:tcPr/>
                </a:tc>
                <a:tc>
                  <a:txBody>
                    <a:bodyPr/>
                    <a:lstStyle/>
                    <a:p>
                      <a:pPr rtl="0" fontAlgn="base"/>
                      <a:r>
                        <a:rPr lang="en-US" sz="1200">
                          <a:effectLst/>
                        </a:rPr>
                        <a:t>Goal Area 2, Strategy 1,2 </a:t>
                      </a:r>
                      <a:endParaRPr lang="en-US">
                        <a:effectLst/>
                      </a:endParaRPr>
                    </a:p>
                  </a:txBody>
                  <a:tcPr/>
                </a:tc>
                <a:extLst>
                  <a:ext uri="{0D108BD9-81ED-4DB2-BD59-A6C34878D82A}">
                    <a16:rowId xmlns:a16="http://schemas.microsoft.com/office/drawing/2014/main" val="494192418"/>
                  </a:ext>
                </a:extLst>
              </a:tr>
              <a:tr h="825583">
                <a:tc rowSpan="3">
                  <a:txBody>
                    <a:bodyPr/>
                    <a:lstStyle/>
                    <a:p>
                      <a:pPr rtl="0" fontAlgn="base"/>
                      <a:r>
                        <a:rPr lang="en-US" sz="1200">
                          <a:effectLst/>
                        </a:rPr>
                        <a:t>Wednesday, August 26, 2020 </a:t>
                      </a:r>
                      <a:endParaRPr lang="en-US">
                        <a:effectLst/>
                      </a:endParaRPr>
                    </a:p>
                  </a:txBody>
                  <a:tcPr/>
                </a:tc>
                <a:tc>
                  <a:txBody>
                    <a:bodyPr/>
                    <a:lstStyle/>
                    <a:p>
                      <a:pPr algn="l" rtl="0" fontAlgn="base"/>
                      <a:r>
                        <a:rPr lang="en-US" sz="1200">
                          <a:effectLst/>
                        </a:rPr>
                        <a:t>Risk Management &amp; </a:t>
                      </a:r>
                      <a:endParaRPr lang="en-US">
                        <a:effectLst/>
                      </a:endParaRPr>
                    </a:p>
                    <a:p>
                      <a:pPr algn="l" rtl="0" fontAlgn="base"/>
                      <a:r>
                        <a:rPr lang="en-US" sz="1200">
                          <a:effectLst/>
                        </a:rPr>
                        <a:t>Nurse /Epilepsy Training     Dr. Arredondo Virtual 9:30 </a:t>
                      </a:r>
                      <a:endParaRPr lang="en-US">
                        <a:effectLst/>
                      </a:endParaRPr>
                    </a:p>
                  </a:txBody>
                  <a:tcPr/>
                </a:tc>
                <a:tc>
                  <a:txBody>
                    <a:bodyPr/>
                    <a:lstStyle/>
                    <a:p>
                      <a:pPr rtl="0" fontAlgn="base"/>
                      <a:r>
                        <a:rPr lang="en-US" sz="1000">
                          <a:effectLst/>
                        </a:rPr>
                        <a:t>All Staff </a:t>
                      </a:r>
                      <a:endParaRPr lang="en-US">
                        <a:effectLst/>
                      </a:endParaRPr>
                    </a:p>
                  </a:txBody>
                  <a:tcPr/>
                </a:tc>
                <a:tc>
                  <a:txBody>
                    <a:bodyPr/>
                    <a:lstStyle/>
                    <a:p>
                      <a:pPr rtl="0" fontAlgn="base"/>
                      <a:r>
                        <a:rPr lang="en-US" sz="1000">
                          <a:effectLst/>
                        </a:rPr>
                        <a:t>Principal, AP, Risk Management, Nurse </a:t>
                      </a:r>
                      <a:endParaRPr lang="en-US">
                        <a:effectLst/>
                      </a:endParaRPr>
                    </a:p>
                  </a:txBody>
                  <a:tcPr/>
                </a:tc>
                <a:tc>
                  <a:txBody>
                    <a:bodyPr/>
                    <a:lstStyle/>
                    <a:p>
                      <a:pPr rtl="0" fontAlgn="base"/>
                      <a:r>
                        <a:rPr lang="en-US" sz="1000">
                          <a:effectLst/>
                        </a:rPr>
                        <a:t>       Virtual--TEAMS </a:t>
                      </a:r>
                      <a:endParaRPr lang="en-US">
                        <a:effectLst/>
                      </a:endParaRPr>
                    </a:p>
                  </a:txBody>
                  <a:tcPr/>
                </a:tc>
                <a:tc>
                  <a:txBody>
                    <a:bodyPr/>
                    <a:lstStyle/>
                    <a:p>
                      <a:pPr rtl="0" fontAlgn="base"/>
                      <a:r>
                        <a:rPr lang="en-US" sz="1200">
                          <a:effectLst/>
                        </a:rPr>
                        <a:t>Goal Area 3 ,Strategy 2 </a:t>
                      </a:r>
                      <a:endParaRPr lang="en-US">
                        <a:effectLst/>
                      </a:endParaRPr>
                    </a:p>
                  </a:txBody>
                  <a:tcPr/>
                </a:tc>
                <a:extLst>
                  <a:ext uri="{0D108BD9-81ED-4DB2-BD59-A6C34878D82A}">
                    <a16:rowId xmlns:a16="http://schemas.microsoft.com/office/drawing/2014/main" val="2109351395"/>
                  </a:ext>
                </a:extLst>
              </a:tr>
              <a:tr h="442277">
                <a:tc vMerge="1">
                  <a:txBody>
                    <a:bodyPr/>
                    <a:lstStyle/>
                    <a:p>
                      <a:endParaRPr lang="en-US"/>
                    </a:p>
                  </a:txBody>
                  <a:tcPr marL="0" marR="0" marT="0" marB="0" horzOverflow="overflow"/>
                </a:tc>
                <a:tc>
                  <a:txBody>
                    <a:bodyPr/>
                    <a:lstStyle/>
                    <a:p>
                      <a:pPr algn="l" rtl="0" fontAlgn="base"/>
                      <a:r>
                        <a:rPr lang="en-US" sz="1200">
                          <a:effectLst/>
                        </a:rPr>
                        <a:t>DLTI Training for New Teachers Day 2 </a:t>
                      </a:r>
                      <a:endParaRPr lang="en-US">
                        <a:effectLst/>
                      </a:endParaRPr>
                    </a:p>
                  </a:txBody>
                  <a:tcPr/>
                </a:tc>
                <a:tc>
                  <a:txBody>
                    <a:bodyPr/>
                    <a:lstStyle/>
                    <a:p>
                      <a:pPr rtl="0" fontAlgn="base"/>
                      <a:r>
                        <a:rPr lang="en-US" sz="1000">
                          <a:effectLst/>
                        </a:rPr>
                        <a:t>New Teachers </a:t>
                      </a:r>
                      <a:endParaRPr lang="en-US">
                        <a:effectLst/>
                      </a:endParaRPr>
                    </a:p>
                  </a:txBody>
                  <a:tcPr/>
                </a:tc>
                <a:tc>
                  <a:txBody>
                    <a:bodyPr/>
                    <a:lstStyle/>
                    <a:p>
                      <a:pPr rtl="0" fontAlgn="base"/>
                      <a:r>
                        <a:rPr lang="en-US" sz="1000">
                          <a:effectLst/>
                        </a:rPr>
                        <a:t>Olivia Martinez </a:t>
                      </a:r>
                      <a:endParaRPr lang="en-US">
                        <a:effectLst/>
                      </a:endParaRPr>
                    </a:p>
                  </a:txBody>
                  <a:tcPr/>
                </a:tc>
                <a:tc>
                  <a:txBody>
                    <a:bodyPr/>
                    <a:lstStyle/>
                    <a:p>
                      <a:pPr rtl="0" fontAlgn="base"/>
                      <a:r>
                        <a:rPr lang="en-US" sz="1000">
                          <a:effectLst/>
                        </a:rPr>
                        <a:t>Virtual--TEAMS </a:t>
                      </a:r>
                      <a:endParaRPr lang="en-US">
                        <a:effectLst/>
                      </a:endParaRPr>
                    </a:p>
                  </a:txBody>
                  <a:tcPr/>
                </a:tc>
                <a:tc>
                  <a:txBody>
                    <a:bodyPr/>
                    <a:lstStyle/>
                    <a:p>
                      <a:pPr rtl="0" fontAlgn="base"/>
                      <a:r>
                        <a:rPr lang="en-US" sz="1200">
                          <a:effectLst/>
                        </a:rPr>
                        <a:t>Goal Area 2,Strategy 1,2 </a:t>
                      </a:r>
                      <a:endParaRPr lang="en-US">
                        <a:effectLst/>
                      </a:endParaRPr>
                    </a:p>
                  </a:txBody>
                  <a:tcPr/>
                </a:tc>
                <a:extLst>
                  <a:ext uri="{0D108BD9-81ED-4DB2-BD59-A6C34878D82A}">
                    <a16:rowId xmlns:a16="http://schemas.microsoft.com/office/drawing/2014/main" val="3907167426"/>
                  </a:ext>
                </a:extLst>
              </a:tr>
              <a:tr h="324336">
                <a:tc vMerge="1">
                  <a:txBody>
                    <a:bodyPr/>
                    <a:lstStyle/>
                    <a:p>
                      <a:endParaRPr lang="en-US"/>
                    </a:p>
                  </a:txBody>
                  <a:tcPr marL="0" marR="0" marT="0" marB="0" horzOverflow="overflow"/>
                </a:tc>
                <a:tc>
                  <a:txBody>
                    <a:bodyPr/>
                    <a:lstStyle/>
                    <a:p>
                      <a:pPr algn="l" rtl="0" fontAlgn="base"/>
                      <a:r>
                        <a:rPr lang="en-US" sz="1200">
                          <a:effectLst/>
                        </a:rPr>
                        <a:t>MCREL </a:t>
                      </a:r>
                      <a:endParaRPr lang="en-US">
                        <a:effectLst/>
                      </a:endParaRPr>
                    </a:p>
                  </a:txBody>
                  <a:tcPr/>
                </a:tc>
                <a:tc>
                  <a:txBody>
                    <a:bodyPr/>
                    <a:lstStyle/>
                    <a:p>
                      <a:pPr rtl="0" fontAlgn="base"/>
                      <a:r>
                        <a:rPr lang="en-US" sz="1000">
                          <a:effectLst/>
                        </a:rPr>
                        <a:t>All Staff </a:t>
                      </a:r>
                      <a:endParaRPr lang="en-US">
                        <a:effectLst/>
                      </a:endParaRPr>
                    </a:p>
                  </a:txBody>
                  <a:tcPr/>
                </a:tc>
                <a:tc>
                  <a:txBody>
                    <a:bodyPr/>
                    <a:lstStyle/>
                    <a:p>
                      <a:pPr rtl="0" fontAlgn="base"/>
                      <a:r>
                        <a:rPr lang="en-US" sz="1000">
                          <a:effectLst/>
                        </a:rPr>
                        <a:t>   CLL   </a:t>
                      </a:r>
                      <a:endParaRPr lang="en-US">
                        <a:effectLst/>
                      </a:endParaRPr>
                    </a:p>
                  </a:txBody>
                  <a:tcPr/>
                </a:tc>
                <a:tc>
                  <a:txBody>
                    <a:bodyPr/>
                    <a:lstStyle/>
                    <a:p>
                      <a:pPr rtl="0" fontAlgn="base"/>
                      <a:r>
                        <a:rPr lang="en-US" sz="1000">
                          <a:effectLst/>
                        </a:rPr>
                        <a:t>Virtual --TEAMS </a:t>
                      </a:r>
                      <a:endParaRPr lang="en-US">
                        <a:effectLst/>
                      </a:endParaRPr>
                    </a:p>
                  </a:txBody>
                  <a:tcPr/>
                </a:tc>
                <a:tc>
                  <a:txBody>
                    <a:bodyPr/>
                    <a:lstStyle/>
                    <a:p>
                      <a:pPr algn="ctr" rtl="0" fontAlgn="base"/>
                      <a:r>
                        <a:rPr lang="en-US" sz="1200">
                          <a:effectLst/>
                        </a:rPr>
                        <a:t>Goal Area 4,Strategy 1,2  </a:t>
                      </a:r>
                      <a:endParaRPr lang="en-US">
                        <a:effectLst/>
                      </a:endParaRPr>
                    </a:p>
                  </a:txBody>
                  <a:tcPr/>
                </a:tc>
                <a:extLst>
                  <a:ext uri="{0D108BD9-81ED-4DB2-BD59-A6C34878D82A}">
                    <a16:rowId xmlns:a16="http://schemas.microsoft.com/office/drawing/2014/main" val="394528373"/>
                  </a:ext>
                </a:extLst>
              </a:tr>
              <a:tr h="766613">
                <a:tc>
                  <a:txBody>
                    <a:bodyPr/>
                    <a:lstStyle/>
                    <a:p>
                      <a:pPr rtl="0" fontAlgn="base"/>
                      <a:r>
                        <a:rPr lang="en-US" sz="1200">
                          <a:effectLst/>
                        </a:rPr>
                        <a:t>Thursday, August 27, 2020 </a:t>
                      </a:r>
                      <a:endParaRPr lang="en-US">
                        <a:effectLst/>
                      </a:endParaRPr>
                    </a:p>
                  </a:txBody>
                  <a:tcPr/>
                </a:tc>
                <a:tc>
                  <a:txBody>
                    <a:bodyPr/>
                    <a:lstStyle/>
                    <a:p>
                      <a:pPr algn="l" rtl="0" fontAlgn="base"/>
                      <a:r>
                        <a:rPr lang="en-US" sz="1200">
                          <a:effectLst/>
                        </a:rPr>
                        <a:t>Employee Handbook/Virtual Google  </a:t>
                      </a:r>
                      <a:endParaRPr lang="en-US">
                        <a:effectLst/>
                      </a:endParaRPr>
                    </a:p>
                  </a:txBody>
                  <a:tcPr/>
                </a:tc>
                <a:tc>
                  <a:txBody>
                    <a:bodyPr/>
                    <a:lstStyle/>
                    <a:p>
                      <a:pPr rtl="0" fontAlgn="base"/>
                      <a:r>
                        <a:rPr lang="en-US" sz="1000">
                          <a:effectLst/>
                        </a:rPr>
                        <a:t>        All Staff </a:t>
                      </a:r>
                      <a:endParaRPr lang="en-US">
                        <a:effectLst/>
                      </a:endParaRPr>
                    </a:p>
                  </a:txBody>
                  <a:tcPr/>
                </a:tc>
                <a:tc>
                  <a:txBody>
                    <a:bodyPr/>
                    <a:lstStyle/>
                    <a:p>
                      <a:pPr rtl="0" fontAlgn="base"/>
                      <a:r>
                        <a:rPr lang="en-US" sz="1000">
                          <a:effectLst/>
                        </a:rPr>
                        <a:t>Principal/ AP </a:t>
                      </a:r>
                      <a:endParaRPr lang="en-US">
                        <a:effectLst/>
                      </a:endParaRPr>
                    </a:p>
                  </a:txBody>
                  <a:tcPr/>
                </a:tc>
                <a:tc>
                  <a:txBody>
                    <a:bodyPr/>
                    <a:lstStyle/>
                    <a:p>
                      <a:pPr rtl="0" fontAlgn="base"/>
                      <a:r>
                        <a:rPr lang="en-US" sz="1000">
                          <a:effectLst/>
                        </a:rPr>
                        <a:t>Virtual--TEAMS </a:t>
                      </a:r>
                      <a:endParaRPr lang="en-US">
                        <a:effectLst/>
                      </a:endParaRPr>
                    </a:p>
                  </a:txBody>
                  <a:tcPr/>
                </a:tc>
                <a:tc>
                  <a:txBody>
                    <a:bodyPr/>
                    <a:lstStyle/>
                    <a:p>
                      <a:pPr rtl="0" fontAlgn="base"/>
                      <a:r>
                        <a:rPr lang="en-US" sz="1200">
                          <a:effectLst/>
                        </a:rPr>
                        <a:t>Goal Area 4 ,Strategy 1,2 </a:t>
                      </a:r>
                      <a:endParaRPr lang="en-US">
                        <a:effectLst/>
                      </a:endParaRPr>
                    </a:p>
                  </a:txBody>
                  <a:tcPr/>
                </a:tc>
                <a:extLst>
                  <a:ext uri="{0D108BD9-81ED-4DB2-BD59-A6C34878D82A}">
                    <a16:rowId xmlns:a16="http://schemas.microsoft.com/office/drawing/2014/main" val="925484666"/>
                  </a:ext>
                </a:extLst>
              </a:tr>
            </a:tbl>
          </a:graphicData>
        </a:graphic>
      </p:graphicFrame>
    </p:spTree>
    <p:extLst>
      <p:ext uri="{BB962C8B-B14F-4D97-AF65-F5344CB8AC3E}">
        <p14:creationId xmlns:p14="http://schemas.microsoft.com/office/powerpoint/2010/main" val="5360782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C32C94C3646DB428A42091A595595AA" ma:contentTypeVersion="13" ma:contentTypeDescription="Create a new document." ma:contentTypeScope="" ma:versionID="e8158ad47138961374f2eb5dd0f4ab3a">
  <xsd:schema xmlns:xsd="http://www.w3.org/2001/XMLSchema" xmlns:xs="http://www.w3.org/2001/XMLSchema" xmlns:p="http://schemas.microsoft.com/office/2006/metadata/properties" xmlns:ns3="8c1ce43c-126e-47c8-a3a4-46fbcadd1970" xmlns:ns4="06d3a8e7-54ce-4854-85b5-9670f8b95726" targetNamespace="http://schemas.microsoft.com/office/2006/metadata/properties" ma:root="true" ma:fieldsID="e1a967743a7393417ca73f431849aeda" ns3:_="" ns4:_="">
    <xsd:import namespace="8c1ce43c-126e-47c8-a3a4-46fbcadd1970"/>
    <xsd:import namespace="06d3a8e7-54ce-4854-85b5-9670f8b9572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EventHashCode" minOccurs="0"/>
                <xsd:element ref="ns4:MediaServiceGenerationTime" minOccurs="0"/>
                <xsd:element ref="ns4:MediaServiceDateTaken" minOccurs="0"/>
                <xsd:element ref="ns4:MediaServiceAutoTags" minOccurs="0"/>
                <xsd:element ref="ns4:MediaServiceOCR" minOccurs="0"/>
                <xsd:element ref="ns4:MediaServiceLocatio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1ce43c-126e-47c8-a3a4-46fbcadd197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6d3a8e7-54ce-4854-85b5-9670f8b95726"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6FC80B-229C-46AA-9909-3260BA57B0AD}">
  <ds:schemaRefs>
    <ds:schemaRef ds:uri="06d3a8e7-54ce-4854-85b5-9670f8b95726"/>
    <ds:schemaRef ds:uri="8c1ce43c-126e-47c8-a3a4-46fbcadd197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A76D819-CA0C-4AC5-B0E6-0CA572E5732C}">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0001AA75-618C-4D02-B6B1-0460F98FF0E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(4:3)</PresentationFormat>
  <Slides>30</Slides>
  <Notes>28</Notes>
  <HiddenSlides>0</HiddenSlide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 H A R R - S A N J UA N - A L A M O I N D E P E N D E N T S C H O O L D I S T R I C T</vt:lpstr>
      <vt:lpstr>P H A R R - S A N J UA N - A L A M O I N D E P E N D E N T S C H O O L D I S T R I C T</vt:lpstr>
      <vt:lpstr>P H A R R - S A N J UA N - A L A M O I N D E P E N D E N T S C H O O L D I S T R I C T</vt:lpstr>
      <vt:lpstr>PowerPoint Presentation</vt:lpstr>
      <vt:lpstr>PowerPoint Presentation</vt:lpstr>
      <vt:lpstr>PowerPoint Presentation</vt:lpstr>
      <vt:lpstr>PowerPoint Presentation</vt:lpstr>
      <vt:lpstr>P H A R R - S A N J UA N - A L A M O  I N D E P E N D E N T  S C H O O L  D I S T R I C T 2020 ACCOUNTABILITY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 H A R R - S A N J UA N - A L A M O I N D E P E N D E N T S C H O O L D I S T R I C T</dc:title>
  <dc:creator>Nora Rivas-Garza</dc:creator>
  <cp:revision>66</cp:revision>
  <cp:lastPrinted>2019-12-20T16:21:06Z</cp:lastPrinted>
  <dcterms:created xsi:type="dcterms:W3CDTF">2019-09-02T20:57:36Z</dcterms:created>
  <dcterms:modified xsi:type="dcterms:W3CDTF">2021-02-03T20:04:28Z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2018-10-09T00:00:00Z</vt:filetime>
  </property>
  <property fmtid="{D5CDD505-2E9C-101B-9397-08002B2CF9AE}" pid="3" name="LastSaved">
    <vt:filetime>2019-09-02T00:00:00Z</vt:filetime>
  </property>
  <property fmtid="{D5CDD505-2E9C-101B-9397-08002B2CF9AE}" pid="4" name="ContentTypeId">
    <vt:lpwstr>0x0101003C32C94C3646DB428A42091A595595AA</vt:lpwstr>
  </property>
</Properties>
</file>