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8"/>
  </p:notesMasterIdLst>
  <p:sldIdLst>
    <p:sldId id="474" r:id="rId5"/>
    <p:sldId id="493" r:id="rId6"/>
    <p:sldId id="258" r:id="rId7"/>
    <p:sldId id="471" r:id="rId8"/>
    <p:sldId id="264" r:id="rId9"/>
    <p:sldId id="259" r:id="rId10"/>
    <p:sldId id="260" r:id="rId11"/>
    <p:sldId id="287" r:id="rId12"/>
    <p:sldId id="486" r:id="rId13"/>
    <p:sldId id="485" r:id="rId14"/>
    <p:sldId id="489" r:id="rId15"/>
    <p:sldId id="488" r:id="rId16"/>
    <p:sldId id="328" r:id="rId17"/>
    <p:sldId id="496" r:id="rId18"/>
    <p:sldId id="494" r:id="rId19"/>
    <p:sldId id="413" r:id="rId20"/>
    <p:sldId id="497" r:id="rId21"/>
    <p:sldId id="498" r:id="rId22"/>
    <p:sldId id="499" r:id="rId23"/>
    <p:sldId id="500" r:id="rId24"/>
    <p:sldId id="501" r:id="rId25"/>
    <p:sldId id="502" r:id="rId26"/>
    <p:sldId id="487" r:id="rId27"/>
    <p:sldId id="490" r:id="rId28"/>
    <p:sldId id="492" r:id="rId29"/>
    <p:sldId id="495" r:id="rId30"/>
    <p:sldId id="491" r:id="rId31"/>
    <p:sldId id="288" r:id="rId32"/>
    <p:sldId id="290" r:id="rId33"/>
    <p:sldId id="335" r:id="rId34"/>
    <p:sldId id="340" r:id="rId35"/>
    <p:sldId id="327" r:id="rId36"/>
    <p:sldId id="393" r:id="rId37"/>
    <p:sldId id="396" r:id="rId38"/>
    <p:sldId id="395" r:id="rId39"/>
    <p:sldId id="407" r:id="rId40"/>
    <p:sldId id="425" r:id="rId41"/>
    <p:sldId id="420" r:id="rId42"/>
    <p:sldId id="261" r:id="rId43"/>
    <p:sldId id="272" r:id="rId44"/>
    <p:sldId id="280" r:id="rId45"/>
    <p:sldId id="282" r:id="rId46"/>
    <p:sldId id="421" r:id="rId47"/>
    <p:sldId id="475" r:id="rId48"/>
    <p:sldId id="281" r:id="rId49"/>
    <p:sldId id="476" r:id="rId50"/>
    <p:sldId id="283" r:id="rId51"/>
    <p:sldId id="284" r:id="rId52"/>
    <p:sldId id="285" r:id="rId53"/>
    <p:sldId id="286" r:id="rId54"/>
    <p:sldId id="477" r:id="rId55"/>
    <p:sldId id="478" r:id="rId56"/>
    <p:sldId id="480" r:id="rId57"/>
    <p:sldId id="262" r:id="rId58"/>
    <p:sldId id="263" r:id="rId59"/>
    <p:sldId id="481" r:id="rId60"/>
    <p:sldId id="265" r:id="rId61"/>
    <p:sldId id="266" r:id="rId62"/>
    <p:sldId id="267" r:id="rId63"/>
    <p:sldId id="268" r:id="rId64"/>
    <p:sldId id="269" r:id="rId65"/>
    <p:sldId id="256" r:id="rId66"/>
    <p:sldId id="257" r:id="rId67"/>
    <p:sldId id="482" r:id="rId68"/>
    <p:sldId id="483" r:id="rId69"/>
    <p:sldId id="484" r:id="rId70"/>
    <p:sldId id="270" r:id="rId71"/>
    <p:sldId id="271" r:id="rId72"/>
    <p:sldId id="479" r:id="rId73"/>
    <p:sldId id="273" r:id="rId74"/>
    <p:sldId id="274" r:id="rId75"/>
    <p:sldId id="275" r:id="rId76"/>
    <p:sldId id="278" r:id="rId7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1B629BA-1C88-4DCF-B78F-B4573C7087D7}">
          <p14:sldIdLst>
            <p14:sldId id="474"/>
            <p14:sldId id="493"/>
            <p14:sldId id="258"/>
            <p14:sldId id="471"/>
            <p14:sldId id="264"/>
            <p14:sldId id="259"/>
            <p14:sldId id="260"/>
            <p14:sldId id="287"/>
            <p14:sldId id="486"/>
            <p14:sldId id="485"/>
            <p14:sldId id="489"/>
            <p14:sldId id="488"/>
            <p14:sldId id="328"/>
            <p14:sldId id="496"/>
            <p14:sldId id="494"/>
            <p14:sldId id="413"/>
            <p14:sldId id="497"/>
            <p14:sldId id="498"/>
            <p14:sldId id="499"/>
            <p14:sldId id="500"/>
            <p14:sldId id="501"/>
            <p14:sldId id="502"/>
            <p14:sldId id="487"/>
            <p14:sldId id="490"/>
            <p14:sldId id="492"/>
            <p14:sldId id="495"/>
            <p14:sldId id="491"/>
            <p14:sldId id="288"/>
            <p14:sldId id="290"/>
            <p14:sldId id="335"/>
            <p14:sldId id="340"/>
            <p14:sldId id="327"/>
            <p14:sldId id="393"/>
            <p14:sldId id="396"/>
            <p14:sldId id="395"/>
            <p14:sldId id="407"/>
            <p14:sldId id="425"/>
            <p14:sldId id="420"/>
            <p14:sldId id="261"/>
            <p14:sldId id="272"/>
            <p14:sldId id="280"/>
            <p14:sldId id="282"/>
            <p14:sldId id="421"/>
          </p14:sldIdLst>
        </p14:section>
        <p14:section name="Goal Area1" id="{C7D90016-CAFE-40B2-82E6-C9D3583A4F3E}">
          <p14:sldIdLst>
            <p14:sldId id="475"/>
            <p14:sldId id="281"/>
            <p14:sldId id="476"/>
            <p14:sldId id="283"/>
            <p14:sldId id="284"/>
            <p14:sldId id="285"/>
            <p14:sldId id="286"/>
            <p14:sldId id="477"/>
            <p14:sldId id="478"/>
          </p14:sldIdLst>
        </p14:section>
        <p14:section name="Goal Area 2" id="{270703B2-37B9-4BD1-854B-5BB6800910B2}">
          <p14:sldIdLst>
            <p14:sldId id="480"/>
            <p14:sldId id="262"/>
            <p14:sldId id="263"/>
            <p14:sldId id="481"/>
            <p14:sldId id="265"/>
            <p14:sldId id="266"/>
            <p14:sldId id="267"/>
            <p14:sldId id="268"/>
            <p14:sldId id="269"/>
          </p14:sldIdLst>
        </p14:section>
        <p14:section name="Goal Area 3" id="{0C79E416-81C0-4A43-99DA-767C39841B20}">
          <p14:sldIdLst>
            <p14:sldId id="256"/>
            <p14:sldId id="257"/>
            <p14:sldId id="482"/>
            <p14:sldId id="483"/>
            <p14:sldId id="484"/>
          </p14:sldIdLst>
        </p14:section>
        <p14:section name="Goal Area 4" id="{CFE9B9CC-BB9E-4CDD-8F33-64BA3586B486}">
          <p14:sldIdLst>
            <p14:sldId id="270"/>
            <p14:sldId id="271"/>
            <p14:sldId id="479"/>
            <p14:sldId id="273"/>
            <p14:sldId id="274"/>
            <p14:sldId id="275"/>
            <p14:sldId id="27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arina Espinoza" initials="CE" lastIdx="5" clrIdx="0">
    <p:extLst>
      <p:ext uri="{19B8F6BF-5375-455C-9EA6-DF929625EA0E}">
        <p15:presenceInfo xmlns:p15="http://schemas.microsoft.com/office/powerpoint/2012/main" userId="S::catarina.espinoza@psjaisd.us::6fdd5529-aaae-47b3-b613-46307baee6d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8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F202BA-0D4B-11AE-ADEC-93CAAA25317D}" v="3979" dt="2020-10-09T21:18:16.738"/>
    <p1510:client id="{2CF556DD-3880-81AF-AB18-0F37EE34EC56}" v="34" dt="2020-10-09T16:49:31.583"/>
    <p1510:client id="{483B4C60-DB6B-E8D6-A10B-F35CAD32C1D3}" v="102" dt="2020-10-09T19:58:15.239"/>
    <p1510:client id="{72E40D9B-E281-4705-B498-B9A844B34F6B}" v="16" dt="2020-10-09T20:01:31.985"/>
    <p1510:client id="{A2DA65BA-85E2-B301-7E86-E217585095BF}" v="1758" dt="2020-10-09T21:00:31.939"/>
    <p1510:client id="{A71F67E3-590B-4110-A28B-23DE5319FDC0}" v="388" dt="2020-12-03T15:21:49.180"/>
    <p1510:client id="{CD1587BC-B407-0B76-B7DF-6D08FF351CB2}" v="464" dt="2020-10-09T16:38:01.560"/>
    <p1510:client id="{D6DFF1EA-A876-4943-8CB1-3C03EE93CC68}" v="15" dt="2020-10-09T17:12:54.011"/>
    <p1510:client id="{EC230497-3FE6-E42B-4CB5-C576B839C619}" v="7" dt="2020-10-09T17:11:13.4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5" autoAdjust="0"/>
    <p:restoredTop sz="94660"/>
  </p:normalViewPr>
  <p:slideViewPr>
    <p:cSldViewPr snapToGrid="0">
      <p:cViewPr>
        <p:scale>
          <a:sx n="75" d="100"/>
          <a:sy n="75" d="100"/>
        </p:scale>
        <p:origin x="308"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490667833187516E-2"/>
          <c:y val="6.7068279868939873E-2"/>
          <c:w val="0.73158227617381155"/>
          <c:h val="0.8205007138160928"/>
        </c:manualLayout>
      </c:layout>
      <c:barChart>
        <c:barDir val="col"/>
        <c:grouping val="clustered"/>
        <c:varyColors val="0"/>
        <c:ser>
          <c:idx val="0"/>
          <c:order val="0"/>
          <c:tx>
            <c:strRef>
              <c:f>Sheet1!$B$1</c:f>
              <c:strCache>
                <c:ptCount val="1"/>
                <c:pt idx="0">
                  <c:v>2018</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5"/>
                <c:pt idx="0">
                  <c:v>Domain I</c:v>
                </c:pt>
                <c:pt idx="1">
                  <c:v>Domain II Part A</c:v>
                </c:pt>
                <c:pt idx="2">
                  <c:v>Domain II Part B</c:v>
                </c:pt>
                <c:pt idx="3">
                  <c:v>Domain III</c:v>
                </c:pt>
                <c:pt idx="4">
                  <c:v>Overall</c:v>
                </c:pt>
              </c:strCache>
            </c:strRef>
          </c:cat>
          <c:val>
            <c:numRef>
              <c:f>Sheet1!$B$2:$B$7</c:f>
              <c:numCache>
                <c:formatCode>General</c:formatCode>
                <c:ptCount val="6"/>
                <c:pt idx="0">
                  <c:v>89</c:v>
                </c:pt>
                <c:pt idx="1">
                  <c:v>83</c:v>
                </c:pt>
                <c:pt idx="2">
                  <c:v>91</c:v>
                </c:pt>
                <c:pt idx="3">
                  <c:v>98</c:v>
                </c:pt>
                <c:pt idx="4">
                  <c:v>93</c:v>
                </c:pt>
              </c:numCache>
            </c:numRef>
          </c:val>
          <c:extLst>
            <c:ext xmlns:c16="http://schemas.microsoft.com/office/drawing/2014/chart" uri="{C3380CC4-5D6E-409C-BE32-E72D297353CC}">
              <c16:uniqueId val="{00000000-5507-4664-A7B8-621A444857FD}"/>
            </c:ext>
          </c:extLst>
        </c:ser>
        <c:ser>
          <c:idx val="1"/>
          <c:order val="1"/>
          <c:tx>
            <c:strRef>
              <c:f>Sheet1!$C$1</c:f>
              <c:strCache>
                <c:ptCount val="1"/>
                <c:pt idx="0">
                  <c:v>2019</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5"/>
                <c:pt idx="0">
                  <c:v>Domain I</c:v>
                </c:pt>
                <c:pt idx="1">
                  <c:v>Domain II Part A</c:v>
                </c:pt>
                <c:pt idx="2">
                  <c:v>Domain II Part B</c:v>
                </c:pt>
                <c:pt idx="3">
                  <c:v>Domain III</c:v>
                </c:pt>
                <c:pt idx="4">
                  <c:v>Overall</c:v>
                </c:pt>
              </c:strCache>
            </c:strRef>
          </c:cat>
          <c:val>
            <c:numRef>
              <c:f>Sheet1!$C$2:$C$7</c:f>
              <c:numCache>
                <c:formatCode>General</c:formatCode>
                <c:ptCount val="6"/>
                <c:pt idx="0">
                  <c:v>89</c:v>
                </c:pt>
                <c:pt idx="1">
                  <c:v>77</c:v>
                </c:pt>
                <c:pt idx="2">
                  <c:v>91</c:v>
                </c:pt>
                <c:pt idx="3">
                  <c:v>85</c:v>
                </c:pt>
                <c:pt idx="4">
                  <c:v>89</c:v>
                </c:pt>
              </c:numCache>
            </c:numRef>
          </c:val>
          <c:extLst>
            <c:ext xmlns:c16="http://schemas.microsoft.com/office/drawing/2014/chart" uri="{C3380CC4-5D6E-409C-BE32-E72D297353CC}">
              <c16:uniqueId val="{00000001-5507-4664-A7B8-621A444857FD}"/>
            </c:ext>
          </c:extLst>
        </c:ser>
        <c:dLbls>
          <c:showLegendKey val="0"/>
          <c:showVal val="0"/>
          <c:showCatName val="0"/>
          <c:showSerName val="0"/>
          <c:showPercent val="0"/>
          <c:showBubbleSize val="0"/>
        </c:dLbls>
        <c:gapWidth val="150"/>
        <c:axId val="307862056"/>
        <c:axId val="307861664"/>
      </c:barChart>
      <c:catAx>
        <c:axId val="307862056"/>
        <c:scaling>
          <c:orientation val="minMax"/>
        </c:scaling>
        <c:delete val="0"/>
        <c:axPos val="b"/>
        <c:numFmt formatCode="General" sourceLinked="0"/>
        <c:majorTickMark val="out"/>
        <c:minorTickMark val="none"/>
        <c:tickLblPos val="nextTo"/>
        <c:crossAx val="307861664"/>
        <c:crosses val="autoZero"/>
        <c:auto val="1"/>
        <c:lblAlgn val="ctr"/>
        <c:lblOffset val="100"/>
        <c:noMultiLvlLbl val="0"/>
      </c:catAx>
      <c:valAx>
        <c:axId val="307861664"/>
        <c:scaling>
          <c:orientation val="minMax"/>
        </c:scaling>
        <c:delete val="0"/>
        <c:axPos val="l"/>
        <c:majorGridlines/>
        <c:numFmt formatCode="General" sourceLinked="1"/>
        <c:majorTickMark val="out"/>
        <c:minorTickMark val="none"/>
        <c:tickLblPos val="nextTo"/>
        <c:crossAx val="307862056"/>
        <c:crosses val="autoZero"/>
        <c:crossBetween val="between"/>
      </c:valAx>
    </c:plotArea>
    <c:legend>
      <c:legendPos val="r"/>
      <c:layout>
        <c:manualLayout>
          <c:xMode val="edge"/>
          <c:yMode val="edge"/>
          <c:x val="0.8825947489796816"/>
          <c:y val="0.39819563321724655"/>
          <c:w val="0.11111735499736315"/>
          <c:h val="0.18830176251407896"/>
        </c:manualLayout>
      </c:layout>
      <c:overlay val="0"/>
      <c:txPr>
        <a:bodyPr/>
        <a:lstStyle/>
        <a:p>
          <a:pPr>
            <a:defRPr sz="1200"/>
          </a:pPr>
          <a:endParaRPr lang="en-US"/>
        </a:p>
      </c:txPr>
    </c:legend>
    <c:plotVisOnly val="1"/>
    <c:dispBlanksAs val="gap"/>
    <c:showDLblsOverMax val="0"/>
  </c:chart>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75DDC7-4325-405F-AAEA-EEDCE6A941C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2072EE5-1E61-456E-BAE3-239CCE8AE4CC}">
      <dgm:prSet phldrT="[Text]" custT="1"/>
      <dgm:spPr/>
      <dgm:t>
        <a:bodyPr/>
        <a:lstStyle/>
        <a:p>
          <a:r>
            <a:rPr lang="en-US" sz="2400" dirty="0"/>
            <a:t>Total with No Points</a:t>
          </a:r>
        </a:p>
        <a:p>
          <a:r>
            <a:rPr lang="en-US" sz="2400" dirty="0"/>
            <a:t>81</a:t>
          </a:r>
        </a:p>
      </dgm:t>
    </dgm:pt>
    <dgm:pt modelId="{45F3AD53-4DEC-44F6-9B1B-2CE4A8394A3A}" type="parTrans" cxnId="{CDD9FE25-81F1-42AD-8FDE-2A758F5A0FD1}">
      <dgm:prSet/>
      <dgm:spPr/>
      <dgm:t>
        <a:bodyPr/>
        <a:lstStyle/>
        <a:p>
          <a:endParaRPr lang="en-US"/>
        </a:p>
      </dgm:t>
    </dgm:pt>
    <dgm:pt modelId="{EC827876-DD6C-4A06-895B-8A7957F0E45C}" type="sibTrans" cxnId="{CDD9FE25-81F1-42AD-8FDE-2A758F5A0FD1}">
      <dgm:prSet/>
      <dgm:spPr/>
      <dgm:t>
        <a:bodyPr/>
        <a:lstStyle/>
        <a:p>
          <a:endParaRPr lang="en-US"/>
        </a:p>
      </dgm:t>
    </dgm:pt>
    <dgm:pt modelId="{F59D12A4-481B-47ED-89B0-A6604BCC7A31}">
      <dgm:prSet phldrT="[Text]" custT="1"/>
      <dgm:spPr/>
      <dgm:t>
        <a:bodyPr/>
        <a:lstStyle/>
        <a:p>
          <a:r>
            <a:rPr lang="en-US" sz="2400" dirty="0"/>
            <a:t>Total with 1/2 Point</a:t>
          </a:r>
        </a:p>
        <a:p>
          <a:r>
            <a:rPr lang="en-US" sz="2400" dirty="0"/>
            <a:t>55</a:t>
          </a:r>
        </a:p>
      </dgm:t>
    </dgm:pt>
    <dgm:pt modelId="{A9CECC96-2389-4DA4-935F-F523549196BF}" type="parTrans" cxnId="{75ACCCD9-1510-4760-99F8-BFD96B9B1EB7}">
      <dgm:prSet/>
      <dgm:spPr/>
      <dgm:t>
        <a:bodyPr/>
        <a:lstStyle/>
        <a:p>
          <a:endParaRPr lang="en-US"/>
        </a:p>
      </dgm:t>
    </dgm:pt>
    <dgm:pt modelId="{6042BE5E-C6E5-4187-A38B-CF7937F4119C}" type="sibTrans" cxnId="{75ACCCD9-1510-4760-99F8-BFD96B9B1EB7}">
      <dgm:prSet/>
      <dgm:spPr/>
      <dgm:t>
        <a:bodyPr/>
        <a:lstStyle/>
        <a:p>
          <a:endParaRPr lang="en-US"/>
        </a:p>
      </dgm:t>
    </dgm:pt>
    <dgm:pt modelId="{9D4A354D-2924-4F87-868F-B9FD43744B5C}">
      <dgm:prSet phldrT="[Text]" custT="1"/>
      <dgm:spPr/>
      <dgm:t>
        <a:bodyPr/>
        <a:lstStyle/>
        <a:p>
          <a:r>
            <a:rPr lang="en-US" sz="2400" dirty="0"/>
            <a:t>Total with 1 Point</a:t>
          </a:r>
        </a:p>
        <a:p>
          <a:r>
            <a:rPr lang="en-US" sz="2400" dirty="0"/>
            <a:t>263</a:t>
          </a:r>
        </a:p>
      </dgm:t>
    </dgm:pt>
    <dgm:pt modelId="{770E6B9A-0438-4DB6-A963-F3BF5116539E}" type="parTrans" cxnId="{3A1D8978-6381-40D6-95A2-A4CD4D490B95}">
      <dgm:prSet/>
      <dgm:spPr/>
      <dgm:t>
        <a:bodyPr/>
        <a:lstStyle/>
        <a:p>
          <a:endParaRPr lang="en-US"/>
        </a:p>
      </dgm:t>
    </dgm:pt>
    <dgm:pt modelId="{6599A8D4-9ACB-41A9-B0E3-3BEEF054FCB7}" type="sibTrans" cxnId="{3A1D8978-6381-40D6-95A2-A4CD4D490B95}">
      <dgm:prSet/>
      <dgm:spPr/>
      <dgm:t>
        <a:bodyPr/>
        <a:lstStyle/>
        <a:p>
          <a:endParaRPr lang="en-US"/>
        </a:p>
      </dgm:t>
    </dgm:pt>
    <dgm:pt modelId="{53E19BD8-68D2-483B-99AE-69CDAA5E0D3A}" type="pres">
      <dgm:prSet presAssocID="{C575DDC7-4325-405F-AAEA-EEDCE6A941CD}" presName="diagram" presStyleCnt="0">
        <dgm:presLayoutVars>
          <dgm:dir/>
          <dgm:resizeHandles val="exact"/>
        </dgm:presLayoutVars>
      </dgm:prSet>
      <dgm:spPr/>
    </dgm:pt>
    <dgm:pt modelId="{E38D7DC9-0BD0-445D-BC42-020944CD3765}" type="pres">
      <dgm:prSet presAssocID="{72072EE5-1E61-456E-BAE3-239CCE8AE4CC}" presName="node" presStyleLbl="node1" presStyleIdx="0" presStyleCnt="3">
        <dgm:presLayoutVars>
          <dgm:bulletEnabled val="1"/>
        </dgm:presLayoutVars>
      </dgm:prSet>
      <dgm:spPr/>
    </dgm:pt>
    <dgm:pt modelId="{6B87AC22-CFDB-4702-8F3D-7F3561148B04}" type="pres">
      <dgm:prSet presAssocID="{EC827876-DD6C-4A06-895B-8A7957F0E45C}" presName="sibTrans" presStyleCnt="0"/>
      <dgm:spPr/>
    </dgm:pt>
    <dgm:pt modelId="{628AB253-3785-42CA-B21E-92B12ECAAA8B}" type="pres">
      <dgm:prSet presAssocID="{F59D12A4-481B-47ED-89B0-A6604BCC7A31}" presName="node" presStyleLbl="node1" presStyleIdx="1" presStyleCnt="3">
        <dgm:presLayoutVars>
          <dgm:bulletEnabled val="1"/>
        </dgm:presLayoutVars>
      </dgm:prSet>
      <dgm:spPr/>
    </dgm:pt>
    <dgm:pt modelId="{621F63D1-F14F-4BC2-98FE-C237F3E9A678}" type="pres">
      <dgm:prSet presAssocID="{6042BE5E-C6E5-4187-A38B-CF7937F4119C}" presName="sibTrans" presStyleCnt="0"/>
      <dgm:spPr/>
    </dgm:pt>
    <dgm:pt modelId="{1A38475B-5F38-4ECC-B441-C206ACF5AD34}" type="pres">
      <dgm:prSet presAssocID="{9D4A354D-2924-4F87-868F-B9FD43744B5C}" presName="node" presStyleLbl="node1" presStyleIdx="2" presStyleCnt="3">
        <dgm:presLayoutVars>
          <dgm:bulletEnabled val="1"/>
        </dgm:presLayoutVars>
      </dgm:prSet>
      <dgm:spPr/>
    </dgm:pt>
  </dgm:ptLst>
  <dgm:cxnLst>
    <dgm:cxn modelId="{08442E0F-5335-41D8-AA94-84397EAA1C15}" type="presOf" srcId="{72072EE5-1E61-456E-BAE3-239CCE8AE4CC}" destId="{E38D7DC9-0BD0-445D-BC42-020944CD3765}" srcOrd="0" destOrd="0" presId="urn:microsoft.com/office/officeart/2005/8/layout/default"/>
    <dgm:cxn modelId="{66369E22-28AD-49C6-9C4F-66A201F018A3}" type="presOf" srcId="{F59D12A4-481B-47ED-89B0-A6604BCC7A31}" destId="{628AB253-3785-42CA-B21E-92B12ECAAA8B}" srcOrd="0" destOrd="0" presId="urn:microsoft.com/office/officeart/2005/8/layout/default"/>
    <dgm:cxn modelId="{CDD9FE25-81F1-42AD-8FDE-2A758F5A0FD1}" srcId="{C575DDC7-4325-405F-AAEA-EEDCE6A941CD}" destId="{72072EE5-1E61-456E-BAE3-239CCE8AE4CC}" srcOrd="0" destOrd="0" parTransId="{45F3AD53-4DEC-44F6-9B1B-2CE4A8394A3A}" sibTransId="{EC827876-DD6C-4A06-895B-8A7957F0E45C}"/>
    <dgm:cxn modelId="{3A1D8978-6381-40D6-95A2-A4CD4D490B95}" srcId="{C575DDC7-4325-405F-AAEA-EEDCE6A941CD}" destId="{9D4A354D-2924-4F87-868F-B9FD43744B5C}" srcOrd="2" destOrd="0" parTransId="{770E6B9A-0438-4DB6-A963-F3BF5116539E}" sibTransId="{6599A8D4-9ACB-41A9-B0E3-3BEEF054FCB7}"/>
    <dgm:cxn modelId="{CC5425D5-78EA-47CB-91B5-6532DB9DF6F4}" type="presOf" srcId="{C575DDC7-4325-405F-AAEA-EEDCE6A941CD}" destId="{53E19BD8-68D2-483B-99AE-69CDAA5E0D3A}" srcOrd="0" destOrd="0" presId="urn:microsoft.com/office/officeart/2005/8/layout/default"/>
    <dgm:cxn modelId="{75ACCCD9-1510-4760-99F8-BFD96B9B1EB7}" srcId="{C575DDC7-4325-405F-AAEA-EEDCE6A941CD}" destId="{F59D12A4-481B-47ED-89B0-A6604BCC7A31}" srcOrd="1" destOrd="0" parTransId="{A9CECC96-2389-4DA4-935F-F523549196BF}" sibTransId="{6042BE5E-C6E5-4187-A38B-CF7937F4119C}"/>
    <dgm:cxn modelId="{99E97BE8-7641-4D61-8FF5-242DE67BC518}" type="presOf" srcId="{9D4A354D-2924-4F87-868F-B9FD43744B5C}" destId="{1A38475B-5F38-4ECC-B441-C206ACF5AD34}" srcOrd="0" destOrd="0" presId="urn:microsoft.com/office/officeart/2005/8/layout/default"/>
    <dgm:cxn modelId="{E1BEDEA0-96B9-4BFB-ACCE-43B1930104B3}" type="presParOf" srcId="{53E19BD8-68D2-483B-99AE-69CDAA5E0D3A}" destId="{E38D7DC9-0BD0-445D-BC42-020944CD3765}" srcOrd="0" destOrd="0" presId="urn:microsoft.com/office/officeart/2005/8/layout/default"/>
    <dgm:cxn modelId="{84F86CD6-587B-4B8C-88EE-E2C621ED28B1}" type="presParOf" srcId="{53E19BD8-68D2-483B-99AE-69CDAA5E0D3A}" destId="{6B87AC22-CFDB-4702-8F3D-7F3561148B04}" srcOrd="1" destOrd="0" presId="urn:microsoft.com/office/officeart/2005/8/layout/default"/>
    <dgm:cxn modelId="{97249B79-6336-4E13-943A-C4AD709AD84A}" type="presParOf" srcId="{53E19BD8-68D2-483B-99AE-69CDAA5E0D3A}" destId="{628AB253-3785-42CA-B21E-92B12ECAAA8B}" srcOrd="2" destOrd="0" presId="urn:microsoft.com/office/officeart/2005/8/layout/default"/>
    <dgm:cxn modelId="{48FE54AC-9345-4B05-8EC6-03848AB99A82}" type="presParOf" srcId="{53E19BD8-68D2-483B-99AE-69CDAA5E0D3A}" destId="{621F63D1-F14F-4BC2-98FE-C237F3E9A678}" srcOrd="3" destOrd="0" presId="urn:microsoft.com/office/officeart/2005/8/layout/default"/>
    <dgm:cxn modelId="{5402909E-EDAF-494C-BF1B-E94EB1E0B4D0}" type="presParOf" srcId="{53E19BD8-68D2-483B-99AE-69CDAA5E0D3A}" destId="{1A38475B-5F38-4ECC-B441-C206ACF5AD34}"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87D614-309A-4AFF-B39D-3609E8AFD98F}" type="doc">
      <dgm:prSet loTypeId="urn:microsoft.com/office/officeart/2005/8/layout/process1" loCatId="process" qsTypeId="urn:microsoft.com/office/officeart/2005/8/quickstyle/simple1" qsCatId="simple" csTypeId="urn:microsoft.com/office/officeart/2005/8/colors/accent1_2" csCatId="accent1" phldr="1"/>
      <dgm:spPr/>
    </dgm:pt>
    <dgm:pt modelId="{BBEB3D10-1EC3-42DC-A04C-1C98D3F07531}">
      <dgm:prSet phldrT="[Text]"/>
      <dgm:spPr/>
      <dgm:t>
        <a:bodyPr/>
        <a:lstStyle/>
        <a:p>
          <a:r>
            <a:rPr lang="en-US" dirty="0"/>
            <a:t>(81x0)</a:t>
          </a:r>
        </a:p>
      </dgm:t>
    </dgm:pt>
    <dgm:pt modelId="{5787CC28-9F03-43E7-86D9-A1E5480F4B5D}" type="parTrans" cxnId="{8EA20902-793B-43A6-BF15-65A6C9944696}">
      <dgm:prSet/>
      <dgm:spPr/>
      <dgm:t>
        <a:bodyPr/>
        <a:lstStyle/>
        <a:p>
          <a:endParaRPr lang="en-US"/>
        </a:p>
      </dgm:t>
    </dgm:pt>
    <dgm:pt modelId="{0D14C8CB-9C90-4D3F-AE7B-B02F432866F7}" type="sibTrans" cxnId="{8EA20902-793B-43A6-BF15-65A6C9944696}">
      <dgm:prSet/>
      <dgm:spPr/>
      <dgm:t>
        <a:bodyPr/>
        <a:lstStyle/>
        <a:p>
          <a:endParaRPr lang="en-US"/>
        </a:p>
      </dgm:t>
    </dgm:pt>
    <dgm:pt modelId="{29DA3706-6C34-4AD9-AF3E-1E26EA05566D}">
      <dgm:prSet phldrT="[Text]"/>
      <dgm:spPr/>
      <dgm:t>
        <a:bodyPr/>
        <a:lstStyle/>
        <a:p>
          <a:r>
            <a:rPr lang="en-US" dirty="0"/>
            <a:t>(55x0.5)</a:t>
          </a:r>
        </a:p>
      </dgm:t>
    </dgm:pt>
    <dgm:pt modelId="{7DFE8608-FBDE-49B9-AB81-2964EF3925B4}" type="parTrans" cxnId="{0D74354F-0AD7-42A6-948C-7A80C27EC2A6}">
      <dgm:prSet/>
      <dgm:spPr/>
      <dgm:t>
        <a:bodyPr/>
        <a:lstStyle/>
        <a:p>
          <a:endParaRPr lang="en-US"/>
        </a:p>
      </dgm:t>
    </dgm:pt>
    <dgm:pt modelId="{D4DFDE1C-6F65-4FC3-88CB-DF8E63BF363F}" type="sibTrans" cxnId="{0D74354F-0AD7-42A6-948C-7A80C27EC2A6}">
      <dgm:prSet/>
      <dgm:spPr/>
      <dgm:t>
        <a:bodyPr/>
        <a:lstStyle/>
        <a:p>
          <a:endParaRPr lang="en-US"/>
        </a:p>
      </dgm:t>
    </dgm:pt>
    <dgm:pt modelId="{F7F9FAE4-3F90-4469-9EBA-D3EDECC7BCFC}">
      <dgm:prSet phldrT="[Text]"/>
      <dgm:spPr/>
      <dgm:t>
        <a:bodyPr/>
        <a:lstStyle/>
        <a:p>
          <a:r>
            <a:rPr lang="en-US" dirty="0"/>
            <a:t>(263x1)</a:t>
          </a:r>
        </a:p>
      </dgm:t>
    </dgm:pt>
    <dgm:pt modelId="{D6318490-E9FD-4695-9B65-7784B95A49BB}" type="parTrans" cxnId="{9CE24370-75A6-4B90-BDF2-88C449C1CAF4}">
      <dgm:prSet/>
      <dgm:spPr/>
      <dgm:t>
        <a:bodyPr/>
        <a:lstStyle/>
        <a:p>
          <a:endParaRPr lang="en-US"/>
        </a:p>
      </dgm:t>
    </dgm:pt>
    <dgm:pt modelId="{873EB477-B11E-412D-8AC9-B747A6C22177}" type="sibTrans" cxnId="{9CE24370-75A6-4B90-BDF2-88C449C1CAF4}">
      <dgm:prSet/>
      <dgm:spPr/>
      <dgm:t>
        <a:bodyPr/>
        <a:lstStyle/>
        <a:p>
          <a:endParaRPr lang="en-US"/>
        </a:p>
      </dgm:t>
    </dgm:pt>
    <dgm:pt modelId="{4B724BD6-1796-4059-8D79-0FA592DC6C71}" type="pres">
      <dgm:prSet presAssocID="{EA87D614-309A-4AFF-B39D-3609E8AFD98F}" presName="Name0" presStyleCnt="0">
        <dgm:presLayoutVars>
          <dgm:dir/>
          <dgm:resizeHandles val="exact"/>
        </dgm:presLayoutVars>
      </dgm:prSet>
      <dgm:spPr/>
    </dgm:pt>
    <dgm:pt modelId="{5AA9C70C-C366-43E7-BECD-CEF1D19E5CE4}" type="pres">
      <dgm:prSet presAssocID="{BBEB3D10-1EC3-42DC-A04C-1C98D3F07531}" presName="node" presStyleLbl="node1" presStyleIdx="0" presStyleCnt="3">
        <dgm:presLayoutVars>
          <dgm:bulletEnabled val="1"/>
        </dgm:presLayoutVars>
      </dgm:prSet>
      <dgm:spPr/>
    </dgm:pt>
    <dgm:pt modelId="{EF371199-EA57-41AE-A540-0876C1DF3BB3}" type="pres">
      <dgm:prSet presAssocID="{0D14C8CB-9C90-4D3F-AE7B-B02F432866F7}" presName="sibTrans" presStyleLbl="sibTrans2D1" presStyleIdx="0" presStyleCnt="2" custLinFactNeighborY="0"/>
      <dgm:spPr>
        <a:prstGeom prst="mathPlus">
          <a:avLst/>
        </a:prstGeom>
      </dgm:spPr>
    </dgm:pt>
    <dgm:pt modelId="{5C86F5A2-EA37-42FB-B63C-C9638D1AD32C}" type="pres">
      <dgm:prSet presAssocID="{0D14C8CB-9C90-4D3F-AE7B-B02F432866F7}" presName="connectorText" presStyleLbl="sibTrans2D1" presStyleIdx="0" presStyleCnt="2"/>
      <dgm:spPr/>
    </dgm:pt>
    <dgm:pt modelId="{92993CDC-202C-4222-A36F-A7DDFD896D6C}" type="pres">
      <dgm:prSet presAssocID="{29DA3706-6C34-4AD9-AF3E-1E26EA05566D}" presName="node" presStyleLbl="node1" presStyleIdx="1" presStyleCnt="3">
        <dgm:presLayoutVars>
          <dgm:bulletEnabled val="1"/>
        </dgm:presLayoutVars>
      </dgm:prSet>
      <dgm:spPr/>
    </dgm:pt>
    <dgm:pt modelId="{E953833B-275A-4F6B-8F1A-171FCB4304F7}" type="pres">
      <dgm:prSet presAssocID="{D4DFDE1C-6F65-4FC3-88CB-DF8E63BF363F}" presName="sibTrans" presStyleLbl="sibTrans2D1" presStyleIdx="1" presStyleCnt="2"/>
      <dgm:spPr>
        <a:prstGeom prst="mathPlus">
          <a:avLst/>
        </a:prstGeom>
      </dgm:spPr>
    </dgm:pt>
    <dgm:pt modelId="{AD1781C8-02BE-42BB-AF68-4E73234F674B}" type="pres">
      <dgm:prSet presAssocID="{D4DFDE1C-6F65-4FC3-88CB-DF8E63BF363F}" presName="connectorText" presStyleLbl="sibTrans2D1" presStyleIdx="1" presStyleCnt="2"/>
      <dgm:spPr/>
    </dgm:pt>
    <dgm:pt modelId="{83523CE0-626A-40AD-90C6-F6713131EDFE}" type="pres">
      <dgm:prSet presAssocID="{F7F9FAE4-3F90-4469-9EBA-D3EDECC7BCFC}" presName="node" presStyleLbl="node1" presStyleIdx="2" presStyleCnt="3">
        <dgm:presLayoutVars>
          <dgm:bulletEnabled val="1"/>
        </dgm:presLayoutVars>
      </dgm:prSet>
      <dgm:spPr/>
    </dgm:pt>
  </dgm:ptLst>
  <dgm:cxnLst>
    <dgm:cxn modelId="{8EA20902-793B-43A6-BF15-65A6C9944696}" srcId="{EA87D614-309A-4AFF-B39D-3609E8AFD98F}" destId="{BBEB3D10-1EC3-42DC-A04C-1C98D3F07531}" srcOrd="0" destOrd="0" parTransId="{5787CC28-9F03-43E7-86D9-A1E5480F4B5D}" sibTransId="{0D14C8CB-9C90-4D3F-AE7B-B02F432866F7}"/>
    <dgm:cxn modelId="{6D5E7D29-A52F-4C31-A666-0C12C74092EE}" type="presOf" srcId="{EA87D614-309A-4AFF-B39D-3609E8AFD98F}" destId="{4B724BD6-1796-4059-8D79-0FA592DC6C71}" srcOrd="0" destOrd="0" presId="urn:microsoft.com/office/officeart/2005/8/layout/process1"/>
    <dgm:cxn modelId="{F192AE36-B548-4C5A-967F-836F8D1FFB36}" type="presOf" srcId="{D4DFDE1C-6F65-4FC3-88CB-DF8E63BF363F}" destId="{AD1781C8-02BE-42BB-AF68-4E73234F674B}" srcOrd="1" destOrd="0" presId="urn:microsoft.com/office/officeart/2005/8/layout/process1"/>
    <dgm:cxn modelId="{0D74354F-0AD7-42A6-948C-7A80C27EC2A6}" srcId="{EA87D614-309A-4AFF-B39D-3609E8AFD98F}" destId="{29DA3706-6C34-4AD9-AF3E-1E26EA05566D}" srcOrd="1" destOrd="0" parTransId="{7DFE8608-FBDE-49B9-AB81-2964EF3925B4}" sibTransId="{D4DFDE1C-6F65-4FC3-88CB-DF8E63BF363F}"/>
    <dgm:cxn modelId="{9CE24370-75A6-4B90-BDF2-88C449C1CAF4}" srcId="{EA87D614-309A-4AFF-B39D-3609E8AFD98F}" destId="{F7F9FAE4-3F90-4469-9EBA-D3EDECC7BCFC}" srcOrd="2" destOrd="0" parTransId="{D6318490-E9FD-4695-9B65-7784B95A49BB}" sibTransId="{873EB477-B11E-412D-8AC9-B747A6C22177}"/>
    <dgm:cxn modelId="{A59ED553-1E84-4A45-BF08-48DC14D31479}" type="presOf" srcId="{0D14C8CB-9C90-4D3F-AE7B-B02F432866F7}" destId="{5C86F5A2-EA37-42FB-B63C-C9638D1AD32C}" srcOrd="1" destOrd="0" presId="urn:microsoft.com/office/officeart/2005/8/layout/process1"/>
    <dgm:cxn modelId="{AE547393-6481-430F-8A1D-B083E776577C}" type="presOf" srcId="{D4DFDE1C-6F65-4FC3-88CB-DF8E63BF363F}" destId="{E953833B-275A-4F6B-8F1A-171FCB4304F7}" srcOrd="0" destOrd="0" presId="urn:microsoft.com/office/officeart/2005/8/layout/process1"/>
    <dgm:cxn modelId="{C8704E9C-E162-4BC9-AB82-EE44A1901C13}" type="presOf" srcId="{F7F9FAE4-3F90-4469-9EBA-D3EDECC7BCFC}" destId="{83523CE0-626A-40AD-90C6-F6713131EDFE}" srcOrd="0" destOrd="0" presId="urn:microsoft.com/office/officeart/2005/8/layout/process1"/>
    <dgm:cxn modelId="{F453FFF0-EB0C-4756-A584-8CB5DCD9C629}" type="presOf" srcId="{29DA3706-6C34-4AD9-AF3E-1E26EA05566D}" destId="{92993CDC-202C-4222-A36F-A7DDFD896D6C}" srcOrd="0" destOrd="0" presId="urn:microsoft.com/office/officeart/2005/8/layout/process1"/>
    <dgm:cxn modelId="{DB8CFAF5-86CF-45C6-9910-9C7988F668AA}" type="presOf" srcId="{BBEB3D10-1EC3-42DC-A04C-1C98D3F07531}" destId="{5AA9C70C-C366-43E7-BECD-CEF1D19E5CE4}" srcOrd="0" destOrd="0" presId="urn:microsoft.com/office/officeart/2005/8/layout/process1"/>
    <dgm:cxn modelId="{9DFDD0F9-20F2-4E19-A549-F2E757F64D61}" type="presOf" srcId="{0D14C8CB-9C90-4D3F-AE7B-B02F432866F7}" destId="{EF371199-EA57-41AE-A540-0876C1DF3BB3}" srcOrd="0" destOrd="0" presId="urn:microsoft.com/office/officeart/2005/8/layout/process1"/>
    <dgm:cxn modelId="{CA442E79-A4BD-412E-A0AA-1F5246951FCB}" type="presParOf" srcId="{4B724BD6-1796-4059-8D79-0FA592DC6C71}" destId="{5AA9C70C-C366-43E7-BECD-CEF1D19E5CE4}" srcOrd="0" destOrd="0" presId="urn:microsoft.com/office/officeart/2005/8/layout/process1"/>
    <dgm:cxn modelId="{03B8F06B-4A5C-4AA6-8AA4-7731C5FB4E8A}" type="presParOf" srcId="{4B724BD6-1796-4059-8D79-0FA592DC6C71}" destId="{EF371199-EA57-41AE-A540-0876C1DF3BB3}" srcOrd="1" destOrd="0" presId="urn:microsoft.com/office/officeart/2005/8/layout/process1"/>
    <dgm:cxn modelId="{CD73E74E-37CE-4CD1-9914-A182ACF42C89}" type="presParOf" srcId="{EF371199-EA57-41AE-A540-0876C1DF3BB3}" destId="{5C86F5A2-EA37-42FB-B63C-C9638D1AD32C}" srcOrd="0" destOrd="0" presId="urn:microsoft.com/office/officeart/2005/8/layout/process1"/>
    <dgm:cxn modelId="{0A31B74E-AA43-4CD3-AC78-A9809C8D1D44}" type="presParOf" srcId="{4B724BD6-1796-4059-8D79-0FA592DC6C71}" destId="{92993CDC-202C-4222-A36F-A7DDFD896D6C}" srcOrd="2" destOrd="0" presId="urn:microsoft.com/office/officeart/2005/8/layout/process1"/>
    <dgm:cxn modelId="{459877B6-A1CB-4287-BEC9-3205C4C85A6F}" type="presParOf" srcId="{4B724BD6-1796-4059-8D79-0FA592DC6C71}" destId="{E953833B-275A-4F6B-8F1A-171FCB4304F7}" srcOrd="3" destOrd="0" presId="urn:microsoft.com/office/officeart/2005/8/layout/process1"/>
    <dgm:cxn modelId="{FC538EA7-6ECE-47C8-8064-2DD29E75AB18}" type="presParOf" srcId="{E953833B-275A-4F6B-8F1A-171FCB4304F7}" destId="{AD1781C8-02BE-42BB-AF68-4E73234F674B}" srcOrd="0" destOrd="0" presId="urn:microsoft.com/office/officeart/2005/8/layout/process1"/>
    <dgm:cxn modelId="{F984CA14-E919-4CA4-9FC6-2CB6FE7D1F54}" type="presParOf" srcId="{4B724BD6-1796-4059-8D79-0FA592DC6C71}" destId="{83523CE0-626A-40AD-90C6-F6713131EDFE}"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AC33FB-1563-42C0-8C5A-A26599619030}" type="doc">
      <dgm:prSet loTypeId="urn:microsoft.com/office/officeart/2005/8/layout/equation2" loCatId="process" qsTypeId="urn:microsoft.com/office/officeart/2005/8/quickstyle/simple1" qsCatId="simple" csTypeId="urn:microsoft.com/office/officeart/2005/8/colors/accent1_2" csCatId="accent1" phldr="1"/>
      <dgm:spPr/>
    </dgm:pt>
    <dgm:pt modelId="{B4932E58-8DB6-4317-BCE1-CA5E74293A1A}">
      <dgm:prSet phldrT="[Text]"/>
      <dgm:spPr/>
      <dgm:t>
        <a:bodyPr/>
        <a:lstStyle/>
        <a:p>
          <a:r>
            <a:rPr lang="en-US" dirty="0"/>
            <a:t>290/399</a:t>
          </a:r>
        </a:p>
      </dgm:t>
    </dgm:pt>
    <dgm:pt modelId="{C47A1312-0B0E-4210-A8A1-518806A3B37E}" type="parTrans" cxnId="{AE1E4A7F-8B49-459E-9E78-695E86498098}">
      <dgm:prSet/>
      <dgm:spPr/>
      <dgm:t>
        <a:bodyPr/>
        <a:lstStyle/>
        <a:p>
          <a:endParaRPr lang="en-US"/>
        </a:p>
      </dgm:t>
    </dgm:pt>
    <dgm:pt modelId="{A801C9D8-6ECC-46F2-8062-081937F35FBC}" type="sibTrans" cxnId="{AE1E4A7F-8B49-459E-9E78-695E86498098}">
      <dgm:prSet/>
      <dgm:spPr/>
      <dgm:t>
        <a:bodyPr/>
        <a:lstStyle/>
        <a:p>
          <a:endParaRPr lang="en-US"/>
        </a:p>
      </dgm:t>
    </dgm:pt>
    <dgm:pt modelId="{40FB3A7E-48C5-432D-888B-4309DFD87C2B}">
      <dgm:prSet phldrT="[Text]"/>
      <dgm:spPr/>
      <dgm:t>
        <a:bodyPr/>
        <a:lstStyle/>
        <a:p>
          <a:r>
            <a:rPr lang="en-US" dirty="0"/>
            <a:t>73</a:t>
          </a:r>
        </a:p>
      </dgm:t>
    </dgm:pt>
    <dgm:pt modelId="{BE261A4A-01D2-49DD-B076-BDAA15406886}" type="parTrans" cxnId="{EFAA6B59-B6EA-45AB-8388-2C44EEA8B2C1}">
      <dgm:prSet/>
      <dgm:spPr/>
      <dgm:t>
        <a:bodyPr/>
        <a:lstStyle/>
        <a:p>
          <a:endParaRPr lang="en-US"/>
        </a:p>
      </dgm:t>
    </dgm:pt>
    <dgm:pt modelId="{2EC3336A-98E1-47A1-8E72-6FFEB5F39051}" type="sibTrans" cxnId="{EFAA6B59-B6EA-45AB-8388-2C44EEA8B2C1}">
      <dgm:prSet/>
      <dgm:spPr/>
      <dgm:t>
        <a:bodyPr/>
        <a:lstStyle/>
        <a:p>
          <a:endParaRPr lang="en-US"/>
        </a:p>
      </dgm:t>
    </dgm:pt>
    <dgm:pt modelId="{9975ACE7-33B5-4CFB-8E3A-E85AD303780A}">
      <dgm:prSet phldrT="[Text]"/>
      <dgm:spPr/>
      <dgm:t>
        <a:bodyPr/>
        <a:lstStyle/>
        <a:p>
          <a:r>
            <a:rPr lang="en-US" dirty="0"/>
            <a:t>77</a:t>
          </a:r>
        </a:p>
      </dgm:t>
    </dgm:pt>
    <dgm:pt modelId="{D0C4680A-F44B-4A76-9A83-0FFC875CBCD4}" type="parTrans" cxnId="{AF2EF45B-C9F9-4601-BC67-5A285A941ACC}">
      <dgm:prSet/>
      <dgm:spPr/>
      <dgm:t>
        <a:bodyPr/>
        <a:lstStyle/>
        <a:p>
          <a:endParaRPr lang="en-US"/>
        </a:p>
      </dgm:t>
    </dgm:pt>
    <dgm:pt modelId="{576BE233-91CA-48C0-A85A-F65650786FAB}" type="sibTrans" cxnId="{AF2EF45B-C9F9-4601-BC67-5A285A941ACC}">
      <dgm:prSet/>
      <dgm:spPr/>
      <dgm:t>
        <a:bodyPr/>
        <a:lstStyle/>
        <a:p>
          <a:endParaRPr lang="en-US"/>
        </a:p>
      </dgm:t>
    </dgm:pt>
    <dgm:pt modelId="{D943EC04-BAA8-4C5B-AAB7-F8E520EE579A}" type="pres">
      <dgm:prSet presAssocID="{33AC33FB-1563-42C0-8C5A-A26599619030}" presName="Name0" presStyleCnt="0">
        <dgm:presLayoutVars>
          <dgm:dir/>
          <dgm:resizeHandles val="exact"/>
        </dgm:presLayoutVars>
      </dgm:prSet>
      <dgm:spPr/>
    </dgm:pt>
    <dgm:pt modelId="{B663F366-D96A-42F9-BEE2-51D9B5D77FBF}" type="pres">
      <dgm:prSet presAssocID="{33AC33FB-1563-42C0-8C5A-A26599619030}" presName="vNodes" presStyleCnt="0"/>
      <dgm:spPr/>
    </dgm:pt>
    <dgm:pt modelId="{2BDB45CB-368E-4BAB-8862-51D6D156ECEA}" type="pres">
      <dgm:prSet presAssocID="{B4932E58-8DB6-4317-BCE1-CA5E74293A1A}" presName="node" presStyleLbl="node1" presStyleIdx="0" presStyleCnt="3">
        <dgm:presLayoutVars>
          <dgm:bulletEnabled val="1"/>
        </dgm:presLayoutVars>
      </dgm:prSet>
      <dgm:spPr/>
    </dgm:pt>
    <dgm:pt modelId="{0BC4A59F-A2F2-45B6-B42D-81FE3ADA8000}" type="pres">
      <dgm:prSet presAssocID="{A801C9D8-6ECC-46F2-8062-081937F35FBC}" presName="spacerT" presStyleCnt="0"/>
      <dgm:spPr/>
    </dgm:pt>
    <dgm:pt modelId="{61371DE2-4D22-4834-AED8-BC7E5B506AB7}" type="pres">
      <dgm:prSet presAssocID="{A801C9D8-6ECC-46F2-8062-081937F35FBC}" presName="sibTrans" presStyleLbl="sibTrans2D1" presStyleIdx="0" presStyleCnt="2"/>
      <dgm:spPr/>
    </dgm:pt>
    <dgm:pt modelId="{98F475A4-949D-4526-8D1C-12C88999CE8D}" type="pres">
      <dgm:prSet presAssocID="{A801C9D8-6ECC-46F2-8062-081937F35FBC}" presName="spacerB" presStyleCnt="0"/>
      <dgm:spPr/>
    </dgm:pt>
    <dgm:pt modelId="{E25416C5-CA72-4AD8-A3E6-C2BE7796A7AE}" type="pres">
      <dgm:prSet presAssocID="{40FB3A7E-48C5-432D-888B-4309DFD87C2B}" presName="node" presStyleLbl="node1" presStyleIdx="1" presStyleCnt="3">
        <dgm:presLayoutVars>
          <dgm:bulletEnabled val="1"/>
        </dgm:presLayoutVars>
      </dgm:prSet>
      <dgm:spPr/>
    </dgm:pt>
    <dgm:pt modelId="{1EF58D03-37A5-4A9B-9164-C389B9D0D71F}" type="pres">
      <dgm:prSet presAssocID="{33AC33FB-1563-42C0-8C5A-A26599619030}" presName="sibTransLast" presStyleLbl="sibTrans2D1" presStyleIdx="1" presStyleCnt="2"/>
      <dgm:spPr/>
    </dgm:pt>
    <dgm:pt modelId="{6CAF998E-F25F-43FF-BF5E-AF54B985F82C}" type="pres">
      <dgm:prSet presAssocID="{33AC33FB-1563-42C0-8C5A-A26599619030}" presName="connectorText" presStyleLbl="sibTrans2D1" presStyleIdx="1" presStyleCnt="2"/>
      <dgm:spPr/>
    </dgm:pt>
    <dgm:pt modelId="{76FCD677-B38A-4FBA-B3B9-E542E9CB125D}" type="pres">
      <dgm:prSet presAssocID="{33AC33FB-1563-42C0-8C5A-A26599619030}" presName="lastNode" presStyleLbl="node1" presStyleIdx="2" presStyleCnt="3">
        <dgm:presLayoutVars>
          <dgm:bulletEnabled val="1"/>
        </dgm:presLayoutVars>
      </dgm:prSet>
      <dgm:spPr/>
    </dgm:pt>
  </dgm:ptLst>
  <dgm:cxnLst>
    <dgm:cxn modelId="{54B5A402-49FF-4F4A-85D7-D66F4A986AA3}" type="presOf" srcId="{9975ACE7-33B5-4CFB-8E3A-E85AD303780A}" destId="{76FCD677-B38A-4FBA-B3B9-E542E9CB125D}" srcOrd="0" destOrd="0" presId="urn:microsoft.com/office/officeart/2005/8/layout/equation2"/>
    <dgm:cxn modelId="{0F75C01A-E813-4C45-9B9B-59E49C830C7B}" type="presOf" srcId="{B4932E58-8DB6-4317-BCE1-CA5E74293A1A}" destId="{2BDB45CB-368E-4BAB-8862-51D6D156ECEA}" srcOrd="0" destOrd="0" presId="urn:microsoft.com/office/officeart/2005/8/layout/equation2"/>
    <dgm:cxn modelId="{796D581F-28CC-465D-8AA4-BEE3427A6ABC}" type="presOf" srcId="{40FB3A7E-48C5-432D-888B-4309DFD87C2B}" destId="{E25416C5-CA72-4AD8-A3E6-C2BE7796A7AE}" srcOrd="0" destOrd="0" presId="urn:microsoft.com/office/officeart/2005/8/layout/equation2"/>
    <dgm:cxn modelId="{B96AD01F-4AD9-4C5D-9E32-B83D2616232E}" type="presOf" srcId="{A801C9D8-6ECC-46F2-8062-081937F35FBC}" destId="{61371DE2-4D22-4834-AED8-BC7E5B506AB7}" srcOrd="0" destOrd="0" presId="urn:microsoft.com/office/officeart/2005/8/layout/equation2"/>
    <dgm:cxn modelId="{B0A1FA22-FB27-45B1-A754-95A984353938}" type="presOf" srcId="{2EC3336A-98E1-47A1-8E72-6FFEB5F39051}" destId="{6CAF998E-F25F-43FF-BF5E-AF54B985F82C}" srcOrd="1" destOrd="0" presId="urn:microsoft.com/office/officeart/2005/8/layout/equation2"/>
    <dgm:cxn modelId="{AF2EF45B-C9F9-4601-BC67-5A285A941ACC}" srcId="{33AC33FB-1563-42C0-8C5A-A26599619030}" destId="{9975ACE7-33B5-4CFB-8E3A-E85AD303780A}" srcOrd="2" destOrd="0" parTransId="{D0C4680A-F44B-4A76-9A83-0FFC875CBCD4}" sibTransId="{576BE233-91CA-48C0-A85A-F65650786FAB}"/>
    <dgm:cxn modelId="{EFAA6B59-B6EA-45AB-8388-2C44EEA8B2C1}" srcId="{33AC33FB-1563-42C0-8C5A-A26599619030}" destId="{40FB3A7E-48C5-432D-888B-4309DFD87C2B}" srcOrd="1" destOrd="0" parTransId="{BE261A4A-01D2-49DD-B076-BDAA15406886}" sibTransId="{2EC3336A-98E1-47A1-8E72-6FFEB5F39051}"/>
    <dgm:cxn modelId="{87EB8D59-8B4E-44B7-B495-7CD943DC3CB6}" type="presOf" srcId="{33AC33FB-1563-42C0-8C5A-A26599619030}" destId="{D943EC04-BAA8-4C5B-AAB7-F8E520EE579A}" srcOrd="0" destOrd="0" presId="urn:microsoft.com/office/officeart/2005/8/layout/equation2"/>
    <dgm:cxn modelId="{AE1E4A7F-8B49-459E-9E78-695E86498098}" srcId="{33AC33FB-1563-42C0-8C5A-A26599619030}" destId="{B4932E58-8DB6-4317-BCE1-CA5E74293A1A}" srcOrd="0" destOrd="0" parTransId="{C47A1312-0B0E-4210-A8A1-518806A3B37E}" sibTransId="{A801C9D8-6ECC-46F2-8062-081937F35FBC}"/>
    <dgm:cxn modelId="{D856A4AE-C7E0-49FD-9CB3-4CFEC86B3F3F}" type="presOf" srcId="{2EC3336A-98E1-47A1-8E72-6FFEB5F39051}" destId="{1EF58D03-37A5-4A9B-9164-C389B9D0D71F}" srcOrd="0" destOrd="0" presId="urn:microsoft.com/office/officeart/2005/8/layout/equation2"/>
    <dgm:cxn modelId="{DF9493E8-A585-4729-A467-9E3F97D336FF}" type="presParOf" srcId="{D943EC04-BAA8-4C5B-AAB7-F8E520EE579A}" destId="{B663F366-D96A-42F9-BEE2-51D9B5D77FBF}" srcOrd="0" destOrd="0" presId="urn:microsoft.com/office/officeart/2005/8/layout/equation2"/>
    <dgm:cxn modelId="{9F3773C4-8125-4AEA-9C6C-36796B81407A}" type="presParOf" srcId="{B663F366-D96A-42F9-BEE2-51D9B5D77FBF}" destId="{2BDB45CB-368E-4BAB-8862-51D6D156ECEA}" srcOrd="0" destOrd="0" presId="urn:microsoft.com/office/officeart/2005/8/layout/equation2"/>
    <dgm:cxn modelId="{92502EB9-C8FF-44D3-A26F-808B89B35844}" type="presParOf" srcId="{B663F366-D96A-42F9-BEE2-51D9B5D77FBF}" destId="{0BC4A59F-A2F2-45B6-B42D-81FE3ADA8000}" srcOrd="1" destOrd="0" presId="urn:microsoft.com/office/officeart/2005/8/layout/equation2"/>
    <dgm:cxn modelId="{D15AAD78-818E-4561-920F-492777002EE9}" type="presParOf" srcId="{B663F366-D96A-42F9-BEE2-51D9B5D77FBF}" destId="{61371DE2-4D22-4834-AED8-BC7E5B506AB7}" srcOrd="2" destOrd="0" presId="urn:microsoft.com/office/officeart/2005/8/layout/equation2"/>
    <dgm:cxn modelId="{1A21D0C4-5117-4893-8ED2-C606FEA92ABD}" type="presParOf" srcId="{B663F366-D96A-42F9-BEE2-51D9B5D77FBF}" destId="{98F475A4-949D-4526-8D1C-12C88999CE8D}" srcOrd="3" destOrd="0" presId="urn:microsoft.com/office/officeart/2005/8/layout/equation2"/>
    <dgm:cxn modelId="{4B4FFFCA-CDD0-45E6-B316-5CDC78FDFDD7}" type="presParOf" srcId="{B663F366-D96A-42F9-BEE2-51D9B5D77FBF}" destId="{E25416C5-CA72-4AD8-A3E6-C2BE7796A7AE}" srcOrd="4" destOrd="0" presId="urn:microsoft.com/office/officeart/2005/8/layout/equation2"/>
    <dgm:cxn modelId="{41B5F4BB-F19B-4C4F-B904-B8B620B20BB9}" type="presParOf" srcId="{D943EC04-BAA8-4C5B-AAB7-F8E520EE579A}" destId="{1EF58D03-37A5-4A9B-9164-C389B9D0D71F}" srcOrd="1" destOrd="0" presId="urn:microsoft.com/office/officeart/2005/8/layout/equation2"/>
    <dgm:cxn modelId="{BB3A6798-B567-4250-B578-6C89173F7A1F}" type="presParOf" srcId="{1EF58D03-37A5-4A9B-9164-C389B9D0D71F}" destId="{6CAF998E-F25F-43FF-BF5E-AF54B985F82C}" srcOrd="0" destOrd="0" presId="urn:microsoft.com/office/officeart/2005/8/layout/equation2"/>
    <dgm:cxn modelId="{A0A99A23-4E91-42FC-BA94-83074DDA440E}" type="presParOf" srcId="{D943EC04-BAA8-4C5B-AAB7-F8E520EE579A}" destId="{76FCD677-B38A-4FBA-B3B9-E542E9CB125D}" srcOrd="2" destOrd="0" presId="urn:microsoft.com/office/officeart/2005/8/layout/equation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89DD9D-A7F8-480F-B78D-6DBE01DCFCB7}" type="doc">
      <dgm:prSet loTypeId="urn:diagrams.loki3.com/VaryingWidthList" loCatId="list" qsTypeId="urn:microsoft.com/office/officeart/2005/8/quickstyle/simple1" qsCatId="simple" csTypeId="urn:microsoft.com/office/officeart/2005/8/colors/accent1_2" csCatId="accent1" phldr="1"/>
      <dgm:spPr/>
    </dgm:pt>
    <dgm:pt modelId="{2325C1EB-3707-4073-A032-46CD01712C92}">
      <dgm:prSet phldrT="[Text]"/>
      <dgm:spPr/>
      <dgm:t>
        <a:bodyPr/>
        <a:lstStyle/>
        <a:p>
          <a:r>
            <a:rPr lang="en-US" dirty="0"/>
            <a:t>Escobar Raw Score</a:t>
          </a:r>
        </a:p>
        <a:p>
          <a:r>
            <a:rPr lang="en-US" dirty="0"/>
            <a:t>59</a:t>
          </a:r>
        </a:p>
      </dgm:t>
    </dgm:pt>
    <dgm:pt modelId="{BCE05B73-59F2-403F-BBDA-341357D37A75}" type="parTrans" cxnId="{E581FFCB-4D8E-456D-AD00-6CFFF931E8EF}">
      <dgm:prSet/>
      <dgm:spPr/>
      <dgm:t>
        <a:bodyPr/>
        <a:lstStyle/>
        <a:p>
          <a:endParaRPr lang="en-US"/>
        </a:p>
      </dgm:t>
    </dgm:pt>
    <dgm:pt modelId="{33F3E30D-DC33-4606-939D-FD618FCC0A1A}" type="sibTrans" cxnId="{E581FFCB-4D8E-456D-AD00-6CFFF931E8EF}">
      <dgm:prSet/>
      <dgm:spPr/>
      <dgm:t>
        <a:bodyPr/>
        <a:lstStyle/>
        <a:p>
          <a:endParaRPr lang="en-US"/>
        </a:p>
      </dgm:t>
    </dgm:pt>
    <dgm:pt modelId="{D015B342-33ED-45B3-A0F2-70485196074C}">
      <dgm:prSet phldrT="[Text]"/>
      <dgm:spPr/>
      <dgm:t>
        <a:bodyPr/>
        <a:lstStyle/>
        <a:p>
          <a:r>
            <a:rPr lang="en-US" dirty="0"/>
            <a:t>Escobar ECD %</a:t>
          </a:r>
        </a:p>
        <a:p>
          <a:r>
            <a:rPr lang="en-US" dirty="0"/>
            <a:t>89.9</a:t>
          </a:r>
        </a:p>
      </dgm:t>
    </dgm:pt>
    <dgm:pt modelId="{17BC8366-A9CD-43D8-8A5A-345F05CA66AC}" type="parTrans" cxnId="{970B4039-42F1-4636-ADF3-9AE92A164E5F}">
      <dgm:prSet/>
      <dgm:spPr/>
      <dgm:t>
        <a:bodyPr/>
        <a:lstStyle/>
        <a:p>
          <a:endParaRPr lang="en-US"/>
        </a:p>
      </dgm:t>
    </dgm:pt>
    <dgm:pt modelId="{12683018-DC6B-4A27-9E48-A0E0769E1B9B}" type="sibTrans" cxnId="{970B4039-42F1-4636-ADF3-9AE92A164E5F}">
      <dgm:prSet/>
      <dgm:spPr/>
      <dgm:t>
        <a:bodyPr/>
        <a:lstStyle/>
        <a:p>
          <a:endParaRPr lang="en-US"/>
        </a:p>
      </dgm:t>
    </dgm:pt>
    <dgm:pt modelId="{0AAFFC69-86E5-49CB-9EA1-0785F192DBF1}">
      <dgm:prSet phldrT="[Text]"/>
      <dgm:spPr/>
      <dgm:t>
        <a:bodyPr/>
        <a:lstStyle/>
        <a:p>
          <a:r>
            <a:rPr lang="en-US" dirty="0"/>
            <a:t>Escobar Scaled Score</a:t>
          </a:r>
        </a:p>
        <a:p>
          <a:r>
            <a:rPr lang="en-US" dirty="0"/>
            <a:t>  91</a:t>
          </a:r>
        </a:p>
      </dgm:t>
    </dgm:pt>
    <dgm:pt modelId="{333C7DF9-402E-4D63-A376-538EB46063FF}" type="parTrans" cxnId="{7D824613-424C-4CF8-8100-01BAF6A40ABF}">
      <dgm:prSet/>
      <dgm:spPr/>
      <dgm:t>
        <a:bodyPr/>
        <a:lstStyle/>
        <a:p>
          <a:endParaRPr lang="en-US"/>
        </a:p>
      </dgm:t>
    </dgm:pt>
    <dgm:pt modelId="{2433E29D-0B22-4093-98B9-F4E9A4153621}" type="sibTrans" cxnId="{7D824613-424C-4CF8-8100-01BAF6A40ABF}">
      <dgm:prSet/>
      <dgm:spPr/>
      <dgm:t>
        <a:bodyPr/>
        <a:lstStyle/>
        <a:p>
          <a:endParaRPr lang="en-US"/>
        </a:p>
      </dgm:t>
    </dgm:pt>
    <dgm:pt modelId="{F552D688-D361-40CD-B381-2938E88BF4BF}" type="pres">
      <dgm:prSet presAssocID="{1A89DD9D-A7F8-480F-B78D-6DBE01DCFCB7}" presName="Name0" presStyleCnt="0">
        <dgm:presLayoutVars>
          <dgm:resizeHandles/>
        </dgm:presLayoutVars>
      </dgm:prSet>
      <dgm:spPr/>
    </dgm:pt>
    <dgm:pt modelId="{920F59BC-48AD-4218-86FC-353AE9EBB7B8}" type="pres">
      <dgm:prSet presAssocID="{2325C1EB-3707-4073-A032-46CD01712C92}" presName="text" presStyleLbl="node1" presStyleIdx="0" presStyleCnt="3">
        <dgm:presLayoutVars>
          <dgm:bulletEnabled val="1"/>
        </dgm:presLayoutVars>
      </dgm:prSet>
      <dgm:spPr/>
    </dgm:pt>
    <dgm:pt modelId="{DA11163A-54BB-4B31-A57B-8EE425D0A5B2}" type="pres">
      <dgm:prSet presAssocID="{33F3E30D-DC33-4606-939D-FD618FCC0A1A}" presName="space" presStyleCnt="0"/>
      <dgm:spPr/>
    </dgm:pt>
    <dgm:pt modelId="{2D05ED42-805C-4585-A25C-69E8261E04B2}" type="pres">
      <dgm:prSet presAssocID="{D015B342-33ED-45B3-A0F2-70485196074C}" presName="text" presStyleLbl="node1" presStyleIdx="1" presStyleCnt="3">
        <dgm:presLayoutVars>
          <dgm:bulletEnabled val="1"/>
        </dgm:presLayoutVars>
      </dgm:prSet>
      <dgm:spPr/>
    </dgm:pt>
    <dgm:pt modelId="{C14F1124-86C9-4713-8141-C87EDF4ADA1E}" type="pres">
      <dgm:prSet presAssocID="{12683018-DC6B-4A27-9E48-A0E0769E1B9B}" presName="space" presStyleCnt="0"/>
      <dgm:spPr/>
    </dgm:pt>
    <dgm:pt modelId="{1FDCAC65-48D4-4671-88F0-0F902DF29CD9}" type="pres">
      <dgm:prSet presAssocID="{0AAFFC69-86E5-49CB-9EA1-0785F192DBF1}" presName="text" presStyleLbl="node1" presStyleIdx="2" presStyleCnt="3">
        <dgm:presLayoutVars>
          <dgm:bulletEnabled val="1"/>
        </dgm:presLayoutVars>
      </dgm:prSet>
      <dgm:spPr/>
    </dgm:pt>
  </dgm:ptLst>
  <dgm:cxnLst>
    <dgm:cxn modelId="{91D4C103-7229-4659-B373-B24F25604CD2}" type="presOf" srcId="{2325C1EB-3707-4073-A032-46CD01712C92}" destId="{920F59BC-48AD-4218-86FC-353AE9EBB7B8}" srcOrd="0" destOrd="0" presId="urn:diagrams.loki3.com/VaryingWidthList"/>
    <dgm:cxn modelId="{7D824613-424C-4CF8-8100-01BAF6A40ABF}" srcId="{1A89DD9D-A7F8-480F-B78D-6DBE01DCFCB7}" destId="{0AAFFC69-86E5-49CB-9EA1-0785F192DBF1}" srcOrd="2" destOrd="0" parTransId="{333C7DF9-402E-4D63-A376-538EB46063FF}" sibTransId="{2433E29D-0B22-4093-98B9-F4E9A4153621}"/>
    <dgm:cxn modelId="{95DE3A14-9E40-4FA7-9405-41BAC35D6E1E}" type="presOf" srcId="{D015B342-33ED-45B3-A0F2-70485196074C}" destId="{2D05ED42-805C-4585-A25C-69E8261E04B2}" srcOrd="0" destOrd="0" presId="urn:diagrams.loki3.com/VaryingWidthList"/>
    <dgm:cxn modelId="{970B4039-42F1-4636-ADF3-9AE92A164E5F}" srcId="{1A89DD9D-A7F8-480F-B78D-6DBE01DCFCB7}" destId="{D015B342-33ED-45B3-A0F2-70485196074C}" srcOrd="1" destOrd="0" parTransId="{17BC8366-A9CD-43D8-8A5A-345F05CA66AC}" sibTransId="{12683018-DC6B-4A27-9E48-A0E0769E1B9B}"/>
    <dgm:cxn modelId="{DDC89976-C476-4077-9AB6-858D4E89E987}" type="presOf" srcId="{1A89DD9D-A7F8-480F-B78D-6DBE01DCFCB7}" destId="{F552D688-D361-40CD-B381-2938E88BF4BF}" srcOrd="0" destOrd="0" presId="urn:diagrams.loki3.com/VaryingWidthList"/>
    <dgm:cxn modelId="{31FEEC8C-4CEC-4F47-B06A-DEC6451F017A}" type="presOf" srcId="{0AAFFC69-86E5-49CB-9EA1-0785F192DBF1}" destId="{1FDCAC65-48D4-4671-88F0-0F902DF29CD9}" srcOrd="0" destOrd="0" presId="urn:diagrams.loki3.com/VaryingWidthList"/>
    <dgm:cxn modelId="{E581FFCB-4D8E-456D-AD00-6CFFF931E8EF}" srcId="{1A89DD9D-A7F8-480F-B78D-6DBE01DCFCB7}" destId="{2325C1EB-3707-4073-A032-46CD01712C92}" srcOrd="0" destOrd="0" parTransId="{BCE05B73-59F2-403F-BBDA-341357D37A75}" sibTransId="{33F3E30D-DC33-4606-939D-FD618FCC0A1A}"/>
    <dgm:cxn modelId="{B6BEE416-E1BF-42BC-A555-7FBC4A7FA6EB}" type="presParOf" srcId="{F552D688-D361-40CD-B381-2938E88BF4BF}" destId="{920F59BC-48AD-4218-86FC-353AE9EBB7B8}" srcOrd="0" destOrd="0" presId="urn:diagrams.loki3.com/VaryingWidthList"/>
    <dgm:cxn modelId="{732C264F-20C5-4EFB-9089-F51795B33358}" type="presParOf" srcId="{F552D688-D361-40CD-B381-2938E88BF4BF}" destId="{DA11163A-54BB-4B31-A57B-8EE425D0A5B2}" srcOrd="1" destOrd="0" presId="urn:diagrams.loki3.com/VaryingWidthList"/>
    <dgm:cxn modelId="{7130B951-7124-46F6-A5B5-1EFC0C1F6C7D}" type="presParOf" srcId="{F552D688-D361-40CD-B381-2938E88BF4BF}" destId="{2D05ED42-805C-4585-A25C-69E8261E04B2}" srcOrd="2" destOrd="0" presId="urn:diagrams.loki3.com/VaryingWidthList"/>
    <dgm:cxn modelId="{9B28BEE8-583A-42EC-AB2A-F5AC35E59B91}" type="presParOf" srcId="{F552D688-D361-40CD-B381-2938E88BF4BF}" destId="{C14F1124-86C9-4713-8141-C87EDF4ADA1E}" srcOrd="3" destOrd="0" presId="urn:diagrams.loki3.com/VaryingWidthList"/>
    <dgm:cxn modelId="{604FBC43-DFE6-4FF3-9972-36DC8328013E}" type="presParOf" srcId="{F552D688-D361-40CD-B381-2938E88BF4BF}" destId="{1FDCAC65-48D4-4671-88F0-0F902DF29CD9}" srcOrd="4"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D7DC9-0BD0-445D-BC42-020944CD3765}">
      <dsp:nvSpPr>
        <dsp:cNvPr id="0" name=""/>
        <dsp:cNvSpPr/>
      </dsp:nvSpPr>
      <dsp:spPr>
        <a:xfrm>
          <a:off x="0" y="404512"/>
          <a:ext cx="2685247" cy="161114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Total with No Points</a:t>
          </a:r>
        </a:p>
        <a:p>
          <a:pPr marL="0" lvl="0" indent="0" algn="ctr" defTabSz="1066800">
            <a:lnSpc>
              <a:spcPct val="90000"/>
            </a:lnSpc>
            <a:spcBef>
              <a:spcPct val="0"/>
            </a:spcBef>
            <a:spcAft>
              <a:spcPct val="35000"/>
            </a:spcAft>
            <a:buNone/>
          </a:pPr>
          <a:r>
            <a:rPr lang="en-US" sz="2400" kern="1200" dirty="0"/>
            <a:t>81</a:t>
          </a:r>
        </a:p>
      </dsp:txBody>
      <dsp:txXfrm>
        <a:off x="0" y="404512"/>
        <a:ext cx="2685247" cy="1611148"/>
      </dsp:txXfrm>
    </dsp:sp>
    <dsp:sp modelId="{628AB253-3785-42CA-B21E-92B12ECAAA8B}">
      <dsp:nvSpPr>
        <dsp:cNvPr id="0" name=""/>
        <dsp:cNvSpPr/>
      </dsp:nvSpPr>
      <dsp:spPr>
        <a:xfrm>
          <a:off x="2953772" y="404512"/>
          <a:ext cx="2685247" cy="161114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Total with 1/2 Point</a:t>
          </a:r>
        </a:p>
        <a:p>
          <a:pPr marL="0" lvl="0" indent="0" algn="ctr" defTabSz="1066800">
            <a:lnSpc>
              <a:spcPct val="90000"/>
            </a:lnSpc>
            <a:spcBef>
              <a:spcPct val="0"/>
            </a:spcBef>
            <a:spcAft>
              <a:spcPct val="35000"/>
            </a:spcAft>
            <a:buNone/>
          </a:pPr>
          <a:r>
            <a:rPr lang="en-US" sz="2400" kern="1200" dirty="0"/>
            <a:t>55</a:t>
          </a:r>
        </a:p>
      </dsp:txBody>
      <dsp:txXfrm>
        <a:off x="2953772" y="404512"/>
        <a:ext cx="2685247" cy="1611148"/>
      </dsp:txXfrm>
    </dsp:sp>
    <dsp:sp modelId="{1A38475B-5F38-4ECC-B441-C206ACF5AD34}">
      <dsp:nvSpPr>
        <dsp:cNvPr id="0" name=""/>
        <dsp:cNvSpPr/>
      </dsp:nvSpPr>
      <dsp:spPr>
        <a:xfrm>
          <a:off x="5907544" y="404512"/>
          <a:ext cx="2685247" cy="161114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Total with 1 Point</a:t>
          </a:r>
        </a:p>
        <a:p>
          <a:pPr marL="0" lvl="0" indent="0" algn="ctr" defTabSz="1066800">
            <a:lnSpc>
              <a:spcPct val="90000"/>
            </a:lnSpc>
            <a:spcBef>
              <a:spcPct val="0"/>
            </a:spcBef>
            <a:spcAft>
              <a:spcPct val="35000"/>
            </a:spcAft>
            <a:buNone/>
          </a:pPr>
          <a:r>
            <a:rPr lang="en-US" sz="2400" kern="1200" dirty="0"/>
            <a:t>263</a:t>
          </a:r>
        </a:p>
      </dsp:txBody>
      <dsp:txXfrm>
        <a:off x="5907544" y="404512"/>
        <a:ext cx="2685247" cy="16111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A9C70C-C366-43E7-BECD-CEF1D19E5CE4}">
      <dsp:nvSpPr>
        <dsp:cNvPr id="0" name=""/>
        <dsp:cNvSpPr/>
      </dsp:nvSpPr>
      <dsp:spPr>
        <a:xfrm>
          <a:off x="7143" y="477425"/>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(81x0)</a:t>
          </a:r>
        </a:p>
      </dsp:txBody>
      <dsp:txXfrm>
        <a:off x="44665" y="514947"/>
        <a:ext cx="2060143" cy="1206068"/>
      </dsp:txXfrm>
    </dsp:sp>
    <dsp:sp modelId="{EF371199-EA57-41AE-A540-0876C1DF3BB3}">
      <dsp:nvSpPr>
        <dsp:cNvPr id="0" name=""/>
        <dsp:cNvSpPr/>
      </dsp:nvSpPr>
      <dsp:spPr>
        <a:xfrm>
          <a:off x="2355850" y="853218"/>
          <a:ext cx="452659" cy="52952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2355850" y="959123"/>
        <a:ext cx="316861" cy="317716"/>
      </dsp:txXfrm>
    </dsp:sp>
    <dsp:sp modelId="{92993CDC-202C-4222-A36F-A7DDFD896D6C}">
      <dsp:nvSpPr>
        <dsp:cNvPr id="0" name=""/>
        <dsp:cNvSpPr/>
      </dsp:nvSpPr>
      <dsp:spPr>
        <a:xfrm>
          <a:off x="2996406" y="477425"/>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(55x0.5)</a:t>
          </a:r>
        </a:p>
      </dsp:txBody>
      <dsp:txXfrm>
        <a:off x="3033928" y="514947"/>
        <a:ext cx="2060143" cy="1206068"/>
      </dsp:txXfrm>
    </dsp:sp>
    <dsp:sp modelId="{E953833B-275A-4F6B-8F1A-171FCB4304F7}">
      <dsp:nvSpPr>
        <dsp:cNvPr id="0" name=""/>
        <dsp:cNvSpPr/>
      </dsp:nvSpPr>
      <dsp:spPr>
        <a:xfrm>
          <a:off x="5345112" y="853218"/>
          <a:ext cx="452659" cy="52952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345112" y="959123"/>
        <a:ext cx="316861" cy="317716"/>
      </dsp:txXfrm>
    </dsp:sp>
    <dsp:sp modelId="{83523CE0-626A-40AD-90C6-F6713131EDFE}">
      <dsp:nvSpPr>
        <dsp:cNvPr id="0" name=""/>
        <dsp:cNvSpPr/>
      </dsp:nvSpPr>
      <dsp:spPr>
        <a:xfrm>
          <a:off x="5985668" y="477425"/>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(263x1)</a:t>
          </a:r>
        </a:p>
      </dsp:txBody>
      <dsp:txXfrm>
        <a:off x="6023190" y="514947"/>
        <a:ext cx="2060143" cy="12060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45CB-368E-4BAB-8862-51D6D156ECEA}">
      <dsp:nvSpPr>
        <dsp:cNvPr id="0" name=""/>
        <dsp:cNvSpPr/>
      </dsp:nvSpPr>
      <dsp:spPr>
        <a:xfrm>
          <a:off x="2090" y="289985"/>
          <a:ext cx="742126" cy="74212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290/399</a:t>
          </a:r>
        </a:p>
      </dsp:txBody>
      <dsp:txXfrm>
        <a:off x="110772" y="398667"/>
        <a:ext cx="524762" cy="524762"/>
      </dsp:txXfrm>
    </dsp:sp>
    <dsp:sp modelId="{61371DE2-4D22-4834-AED8-BC7E5B506AB7}">
      <dsp:nvSpPr>
        <dsp:cNvPr id="0" name=""/>
        <dsp:cNvSpPr/>
      </dsp:nvSpPr>
      <dsp:spPr>
        <a:xfrm>
          <a:off x="157937" y="1092372"/>
          <a:ext cx="430433" cy="43043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214991" y="1256970"/>
        <a:ext cx="316325" cy="101237"/>
      </dsp:txXfrm>
    </dsp:sp>
    <dsp:sp modelId="{E25416C5-CA72-4AD8-A3E6-C2BE7796A7AE}">
      <dsp:nvSpPr>
        <dsp:cNvPr id="0" name=""/>
        <dsp:cNvSpPr/>
      </dsp:nvSpPr>
      <dsp:spPr>
        <a:xfrm>
          <a:off x="2090" y="1583066"/>
          <a:ext cx="742126" cy="74212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73</a:t>
          </a:r>
        </a:p>
      </dsp:txBody>
      <dsp:txXfrm>
        <a:off x="110772" y="1691748"/>
        <a:ext cx="524762" cy="524762"/>
      </dsp:txXfrm>
    </dsp:sp>
    <dsp:sp modelId="{1EF58D03-37A5-4A9B-9164-C389B9D0D71F}">
      <dsp:nvSpPr>
        <dsp:cNvPr id="0" name=""/>
        <dsp:cNvSpPr/>
      </dsp:nvSpPr>
      <dsp:spPr>
        <a:xfrm>
          <a:off x="855535" y="1169553"/>
          <a:ext cx="235996" cy="2760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855535" y="1224767"/>
        <a:ext cx="165197" cy="165643"/>
      </dsp:txXfrm>
    </dsp:sp>
    <dsp:sp modelId="{76FCD677-B38A-4FBA-B3B9-E542E9CB125D}">
      <dsp:nvSpPr>
        <dsp:cNvPr id="0" name=""/>
        <dsp:cNvSpPr/>
      </dsp:nvSpPr>
      <dsp:spPr>
        <a:xfrm>
          <a:off x="1189492" y="565463"/>
          <a:ext cx="1484252" cy="148425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2800350">
            <a:lnSpc>
              <a:spcPct val="90000"/>
            </a:lnSpc>
            <a:spcBef>
              <a:spcPct val="0"/>
            </a:spcBef>
            <a:spcAft>
              <a:spcPct val="35000"/>
            </a:spcAft>
            <a:buNone/>
          </a:pPr>
          <a:r>
            <a:rPr lang="en-US" sz="6300" kern="1200" dirty="0"/>
            <a:t>77</a:t>
          </a:r>
        </a:p>
      </dsp:txBody>
      <dsp:txXfrm>
        <a:off x="1406856" y="782827"/>
        <a:ext cx="1049524" cy="10495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0F59BC-48AD-4218-86FC-353AE9EBB7B8}">
      <dsp:nvSpPr>
        <dsp:cNvPr id="0" name=""/>
        <dsp:cNvSpPr/>
      </dsp:nvSpPr>
      <dsp:spPr>
        <a:xfrm>
          <a:off x="1354299" y="2220"/>
          <a:ext cx="3870000" cy="14652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520" tIns="96520" rIns="96520" bIns="96520" numCol="1" spcCol="1270" anchor="ctr" anchorCtr="0">
          <a:noAutofit/>
        </a:bodyPr>
        <a:lstStyle/>
        <a:p>
          <a:pPr marL="0" lvl="0" indent="0" algn="ctr" defTabSz="1689100">
            <a:lnSpc>
              <a:spcPct val="90000"/>
            </a:lnSpc>
            <a:spcBef>
              <a:spcPct val="0"/>
            </a:spcBef>
            <a:spcAft>
              <a:spcPct val="35000"/>
            </a:spcAft>
            <a:buNone/>
          </a:pPr>
          <a:r>
            <a:rPr lang="en-US" sz="3800" kern="1200" dirty="0"/>
            <a:t>Escobar Raw Score</a:t>
          </a:r>
        </a:p>
        <a:p>
          <a:pPr marL="0" lvl="0" indent="0" algn="ctr" defTabSz="1689100">
            <a:lnSpc>
              <a:spcPct val="90000"/>
            </a:lnSpc>
            <a:spcBef>
              <a:spcPct val="0"/>
            </a:spcBef>
            <a:spcAft>
              <a:spcPct val="35000"/>
            </a:spcAft>
            <a:buNone/>
          </a:pPr>
          <a:r>
            <a:rPr lang="en-US" sz="3800" kern="1200" dirty="0"/>
            <a:t>59</a:t>
          </a:r>
        </a:p>
      </dsp:txBody>
      <dsp:txXfrm>
        <a:off x="1354299" y="2220"/>
        <a:ext cx="3870000" cy="1465213"/>
      </dsp:txXfrm>
    </dsp:sp>
    <dsp:sp modelId="{2D05ED42-805C-4585-A25C-69E8261E04B2}">
      <dsp:nvSpPr>
        <dsp:cNvPr id="0" name=""/>
        <dsp:cNvSpPr/>
      </dsp:nvSpPr>
      <dsp:spPr>
        <a:xfrm>
          <a:off x="1747915" y="1540693"/>
          <a:ext cx="3082768" cy="14652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520" tIns="96520" rIns="96520" bIns="96520" numCol="1" spcCol="1270" anchor="ctr" anchorCtr="0">
          <a:noAutofit/>
        </a:bodyPr>
        <a:lstStyle/>
        <a:p>
          <a:pPr marL="0" lvl="0" indent="0" algn="ctr" defTabSz="1689100">
            <a:lnSpc>
              <a:spcPct val="90000"/>
            </a:lnSpc>
            <a:spcBef>
              <a:spcPct val="0"/>
            </a:spcBef>
            <a:spcAft>
              <a:spcPct val="35000"/>
            </a:spcAft>
            <a:buNone/>
          </a:pPr>
          <a:r>
            <a:rPr lang="en-US" sz="3800" kern="1200" dirty="0"/>
            <a:t>Escobar ECD %</a:t>
          </a:r>
        </a:p>
        <a:p>
          <a:pPr marL="0" lvl="0" indent="0" algn="ctr" defTabSz="1689100">
            <a:lnSpc>
              <a:spcPct val="90000"/>
            </a:lnSpc>
            <a:spcBef>
              <a:spcPct val="0"/>
            </a:spcBef>
            <a:spcAft>
              <a:spcPct val="35000"/>
            </a:spcAft>
            <a:buNone/>
          </a:pPr>
          <a:r>
            <a:rPr lang="en-US" sz="3800" kern="1200" dirty="0"/>
            <a:t>89.9</a:t>
          </a:r>
        </a:p>
      </dsp:txBody>
      <dsp:txXfrm>
        <a:off x="1747915" y="1540693"/>
        <a:ext cx="3082768" cy="1465213"/>
      </dsp:txXfrm>
    </dsp:sp>
    <dsp:sp modelId="{1FDCAC65-48D4-4671-88F0-0F902DF29CD9}">
      <dsp:nvSpPr>
        <dsp:cNvPr id="0" name=""/>
        <dsp:cNvSpPr/>
      </dsp:nvSpPr>
      <dsp:spPr>
        <a:xfrm>
          <a:off x="1129299" y="3079167"/>
          <a:ext cx="4320000" cy="14652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520" tIns="96520" rIns="96520" bIns="96520" numCol="1" spcCol="1270" anchor="ctr" anchorCtr="0">
          <a:noAutofit/>
        </a:bodyPr>
        <a:lstStyle/>
        <a:p>
          <a:pPr marL="0" lvl="0" indent="0" algn="ctr" defTabSz="1689100">
            <a:lnSpc>
              <a:spcPct val="90000"/>
            </a:lnSpc>
            <a:spcBef>
              <a:spcPct val="0"/>
            </a:spcBef>
            <a:spcAft>
              <a:spcPct val="35000"/>
            </a:spcAft>
            <a:buNone/>
          </a:pPr>
          <a:r>
            <a:rPr lang="en-US" sz="3800" kern="1200" dirty="0"/>
            <a:t>Escobar Scaled Score</a:t>
          </a:r>
        </a:p>
        <a:p>
          <a:pPr marL="0" lvl="0" indent="0" algn="ctr" defTabSz="1689100">
            <a:lnSpc>
              <a:spcPct val="90000"/>
            </a:lnSpc>
            <a:spcBef>
              <a:spcPct val="0"/>
            </a:spcBef>
            <a:spcAft>
              <a:spcPct val="35000"/>
            </a:spcAft>
            <a:buNone/>
          </a:pPr>
          <a:r>
            <a:rPr lang="en-US" sz="3800" kern="1200" dirty="0"/>
            <a:t>  91</a:t>
          </a:r>
        </a:p>
      </dsp:txBody>
      <dsp:txXfrm>
        <a:off x="1129299" y="3079167"/>
        <a:ext cx="4320000" cy="146521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0.21963</cdr:x>
      <cdr:y>0.92497</cdr:y>
    </cdr:from>
    <cdr:to>
      <cdr:x>0.33618</cdr:x>
      <cdr:y>0.97786</cdr:y>
    </cdr:to>
    <cdr:sp macro="" textlink="">
      <cdr:nvSpPr>
        <cdr:cNvPr id="2" name="TextBox 1"/>
        <cdr:cNvSpPr txBox="1"/>
      </cdr:nvSpPr>
      <cdr:spPr>
        <a:xfrm xmlns:a="http://schemas.openxmlformats.org/drawingml/2006/main">
          <a:off x="2661556" y="6139541"/>
          <a:ext cx="1412422" cy="3510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50" dirty="0"/>
            <a:t>Student Progress  </a:t>
          </a:r>
        </a:p>
      </cdr:txBody>
    </cdr:sp>
  </cdr:relSizeAnchor>
  <cdr:relSizeAnchor xmlns:cdr="http://schemas.openxmlformats.org/drawingml/2006/chartDrawing">
    <cdr:from>
      <cdr:x>0.09447</cdr:x>
      <cdr:y>0.92401</cdr:y>
    </cdr:from>
    <cdr:to>
      <cdr:x>0.21102</cdr:x>
      <cdr:y>0.9769</cdr:y>
    </cdr:to>
    <cdr:sp macro="" textlink="">
      <cdr:nvSpPr>
        <cdr:cNvPr id="3" name="TextBox 1"/>
        <cdr:cNvSpPr txBox="1"/>
      </cdr:nvSpPr>
      <cdr:spPr>
        <a:xfrm xmlns:a="http://schemas.openxmlformats.org/drawingml/2006/main">
          <a:off x="1144813" y="6133192"/>
          <a:ext cx="1412422" cy="3510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50" dirty="0"/>
            <a:t>Student Achievement </a:t>
          </a:r>
        </a:p>
      </cdr:txBody>
    </cdr:sp>
  </cdr:relSizeAnchor>
  <cdr:relSizeAnchor xmlns:cdr="http://schemas.openxmlformats.org/drawingml/2006/chartDrawing">
    <cdr:from>
      <cdr:x>0.48331</cdr:x>
      <cdr:y>0.93358</cdr:y>
    </cdr:from>
    <cdr:to>
      <cdr:x>0.59986</cdr:x>
      <cdr:y>0.98647</cdr:y>
    </cdr:to>
    <cdr:sp macro="" textlink="">
      <cdr:nvSpPr>
        <cdr:cNvPr id="4" name="TextBox 1"/>
        <cdr:cNvSpPr txBox="1"/>
      </cdr:nvSpPr>
      <cdr:spPr>
        <a:xfrm xmlns:a="http://schemas.openxmlformats.org/drawingml/2006/main">
          <a:off x="5856986" y="6196695"/>
          <a:ext cx="1412413" cy="35106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t>Closing the Gaps </a:t>
          </a:r>
        </a:p>
      </cdr:txBody>
    </cdr:sp>
  </cdr:relSizeAnchor>
  <cdr:relSizeAnchor xmlns:cdr="http://schemas.openxmlformats.org/drawingml/2006/chartDrawing">
    <cdr:from>
      <cdr:x>0.20009</cdr:x>
      <cdr:y>1.50658E-7</cdr:y>
    </cdr:from>
    <cdr:to>
      <cdr:x>0.63598</cdr:x>
      <cdr:y>0.06027</cdr:y>
    </cdr:to>
    <cdr:sp macro="" textlink="">
      <cdr:nvSpPr>
        <cdr:cNvPr id="6" name="TextBox 5"/>
        <cdr:cNvSpPr txBox="1"/>
      </cdr:nvSpPr>
      <cdr:spPr>
        <a:xfrm xmlns:a="http://schemas.openxmlformats.org/drawingml/2006/main">
          <a:off x="2424793" y="1"/>
          <a:ext cx="5282292" cy="4000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0.13272</cdr:x>
      <cdr:y>0</cdr:y>
    </cdr:from>
    <cdr:to>
      <cdr:x>0.79564</cdr:x>
      <cdr:y>0.10332</cdr:y>
    </cdr:to>
    <cdr:sp macro="" textlink="">
      <cdr:nvSpPr>
        <cdr:cNvPr id="8" name="TextBox 7"/>
        <cdr:cNvSpPr txBox="1"/>
      </cdr:nvSpPr>
      <cdr:spPr>
        <a:xfrm xmlns:a="http://schemas.openxmlformats.org/drawingml/2006/main">
          <a:off x="1608363" y="0"/>
          <a:ext cx="8033658" cy="6857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3200" dirty="0"/>
            <a:t>Campus Accountability 2019</a:t>
          </a:r>
        </a:p>
      </cdr:txBody>
    </cdr:sp>
  </cdr:relSizeAnchor>
  <cdr:relSizeAnchor xmlns:cdr="http://schemas.openxmlformats.org/drawingml/2006/chartDrawing">
    <cdr:from>
      <cdr:x>0.34989</cdr:x>
      <cdr:y>0.93426</cdr:y>
    </cdr:from>
    <cdr:to>
      <cdr:x>0.46644</cdr:x>
      <cdr:y>0.98715</cdr:y>
    </cdr:to>
    <cdr:sp macro="" textlink="">
      <cdr:nvSpPr>
        <cdr:cNvPr id="9" name="TextBox 1">
          <a:extLst xmlns:a="http://schemas.openxmlformats.org/drawingml/2006/main">
            <a:ext uri="{FF2B5EF4-FFF2-40B4-BE49-F238E27FC236}">
              <a16:creationId xmlns:a16="http://schemas.microsoft.com/office/drawing/2014/main" id="{08838871-2E86-47E3-8986-F42DD80B2C18}"/>
            </a:ext>
          </a:extLst>
        </cdr:cNvPr>
        <cdr:cNvSpPr txBox="1"/>
      </cdr:nvSpPr>
      <cdr:spPr>
        <a:xfrm xmlns:a="http://schemas.openxmlformats.org/drawingml/2006/main">
          <a:off x="4240108" y="6201228"/>
          <a:ext cx="1412413" cy="35106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50" dirty="0"/>
            <a:t>Student Progress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7840" cy="466435"/>
          </a:xfrm>
          <a:prstGeom prst="rect">
            <a:avLst/>
          </a:prstGeom>
        </p:spPr>
        <p:txBody>
          <a:bodyPr vert="horz" lIns="93156" tIns="46577" rIns="93156" bIns="46577" rtlCol="0"/>
          <a:lstStyle>
            <a:lvl1pPr algn="l">
              <a:defRPr sz="1200"/>
            </a:lvl1pPr>
          </a:lstStyle>
          <a:p>
            <a:endParaRPr lang="en-US"/>
          </a:p>
        </p:txBody>
      </p:sp>
      <p:sp>
        <p:nvSpPr>
          <p:cNvPr id="3" name="Date Placeholder 2"/>
          <p:cNvSpPr>
            <a:spLocks noGrp="1"/>
          </p:cNvSpPr>
          <p:nvPr>
            <p:ph type="dt" idx="1"/>
          </p:nvPr>
        </p:nvSpPr>
        <p:spPr>
          <a:xfrm>
            <a:off x="3970941" y="2"/>
            <a:ext cx="3037840" cy="466435"/>
          </a:xfrm>
          <a:prstGeom prst="rect">
            <a:avLst/>
          </a:prstGeom>
        </p:spPr>
        <p:txBody>
          <a:bodyPr vert="horz" lIns="93156" tIns="46577" rIns="93156" bIns="46577" rtlCol="0"/>
          <a:lstStyle>
            <a:lvl1pPr algn="r">
              <a:defRPr sz="1200"/>
            </a:lvl1pPr>
          </a:lstStyle>
          <a:p>
            <a:fld id="{9B219489-A1A6-49F0-BDA9-493543BB7BBF}" type="datetimeFigureOut">
              <a:rPr lang="en-US" smtClean="0"/>
              <a:t>12/3/2020</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56" tIns="46577" rIns="93156" bIns="46577" rtlCol="0" anchor="ctr"/>
          <a:lstStyle/>
          <a:p>
            <a:endParaRPr lang="en-US"/>
          </a:p>
        </p:txBody>
      </p:sp>
      <p:sp>
        <p:nvSpPr>
          <p:cNvPr id="5" name="Notes Placeholder 4"/>
          <p:cNvSpPr>
            <a:spLocks noGrp="1"/>
          </p:cNvSpPr>
          <p:nvPr>
            <p:ph type="body" sz="quarter" idx="3"/>
          </p:nvPr>
        </p:nvSpPr>
        <p:spPr>
          <a:xfrm>
            <a:off x="701041" y="4473895"/>
            <a:ext cx="5608320" cy="3660458"/>
          </a:xfrm>
          <a:prstGeom prst="rect">
            <a:avLst/>
          </a:prstGeom>
        </p:spPr>
        <p:txBody>
          <a:bodyPr vert="horz" lIns="93156" tIns="46577" rIns="93156" bIns="465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70"/>
            <a:ext cx="3037840" cy="466434"/>
          </a:xfrm>
          <a:prstGeom prst="rect">
            <a:avLst/>
          </a:prstGeom>
        </p:spPr>
        <p:txBody>
          <a:bodyPr vert="horz" lIns="93156" tIns="46577" rIns="93156" bIns="46577" rtlCol="0" anchor="b"/>
          <a:lstStyle>
            <a:lvl1pPr algn="l">
              <a:defRPr sz="1200"/>
            </a:lvl1pPr>
          </a:lstStyle>
          <a:p>
            <a:endParaRPr lang="en-US"/>
          </a:p>
        </p:txBody>
      </p:sp>
      <p:sp>
        <p:nvSpPr>
          <p:cNvPr id="7" name="Slide Number Placeholder 6"/>
          <p:cNvSpPr>
            <a:spLocks noGrp="1"/>
          </p:cNvSpPr>
          <p:nvPr>
            <p:ph type="sldNum" sz="quarter" idx="5"/>
          </p:nvPr>
        </p:nvSpPr>
        <p:spPr>
          <a:xfrm>
            <a:off x="3970941" y="8829970"/>
            <a:ext cx="3037840" cy="466434"/>
          </a:xfrm>
          <a:prstGeom prst="rect">
            <a:avLst/>
          </a:prstGeom>
        </p:spPr>
        <p:txBody>
          <a:bodyPr vert="horz" lIns="93156" tIns="46577" rIns="93156" bIns="46577" rtlCol="0" anchor="b"/>
          <a:lstStyle>
            <a:lvl1pPr algn="r">
              <a:defRPr sz="1200"/>
            </a:lvl1pPr>
          </a:lstStyle>
          <a:p>
            <a:fld id="{5E4A51FE-C9A1-4755-B6AD-4780748BF9D0}" type="slidenum">
              <a:rPr lang="en-US" smtClean="0"/>
              <a:t>‹#›</a:t>
            </a:fld>
            <a:endParaRPr lang="en-US"/>
          </a:p>
        </p:txBody>
      </p:sp>
    </p:spTree>
    <p:extLst>
      <p:ext uri="{BB962C8B-B14F-4D97-AF65-F5344CB8AC3E}">
        <p14:creationId xmlns:p14="http://schemas.microsoft.com/office/powerpoint/2010/main" val="3149238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4A51FE-C9A1-4755-B6AD-4780748BF9D0}" type="slidenum">
              <a:rPr lang="en-US" smtClean="0"/>
              <a:t>16</a:t>
            </a:fld>
            <a:endParaRPr lang="en-US"/>
          </a:p>
        </p:txBody>
      </p:sp>
    </p:spTree>
    <p:extLst>
      <p:ext uri="{BB962C8B-B14F-4D97-AF65-F5344CB8AC3E}">
        <p14:creationId xmlns:p14="http://schemas.microsoft.com/office/powerpoint/2010/main" val="181109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7780-A9A4-4334-B2A1-6453D4E464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96A9A0-659D-4960-92BC-A16B2F1082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EB4E5B-B2ED-42BE-BAE8-C5F9C18A4E0F}"/>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5" name="Footer Placeholder 4">
            <a:extLst>
              <a:ext uri="{FF2B5EF4-FFF2-40B4-BE49-F238E27FC236}">
                <a16:creationId xmlns:a16="http://schemas.microsoft.com/office/drawing/2014/main" id="{79562CA0-7A4A-494F-9BA5-F511F8747F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F5FC1B-4CCB-4A4B-8274-7148AF1B9CBA}"/>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695925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F66C3-2DB7-4044-9D8C-0C0539B13D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3B6E9D-C7BB-424D-AC8E-391B78A0E8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0FFF5-C871-48AB-9096-655744E6829D}"/>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5" name="Footer Placeholder 4">
            <a:extLst>
              <a:ext uri="{FF2B5EF4-FFF2-40B4-BE49-F238E27FC236}">
                <a16:creationId xmlns:a16="http://schemas.microsoft.com/office/drawing/2014/main" id="{FA02D31B-BA1D-40B9-B923-AFB7D3AFD9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CF21AB-2314-4326-887D-32DC768E7946}"/>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3881500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44A64-EBF1-45BF-B42B-AE7DA9422C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E09774-69FD-4024-AD4A-8B5135D373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1A7061-BD68-49F0-884C-131DCA4FA0A2}"/>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5" name="Footer Placeholder 4">
            <a:extLst>
              <a:ext uri="{FF2B5EF4-FFF2-40B4-BE49-F238E27FC236}">
                <a16:creationId xmlns:a16="http://schemas.microsoft.com/office/drawing/2014/main" id="{CDC29281-928F-4C94-B55F-3B29121C8C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86E16-CFA6-4F28-B6CB-958399813589}"/>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3954863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1DDC-671A-45A3-8753-DCB5D7FDB4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19A297-26D1-4ECC-AC9B-4013CFC26B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5BB14-E39A-4D88-A483-413393DBF6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CECC0B-26E6-4278-A586-5B9C36A67409}"/>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6" name="Footer Placeholder 5">
            <a:extLst>
              <a:ext uri="{FF2B5EF4-FFF2-40B4-BE49-F238E27FC236}">
                <a16:creationId xmlns:a16="http://schemas.microsoft.com/office/drawing/2014/main" id="{BFA88296-99B6-426A-9D15-FDDE312EB0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D3AD68-F000-4C18-87E7-A4CF8D0E5C96}"/>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1452949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9B82-E305-4D50-AC60-2DD3FFE71B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29C593-FED9-4B71-92FE-05764202B4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E73987-96E7-4C40-B951-475E4CF202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C5EA65-829B-41B4-AC36-D5870343D8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59B946-DEAE-4C89-8F88-F195F01777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81871D-82A2-4475-8941-068F8849527B}"/>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8" name="Footer Placeholder 7">
            <a:extLst>
              <a:ext uri="{FF2B5EF4-FFF2-40B4-BE49-F238E27FC236}">
                <a16:creationId xmlns:a16="http://schemas.microsoft.com/office/drawing/2014/main" id="{2B78B73E-EC1B-42FB-BFC4-0D7669C6A1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47CAC5-9C4C-4440-9C0C-EBD0B138FF04}"/>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099082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F1282-8EEC-4B27-A887-8F475C477D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0E5608-063C-4173-974E-74315BB1B257}"/>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4" name="Footer Placeholder 3">
            <a:extLst>
              <a:ext uri="{FF2B5EF4-FFF2-40B4-BE49-F238E27FC236}">
                <a16:creationId xmlns:a16="http://schemas.microsoft.com/office/drawing/2014/main" id="{1BAF11C0-572E-4D8C-B4A0-651264F5B8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8AE4B1-2C45-4051-88FC-E04E247DB988}"/>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199601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94DDE9-F747-4A82-9276-A4210387F71D}"/>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3" name="Footer Placeholder 2">
            <a:extLst>
              <a:ext uri="{FF2B5EF4-FFF2-40B4-BE49-F238E27FC236}">
                <a16:creationId xmlns:a16="http://schemas.microsoft.com/office/drawing/2014/main" id="{E6DE36C4-F677-458E-8D9C-70404BE0EA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396D24-DFEE-4805-8E88-8683DA8EE73C}"/>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426225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60AF6-C71C-4223-97E3-CCC80FA3C4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50ED96-8F1F-4A59-A82B-EF347FEC8A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3D09F6-3372-4383-A9E8-27D68B0A95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F621D0-127B-4872-8A20-1EB7AD983CF3}"/>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6" name="Footer Placeholder 5">
            <a:extLst>
              <a:ext uri="{FF2B5EF4-FFF2-40B4-BE49-F238E27FC236}">
                <a16:creationId xmlns:a16="http://schemas.microsoft.com/office/drawing/2014/main" id="{D02868F1-80EE-4503-8B3C-11CF61F23E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21742F-7C57-4DD0-9D7B-498D3C3BD05B}"/>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841431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877BE-9CAD-41F9-86EF-92693F89D1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AE4FA6-E3DC-4CDA-B873-60C71C32C2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906F3D-81BE-45B4-B517-D80AA8124E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C93A9D-F650-4266-AD27-25E5F8FD2FE2}"/>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6" name="Footer Placeholder 5">
            <a:extLst>
              <a:ext uri="{FF2B5EF4-FFF2-40B4-BE49-F238E27FC236}">
                <a16:creationId xmlns:a16="http://schemas.microsoft.com/office/drawing/2014/main" id="{38BE0DC2-C7E0-4876-BC56-1F71E6E279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312A8D-1014-44E9-9C7A-EA8472D61665}"/>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95935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802D-8138-4931-9C44-BD61440B55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483E84-0055-494E-92BD-AF59FC0A5D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2CFE7-A19C-4E9A-956D-FA472B51D7B6}"/>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5" name="Footer Placeholder 4">
            <a:extLst>
              <a:ext uri="{FF2B5EF4-FFF2-40B4-BE49-F238E27FC236}">
                <a16:creationId xmlns:a16="http://schemas.microsoft.com/office/drawing/2014/main" id="{49688582-A19C-4A99-AB32-EB86366ABD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5F7D76-98AE-41EE-9C8E-6731217C960D}"/>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952552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CB97F9-B60D-42D6-93A0-E0D385DE8A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E6C2EC-3398-4B37-85D6-31B64F7C36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E4F9C9-8C61-44CF-8957-D38AC2E6844A}"/>
              </a:ext>
            </a:extLst>
          </p:cNvPr>
          <p:cNvSpPr>
            <a:spLocks noGrp="1"/>
          </p:cNvSpPr>
          <p:nvPr>
            <p:ph type="dt" sz="half" idx="10"/>
          </p:nvPr>
        </p:nvSpPr>
        <p:spPr/>
        <p:txBody>
          <a:bodyPr/>
          <a:lstStyle/>
          <a:p>
            <a:fld id="{D0BE08A7-66F5-495B-908F-5196E4B4F62A}" type="datetimeFigureOut">
              <a:rPr lang="en-US" smtClean="0"/>
              <a:t>12/3/2020</a:t>
            </a:fld>
            <a:endParaRPr lang="en-US"/>
          </a:p>
        </p:txBody>
      </p:sp>
      <p:sp>
        <p:nvSpPr>
          <p:cNvPr id="5" name="Footer Placeholder 4">
            <a:extLst>
              <a:ext uri="{FF2B5EF4-FFF2-40B4-BE49-F238E27FC236}">
                <a16:creationId xmlns:a16="http://schemas.microsoft.com/office/drawing/2014/main" id="{79311EA5-9CEC-4E75-A249-C49C52B8CD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77A06-9A5C-4222-8172-1DCA70537F7C}"/>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06905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1FFDC-04FB-434A-AA79-6109E5638C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D43583-6408-4A4A-BAB0-3896040B66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33150-E9F1-4263-904A-DA9445AC31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E08A7-66F5-495B-908F-5196E4B4F62A}" type="datetimeFigureOut">
              <a:rPr lang="en-US" smtClean="0"/>
              <a:t>12/3/2020</a:t>
            </a:fld>
            <a:endParaRPr lang="en-US"/>
          </a:p>
        </p:txBody>
      </p:sp>
      <p:sp>
        <p:nvSpPr>
          <p:cNvPr id="5" name="Footer Placeholder 4">
            <a:extLst>
              <a:ext uri="{FF2B5EF4-FFF2-40B4-BE49-F238E27FC236}">
                <a16:creationId xmlns:a16="http://schemas.microsoft.com/office/drawing/2014/main" id="{E0DC47BE-7177-4935-9A50-5AF7D62945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F2FA44-6701-4C42-A387-9B8800E680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F5E406-7CF0-4204-A9D9-804B8511A603}" type="slidenum">
              <a:rPr lang="en-US" smtClean="0"/>
              <a:t>‹#›</a:t>
            </a:fld>
            <a:endParaRPr lang="en-US"/>
          </a:p>
        </p:txBody>
      </p:sp>
    </p:spTree>
    <p:extLst>
      <p:ext uri="{BB962C8B-B14F-4D97-AF65-F5344CB8AC3E}">
        <p14:creationId xmlns:p14="http://schemas.microsoft.com/office/powerpoint/2010/main" val="1764742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image" Target="../media/image4.png"/><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24000" y="3287835"/>
            <a:ext cx="9143999" cy="1938992"/>
          </a:xfrm>
          <a:prstGeom prst="rect">
            <a:avLst/>
          </a:prstGeom>
          <a:noFill/>
        </p:spPr>
        <p:txBody>
          <a:bodyPr wrap="square" lIns="91440" tIns="45720" rIns="91440" bIns="45720" rtlCol="0" anchor="t">
            <a:spAutoFit/>
          </a:bodyPr>
          <a:lstStyle/>
          <a:p>
            <a:pPr algn="ctr"/>
            <a:r>
              <a:rPr lang="en-US" sz="4000" b="1">
                <a:solidFill>
                  <a:schemeClr val="tx1">
                    <a:lumMod val="75000"/>
                    <a:lumOff val="25000"/>
                  </a:schemeClr>
                </a:solidFill>
                <a:latin typeface="Calibri"/>
                <a:cs typeface="Calibri"/>
              </a:rPr>
              <a:t>Campus Improvement Plan</a:t>
            </a:r>
          </a:p>
          <a:p>
            <a:pPr algn="ctr"/>
            <a:r>
              <a:rPr lang="en-US" sz="4000" b="1">
                <a:solidFill>
                  <a:schemeClr val="tx1">
                    <a:lumMod val="75000"/>
                    <a:lumOff val="25000"/>
                  </a:schemeClr>
                </a:solidFill>
                <a:latin typeface="Calibri"/>
                <a:cs typeface="Calibri"/>
              </a:rPr>
              <a:t>2020-2021</a:t>
            </a:r>
          </a:p>
          <a:p>
            <a:pPr algn="ctr"/>
            <a:r>
              <a:rPr lang="en-US" sz="4000" b="1">
                <a:solidFill>
                  <a:schemeClr val="tx1">
                    <a:lumMod val="75000"/>
                    <a:lumOff val="25000"/>
                  </a:schemeClr>
                </a:solidFill>
                <a:latin typeface="Calibri"/>
                <a:cs typeface="Calibri"/>
              </a:rPr>
              <a:t>Aida C. Escobar Elementary</a:t>
            </a:r>
          </a:p>
        </p:txBody>
      </p:sp>
      <p:pic>
        <p:nvPicPr>
          <p:cNvPr id="13" name="Picture 12" descr="theme psja multicolor cubes tm-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1932" y="1699257"/>
            <a:ext cx="4903076" cy="1588578"/>
          </a:xfrm>
          <a:prstGeom prst="rect">
            <a:avLst/>
          </a:prstGeom>
        </p:spPr>
      </p:pic>
      <p:grpSp>
        <p:nvGrpSpPr>
          <p:cNvPr id="14" name="Group 13"/>
          <p:cNvGrpSpPr/>
          <p:nvPr/>
        </p:nvGrpSpPr>
        <p:grpSpPr>
          <a:xfrm>
            <a:off x="1442198" y="289958"/>
            <a:ext cx="9307602" cy="615010"/>
            <a:chOff x="-81802" y="243428"/>
            <a:chExt cx="9307602" cy="596900"/>
          </a:xfrm>
        </p:grpSpPr>
        <p:sp>
          <p:nvSpPr>
            <p:cNvPr id="15" name="Rectangle 14"/>
            <p:cNvSpPr/>
            <p:nvPr/>
          </p:nvSpPr>
          <p:spPr>
            <a:xfrm>
              <a:off x="-81802" y="243428"/>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
            <p:cNvSpPr txBox="1">
              <a:spLocks/>
            </p:cNvSpPr>
            <p:nvPr/>
          </p:nvSpPr>
          <p:spPr>
            <a:xfrm>
              <a:off x="0" y="268678"/>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spc="300">
                  <a:solidFill>
                    <a:schemeClr val="bg1"/>
                  </a:solidFill>
                  <a:latin typeface="Gill Sans"/>
                  <a:cs typeface="Gill Sans"/>
                </a:rPr>
                <a:t>PHARR-SAN JUAN-ALAMO INDEPENDENT SCHOOL DISTRICT</a:t>
              </a:r>
            </a:p>
          </p:txBody>
        </p:sp>
      </p:grpSp>
      <p:sp>
        <p:nvSpPr>
          <p:cNvPr id="3" name="TextBox 2"/>
          <p:cNvSpPr txBox="1"/>
          <p:nvPr/>
        </p:nvSpPr>
        <p:spPr>
          <a:xfrm>
            <a:off x="5833241" y="5312979"/>
            <a:ext cx="5092262" cy="369332"/>
          </a:xfrm>
          <a:prstGeom prst="rect">
            <a:avLst/>
          </a:prstGeom>
          <a:noFill/>
        </p:spPr>
        <p:txBody>
          <a:bodyPr wrap="square" rtlCol="0">
            <a:spAutoFit/>
          </a:bodyPr>
          <a:lstStyle/>
          <a:p>
            <a:r>
              <a:rPr lang="en-US"/>
              <a:t>Board Approved:  </a:t>
            </a:r>
          </a:p>
        </p:txBody>
      </p:sp>
      <p:sp>
        <p:nvSpPr>
          <p:cNvPr id="2" name="Slide Number Placeholder 1"/>
          <p:cNvSpPr>
            <a:spLocks noGrp="1"/>
          </p:cNvSpPr>
          <p:nvPr>
            <p:ph type="sldNum" sz="quarter" idx="12"/>
          </p:nvPr>
        </p:nvSpPr>
        <p:spPr/>
        <p:txBody>
          <a:bodyPr/>
          <a:lstStyle/>
          <a:p>
            <a:fld id="{236ED5DE-22B7-41E7-A943-79814E858A13}" type="slidenum">
              <a:rPr lang="en-US" smtClean="0"/>
              <a:t>1</a:t>
            </a:fld>
            <a:endParaRPr lang="en-US"/>
          </a:p>
        </p:txBody>
      </p:sp>
    </p:spTree>
    <p:extLst>
      <p:ext uri="{BB962C8B-B14F-4D97-AF65-F5344CB8AC3E}">
        <p14:creationId xmlns:p14="http://schemas.microsoft.com/office/powerpoint/2010/main" val="1698002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442198" y="289958"/>
            <a:ext cx="9307602" cy="615010"/>
            <a:chOff x="-81802" y="243428"/>
            <a:chExt cx="9307602" cy="596900"/>
          </a:xfrm>
        </p:grpSpPr>
        <p:sp>
          <p:nvSpPr>
            <p:cNvPr id="15" name="Rectangle 14"/>
            <p:cNvSpPr/>
            <p:nvPr/>
          </p:nvSpPr>
          <p:spPr>
            <a:xfrm>
              <a:off x="-81802" y="243428"/>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
            <p:cNvSpPr txBox="1">
              <a:spLocks/>
            </p:cNvSpPr>
            <p:nvPr/>
          </p:nvSpPr>
          <p:spPr>
            <a:xfrm>
              <a:off x="0" y="268678"/>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spc="300" dirty="0">
                  <a:solidFill>
                    <a:schemeClr val="bg1"/>
                  </a:solidFill>
                  <a:latin typeface="Gill Sans"/>
                  <a:cs typeface="Gill Sans"/>
                </a:rPr>
                <a:t>Aida C. Escobar Elementary School CIP</a:t>
              </a:r>
            </a:p>
          </p:txBody>
        </p:sp>
      </p:grpSp>
      <p:sp>
        <p:nvSpPr>
          <p:cNvPr id="3" name="TextBox 2"/>
          <p:cNvSpPr txBox="1"/>
          <p:nvPr/>
        </p:nvSpPr>
        <p:spPr>
          <a:xfrm>
            <a:off x="497150" y="1677342"/>
            <a:ext cx="11194741" cy="4896853"/>
          </a:xfrm>
          <a:prstGeom prst="rect">
            <a:avLst/>
          </a:prstGeom>
          <a:noFill/>
        </p:spPr>
        <p:txBody>
          <a:bodyPr wrap="square" rtlCol="0">
            <a:spAutoFit/>
          </a:bodyPr>
          <a:lstStyle/>
          <a:p>
            <a:r>
              <a:rPr lang="en-US" sz="1100" b="1" dirty="0">
                <a:latin typeface="Times New Roman" panose="02020603050405020304" pitchFamily="18" charset="0"/>
                <a:ea typeface="Times New Roman" panose="02020603050405020304" pitchFamily="18" charset="0"/>
              </a:rPr>
              <a:t>Mission: </a:t>
            </a:r>
            <a:r>
              <a:rPr lang="en-US" sz="1100" dirty="0">
                <a:latin typeface="Times New Roman" panose="02020603050405020304" pitchFamily="18" charset="0"/>
                <a:ea typeface="Times New Roman" panose="02020603050405020304" pitchFamily="18" charset="0"/>
              </a:rPr>
              <a:t>It is the mission of the staff at Escobar Elementary to </a:t>
            </a:r>
            <a:r>
              <a:rPr lang="en-US" sz="1100" dirty="0">
                <a:solidFill>
                  <a:srgbClr val="000000"/>
                </a:solidFill>
                <a:latin typeface="Times New Roman" panose="02020603050405020304" pitchFamily="18" charset="0"/>
                <a:ea typeface="Times New Roman" panose="02020603050405020304" pitchFamily="18" charset="0"/>
              </a:rPr>
              <a:t>provide academic excellence through collaboration with students, parents, and community to ensure every student achieves the highest levels of success.</a:t>
            </a:r>
            <a:endParaRPr lang="en-US" sz="1100" dirty="0">
              <a:latin typeface="Times New Roman" panose="02020603050405020304" pitchFamily="18" charset="0"/>
              <a:ea typeface="Times New Roman" panose="02020603050405020304" pitchFamily="18" charset="0"/>
            </a:endParaRPr>
          </a:p>
          <a:p>
            <a:pPr>
              <a:lnSpc>
                <a:spcPct val="107000"/>
              </a:lnSpc>
              <a:spcAft>
                <a:spcPts val="800"/>
              </a:spcAft>
            </a:pPr>
            <a:r>
              <a:rPr lang="en-US" sz="1100" b="1" dirty="0">
                <a:latin typeface="Calibri" panose="020F0502020204030204" pitchFamily="34" charset="0"/>
                <a:ea typeface="Calibri" panose="020F0502020204030204" pitchFamily="34" charset="0"/>
                <a:cs typeface="Times New Roman" panose="02020603050405020304" pitchFamily="18" charset="0"/>
              </a:rPr>
              <a:t>Demographics Summary: </a:t>
            </a:r>
            <a:r>
              <a:rPr lang="en-US" sz="1100" dirty="0">
                <a:latin typeface="Calibri" panose="020F0502020204030204" pitchFamily="34" charset="0"/>
                <a:ea typeface="Calibri" panose="020F0502020204030204" pitchFamily="34" charset="0"/>
                <a:cs typeface="Times New Roman" panose="02020603050405020304" pitchFamily="18" charset="0"/>
              </a:rPr>
              <a:t>The current enrollment of Escobar Elementary as of October 2020 is 658 students. The student population at Escobar Elementary consists of 99.4% Hispanic and 03% White. Our students represent low socio-economic status of approximately 90.72% with 1.2% migrant students and a 21.8 percentage of mobility. Approximately 7.3% of our student population receive special education services, while 1% receive accommodations under 504. Our Gifted and Talented population accounts for approximately 2.3% of our student population. The bilingual population is approximately 45.3% where most of the students' home language is Spanish. We have a total of 45% on special permission and 11% out of district. The attendance rate for the campus has consistently maintained between 95-96%. Most of our students live in central Pharr in Government Assistance Housing, bordering the city of McAllen, TX. </a:t>
            </a:r>
          </a:p>
          <a:p>
            <a:pPr>
              <a:lnSpc>
                <a:spcPct val="107000"/>
              </a:lnSpc>
              <a:spcAft>
                <a:spcPts val="800"/>
              </a:spcAft>
            </a:pPr>
            <a:r>
              <a:rPr lang="en-US" sz="1100" b="1" dirty="0">
                <a:latin typeface="Calibri" panose="020F0502020204030204" pitchFamily="34" charset="0"/>
                <a:ea typeface="Calibri" panose="020F0502020204030204" pitchFamily="34" charset="0"/>
                <a:cs typeface="Times New Roman" panose="02020603050405020304" pitchFamily="18" charset="0"/>
              </a:rPr>
              <a:t>Comprehensive Needs Assessment Summary: </a:t>
            </a:r>
            <a:r>
              <a:rPr lang="en-US" sz="1100" dirty="0">
                <a:latin typeface="Calibri" panose="020F0502020204030204" pitchFamily="34" charset="0"/>
                <a:ea typeface="Calibri" panose="020F0502020204030204" pitchFamily="34" charset="0"/>
                <a:cs typeface="Times New Roman" panose="02020603050405020304" pitchFamily="18" charset="0"/>
              </a:rPr>
              <a:t>Escobar Elementary received an overall grade of 89 out of 100 based on performance in three different domains. In the Student Achievement domain, Escobar earned 89 scale score, which shows how much students know and can do at the end of the school year. The School Progress domain Part A was a 77 and Part B was 91 for Escobar, shows how students perform over time and how that growth compares to similar schools. Escobar scale score 85 in Closing Gaps, the domain which shows how well different student groups within a school are performing, which includes a component of TELPAS.</a:t>
            </a:r>
          </a:p>
          <a:p>
            <a:pPr>
              <a:lnSpc>
                <a:spcPct val="107000"/>
              </a:lnSpc>
              <a:spcAft>
                <a:spcPts val="800"/>
              </a:spcAft>
            </a:pPr>
            <a:r>
              <a:rPr lang="en-US" sz="1100" b="1" dirty="0">
                <a:latin typeface="Calibri" panose="020F0502020204030204" pitchFamily="34" charset="0"/>
                <a:ea typeface="Calibri" panose="020F0502020204030204" pitchFamily="34" charset="0"/>
                <a:cs typeface="Times New Roman" panose="02020603050405020304" pitchFamily="18" charset="0"/>
              </a:rPr>
              <a:t>Curriculum and Instruction and Assessment: </a:t>
            </a:r>
            <a:r>
              <a:rPr lang="en-US" sz="1100" dirty="0">
                <a:latin typeface="Calibri" panose="020F0502020204030204" pitchFamily="34" charset="0"/>
                <a:ea typeface="Calibri" panose="020F0502020204030204" pitchFamily="34" charset="0"/>
                <a:cs typeface="Times New Roman" panose="02020603050405020304" pitchFamily="18" charset="0"/>
              </a:rPr>
              <a:t>Teachers utilize the Balanced Literacy approach for language arts instruction using Collaborative Instructional Framework. All students participate </a:t>
            </a:r>
            <a:r>
              <a:rPr lang="en-US" sz="1100" dirty="0">
                <a:latin typeface="Calibri" panose="020F0502020204030204" pitchFamily="34" charset="0"/>
                <a:ea typeface="Calibri" panose="020F0502020204030204" pitchFamily="34" charset="0"/>
                <a:cs typeface="Calibri" panose="020F0502020204030204" pitchFamily="34" charset="0"/>
              </a:rPr>
              <a:t>in Sustainable Development Goals. The Sustainable Development Goals are the blueprint to achieve a better and more sustainable future for all. They address the global challenges we face, including those related to poverty, inequality, climate, environmental degradation, prosperity, and peace and justice through all content areas.</a:t>
            </a:r>
            <a:r>
              <a:rPr lang="en-US" sz="1100" dirty="0">
                <a:solidFill>
                  <a:srgbClr val="222222"/>
                </a:solidFill>
                <a:latin typeface="Calibri" panose="020F0502020204030204" pitchFamily="34" charset="0"/>
                <a:ea typeface="Calibri" panose="020F0502020204030204" pitchFamily="34" charset="0"/>
                <a:cs typeface="Calibri" panose="020F0502020204030204" pitchFamily="34" charset="0"/>
              </a:rPr>
              <a:t> </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a:latin typeface="Calibri" panose="020F0502020204030204" pitchFamily="34" charset="0"/>
                <a:ea typeface="Calibri" panose="020F0502020204030204" pitchFamily="34" charset="0"/>
                <a:cs typeface="Times New Roman" panose="02020603050405020304" pitchFamily="18" charset="0"/>
              </a:rPr>
              <a:t>Our campus follows the one way dual language program. Escobar now offers a third Language of Mandarin to all K-5 students. The mission for our campus is to develop students as bilingual, bi-literate, bi-culture.  Recognizing the need to engage students in authentic reading and meaningful practice, our focus will be on 21st century skills, as well as providing Social Emotional lessons. Writing will also be a focus of literacy instruction so that students will be able to compose thoughts and target handwriting too. </a:t>
            </a:r>
          </a:p>
          <a:p>
            <a:pPr>
              <a:lnSpc>
                <a:spcPct val="107000"/>
              </a:lnSpc>
              <a:spcAft>
                <a:spcPts val="800"/>
              </a:spcAft>
            </a:pPr>
            <a:r>
              <a:rPr lang="en-US" sz="1100" b="1" dirty="0">
                <a:latin typeface="Calibri" panose="020F0502020204030204" pitchFamily="34" charset="0"/>
                <a:ea typeface="Calibri" panose="020F0502020204030204" pitchFamily="34" charset="0"/>
                <a:cs typeface="Times New Roman" panose="02020603050405020304" pitchFamily="18" charset="0"/>
              </a:rPr>
              <a:t>Summary of Goals: </a:t>
            </a:r>
            <a:r>
              <a:rPr lang="en-US" sz="1100" dirty="0">
                <a:latin typeface="Calibri" panose="020F0502020204030204" pitchFamily="34" charset="0"/>
                <a:ea typeface="Calibri" panose="020F0502020204030204" pitchFamily="34" charset="0"/>
                <a:cs typeface="Times New Roman" panose="02020603050405020304" pitchFamily="18" charset="0"/>
              </a:rPr>
              <a:t>Improve student mastery of grade level TEKS by utilizing TEKS based, data driven instruction to increase the number of all students scoring at the Meets or Masters level on STAAR by 3% in all subject areas and subgroups. Students in grades K-2 will show a 4% increase in the number of students performing in Tier 1 as determined by </a:t>
            </a:r>
            <a:r>
              <a:rPr lang="en-US" sz="1100" dirty="0" err="1">
                <a:latin typeface="Calibri" panose="020F0502020204030204" pitchFamily="34" charset="0"/>
                <a:ea typeface="Calibri" panose="020F0502020204030204" pitchFamily="34" charset="0"/>
                <a:cs typeface="Times New Roman" panose="02020603050405020304" pitchFamily="18" charset="0"/>
              </a:rPr>
              <a:t>Istation</a:t>
            </a:r>
            <a:r>
              <a:rPr lang="en-US" sz="1100" dirty="0">
                <a:latin typeface="Calibri" panose="020F0502020204030204" pitchFamily="34" charset="0"/>
                <a:ea typeface="Calibri" panose="020F0502020204030204" pitchFamily="34" charset="0"/>
                <a:cs typeface="Times New Roman" panose="02020603050405020304" pitchFamily="18" charset="0"/>
              </a:rPr>
              <a:t> reading and Imagine math. Each grade level will show a 3% increase in the percentage of students reading on grade level. Improve practice of high-engagement, rigorous instruction for all students. State data will reflect a 3% increase in Domains I, II, and III. Provide a safe, rigorous, highly engaging learning environment to all students and staff. 100% of students and staff will participate in our campus wide Social Emotional Learning initiative. Increase the academic achievement of all students, in all subgroups by 3%. Close the achievement gap by 5% between the economically disadvantaged, special education and ELL populations. 100% of parents will have the opportunity to participate in school events and engagement activities. Escobar will continue to partner with community stakeholders to ensure student/campus success.</a:t>
            </a:r>
          </a:p>
        </p:txBody>
      </p:sp>
      <p:sp>
        <p:nvSpPr>
          <p:cNvPr id="2" name="Slide Number Placeholder 1"/>
          <p:cNvSpPr>
            <a:spLocks noGrp="1"/>
          </p:cNvSpPr>
          <p:nvPr>
            <p:ph type="sldNum" sz="quarter" idx="12"/>
          </p:nvPr>
        </p:nvSpPr>
        <p:spPr/>
        <p:txBody>
          <a:bodyPr/>
          <a:lstStyle/>
          <a:p>
            <a:fld id="{236ED5DE-22B7-41E7-A943-79814E858A13}" type="slidenum">
              <a:rPr lang="en-US" smtClean="0"/>
              <a:t>2</a:t>
            </a:fld>
            <a:endParaRPr lang="en-US"/>
          </a:p>
        </p:txBody>
      </p:sp>
      <p:sp>
        <p:nvSpPr>
          <p:cNvPr id="10" name="TextBox 9">
            <a:extLst>
              <a:ext uri="{FF2B5EF4-FFF2-40B4-BE49-F238E27FC236}">
                <a16:creationId xmlns:a16="http://schemas.microsoft.com/office/drawing/2014/main" id="{A238A1EF-84D9-4886-967E-8C6E872CEA44}"/>
              </a:ext>
            </a:extLst>
          </p:cNvPr>
          <p:cNvSpPr txBox="1"/>
          <p:nvPr/>
        </p:nvSpPr>
        <p:spPr>
          <a:xfrm>
            <a:off x="497150" y="1026343"/>
            <a:ext cx="10936941" cy="584776"/>
          </a:xfrm>
          <a:prstGeom prst="rect">
            <a:avLst/>
          </a:prstGeom>
          <a:noFill/>
        </p:spPr>
        <p:txBody>
          <a:bodyPr wrap="square">
            <a:spAutoFit/>
          </a:bodyPr>
          <a:lstStyle/>
          <a:p>
            <a:r>
              <a:rPr lang="en-US" sz="3200" b="1" dirty="0">
                <a:solidFill>
                  <a:srgbClr val="800000"/>
                </a:solidFill>
                <a:cs typeface="Calibri"/>
              </a:rPr>
              <a:t>Executive Summary</a:t>
            </a:r>
          </a:p>
        </p:txBody>
      </p:sp>
    </p:spTree>
    <p:extLst>
      <p:ext uri="{BB962C8B-B14F-4D97-AF65-F5344CB8AC3E}">
        <p14:creationId xmlns:p14="http://schemas.microsoft.com/office/powerpoint/2010/main" val="2107034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2192"/>
            <a:ext cx="10515600" cy="678385"/>
          </a:xfrm>
        </p:spPr>
        <p:txBody>
          <a:bodyPr>
            <a:normAutofit fontScale="90000"/>
          </a:bodyPr>
          <a:lstStyle/>
          <a:p>
            <a:pPr algn="ctr"/>
            <a:r>
              <a:rPr lang="en-US">
                <a:ea typeface="+mj-lt"/>
                <a:cs typeface="+mj-lt"/>
              </a:rPr>
              <a:t>Vision</a:t>
            </a:r>
            <a:endParaRPr lang="en-US"/>
          </a:p>
        </p:txBody>
      </p:sp>
      <p:sp>
        <p:nvSpPr>
          <p:cNvPr id="3" name="Content Placeholder 2"/>
          <p:cNvSpPr>
            <a:spLocks noGrp="1"/>
          </p:cNvSpPr>
          <p:nvPr>
            <p:ph idx="1"/>
          </p:nvPr>
        </p:nvSpPr>
        <p:spPr>
          <a:xfrm>
            <a:off x="558840" y="2606240"/>
            <a:ext cx="10515600" cy="1006475"/>
          </a:xfrm>
        </p:spPr>
        <p:txBody>
          <a:bodyPr>
            <a:normAutofit fontScale="25000" lnSpcReduction="20000"/>
          </a:bodyPr>
          <a:lstStyle/>
          <a:p>
            <a:pPr marL="0" indent="0">
              <a:buNone/>
            </a:pPr>
            <a:endParaRPr lang="en-US" sz="3600"/>
          </a:p>
          <a:p>
            <a:pPr marL="0" indent="0">
              <a:buNone/>
            </a:pPr>
            <a:endParaRPr lang="en-US" sz="3600"/>
          </a:p>
          <a:p>
            <a:pPr marL="0" indent="0" algn="just">
              <a:buNone/>
            </a:pPr>
            <a:r>
              <a:rPr lang="en-US" sz="3600" b="1"/>
              <a:t> </a:t>
            </a:r>
          </a:p>
          <a:p>
            <a:pPr marL="0" indent="0" algn="just">
              <a:buNone/>
            </a:pPr>
            <a:r>
              <a:rPr lang="en-US" sz="3600" b="1"/>
              <a:t>  </a:t>
            </a:r>
            <a:endParaRPr lang="en-US" sz="3600"/>
          </a:p>
          <a:p>
            <a:pPr marL="0" indent="0" algn="ctr">
              <a:buNone/>
            </a:pPr>
            <a:br>
              <a:rPr lang="en-US" sz="3600" i="1"/>
            </a:br>
            <a:br>
              <a:rPr lang="en-US" sz="3600" i="1"/>
            </a:br>
            <a:endParaRPr lang="en-US" sz="3600" i="1"/>
          </a:p>
        </p:txBody>
      </p:sp>
      <p:sp>
        <p:nvSpPr>
          <p:cNvPr id="4" name="Rectangle 3"/>
          <p:cNvSpPr/>
          <p:nvPr/>
        </p:nvSpPr>
        <p:spPr>
          <a:xfrm>
            <a:off x="1308976" y="5762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spc="300" dirty="0">
                <a:solidFill>
                  <a:schemeClr val="bg1"/>
                </a:solidFill>
                <a:latin typeface="Gill Sans"/>
                <a:cs typeface="Gill Sans"/>
              </a:rPr>
              <a:t>Aida C. Escobar Elementary School CIP</a:t>
            </a:r>
          </a:p>
        </p:txBody>
      </p:sp>
      <p:sp>
        <p:nvSpPr>
          <p:cNvPr id="5" name="Rectangle 4"/>
          <p:cNvSpPr/>
          <p:nvPr/>
        </p:nvSpPr>
        <p:spPr>
          <a:xfrm>
            <a:off x="708109" y="1291737"/>
            <a:ext cx="10363200" cy="646331"/>
          </a:xfrm>
          <a:prstGeom prst="rect">
            <a:avLst/>
          </a:prstGeom>
        </p:spPr>
        <p:txBody>
          <a:bodyPr wrap="square" lIns="91440" tIns="45720" rIns="91440" bIns="45720" anchor="t">
            <a:spAutoFit/>
          </a:bodyPr>
          <a:lstStyle/>
          <a:p>
            <a:r>
              <a:rPr lang="en-US" b="1"/>
              <a:t>	</a:t>
            </a:r>
            <a:r>
              <a:rPr lang="en-US">
                <a:ea typeface="+mn-lt"/>
                <a:cs typeface="+mn-lt"/>
              </a:rPr>
              <a:t> Every student is prepared to participate, compete, and excel in a global society to foster multi-generational prosperity. </a:t>
            </a:r>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3</a:t>
            </a:fld>
            <a:endParaRPr lang="en-US"/>
          </a:p>
        </p:txBody>
      </p:sp>
      <p:sp>
        <p:nvSpPr>
          <p:cNvPr id="7" name="Rectangle 6">
            <a:extLst>
              <a:ext uri="{FF2B5EF4-FFF2-40B4-BE49-F238E27FC236}">
                <a16:creationId xmlns:a16="http://schemas.microsoft.com/office/drawing/2014/main" id="{E2B8B601-DE25-4EE8-A12E-5438AC768DD2}"/>
              </a:ext>
            </a:extLst>
          </p:cNvPr>
          <p:cNvSpPr/>
          <p:nvPr/>
        </p:nvSpPr>
        <p:spPr>
          <a:xfrm>
            <a:off x="708108" y="3838695"/>
            <a:ext cx="10363200" cy="1754326"/>
          </a:xfrm>
          <a:prstGeom prst="rect">
            <a:avLst/>
          </a:prstGeom>
        </p:spPr>
        <p:txBody>
          <a:bodyPr wrap="square" lIns="91440" tIns="45720" rIns="91440" bIns="45720" anchor="t">
            <a:spAutoFit/>
          </a:bodyPr>
          <a:lstStyle/>
          <a:p>
            <a:r>
              <a:rPr lang="en-US" b="1" dirty="0"/>
              <a:t>	</a:t>
            </a:r>
            <a:r>
              <a:rPr lang="en-US" dirty="0">
                <a:ea typeface="+mn-lt"/>
                <a:cs typeface="+mn-lt"/>
              </a:rPr>
              <a:t>As educational leaders, the Escobar team is engaged and empowered to connect all students with  innovative instruction, technology, skills, and social-emotional support while prioritizing health and safety for all – from early childhood through their chosen career. As one PSJA family, we build on our legacy of academic excellence, renowned college and career readiness, biliteracy and extracurricular programs, and our multicultural heritage to ensure every student has the experiences and resources necessary to achieve the highest levels of success. </a:t>
            </a:r>
            <a:endParaRPr lang="en-US" dirty="0"/>
          </a:p>
        </p:txBody>
      </p:sp>
      <p:sp>
        <p:nvSpPr>
          <p:cNvPr id="9" name="Title 1">
            <a:extLst>
              <a:ext uri="{FF2B5EF4-FFF2-40B4-BE49-F238E27FC236}">
                <a16:creationId xmlns:a16="http://schemas.microsoft.com/office/drawing/2014/main" id="{7A3046F5-B938-41A1-B49B-4D5183710764}"/>
              </a:ext>
            </a:extLst>
          </p:cNvPr>
          <p:cNvSpPr txBox="1">
            <a:spLocks/>
          </p:cNvSpPr>
          <p:nvPr/>
        </p:nvSpPr>
        <p:spPr>
          <a:xfrm>
            <a:off x="562627" y="2609989"/>
            <a:ext cx="10515600" cy="67838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ea typeface="+mj-lt"/>
                <a:cs typeface="+mj-lt"/>
              </a:rPr>
              <a:t>Mission</a:t>
            </a:r>
            <a:endParaRPr lang="en-US"/>
          </a:p>
        </p:txBody>
      </p:sp>
    </p:spTree>
    <p:extLst>
      <p:ext uri="{BB962C8B-B14F-4D97-AF65-F5344CB8AC3E}">
        <p14:creationId xmlns:p14="http://schemas.microsoft.com/office/powerpoint/2010/main" val="174400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840" y="2606240"/>
            <a:ext cx="10515600" cy="1006475"/>
          </a:xfrm>
        </p:spPr>
        <p:txBody>
          <a:bodyPr>
            <a:normAutofit fontScale="25000" lnSpcReduction="20000"/>
          </a:bodyPr>
          <a:lstStyle/>
          <a:p>
            <a:pPr marL="0" indent="0">
              <a:buNone/>
            </a:pPr>
            <a:endParaRPr lang="en-US" sz="3600"/>
          </a:p>
          <a:p>
            <a:pPr marL="0" indent="0">
              <a:buNone/>
            </a:pPr>
            <a:endParaRPr lang="en-US" sz="3600"/>
          </a:p>
          <a:p>
            <a:pPr marL="0" indent="0" algn="just">
              <a:buNone/>
            </a:pPr>
            <a:r>
              <a:rPr lang="en-US" sz="3600" b="1"/>
              <a:t> </a:t>
            </a:r>
          </a:p>
          <a:p>
            <a:pPr marL="0" indent="0" algn="just">
              <a:buNone/>
            </a:pPr>
            <a:r>
              <a:rPr lang="en-US" sz="3600" b="1"/>
              <a:t>  </a:t>
            </a:r>
            <a:endParaRPr lang="en-US" sz="3600"/>
          </a:p>
          <a:p>
            <a:pPr marL="0" indent="0" algn="ctr">
              <a:buNone/>
            </a:pPr>
            <a:br>
              <a:rPr lang="en-US" sz="3600" i="1"/>
            </a:br>
            <a:br>
              <a:rPr lang="en-US" sz="3600" i="1"/>
            </a:br>
            <a:endParaRPr lang="en-US" sz="3600" i="1"/>
          </a:p>
        </p:txBody>
      </p:sp>
      <p:sp>
        <p:nvSpPr>
          <p:cNvPr id="4" name="Rectangle 3"/>
          <p:cNvSpPr/>
          <p:nvPr/>
        </p:nvSpPr>
        <p:spPr>
          <a:xfrm>
            <a:off x="1308976" y="5762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1800" spc="300" dirty="0">
                <a:solidFill>
                  <a:schemeClr val="bg1"/>
                </a:solidFill>
                <a:latin typeface="Gill Sans"/>
                <a:cs typeface="Gill Sans"/>
              </a:rPr>
              <a:t>Aida C. Escobar Elementary School CIP</a:t>
            </a:r>
          </a:p>
        </p:txBody>
      </p:sp>
      <p:sp>
        <p:nvSpPr>
          <p:cNvPr id="6" name="Slide Number Placeholder 5"/>
          <p:cNvSpPr>
            <a:spLocks noGrp="1"/>
          </p:cNvSpPr>
          <p:nvPr>
            <p:ph type="sldNum" sz="quarter" idx="12"/>
          </p:nvPr>
        </p:nvSpPr>
        <p:spPr/>
        <p:txBody>
          <a:bodyPr/>
          <a:lstStyle/>
          <a:p>
            <a:fld id="{236ED5DE-22B7-41E7-A943-79814E858A13}" type="slidenum">
              <a:rPr lang="en-US" smtClean="0"/>
              <a:t>4</a:t>
            </a:fld>
            <a:endParaRPr lang="en-US"/>
          </a:p>
        </p:txBody>
      </p:sp>
      <p:pic>
        <p:nvPicPr>
          <p:cNvPr id="16" name="Picture 16" descr="Graphical user interface&#10;&#10;Description automatically generated">
            <a:extLst>
              <a:ext uri="{FF2B5EF4-FFF2-40B4-BE49-F238E27FC236}">
                <a16:creationId xmlns:a16="http://schemas.microsoft.com/office/drawing/2014/main" id="{7439180D-DD5B-4F20-90AE-C101A1000FF3}"/>
              </a:ext>
            </a:extLst>
          </p:cNvPr>
          <p:cNvPicPr>
            <a:picLocks noChangeAspect="1"/>
          </p:cNvPicPr>
          <p:nvPr/>
        </p:nvPicPr>
        <p:blipFill rotWithShape="1">
          <a:blip r:embed="rId2"/>
          <a:srcRect l="20833" t="9917" r="22222" b="21296"/>
          <a:stretch/>
        </p:blipFill>
        <p:spPr>
          <a:xfrm>
            <a:off x="1924049" y="766327"/>
            <a:ext cx="8343902" cy="5692775"/>
          </a:xfrm>
          <a:prstGeom prst="rect">
            <a:avLst/>
          </a:prstGeom>
        </p:spPr>
      </p:pic>
    </p:spTree>
    <p:extLst>
      <p:ext uri="{BB962C8B-B14F-4D97-AF65-F5344CB8AC3E}">
        <p14:creationId xmlns:p14="http://schemas.microsoft.com/office/powerpoint/2010/main" val="2231347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2650" y="1347186"/>
            <a:ext cx="7886700" cy="4351338"/>
          </a:xfrm>
        </p:spPr>
        <p:txBody>
          <a:bodyPr>
            <a:normAutofit fontScale="92500" lnSpcReduction="20000"/>
          </a:bodyPr>
          <a:lstStyle/>
          <a:p>
            <a:pPr marL="0" indent="0">
              <a:buNone/>
            </a:pPr>
            <a:r>
              <a:rPr lang="en-US" sz="3600" b="1" i="1">
                <a:solidFill>
                  <a:srgbClr val="800000"/>
                </a:solidFill>
              </a:rPr>
              <a:t>What We Believe In</a:t>
            </a:r>
          </a:p>
          <a:p>
            <a:pPr marL="0" indent="0">
              <a:buNone/>
            </a:pPr>
            <a:r>
              <a:rPr lang="en-US" b="1" i="1">
                <a:solidFill>
                  <a:srgbClr val="404040"/>
                </a:solidFill>
              </a:rPr>
              <a:t>Guiding Principles</a:t>
            </a:r>
          </a:p>
          <a:p>
            <a:r>
              <a:rPr lang="en-US"/>
              <a:t>Commitment to Greatness</a:t>
            </a:r>
          </a:p>
          <a:p>
            <a:r>
              <a:rPr lang="en-US"/>
              <a:t>Passion For our Work</a:t>
            </a:r>
          </a:p>
          <a:p>
            <a:r>
              <a:rPr lang="en-US"/>
              <a:t>Live the Golden Rule</a:t>
            </a:r>
          </a:p>
          <a:p>
            <a:r>
              <a:rPr lang="en-US"/>
              <a:t>No Excuses</a:t>
            </a:r>
          </a:p>
          <a:p>
            <a:r>
              <a:rPr lang="en-US"/>
              <a:t>Accountability</a:t>
            </a:r>
          </a:p>
          <a:p>
            <a:pPr marL="0" indent="0">
              <a:buNone/>
            </a:pPr>
            <a:r>
              <a:rPr lang="en-US" sz="3600" b="1" i="1">
                <a:solidFill>
                  <a:srgbClr val="800000"/>
                </a:solidFill>
              </a:rPr>
              <a:t>What We Want to Accomplish</a:t>
            </a:r>
          </a:p>
          <a:p>
            <a:pPr marL="0" indent="0">
              <a:buNone/>
            </a:pPr>
            <a:r>
              <a:rPr lang="en-US"/>
              <a:t>Every student will graduate bi-literate, college ready, college connected, and college complete.</a:t>
            </a:r>
          </a:p>
          <a:p>
            <a:pPr marL="0" indent="0">
              <a:buNone/>
            </a:pPr>
            <a:endParaRPr lang="en-US"/>
          </a:p>
          <a:p>
            <a:endParaRPr lang="en-US"/>
          </a:p>
        </p:txBody>
      </p:sp>
      <p:grpSp>
        <p:nvGrpSpPr>
          <p:cNvPr id="5" name="Group 4"/>
          <p:cNvGrpSpPr/>
          <p:nvPr/>
        </p:nvGrpSpPr>
        <p:grpSpPr>
          <a:xfrm>
            <a:off x="612476" y="403263"/>
            <a:ext cx="9269835"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2311" y="234703"/>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5</a:t>
            </a:fld>
            <a:endParaRPr lang="en-US"/>
          </a:p>
        </p:txBody>
      </p:sp>
      <p:sp>
        <p:nvSpPr>
          <p:cNvPr id="4" name="Rectangle 3"/>
          <p:cNvSpPr/>
          <p:nvPr/>
        </p:nvSpPr>
        <p:spPr>
          <a:xfrm>
            <a:off x="1002654" y="537733"/>
            <a:ext cx="10186691" cy="369332"/>
          </a:xfrm>
          <a:prstGeom prst="rect">
            <a:avLst/>
          </a:prstGeom>
        </p:spPr>
        <p:txBody>
          <a:bodyPr wrap="square">
            <a:spAutoFit/>
          </a:bodyPr>
          <a:lstStyle/>
          <a:p>
            <a:r>
              <a:rPr lang="en-US" sz="1800" spc="300" dirty="0">
                <a:solidFill>
                  <a:schemeClr val="bg1"/>
                </a:solidFill>
                <a:latin typeface="Gill Sans"/>
                <a:cs typeface="Gill Sans"/>
              </a:rPr>
              <a:t>Aida C. Escobar Elementary School CIP</a:t>
            </a:r>
          </a:p>
        </p:txBody>
      </p:sp>
    </p:spTree>
    <p:extLst>
      <p:ext uri="{BB962C8B-B14F-4D97-AF65-F5344CB8AC3E}">
        <p14:creationId xmlns:p14="http://schemas.microsoft.com/office/powerpoint/2010/main" val="884460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1" y="252249"/>
            <a:ext cx="11661228" cy="6586418"/>
          </a:xfrm>
          <a:prstGeom prst="rect">
            <a:avLst/>
          </a:prstGeom>
        </p:spPr>
        <p:txBody>
          <a:bodyPr wrap="square" lIns="91440" tIns="45720" rIns="91440" bIns="45720" anchor="t">
            <a:spAutoFit/>
          </a:bodyPr>
          <a:lstStyle/>
          <a:p>
            <a:pPr algn="ctr"/>
            <a:endParaRPr lang="en-US" b="1" i="0" u="none" strike="noStrike" baseline="0">
              <a:solidFill>
                <a:srgbClr val="000000"/>
              </a:solidFill>
              <a:latin typeface="Calibri" panose="020F0502020204030204" pitchFamily="34" charset="0"/>
            </a:endParaRPr>
          </a:p>
          <a:p>
            <a:pPr algn="ctr"/>
            <a:r>
              <a:rPr lang="en-US" b="1" i="0" u="none" strike="noStrike" baseline="0">
                <a:solidFill>
                  <a:srgbClr val="000000"/>
                </a:solidFill>
                <a:latin typeface="Calibri" panose="020F0502020204030204" pitchFamily="34" charset="0"/>
              </a:rPr>
              <a:t>THE STATE OF TEXAS PUBLIC EDUCATION MISSION AND ACADEMIC GOALS </a:t>
            </a:r>
          </a:p>
          <a:p>
            <a:pPr algn="ctr"/>
            <a:endParaRPr lang="en-US" b="1"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The mission of the public education system of this state is to ensure that all Texas children have access to a quality education that enables them to achieve their potential and fully participate now and the future in the social, economic, and education opportunities of our state and nation. That mission is grounded on the conviction that a general diffusion of knowledge is essential for the welfare of this state and for the preservation of the liberties and rights of citizens. It is further grounded on the conviction that a successful public education system is directly related to a strong, dedicated, and supportive family; and that parental involvement in the school is essential for the maximum educational achievement of a child.</a:t>
            </a:r>
          </a:p>
          <a:p>
            <a:endParaRPr lang="en-US" sz="1400" b="1">
              <a:solidFill>
                <a:srgbClr val="000000"/>
              </a:solidFill>
              <a:latin typeface="Calibri" panose="020F0502020204030204" pitchFamily="34" charset="0"/>
            </a:endParaRPr>
          </a:p>
          <a:p>
            <a:endParaRPr lang="en-US" sz="1400" b="1" i="0" u="none" strike="noStrike" baseline="0">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endParaRPr lang="en-US" sz="1400" b="1" i="0" u="none" strike="noStrike" baseline="0">
              <a:solidFill>
                <a:srgbClr val="000000"/>
              </a:solidFill>
              <a:latin typeface="Calibri" panose="020F0502020204030204" pitchFamily="34" charset="0"/>
            </a:endParaRPr>
          </a:p>
          <a:p>
            <a:pPr algn="ctr"/>
            <a:r>
              <a:rPr lang="en-US" b="1"/>
              <a:t>GOAL AREAS:</a:t>
            </a:r>
            <a:endParaRPr lang="en-US" b="1">
              <a:cs typeface="Calibri"/>
            </a:endParaRPr>
          </a:p>
          <a:p>
            <a:pPr algn="ctr">
              <a:lnSpc>
                <a:spcPct val="150000"/>
              </a:lnSpc>
            </a:pPr>
            <a:endParaRPr lang="en-US" sz="1400" b="1">
              <a:solidFill>
                <a:srgbClr val="000000"/>
              </a:solidFill>
              <a:latin typeface="Calibri" panose="020F0502020204030204" pitchFamily="34" charset="0"/>
            </a:endParaRPr>
          </a:p>
          <a:p>
            <a:pPr algn="ctr">
              <a:lnSpc>
                <a:spcPct val="150000"/>
              </a:lnSpc>
            </a:pPr>
            <a:r>
              <a:rPr lang="en-US" sz="1400" b="1">
                <a:solidFill>
                  <a:srgbClr val="000000"/>
                </a:solidFill>
                <a:latin typeface="Calibri"/>
                <a:cs typeface="Calibri"/>
              </a:rPr>
              <a:t>GOAL AREAL 1 – Student Achievement</a:t>
            </a:r>
            <a:endParaRPr lang="en-US"/>
          </a:p>
          <a:p>
            <a:pPr algn="ctr">
              <a:lnSpc>
                <a:spcPct val="150000"/>
              </a:lnSpc>
            </a:pPr>
            <a:r>
              <a:rPr lang="en-US" sz="1400" b="1">
                <a:solidFill>
                  <a:srgbClr val="000000"/>
                </a:solidFill>
                <a:latin typeface="Calibri"/>
                <a:cs typeface="Calibri"/>
              </a:rPr>
              <a:t>GOAL AREA 2- Closing the Gaps</a:t>
            </a:r>
            <a:endParaRPr lang="en-US" sz="1400" b="1" i="0" u="none" strike="noStrike" baseline="0">
              <a:solidFill>
                <a:srgbClr val="000000"/>
              </a:solidFill>
              <a:latin typeface="Calibri" panose="020F0502020204030204" pitchFamily="34" charset="0"/>
              <a:cs typeface="Calibri"/>
            </a:endParaRPr>
          </a:p>
          <a:p>
            <a:pPr algn="ctr">
              <a:lnSpc>
                <a:spcPct val="150000"/>
              </a:lnSpc>
            </a:pPr>
            <a:r>
              <a:rPr lang="en-US" sz="1400" b="1">
                <a:solidFill>
                  <a:srgbClr val="000000"/>
                </a:solidFill>
                <a:latin typeface="Calibri"/>
                <a:cs typeface="Calibri"/>
              </a:rPr>
              <a:t>GOAL AREA 3 – Improve Safety, Public Support, Culture and Climate</a:t>
            </a:r>
            <a:endParaRPr lang="en-US" sz="1400" b="1">
              <a:solidFill>
                <a:srgbClr val="000000"/>
              </a:solidFill>
              <a:latin typeface="Calibri" panose="020F0502020204030204" pitchFamily="34" charset="0"/>
              <a:cs typeface="Calibri" panose="020F0502020204030204" pitchFamily="34" charset="0"/>
            </a:endParaRPr>
          </a:p>
          <a:p>
            <a:pPr algn="ctr">
              <a:lnSpc>
                <a:spcPct val="150000"/>
              </a:lnSpc>
            </a:pPr>
            <a:r>
              <a:rPr lang="en-US" sz="1400" b="1">
                <a:solidFill>
                  <a:srgbClr val="000000"/>
                </a:solidFill>
                <a:latin typeface="Calibri"/>
                <a:cs typeface="Calibri"/>
              </a:rPr>
              <a:t>GOAL AREA 4 – Increase Staff Quality, Recruitment and Retention</a:t>
            </a:r>
            <a:endParaRPr lang="en-US" sz="1400" b="1" i="0" u="none" strike="noStrike" baseline="0">
              <a:solidFill>
                <a:srgbClr val="000000"/>
              </a:solidFill>
              <a:latin typeface="Calibri" panose="020F0502020204030204" pitchFamily="34" charset="0"/>
              <a:cs typeface="Calibri" panose="020F0502020204030204" pitchFamily="34" charset="0"/>
            </a:endParaRPr>
          </a:p>
          <a:p>
            <a:pPr>
              <a:lnSpc>
                <a:spcPct val="150000"/>
              </a:lnSpc>
            </a:pPr>
            <a:endParaRPr lang="en-US" sz="1400" b="1">
              <a:solidFill>
                <a:srgbClr val="000000"/>
              </a:solidFill>
              <a:latin typeface="Calibri" panose="020F0502020204030204" pitchFamily="34" charset="0"/>
              <a:cs typeface="Calibri" panose="020F0502020204030204" pitchFamily="34" charset="0"/>
            </a:endParaRPr>
          </a:p>
          <a:p>
            <a:endParaRPr lang="en-US" sz="1400" b="1" i="0" u="none" strike="noStrike" baseline="0">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endParaRPr lang="en-US" sz="1400" b="1" i="0" u="none" strike="noStrike" baseline="0">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 </a:t>
            </a:r>
            <a:endParaRPr lang="en-US" sz="1400"/>
          </a:p>
        </p:txBody>
      </p:sp>
      <p:sp>
        <p:nvSpPr>
          <p:cNvPr id="2" name="Slide Number Placeholder 1"/>
          <p:cNvSpPr>
            <a:spLocks noGrp="1"/>
          </p:cNvSpPr>
          <p:nvPr>
            <p:ph type="sldNum" sz="quarter" idx="12"/>
          </p:nvPr>
        </p:nvSpPr>
        <p:spPr/>
        <p:txBody>
          <a:bodyPr/>
          <a:lstStyle/>
          <a:p>
            <a:fld id="{236ED5DE-22B7-41E7-A943-79814E858A13}" type="slidenum">
              <a:rPr lang="en-US" smtClean="0"/>
              <a:t>6</a:t>
            </a:fld>
            <a:endParaRPr lang="en-US"/>
          </a:p>
        </p:txBody>
      </p:sp>
    </p:spTree>
    <p:extLst>
      <p:ext uri="{BB962C8B-B14F-4D97-AF65-F5344CB8AC3E}">
        <p14:creationId xmlns:p14="http://schemas.microsoft.com/office/powerpoint/2010/main" val="3114080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3325" y="504497"/>
            <a:ext cx="11303875" cy="5386090"/>
          </a:xfrm>
          <a:prstGeom prst="rect">
            <a:avLst/>
          </a:prstGeom>
        </p:spPr>
        <p:txBody>
          <a:bodyPr wrap="square">
            <a:spAutoFit/>
          </a:bodyPr>
          <a:lstStyle/>
          <a:p>
            <a:pPr algn="ctr"/>
            <a:r>
              <a:rPr lang="en-US" b="1" i="0" u="none" strike="noStrike" baseline="0">
                <a:solidFill>
                  <a:srgbClr val="000000"/>
                </a:solidFill>
                <a:latin typeface="Calibri" panose="020F0502020204030204" pitchFamily="34" charset="0"/>
              </a:rPr>
              <a:t>Title I, Part A </a:t>
            </a:r>
            <a:endParaRPr lang="en-US" b="0" i="0" u="none" strike="noStrike" baseline="0">
              <a:solidFill>
                <a:srgbClr val="000000"/>
              </a:solidFill>
              <a:latin typeface="Calibri" panose="020F0502020204030204" pitchFamily="34" charset="0"/>
            </a:endParaRPr>
          </a:p>
          <a:p>
            <a:pPr algn="ctr"/>
            <a:r>
              <a:rPr lang="en-US" b="1" i="0" u="none" strike="noStrike" baseline="0">
                <a:solidFill>
                  <a:srgbClr val="000000"/>
                </a:solidFill>
                <a:latin typeface="Calibri" panose="020F0502020204030204" pitchFamily="34" charset="0"/>
              </a:rPr>
              <a:t>School wide Components: </a:t>
            </a:r>
            <a:endParaRPr lang="en-US"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1. A comprehensive needs assessment of the entire school(including taking into account the needs of migratory children as defined in section 1309(2)) that is based on information which includes the achievement of children in relation to the State academic content standards and the State student academic achievement standards described in section 1111(b)(1).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2. School wide reform strategies that provide opportunities for all children to meet the State’s proficient and advanced levels of student academic achievement, use effective methods and instructional strategies that are based on scientifically based research, and that include strategies to address the needs of all children in the school, but particularly the needs of low-achieving children and those at risk of not meeting the State student academic achievement standards who are members of the target population of any program that is included in the school wide program.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3. Instruction by highly qualified teachers.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4. In accordance with section 1119 and subsection (a)(4), high-quality and ongoing professional development for teachers, principals, and paraprofessionals and, if appropriate, pupil services personnel, parents, and other staff to enable all children in the school to meet the State’s student academic achievement standards.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5. Strategies to attract high-quality teachers to high-need schools.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6. Strategies to increase parental involvement in accordance with section 1118, such as family literary services.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7. Plans for assisting preschool children in the transition from early childhood programs, such as Head Start, Even Start, Early Reading First, or a State-run preschool program, to local elementary school programs.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8. Measures to include teachers in the decisions regarding the use of academic assessments described in section 1111(b)(3) in order to provide information on, and to improve, the achievement of individual students and the overall instructional program.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9. Activities to ensure that students who experience difficulty mastering the proficient or advanced levels of academic achievement standards required by section 1111(b) (1) shall be provided with effective, timely additional assistance which shall include measures to ensure that student difficulties are identified on a timely basis and to provide sufficient information on which to base effective assistance. </a:t>
            </a:r>
            <a:endParaRPr lang="en-US" sz="1400" b="0"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10. Coordination and integration of Federal, State, and local services and programs, including programs supported under this Act, violence prevention programs, nutrition programs, housing programs, Head Start, adult education, vocational and technical education, and job training. </a:t>
            </a:r>
            <a:endParaRPr lang="en-US" sz="1400" b="0" i="0" u="none" strike="noStrike" baseline="0">
              <a:solidFill>
                <a:srgbClr val="000000"/>
              </a:solidFill>
              <a:latin typeface="Calibri" panose="020F0502020204030204" pitchFamily="34" charset="0"/>
            </a:endParaRPr>
          </a:p>
        </p:txBody>
      </p:sp>
      <p:sp>
        <p:nvSpPr>
          <p:cNvPr id="3" name="Slide Number Placeholder 2"/>
          <p:cNvSpPr>
            <a:spLocks noGrp="1"/>
          </p:cNvSpPr>
          <p:nvPr>
            <p:ph type="sldNum" sz="quarter" idx="12"/>
          </p:nvPr>
        </p:nvSpPr>
        <p:spPr/>
        <p:txBody>
          <a:bodyPr/>
          <a:lstStyle/>
          <a:p>
            <a:fld id="{236ED5DE-22B7-41E7-A943-79814E858A13}" type="slidenum">
              <a:rPr lang="en-US" smtClean="0"/>
              <a:t>7</a:t>
            </a:fld>
            <a:endParaRPr lang="en-US"/>
          </a:p>
        </p:txBody>
      </p:sp>
    </p:spTree>
    <p:extLst>
      <p:ext uri="{BB962C8B-B14F-4D97-AF65-F5344CB8AC3E}">
        <p14:creationId xmlns:p14="http://schemas.microsoft.com/office/powerpoint/2010/main" val="3131070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895850"/>
          </a:xfrm>
        </p:spPr>
        <p:txBody>
          <a:bodyPr vert="horz" lIns="91440" tIns="45720" rIns="91440" bIns="45720" rtlCol="0" anchor="t">
            <a:normAutofit/>
          </a:bodyPr>
          <a:lstStyle/>
          <a:p>
            <a:pPr marL="0" indent="0" algn="ctr">
              <a:buNone/>
            </a:pPr>
            <a:r>
              <a:rPr lang="en-US" b="1" dirty="0"/>
              <a:t>Data Resources Reviewed</a:t>
            </a:r>
          </a:p>
          <a:p>
            <a:pPr marL="514350" indent="-514350">
              <a:buAutoNum type="arabicPeriod"/>
            </a:pPr>
            <a:r>
              <a:rPr lang="en-US" sz="1400" dirty="0"/>
              <a:t>2018- 2019 STAAR Campus Summary Report</a:t>
            </a:r>
            <a:endParaRPr lang="en-US" sz="1400" dirty="0">
              <a:cs typeface="Calibri"/>
            </a:endParaRPr>
          </a:p>
          <a:p>
            <a:pPr marL="514350" indent="-514350">
              <a:buAutoNum type="arabicPeriod" startAt="2"/>
            </a:pPr>
            <a:r>
              <a:rPr lang="en-US" sz="1400" dirty="0"/>
              <a:t>TPRI, </a:t>
            </a:r>
            <a:r>
              <a:rPr lang="en-US" sz="1400" dirty="0" err="1"/>
              <a:t>Tejas</a:t>
            </a:r>
            <a:r>
              <a:rPr lang="en-US" sz="1400" dirty="0"/>
              <a:t> Lee, C-PALLS+</a:t>
            </a:r>
            <a:endParaRPr lang="en-US" sz="1400" dirty="0">
              <a:cs typeface="Calibri"/>
            </a:endParaRPr>
          </a:p>
          <a:p>
            <a:pPr marL="0" indent="0">
              <a:buNone/>
            </a:pPr>
            <a:r>
              <a:rPr lang="en-US" sz="1400" dirty="0"/>
              <a:t>3.     2019-20 Attendance</a:t>
            </a:r>
            <a:endParaRPr lang="en-US" sz="1400" dirty="0">
              <a:cs typeface="Calibri"/>
            </a:endParaRPr>
          </a:p>
          <a:p>
            <a:pPr marL="0" indent="0">
              <a:buNone/>
            </a:pPr>
            <a:r>
              <a:rPr lang="en-US" sz="1400" dirty="0"/>
              <a:t>4.     Discipline Referrals</a:t>
            </a:r>
            <a:endParaRPr lang="en-US" sz="1400" dirty="0">
              <a:cs typeface="Calibri"/>
            </a:endParaRPr>
          </a:p>
          <a:p>
            <a:pPr marL="0" indent="0">
              <a:buNone/>
            </a:pPr>
            <a:r>
              <a:rPr lang="en-US" sz="1400" dirty="0"/>
              <a:t>5.     PEIMS Demographics</a:t>
            </a:r>
            <a:endParaRPr lang="en-US" sz="1400" dirty="0">
              <a:cs typeface="Calibri"/>
            </a:endParaRPr>
          </a:p>
          <a:p>
            <a:pPr marL="0" indent="0">
              <a:buNone/>
            </a:pPr>
            <a:r>
              <a:rPr lang="en-US" sz="1400" dirty="0"/>
              <a:t>6.     Parental Involvement Data</a:t>
            </a:r>
            <a:endParaRPr lang="en-US" sz="1400" dirty="0">
              <a:cs typeface="Calibri"/>
            </a:endParaRPr>
          </a:p>
          <a:p>
            <a:pPr marL="0" indent="0">
              <a:buNone/>
            </a:pPr>
            <a:r>
              <a:rPr lang="en-US" sz="1400" dirty="0"/>
              <a:t>7.     Professional Development Plan</a:t>
            </a:r>
            <a:endParaRPr lang="en-US" sz="1400" dirty="0">
              <a:cs typeface="Calibri"/>
            </a:endParaRPr>
          </a:p>
          <a:p>
            <a:pPr marL="0" indent="0">
              <a:buNone/>
            </a:pPr>
            <a:r>
              <a:rPr lang="en-US" sz="1400" dirty="0"/>
              <a:t>8.     Teacher Certifications</a:t>
            </a:r>
            <a:endParaRPr lang="en-US" sz="1400" dirty="0">
              <a:cs typeface="Calibri"/>
            </a:endParaRPr>
          </a:p>
          <a:p>
            <a:pPr marL="0" indent="0">
              <a:buNone/>
            </a:pPr>
            <a:r>
              <a:rPr lang="en-US" sz="1400" dirty="0"/>
              <a:t>9.     TELPAS Scores</a:t>
            </a:r>
            <a:endParaRPr lang="en-US" sz="1400" dirty="0">
              <a:cs typeface="Calibri"/>
            </a:endParaRPr>
          </a:p>
          <a:p>
            <a:pPr marL="0" indent="0">
              <a:buNone/>
            </a:pPr>
            <a:r>
              <a:rPr lang="en-US" sz="1400" dirty="0"/>
              <a:t>10.   Technology Inventories</a:t>
            </a:r>
            <a:endParaRPr lang="en-US" sz="1400" dirty="0">
              <a:cs typeface="Calibri"/>
            </a:endParaRPr>
          </a:p>
          <a:p>
            <a:pPr marL="457200" indent="-457200">
              <a:buAutoNum type="arabicPeriod" startAt="11"/>
            </a:pPr>
            <a:r>
              <a:rPr lang="en-US" sz="1400" dirty="0"/>
              <a:t>PBMAS</a:t>
            </a:r>
            <a:endParaRPr lang="en-US" sz="1400" dirty="0">
              <a:cs typeface="Calibri"/>
            </a:endParaRPr>
          </a:p>
          <a:p>
            <a:pPr marL="457200" indent="-457200">
              <a:buAutoNum type="arabicPeriod" startAt="11"/>
            </a:pPr>
            <a:r>
              <a:rPr lang="en-US" sz="1400" dirty="0">
                <a:cs typeface="Calibri"/>
              </a:rPr>
              <a:t>TEEMS</a:t>
            </a:r>
            <a:endParaRPr lang="en-US" sz="1400" dirty="0"/>
          </a:p>
          <a:p>
            <a:pPr marL="457200" indent="-457200">
              <a:buAutoNum type="arabicPeriod" startAt="11"/>
            </a:pPr>
            <a:r>
              <a:rPr lang="en-US" sz="1400" dirty="0"/>
              <a:t>Software Reports: Summit K-12, AR, Living with Science, Galaxy Learning, </a:t>
            </a:r>
            <a:r>
              <a:rPr lang="en-US" sz="1400" dirty="0" err="1"/>
              <a:t>Gradecam</a:t>
            </a:r>
            <a:r>
              <a:rPr lang="en-US" sz="1400" dirty="0"/>
              <a:t>, </a:t>
            </a:r>
            <a:r>
              <a:rPr lang="en-US" sz="1400" dirty="0" err="1"/>
              <a:t>Istation</a:t>
            </a:r>
            <a:r>
              <a:rPr lang="en-US" sz="1400" dirty="0"/>
              <a:t>, Imagine Math</a:t>
            </a:r>
            <a:endParaRPr lang="en-US" sz="1400" dirty="0">
              <a:cs typeface="Calibri"/>
            </a:endParaRPr>
          </a:p>
          <a:p>
            <a:pPr marL="0" indent="0">
              <a:buNone/>
            </a:pPr>
            <a:endParaRPr lang="en-US" sz="2300" dirty="0"/>
          </a:p>
          <a:p>
            <a:pPr marL="514350" indent="-514350">
              <a:buFont typeface="+mj-lt"/>
              <a:buAutoNum type="arabicPeriod"/>
            </a:pPr>
            <a:endParaRPr lang="en-US" dirty="0"/>
          </a:p>
          <a:p>
            <a:pPr marL="0" indent="0">
              <a:buNone/>
            </a:pPr>
            <a:endParaRPr lang="en-US" dirty="0"/>
          </a:p>
        </p:txBody>
      </p:sp>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8</a:t>
            </a:fld>
            <a:endParaRPr lang="en-US"/>
          </a:p>
        </p:txBody>
      </p:sp>
    </p:spTree>
    <p:extLst>
      <p:ext uri="{BB962C8B-B14F-4D97-AF65-F5344CB8AC3E}">
        <p14:creationId xmlns:p14="http://schemas.microsoft.com/office/powerpoint/2010/main" val="3997742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9</a:t>
            </a:fld>
            <a:endParaRPr lang="en-US"/>
          </a:p>
        </p:txBody>
      </p:sp>
      <p:graphicFrame>
        <p:nvGraphicFramePr>
          <p:cNvPr id="10" name="Table 10">
            <a:extLst>
              <a:ext uri="{FF2B5EF4-FFF2-40B4-BE49-F238E27FC236}">
                <a16:creationId xmlns:a16="http://schemas.microsoft.com/office/drawing/2014/main" id="{533BA65B-A8DC-4D7E-95D2-7DC38052EC3F}"/>
              </a:ext>
            </a:extLst>
          </p:cNvPr>
          <p:cNvGraphicFramePr>
            <a:graphicFrameLocks noGrp="1"/>
          </p:cNvGraphicFramePr>
          <p:nvPr>
            <p:ph idx="1"/>
            <p:extLst>
              <p:ext uri="{D42A27DB-BD31-4B8C-83A1-F6EECF244321}">
                <p14:modId xmlns:p14="http://schemas.microsoft.com/office/powerpoint/2010/main" val="821647999"/>
              </p:ext>
            </p:extLst>
          </p:nvPr>
        </p:nvGraphicFramePr>
        <p:xfrm>
          <a:off x="838200" y="1825625"/>
          <a:ext cx="10874344" cy="3139440"/>
        </p:xfrm>
        <a:graphic>
          <a:graphicData uri="http://schemas.openxmlformats.org/drawingml/2006/table">
            <a:tbl>
              <a:tblPr firstRow="1" bandRow="1">
                <a:tableStyleId>{5C22544A-7EE6-4342-B048-85BDC9FD1C3A}</a:tableStyleId>
              </a:tblPr>
              <a:tblGrid>
                <a:gridCol w="1553476">
                  <a:extLst>
                    <a:ext uri="{9D8B030D-6E8A-4147-A177-3AD203B41FA5}">
                      <a16:colId xmlns:a16="http://schemas.microsoft.com/office/drawing/2014/main" val="235377189"/>
                    </a:ext>
                  </a:extLst>
                </a:gridCol>
                <a:gridCol w="776739">
                  <a:extLst>
                    <a:ext uri="{9D8B030D-6E8A-4147-A177-3AD203B41FA5}">
                      <a16:colId xmlns:a16="http://schemas.microsoft.com/office/drawing/2014/main" val="4042505751"/>
                    </a:ext>
                  </a:extLst>
                </a:gridCol>
                <a:gridCol w="776739">
                  <a:extLst>
                    <a:ext uri="{9D8B030D-6E8A-4147-A177-3AD203B41FA5}">
                      <a16:colId xmlns:a16="http://schemas.microsoft.com/office/drawing/2014/main" val="1821580105"/>
                    </a:ext>
                  </a:extLst>
                </a:gridCol>
                <a:gridCol w="776739">
                  <a:extLst>
                    <a:ext uri="{9D8B030D-6E8A-4147-A177-3AD203B41FA5}">
                      <a16:colId xmlns:a16="http://schemas.microsoft.com/office/drawing/2014/main" val="3189228612"/>
                    </a:ext>
                  </a:extLst>
                </a:gridCol>
                <a:gridCol w="776739">
                  <a:extLst>
                    <a:ext uri="{9D8B030D-6E8A-4147-A177-3AD203B41FA5}">
                      <a16:colId xmlns:a16="http://schemas.microsoft.com/office/drawing/2014/main" val="1644810306"/>
                    </a:ext>
                  </a:extLst>
                </a:gridCol>
                <a:gridCol w="776739">
                  <a:extLst>
                    <a:ext uri="{9D8B030D-6E8A-4147-A177-3AD203B41FA5}">
                      <a16:colId xmlns:a16="http://schemas.microsoft.com/office/drawing/2014/main" val="2494197433"/>
                    </a:ext>
                  </a:extLst>
                </a:gridCol>
                <a:gridCol w="776739">
                  <a:extLst>
                    <a:ext uri="{9D8B030D-6E8A-4147-A177-3AD203B41FA5}">
                      <a16:colId xmlns:a16="http://schemas.microsoft.com/office/drawing/2014/main" val="869148338"/>
                    </a:ext>
                  </a:extLst>
                </a:gridCol>
                <a:gridCol w="776739">
                  <a:extLst>
                    <a:ext uri="{9D8B030D-6E8A-4147-A177-3AD203B41FA5}">
                      <a16:colId xmlns:a16="http://schemas.microsoft.com/office/drawing/2014/main" val="2625047093"/>
                    </a:ext>
                  </a:extLst>
                </a:gridCol>
                <a:gridCol w="776739">
                  <a:extLst>
                    <a:ext uri="{9D8B030D-6E8A-4147-A177-3AD203B41FA5}">
                      <a16:colId xmlns:a16="http://schemas.microsoft.com/office/drawing/2014/main" val="690374020"/>
                    </a:ext>
                  </a:extLst>
                </a:gridCol>
                <a:gridCol w="776739">
                  <a:extLst>
                    <a:ext uri="{9D8B030D-6E8A-4147-A177-3AD203B41FA5}">
                      <a16:colId xmlns:a16="http://schemas.microsoft.com/office/drawing/2014/main" val="3852064042"/>
                    </a:ext>
                  </a:extLst>
                </a:gridCol>
                <a:gridCol w="840460">
                  <a:extLst>
                    <a:ext uri="{9D8B030D-6E8A-4147-A177-3AD203B41FA5}">
                      <a16:colId xmlns:a16="http://schemas.microsoft.com/office/drawing/2014/main" val="2571975811"/>
                    </a:ext>
                  </a:extLst>
                </a:gridCol>
                <a:gridCol w="713018">
                  <a:extLst>
                    <a:ext uri="{9D8B030D-6E8A-4147-A177-3AD203B41FA5}">
                      <a16:colId xmlns:a16="http://schemas.microsoft.com/office/drawing/2014/main" val="1624481778"/>
                    </a:ext>
                  </a:extLst>
                </a:gridCol>
                <a:gridCol w="776739">
                  <a:extLst>
                    <a:ext uri="{9D8B030D-6E8A-4147-A177-3AD203B41FA5}">
                      <a16:colId xmlns:a16="http://schemas.microsoft.com/office/drawing/2014/main" val="794632485"/>
                    </a:ext>
                  </a:extLst>
                </a:gridCol>
              </a:tblGrid>
              <a:tr h="370840">
                <a:tc gridSpan="13">
                  <a:txBody>
                    <a:bodyPr/>
                    <a:lstStyle/>
                    <a:p>
                      <a:pPr algn="ctr"/>
                      <a:r>
                        <a:rPr lang="en-US" dirty="0"/>
                        <a:t>% in MASTERS LEVEL</a:t>
                      </a:r>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504355840"/>
                  </a:ext>
                </a:extLst>
              </a:tr>
              <a:tr h="370840">
                <a:tc>
                  <a:txBody>
                    <a:bodyPr/>
                    <a:lstStyle/>
                    <a:p>
                      <a:r>
                        <a:rPr lang="en-US" b="1" dirty="0">
                          <a:solidFill>
                            <a:schemeClr val="bg1"/>
                          </a:solidFill>
                        </a:rPr>
                        <a:t>Subject</a:t>
                      </a:r>
                    </a:p>
                  </a:txBody>
                  <a:tcPr>
                    <a:solidFill>
                      <a:schemeClr val="accent5">
                        <a:lumMod val="75000"/>
                      </a:schemeClr>
                    </a:solidFill>
                  </a:tcPr>
                </a:tc>
                <a:tc gridSpan="2">
                  <a:txBody>
                    <a:bodyPr/>
                    <a:lstStyle/>
                    <a:p>
                      <a:r>
                        <a:rPr lang="en-US" b="1" dirty="0">
                          <a:solidFill>
                            <a:schemeClr val="bg1"/>
                          </a:solidFill>
                        </a:rPr>
                        <a:t>Escobar</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Special 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Continuously Enrolled</a:t>
                      </a:r>
                    </a:p>
                  </a:txBody>
                  <a:tcPr>
                    <a:solidFill>
                      <a:schemeClr val="accent5">
                        <a:lumMod val="75000"/>
                      </a:schemeClr>
                    </a:solidFill>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Non-Continuously Enrolled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Eco. Disadvantaged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EL</a:t>
                      </a:r>
                    </a:p>
                  </a:txBody>
                  <a:tcPr>
                    <a:solidFill>
                      <a:schemeClr val="accent5">
                        <a:lumMod val="75000"/>
                      </a:schemeClr>
                    </a:solidFill>
                  </a:tcPr>
                </a:tc>
                <a:tc hMerge="1">
                  <a:txBody>
                    <a:bodyPr/>
                    <a:lstStyle/>
                    <a:p>
                      <a:endParaRPr lang="en-US"/>
                    </a:p>
                  </a:txBody>
                  <a:tcPr/>
                </a:tc>
                <a:extLst>
                  <a:ext uri="{0D108BD9-81ED-4DB2-BD59-A6C34878D82A}">
                    <a16:rowId xmlns:a16="http://schemas.microsoft.com/office/drawing/2014/main" val="3907104608"/>
                  </a:ext>
                </a:extLst>
              </a:tr>
              <a:tr h="370840">
                <a:tc>
                  <a:txBody>
                    <a:bodyPr/>
                    <a:lstStyle/>
                    <a:p>
                      <a:endParaRPr lang="en-US" dirty="0"/>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extLst>
                  <a:ext uri="{0D108BD9-81ED-4DB2-BD59-A6C34878D82A}">
                    <a16:rowId xmlns:a16="http://schemas.microsoft.com/office/drawing/2014/main" val="1155116766"/>
                  </a:ext>
                </a:extLst>
              </a:tr>
              <a:tr h="370840">
                <a:tc>
                  <a:txBody>
                    <a:bodyPr/>
                    <a:lstStyle/>
                    <a:p>
                      <a:r>
                        <a:rPr lang="en-US" dirty="0"/>
                        <a:t>Reading</a:t>
                      </a:r>
                    </a:p>
                  </a:txBody>
                  <a:tcPr/>
                </a:tc>
                <a:tc>
                  <a:txBody>
                    <a:bodyPr/>
                    <a:lstStyle/>
                    <a:p>
                      <a:pPr algn="ctr"/>
                      <a:r>
                        <a:rPr lang="en-US" dirty="0"/>
                        <a:t>29</a:t>
                      </a:r>
                    </a:p>
                  </a:txBody>
                  <a:tcPr/>
                </a:tc>
                <a:tc>
                  <a:txBody>
                    <a:bodyPr/>
                    <a:lstStyle/>
                    <a:p>
                      <a:pPr algn="ctr"/>
                      <a:r>
                        <a:rPr lang="en-US" dirty="0"/>
                        <a:t>32</a:t>
                      </a:r>
                    </a:p>
                  </a:txBody>
                  <a:tcPr/>
                </a:tc>
                <a:tc>
                  <a:txBody>
                    <a:bodyPr/>
                    <a:lstStyle/>
                    <a:p>
                      <a:pPr algn="ctr"/>
                      <a:r>
                        <a:rPr lang="en-US" dirty="0"/>
                        <a:t>21</a:t>
                      </a:r>
                    </a:p>
                  </a:txBody>
                  <a:tcPr/>
                </a:tc>
                <a:tc>
                  <a:txBody>
                    <a:bodyPr/>
                    <a:lstStyle/>
                    <a:p>
                      <a:pPr algn="ctr"/>
                      <a:r>
                        <a:rPr lang="en-US" dirty="0"/>
                        <a:t>25</a:t>
                      </a:r>
                    </a:p>
                  </a:txBody>
                  <a:tcPr/>
                </a:tc>
                <a:tc>
                  <a:txBody>
                    <a:bodyPr/>
                    <a:lstStyle/>
                    <a:p>
                      <a:pPr algn="ctr"/>
                      <a:r>
                        <a:rPr lang="en-US" dirty="0"/>
                        <a:t>30</a:t>
                      </a:r>
                    </a:p>
                  </a:txBody>
                  <a:tcPr/>
                </a:tc>
                <a:tc>
                  <a:txBody>
                    <a:bodyPr/>
                    <a:lstStyle/>
                    <a:p>
                      <a:pPr algn="ctr"/>
                      <a:r>
                        <a:rPr lang="en-US" dirty="0"/>
                        <a:t>30</a:t>
                      </a:r>
                    </a:p>
                  </a:txBody>
                  <a:tcPr/>
                </a:tc>
                <a:tc>
                  <a:txBody>
                    <a:bodyPr/>
                    <a:lstStyle/>
                    <a:p>
                      <a:pPr algn="ctr"/>
                      <a:r>
                        <a:rPr lang="en-US" dirty="0"/>
                        <a:t>24</a:t>
                      </a:r>
                    </a:p>
                  </a:txBody>
                  <a:tcPr/>
                </a:tc>
                <a:tc>
                  <a:txBody>
                    <a:bodyPr/>
                    <a:lstStyle/>
                    <a:p>
                      <a:pPr algn="ctr"/>
                      <a:r>
                        <a:rPr lang="en-US" dirty="0"/>
                        <a:t>39</a:t>
                      </a:r>
                    </a:p>
                  </a:txBody>
                  <a:tcPr/>
                </a:tc>
                <a:tc>
                  <a:txBody>
                    <a:bodyPr/>
                    <a:lstStyle/>
                    <a:p>
                      <a:pPr algn="ctr"/>
                      <a:r>
                        <a:rPr lang="en-US" dirty="0"/>
                        <a:t>30</a:t>
                      </a:r>
                    </a:p>
                  </a:txBody>
                  <a:tcPr/>
                </a:tc>
                <a:tc>
                  <a:txBody>
                    <a:bodyPr/>
                    <a:lstStyle/>
                    <a:p>
                      <a:pPr algn="ctr"/>
                      <a:r>
                        <a:rPr lang="en-US" dirty="0"/>
                        <a:t>32</a:t>
                      </a:r>
                    </a:p>
                  </a:txBody>
                  <a:tcPr/>
                </a:tc>
                <a:tc>
                  <a:txBody>
                    <a:bodyPr/>
                    <a:lstStyle/>
                    <a:p>
                      <a:pPr algn="ctr"/>
                      <a:r>
                        <a:rPr lang="en-US" dirty="0"/>
                        <a:t>34</a:t>
                      </a:r>
                    </a:p>
                  </a:txBody>
                  <a:tcPr/>
                </a:tc>
                <a:tc>
                  <a:txBody>
                    <a:bodyPr/>
                    <a:lstStyle/>
                    <a:p>
                      <a:pPr algn="ctr"/>
                      <a:r>
                        <a:rPr lang="en-US" dirty="0"/>
                        <a:t>41</a:t>
                      </a:r>
                    </a:p>
                  </a:txBody>
                  <a:tcPr/>
                </a:tc>
                <a:extLst>
                  <a:ext uri="{0D108BD9-81ED-4DB2-BD59-A6C34878D82A}">
                    <a16:rowId xmlns:a16="http://schemas.microsoft.com/office/drawing/2014/main" val="1701554879"/>
                  </a:ext>
                </a:extLst>
              </a:tr>
              <a:tr h="370840">
                <a:tc>
                  <a:txBody>
                    <a:bodyPr/>
                    <a:lstStyle/>
                    <a:p>
                      <a:r>
                        <a:rPr lang="en-US" dirty="0"/>
                        <a:t>Math</a:t>
                      </a:r>
                    </a:p>
                  </a:txBody>
                  <a:tcPr/>
                </a:tc>
                <a:tc>
                  <a:txBody>
                    <a:bodyPr/>
                    <a:lstStyle/>
                    <a:p>
                      <a:pPr algn="ctr"/>
                      <a:r>
                        <a:rPr lang="en-US" dirty="0"/>
                        <a:t>39</a:t>
                      </a:r>
                    </a:p>
                  </a:txBody>
                  <a:tcPr/>
                </a:tc>
                <a:tc>
                  <a:txBody>
                    <a:bodyPr/>
                    <a:lstStyle/>
                    <a:p>
                      <a:pPr algn="ctr"/>
                      <a:r>
                        <a:rPr lang="en-US" dirty="0">
                          <a:highlight>
                            <a:srgbClr val="FF7C80"/>
                          </a:highlight>
                        </a:rPr>
                        <a:t>36</a:t>
                      </a:r>
                    </a:p>
                  </a:txBody>
                  <a:tcPr/>
                </a:tc>
                <a:tc>
                  <a:txBody>
                    <a:bodyPr/>
                    <a:lstStyle/>
                    <a:p>
                      <a:pPr algn="ctr"/>
                      <a:r>
                        <a:rPr lang="en-US" dirty="0"/>
                        <a:t>21</a:t>
                      </a:r>
                    </a:p>
                  </a:txBody>
                  <a:tcPr/>
                </a:tc>
                <a:tc>
                  <a:txBody>
                    <a:bodyPr/>
                    <a:lstStyle/>
                    <a:p>
                      <a:pPr algn="ctr"/>
                      <a:r>
                        <a:rPr lang="en-US" dirty="0"/>
                        <a:t>21</a:t>
                      </a:r>
                    </a:p>
                  </a:txBody>
                  <a:tcPr/>
                </a:tc>
                <a:tc>
                  <a:txBody>
                    <a:bodyPr/>
                    <a:lstStyle/>
                    <a:p>
                      <a:pPr algn="ctr"/>
                      <a:r>
                        <a:rPr lang="en-US" dirty="0"/>
                        <a:t>41</a:t>
                      </a:r>
                    </a:p>
                  </a:txBody>
                  <a:tcPr/>
                </a:tc>
                <a:tc>
                  <a:txBody>
                    <a:bodyPr/>
                    <a:lstStyle/>
                    <a:p>
                      <a:pPr algn="ctr"/>
                      <a:r>
                        <a:rPr lang="en-US" dirty="0">
                          <a:highlight>
                            <a:srgbClr val="FF7C80"/>
                          </a:highlight>
                        </a:rPr>
                        <a:t>36</a:t>
                      </a:r>
                    </a:p>
                  </a:txBody>
                  <a:tcPr/>
                </a:tc>
                <a:tc>
                  <a:txBody>
                    <a:bodyPr/>
                    <a:lstStyle/>
                    <a:p>
                      <a:pPr algn="ctr"/>
                      <a:r>
                        <a:rPr lang="en-US" dirty="0"/>
                        <a:t>30</a:t>
                      </a:r>
                    </a:p>
                  </a:txBody>
                  <a:tcPr/>
                </a:tc>
                <a:tc>
                  <a:txBody>
                    <a:bodyPr/>
                    <a:lstStyle/>
                    <a:p>
                      <a:pPr algn="ctr"/>
                      <a:r>
                        <a:rPr lang="en-US" dirty="0"/>
                        <a:t>34</a:t>
                      </a:r>
                    </a:p>
                  </a:txBody>
                  <a:tcPr/>
                </a:tc>
                <a:tc>
                  <a:txBody>
                    <a:bodyPr/>
                    <a:lstStyle/>
                    <a:p>
                      <a:pPr algn="ctr"/>
                      <a:r>
                        <a:rPr lang="en-US" dirty="0"/>
                        <a:t>38</a:t>
                      </a:r>
                    </a:p>
                  </a:txBody>
                  <a:tcPr/>
                </a:tc>
                <a:tc>
                  <a:txBody>
                    <a:bodyPr/>
                    <a:lstStyle/>
                    <a:p>
                      <a:pPr algn="ctr"/>
                      <a:r>
                        <a:rPr lang="en-US" dirty="0">
                          <a:highlight>
                            <a:srgbClr val="FF7C80"/>
                          </a:highlight>
                        </a:rPr>
                        <a:t>35</a:t>
                      </a:r>
                    </a:p>
                  </a:txBody>
                  <a:tcPr/>
                </a:tc>
                <a:tc>
                  <a:txBody>
                    <a:bodyPr/>
                    <a:lstStyle/>
                    <a:p>
                      <a:pPr algn="ctr"/>
                      <a:r>
                        <a:rPr lang="en-US" dirty="0"/>
                        <a:t>45</a:t>
                      </a:r>
                    </a:p>
                  </a:txBody>
                  <a:tcPr/>
                </a:tc>
                <a:tc>
                  <a:txBody>
                    <a:bodyPr/>
                    <a:lstStyle/>
                    <a:p>
                      <a:pPr algn="ctr"/>
                      <a:r>
                        <a:rPr lang="en-US" dirty="0">
                          <a:highlight>
                            <a:srgbClr val="FF7C80"/>
                          </a:highlight>
                        </a:rPr>
                        <a:t>40</a:t>
                      </a:r>
                    </a:p>
                  </a:txBody>
                  <a:tcPr/>
                </a:tc>
                <a:extLst>
                  <a:ext uri="{0D108BD9-81ED-4DB2-BD59-A6C34878D82A}">
                    <a16:rowId xmlns:a16="http://schemas.microsoft.com/office/drawing/2014/main" val="2497205815"/>
                  </a:ext>
                </a:extLst>
              </a:tr>
              <a:tr h="370840">
                <a:tc>
                  <a:txBody>
                    <a:bodyPr/>
                    <a:lstStyle/>
                    <a:p>
                      <a:r>
                        <a:rPr lang="en-US" dirty="0"/>
                        <a:t>Writing</a:t>
                      </a:r>
                    </a:p>
                  </a:txBody>
                  <a:tcPr/>
                </a:tc>
                <a:tc>
                  <a:txBody>
                    <a:bodyPr/>
                    <a:lstStyle/>
                    <a:p>
                      <a:pPr algn="ctr"/>
                      <a:r>
                        <a:rPr lang="en-US" dirty="0"/>
                        <a:t>31</a:t>
                      </a:r>
                    </a:p>
                  </a:txBody>
                  <a:tcPr/>
                </a:tc>
                <a:tc>
                  <a:txBody>
                    <a:bodyPr/>
                    <a:lstStyle/>
                    <a:p>
                      <a:pPr algn="ctr"/>
                      <a:r>
                        <a:rPr lang="en-US" dirty="0">
                          <a:highlight>
                            <a:srgbClr val="FF7C80"/>
                          </a:highlight>
                        </a:rPr>
                        <a:t>20</a:t>
                      </a:r>
                    </a:p>
                  </a:txBody>
                  <a:tcPr/>
                </a:tc>
                <a:tc>
                  <a:txBody>
                    <a:bodyPr/>
                    <a:lstStyle/>
                    <a:p>
                      <a:pPr algn="ctr"/>
                      <a:r>
                        <a:rPr lang="en-US" dirty="0"/>
                        <a:t>30</a:t>
                      </a:r>
                    </a:p>
                  </a:txBody>
                  <a:tcPr/>
                </a:tc>
                <a:tc>
                  <a:txBody>
                    <a:bodyPr/>
                    <a:lstStyle/>
                    <a:p>
                      <a:pPr algn="ctr"/>
                      <a:r>
                        <a:rPr lang="en-US" dirty="0">
                          <a:highlight>
                            <a:srgbClr val="FF7C80"/>
                          </a:highlight>
                        </a:rPr>
                        <a:t>0</a:t>
                      </a:r>
                    </a:p>
                  </a:txBody>
                  <a:tcPr/>
                </a:tc>
                <a:tc>
                  <a:txBody>
                    <a:bodyPr/>
                    <a:lstStyle/>
                    <a:p>
                      <a:pPr algn="ctr"/>
                      <a:r>
                        <a:rPr lang="en-US" dirty="0"/>
                        <a:t>31</a:t>
                      </a:r>
                    </a:p>
                  </a:txBody>
                  <a:tcPr/>
                </a:tc>
                <a:tc>
                  <a:txBody>
                    <a:bodyPr/>
                    <a:lstStyle/>
                    <a:p>
                      <a:pPr algn="ctr"/>
                      <a:r>
                        <a:rPr lang="en-US" dirty="0">
                          <a:highlight>
                            <a:srgbClr val="FF7C80"/>
                          </a:highlight>
                        </a:rPr>
                        <a:t>20</a:t>
                      </a:r>
                    </a:p>
                  </a:txBody>
                  <a:tcPr/>
                </a:tc>
                <a:tc>
                  <a:txBody>
                    <a:bodyPr/>
                    <a:lstStyle/>
                    <a:p>
                      <a:pPr algn="ctr"/>
                      <a:r>
                        <a:rPr lang="en-US" dirty="0"/>
                        <a:t>31</a:t>
                      </a:r>
                    </a:p>
                  </a:txBody>
                  <a:tcPr/>
                </a:tc>
                <a:tc>
                  <a:txBody>
                    <a:bodyPr/>
                    <a:lstStyle/>
                    <a:p>
                      <a:pPr algn="ctr"/>
                      <a:r>
                        <a:rPr lang="en-US" dirty="0">
                          <a:highlight>
                            <a:srgbClr val="FF7C80"/>
                          </a:highlight>
                        </a:rPr>
                        <a:t>19</a:t>
                      </a:r>
                    </a:p>
                  </a:txBody>
                  <a:tcPr/>
                </a:tc>
                <a:tc>
                  <a:txBody>
                    <a:bodyPr/>
                    <a:lstStyle/>
                    <a:p>
                      <a:pPr algn="ctr"/>
                      <a:r>
                        <a:rPr lang="en-US" dirty="0"/>
                        <a:t>31</a:t>
                      </a:r>
                    </a:p>
                  </a:txBody>
                  <a:tcPr/>
                </a:tc>
                <a:tc>
                  <a:txBody>
                    <a:bodyPr/>
                    <a:lstStyle/>
                    <a:p>
                      <a:pPr algn="ctr"/>
                      <a:r>
                        <a:rPr lang="en-US" dirty="0">
                          <a:highlight>
                            <a:srgbClr val="FF7C80"/>
                          </a:highlight>
                        </a:rPr>
                        <a:t>22</a:t>
                      </a:r>
                    </a:p>
                  </a:txBody>
                  <a:tcPr/>
                </a:tc>
                <a:tc>
                  <a:txBody>
                    <a:bodyPr/>
                    <a:lstStyle/>
                    <a:p>
                      <a:pPr algn="ctr"/>
                      <a:r>
                        <a:rPr lang="en-US" dirty="0"/>
                        <a:t>53</a:t>
                      </a:r>
                    </a:p>
                  </a:txBody>
                  <a:tcPr/>
                </a:tc>
                <a:tc>
                  <a:txBody>
                    <a:bodyPr/>
                    <a:lstStyle/>
                    <a:p>
                      <a:pPr algn="ctr"/>
                      <a:r>
                        <a:rPr lang="en-US" dirty="0">
                          <a:highlight>
                            <a:srgbClr val="FF7C80"/>
                          </a:highlight>
                        </a:rPr>
                        <a:t>33</a:t>
                      </a:r>
                    </a:p>
                  </a:txBody>
                  <a:tcPr/>
                </a:tc>
                <a:extLst>
                  <a:ext uri="{0D108BD9-81ED-4DB2-BD59-A6C34878D82A}">
                    <a16:rowId xmlns:a16="http://schemas.microsoft.com/office/drawing/2014/main" val="2107908602"/>
                  </a:ext>
                </a:extLst>
              </a:tr>
              <a:tr h="370840">
                <a:tc>
                  <a:txBody>
                    <a:bodyPr/>
                    <a:lstStyle/>
                    <a:p>
                      <a:r>
                        <a:rPr lang="en-US" dirty="0"/>
                        <a:t>Science</a:t>
                      </a:r>
                    </a:p>
                  </a:txBody>
                  <a:tcPr/>
                </a:tc>
                <a:tc>
                  <a:txBody>
                    <a:bodyPr/>
                    <a:lstStyle/>
                    <a:p>
                      <a:pPr algn="ctr"/>
                      <a:r>
                        <a:rPr lang="en-US" dirty="0"/>
                        <a:t>15</a:t>
                      </a:r>
                    </a:p>
                  </a:txBody>
                  <a:tcPr/>
                </a:tc>
                <a:tc>
                  <a:txBody>
                    <a:bodyPr/>
                    <a:lstStyle/>
                    <a:p>
                      <a:pPr algn="ctr"/>
                      <a:r>
                        <a:rPr lang="en-US" dirty="0"/>
                        <a:t>29</a:t>
                      </a:r>
                    </a:p>
                  </a:txBody>
                  <a:tcPr/>
                </a:tc>
                <a:tc>
                  <a:txBody>
                    <a:bodyPr/>
                    <a:lstStyle/>
                    <a:p>
                      <a:pPr algn="ctr"/>
                      <a:r>
                        <a:rPr lang="en-US" dirty="0"/>
                        <a:t>0</a:t>
                      </a:r>
                    </a:p>
                  </a:txBody>
                  <a:tcPr/>
                </a:tc>
                <a:tc>
                  <a:txBody>
                    <a:bodyPr/>
                    <a:lstStyle/>
                    <a:p>
                      <a:pPr algn="ctr"/>
                      <a:r>
                        <a:rPr lang="en-US" dirty="0"/>
                        <a:t>38</a:t>
                      </a:r>
                    </a:p>
                  </a:txBody>
                  <a:tcPr/>
                </a:tc>
                <a:tc>
                  <a:txBody>
                    <a:bodyPr/>
                    <a:lstStyle/>
                    <a:p>
                      <a:pPr algn="ctr"/>
                      <a:r>
                        <a:rPr lang="en-US" dirty="0"/>
                        <a:t>16</a:t>
                      </a:r>
                    </a:p>
                  </a:txBody>
                  <a:tcPr/>
                </a:tc>
                <a:tc>
                  <a:txBody>
                    <a:bodyPr/>
                    <a:lstStyle/>
                    <a:p>
                      <a:pPr algn="ctr"/>
                      <a:r>
                        <a:rPr lang="en-US" dirty="0"/>
                        <a:t>33</a:t>
                      </a:r>
                    </a:p>
                  </a:txBody>
                  <a:tcPr/>
                </a:tc>
                <a:tc>
                  <a:txBody>
                    <a:bodyPr/>
                    <a:lstStyle/>
                    <a:p>
                      <a:pPr algn="ctr"/>
                      <a:r>
                        <a:rPr lang="en-US" dirty="0"/>
                        <a:t>12</a:t>
                      </a:r>
                    </a:p>
                  </a:txBody>
                  <a:tcPr/>
                </a:tc>
                <a:tc>
                  <a:txBody>
                    <a:bodyPr/>
                    <a:lstStyle/>
                    <a:p>
                      <a:pPr algn="ctr"/>
                      <a:r>
                        <a:rPr lang="en-US" dirty="0"/>
                        <a:t>14</a:t>
                      </a:r>
                    </a:p>
                  </a:txBody>
                  <a:tcPr/>
                </a:tc>
                <a:tc>
                  <a:txBody>
                    <a:bodyPr/>
                    <a:lstStyle/>
                    <a:p>
                      <a:pPr algn="ctr"/>
                      <a:r>
                        <a:rPr lang="en-US" dirty="0"/>
                        <a:t>13</a:t>
                      </a:r>
                    </a:p>
                  </a:txBody>
                  <a:tcPr/>
                </a:tc>
                <a:tc>
                  <a:txBody>
                    <a:bodyPr/>
                    <a:lstStyle/>
                    <a:p>
                      <a:pPr algn="ctr"/>
                      <a:r>
                        <a:rPr lang="en-US" dirty="0"/>
                        <a:t>29</a:t>
                      </a:r>
                    </a:p>
                  </a:txBody>
                  <a:tcPr/>
                </a:tc>
                <a:tc>
                  <a:txBody>
                    <a:bodyPr/>
                    <a:lstStyle/>
                    <a:p>
                      <a:pPr algn="ctr"/>
                      <a:r>
                        <a:rPr lang="en-US" dirty="0"/>
                        <a:t>15</a:t>
                      </a:r>
                    </a:p>
                  </a:txBody>
                  <a:tcPr/>
                </a:tc>
                <a:tc>
                  <a:txBody>
                    <a:bodyPr/>
                    <a:lstStyle/>
                    <a:p>
                      <a:pPr algn="ctr"/>
                      <a:r>
                        <a:rPr lang="en-US" dirty="0"/>
                        <a:t>37</a:t>
                      </a:r>
                    </a:p>
                  </a:txBody>
                  <a:tcPr/>
                </a:tc>
                <a:extLst>
                  <a:ext uri="{0D108BD9-81ED-4DB2-BD59-A6C34878D82A}">
                    <a16:rowId xmlns:a16="http://schemas.microsoft.com/office/drawing/2014/main" val="140147493"/>
                  </a:ext>
                </a:extLst>
              </a:tr>
            </a:tbl>
          </a:graphicData>
        </a:graphic>
      </p:graphicFrame>
      <p:sp>
        <p:nvSpPr>
          <p:cNvPr id="9" name="TextBox 8">
            <a:extLst>
              <a:ext uri="{FF2B5EF4-FFF2-40B4-BE49-F238E27FC236}">
                <a16:creationId xmlns:a16="http://schemas.microsoft.com/office/drawing/2014/main" id="{790975B2-A9FE-43A0-8509-FFB7E58BB2C3}"/>
              </a:ext>
            </a:extLst>
          </p:cNvPr>
          <p:cNvSpPr txBox="1"/>
          <p:nvPr/>
        </p:nvSpPr>
        <p:spPr>
          <a:xfrm>
            <a:off x="838200" y="6169580"/>
            <a:ext cx="2755969" cy="461665"/>
          </a:xfrm>
          <a:prstGeom prst="rect">
            <a:avLst/>
          </a:prstGeom>
          <a:noFill/>
        </p:spPr>
        <p:txBody>
          <a:bodyPr wrap="square" rtlCol="0">
            <a:spAutoFit/>
          </a:bodyPr>
          <a:lstStyle/>
          <a:p>
            <a:r>
              <a:rPr lang="en-US" sz="2400" dirty="0"/>
              <a:t>Domain 1 </a:t>
            </a:r>
          </a:p>
        </p:txBody>
      </p:sp>
    </p:spTree>
    <p:extLst>
      <p:ext uri="{BB962C8B-B14F-4D97-AF65-F5344CB8AC3E}">
        <p14:creationId xmlns:p14="http://schemas.microsoft.com/office/powerpoint/2010/main" val="3050405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10</a:t>
            </a:fld>
            <a:endParaRPr lang="en-US"/>
          </a:p>
        </p:txBody>
      </p:sp>
      <p:graphicFrame>
        <p:nvGraphicFramePr>
          <p:cNvPr id="10" name="Table 10">
            <a:extLst>
              <a:ext uri="{FF2B5EF4-FFF2-40B4-BE49-F238E27FC236}">
                <a16:creationId xmlns:a16="http://schemas.microsoft.com/office/drawing/2014/main" id="{533BA65B-A8DC-4D7E-95D2-7DC38052EC3F}"/>
              </a:ext>
            </a:extLst>
          </p:cNvPr>
          <p:cNvGraphicFramePr>
            <a:graphicFrameLocks noGrp="1"/>
          </p:cNvGraphicFramePr>
          <p:nvPr>
            <p:ph idx="1"/>
            <p:extLst>
              <p:ext uri="{D42A27DB-BD31-4B8C-83A1-F6EECF244321}">
                <p14:modId xmlns:p14="http://schemas.microsoft.com/office/powerpoint/2010/main" val="1676422675"/>
              </p:ext>
            </p:extLst>
          </p:nvPr>
        </p:nvGraphicFramePr>
        <p:xfrm>
          <a:off x="984177" y="2000819"/>
          <a:ext cx="10223646" cy="3139440"/>
        </p:xfrm>
        <a:graphic>
          <a:graphicData uri="http://schemas.openxmlformats.org/drawingml/2006/table">
            <a:tbl>
              <a:tblPr firstRow="1" bandRow="1">
                <a:tableStyleId>{5C22544A-7EE6-4342-B048-85BDC9FD1C3A}</a:tableStyleId>
              </a:tblPr>
              <a:tblGrid>
                <a:gridCol w="1294544">
                  <a:extLst>
                    <a:ext uri="{9D8B030D-6E8A-4147-A177-3AD203B41FA5}">
                      <a16:colId xmlns:a16="http://schemas.microsoft.com/office/drawing/2014/main" val="235377189"/>
                    </a:ext>
                  </a:extLst>
                </a:gridCol>
                <a:gridCol w="821933">
                  <a:extLst>
                    <a:ext uri="{9D8B030D-6E8A-4147-A177-3AD203B41FA5}">
                      <a16:colId xmlns:a16="http://schemas.microsoft.com/office/drawing/2014/main" val="4042505751"/>
                    </a:ext>
                  </a:extLst>
                </a:gridCol>
                <a:gridCol w="811658">
                  <a:extLst>
                    <a:ext uri="{9D8B030D-6E8A-4147-A177-3AD203B41FA5}">
                      <a16:colId xmlns:a16="http://schemas.microsoft.com/office/drawing/2014/main" val="1821580105"/>
                    </a:ext>
                  </a:extLst>
                </a:gridCol>
                <a:gridCol w="708917">
                  <a:extLst>
                    <a:ext uri="{9D8B030D-6E8A-4147-A177-3AD203B41FA5}">
                      <a16:colId xmlns:a16="http://schemas.microsoft.com/office/drawing/2014/main" val="3189228612"/>
                    </a:ext>
                  </a:extLst>
                </a:gridCol>
                <a:gridCol w="719191">
                  <a:extLst>
                    <a:ext uri="{9D8B030D-6E8A-4147-A177-3AD203B41FA5}">
                      <a16:colId xmlns:a16="http://schemas.microsoft.com/office/drawing/2014/main" val="1644810306"/>
                    </a:ext>
                  </a:extLst>
                </a:gridCol>
                <a:gridCol w="708917">
                  <a:extLst>
                    <a:ext uri="{9D8B030D-6E8A-4147-A177-3AD203B41FA5}">
                      <a16:colId xmlns:a16="http://schemas.microsoft.com/office/drawing/2014/main" val="2494197433"/>
                    </a:ext>
                  </a:extLst>
                </a:gridCol>
                <a:gridCol w="719191">
                  <a:extLst>
                    <a:ext uri="{9D8B030D-6E8A-4147-A177-3AD203B41FA5}">
                      <a16:colId xmlns:a16="http://schemas.microsoft.com/office/drawing/2014/main" val="869148338"/>
                    </a:ext>
                  </a:extLst>
                </a:gridCol>
                <a:gridCol w="657546">
                  <a:extLst>
                    <a:ext uri="{9D8B030D-6E8A-4147-A177-3AD203B41FA5}">
                      <a16:colId xmlns:a16="http://schemas.microsoft.com/office/drawing/2014/main" val="2625047093"/>
                    </a:ext>
                  </a:extLst>
                </a:gridCol>
                <a:gridCol w="914400">
                  <a:extLst>
                    <a:ext uri="{9D8B030D-6E8A-4147-A177-3AD203B41FA5}">
                      <a16:colId xmlns:a16="http://schemas.microsoft.com/office/drawing/2014/main" val="690374020"/>
                    </a:ext>
                  </a:extLst>
                </a:gridCol>
                <a:gridCol w="731779">
                  <a:extLst>
                    <a:ext uri="{9D8B030D-6E8A-4147-A177-3AD203B41FA5}">
                      <a16:colId xmlns:a16="http://schemas.microsoft.com/office/drawing/2014/main" val="3852064042"/>
                    </a:ext>
                  </a:extLst>
                </a:gridCol>
                <a:gridCol w="770255">
                  <a:extLst>
                    <a:ext uri="{9D8B030D-6E8A-4147-A177-3AD203B41FA5}">
                      <a16:colId xmlns:a16="http://schemas.microsoft.com/office/drawing/2014/main" val="2571975811"/>
                    </a:ext>
                  </a:extLst>
                </a:gridCol>
                <a:gridCol w="653458">
                  <a:extLst>
                    <a:ext uri="{9D8B030D-6E8A-4147-A177-3AD203B41FA5}">
                      <a16:colId xmlns:a16="http://schemas.microsoft.com/office/drawing/2014/main" val="1624481778"/>
                    </a:ext>
                  </a:extLst>
                </a:gridCol>
                <a:gridCol w="711857">
                  <a:extLst>
                    <a:ext uri="{9D8B030D-6E8A-4147-A177-3AD203B41FA5}">
                      <a16:colId xmlns:a16="http://schemas.microsoft.com/office/drawing/2014/main" val="794632485"/>
                    </a:ext>
                  </a:extLst>
                </a:gridCol>
              </a:tblGrid>
              <a:tr h="370840">
                <a:tc gridSpan="13">
                  <a:txBody>
                    <a:bodyPr/>
                    <a:lstStyle/>
                    <a:p>
                      <a:pPr algn="ctr"/>
                      <a:r>
                        <a:rPr lang="en-US" dirty="0"/>
                        <a:t>% in MEETS LEVEL</a:t>
                      </a:r>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504355840"/>
                  </a:ext>
                </a:extLst>
              </a:tr>
              <a:tr h="370840">
                <a:tc>
                  <a:txBody>
                    <a:bodyPr/>
                    <a:lstStyle/>
                    <a:p>
                      <a:r>
                        <a:rPr lang="en-US" b="1" dirty="0">
                          <a:solidFill>
                            <a:schemeClr val="bg1"/>
                          </a:solidFill>
                        </a:rPr>
                        <a:t>Subject</a:t>
                      </a:r>
                    </a:p>
                  </a:txBody>
                  <a:tcPr>
                    <a:solidFill>
                      <a:schemeClr val="accent5">
                        <a:lumMod val="75000"/>
                      </a:schemeClr>
                    </a:solidFill>
                  </a:tcPr>
                </a:tc>
                <a:tc gridSpan="2">
                  <a:txBody>
                    <a:bodyPr/>
                    <a:lstStyle/>
                    <a:p>
                      <a:r>
                        <a:rPr lang="en-US" b="1" dirty="0">
                          <a:solidFill>
                            <a:schemeClr val="bg1"/>
                          </a:solidFill>
                        </a:rPr>
                        <a:t>Escobar</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Special 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Continuously Enrolled</a:t>
                      </a:r>
                    </a:p>
                  </a:txBody>
                  <a:tcPr>
                    <a:solidFill>
                      <a:schemeClr val="accent5">
                        <a:lumMod val="75000"/>
                      </a:schemeClr>
                    </a:solidFill>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Non-Continuously Enrolled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Eco. Disadvantaged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EL</a:t>
                      </a:r>
                    </a:p>
                  </a:txBody>
                  <a:tcPr>
                    <a:solidFill>
                      <a:schemeClr val="accent5">
                        <a:lumMod val="75000"/>
                      </a:schemeClr>
                    </a:solidFill>
                  </a:tcPr>
                </a:tc>
                <a:tc hMerge="1">
                  <a:txBody>
                    <a:bodyPr/>
                    <a:lstStyle/>
                    <a:p>
                      <a:endParaRPr lang="en-US"/>
                    </a:p>
                  </a:txBody>
                  <a:tcPr/>
                </a:tc>
                <a:extLst>
                  <a:ext uri="{0D108BD9-81ED-4DB2-BD59-A6C34878D82A}">
                    <a16:rowId xmlns:a16="http://schemas.microsoft.com/office/drawing/2014/main" val="3907104608"/>
                  </a:ext>
                </a:extLst>
              </a:tr>
              <a:tr h="370840">
                <a:tc>
                  <a:txBody>
                    <a:bodyPr/>
                    <a:lstStyle/>
                    <a:p>
                      <a:endParaRPr lang="en-US" dirty="0"/>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extLst>
                  <a:ext uri="{0D108BD9-81ED-4DB2-BD59-A6C34878D82A}">
                    <a16:rowId xmlns:a16="http://schemas.microsoft.com/office/drawing/2014/main" val="1155116766"/>
                  </a:ext>
                </a:extLst>
              </a:tr>
              <a:tr h="370840">
                <a:tc>
                  <a:txBody>
                    <a:bodyPr/>
                    <a:lstStyle/>
                    <a:p>
                      <a:r>
                        <a:rPr lang="en-US" dirty="0"/>
                        <a:t>Reading</a:t>
                      </a:r>
                    </a:p>
                  </a:txBody>
                  <a:tcPr/>
                </a:tc>
                <a:tc>
                  <a:txBody>
                    <a:bodyPr/>
                    <a:lstStyle/>
                    <a:p>
                      <a:pPr algn="ctr"/>
                      <a:r>
                        <a:rPr lang="en-US" dirty="0"/>
                        <a:t>56</a:t>
                      </a:r>
                    </a:p>
                  </a:txBody>
                  <a:tcPr/>
                </a:tc>
                <a:tc>
                  <a:txBody>
                    <a:bodyPr/>
                    <a:lstStyle/>
                    <a:p>
                      <a:pPr algn="ctr"/>
                      <a:r>
                        <a:rPr lang="en-US" dirty="0">
                          <a:highlight>
                            <a:srgbClr val="FF7C80"/>
                          </a:highlight>
                        </a:rPr>
                        <a:t>54</a:t>
                      </a:r>
                    </a:p>
                  </a:txBody>
                  <a:tcPr/>
                </a:tc>
                <a:tc>
                  <a:txBody>
                    <a:bodyPr/>
                    <a:lstStyle/>
                    <a:p>
                      <a:pPr algn="ctr"/>
                      <a:r>
                        <a:rPr lang="en-US" dirty="0"/>
                        <a:t>33</a:t>
                      </a:r>
                    </a:p>
                  </a:txBody>
                  <a:tcPr/>
                </a:tc>
                <a:tc>
                  <a:txBody>
                    <a:bodyPr/>
                    <a:lstStyle/>
                    <a:p>
                      <a:pPr algn="ctr"/>
                      <a:r>
                        <a:rPr lang="en-US" dirty="0"/>
                        <a:t>42</a:t>
                      </a:r>
                    </a:p>
                  </a:txBody>
                  <a:tcPr/>
                </a:tc>
                <a:tc>
                  <a:txBody>
                    <a:bodyPr/>
                    <a:lstStyle/>
                    <a:p>
                      <a:pPr algn="ctr"/>
                      <a:r>
                        <a:rPr lang="en-US" dirty="0"/>
                        <a:t>57</a:t>
                      </a:r>
                    </a:p>
                  </a:txBody>
                  <a:tcPr/>
                </a:tc>
                <a:tc>
                  <a:txBody>
                    <a:bodyPr/>
                    <a:lstStyle/>
                    <a:p>
                      <a:pPr algn="ctr"/>
                      <a:r>
                        <a:rPr lang="en-US" dirty="0">
                          <a:highlight>
                            <a:srgbClr val="FF7C80"/>
                          </a:highlight>
                        </a:rPr>
                        <a:t>52</a:t>
                      </a:r>
                    </a:p>
                  </a:txBody>
                  <a:tcPr/>
                </a:tc>
                <a:tc>
                  <a:txBody>
                    <a:bodyPr/>
                    <a:lstStyle/>
                    <a:p>
                      <a:pPr algn="ctr"/>
                      <a:r>
                        <a:rPr lang="en-US" dirty="0"/>
                        <a:t>54</a:t>
                      </a:r>
                    </a:p>
                  </a:txBody>
                  <a:tcPr/>
                </a:tc>
                <a:tc>
                  <a:txBody>
                    <a:bodyPr/>
                    <a:lstStyle/>
                    <a:p>
                      <a:pPr algn="ctr"/>
                      <a:r>
                        <a:rPr lang="en-US" dirty="0"/>
                        <a:t>61</a:t>
                      </a:r>
                    </a:p>
                  </a:txBody>
                  <a:tcPr/>
                </a:tc>
                <a:tc>
                  <a:txBody>
                    <a:bodyPr/>
                    <a:lstStyle/>
                    <a:p>
                      <a:pPr algn="ctr"/>
                      <a:r>
                        <a:rPr lang="en-US" dirty="0"/>
                        <a:t>56</a:t>
                      </a:r>
                    </a:p>
                  </a:txBody>
                  <a:tcPr/>
                </a:tc>
                <a:tc>
                  <a:txBody>
                    <a:bodyPr/>
                    <a:lstStyle/>
                    <a:p>
                      <a:pPr algn="ctr"/>
                      <a:r>
                        <a:rPr lang="en-US" dirty="0">
                          <a:highlight>
                            <a:srgbClr val="FF7C80"/>
                          </a:highlight>
                        </a:rPr>
                        <a:t>52</a:t>
                      </a:r>
                    </a:p>
                  </a:txBody>
                  <a:tcPr/>
                </a:tc>
                <a:tc>
                  <a:txBody>
                    <a:bodyPr/>
                    <a:lstStyle/>
                    <a:p>
                      <a:pPr algn="ctr"/>
                      <a:r>
                        <a:rPr lang="en-US" dirty="0"/>
                        <a:t>66</a:t>
                      </a:r>
                    </a:p>
                  </a:txBody>
                  <a:tcPr/>
                </a:tc>
                <a:tc>
                  <a:txBody>
                    <a:bodyPr/>
                    <a:lstStyle/>
                    <a:p>
                      <a:pPr algn="ctr"/>
                      <a:r>
                        <a:rPr lang="en-US" dirty="0">
                          <a:highlight>
                            <a:srgbClr val="FF7C80"/>
                          </a:highlight>
                        </a:rPr>
                        <a:t>60</a:t>
                      </a:r>
                    </a:p>
                  </a:txBody>
                  <a:tcPr/>
                </a:tc>
                <a:extLst>
                  <a:ext uri="{0D108BD9-81ED-4DB2-BD59-A6C34878D82A}">
                    <a16:rowId xmlns:a16="http://schemas.microsoft.com/office/drawing/2014/main" val="3101252746"/>
                  </a:ext>
                </a:extLst>
              </a:tr>
              <a:tr h="370840">
                <a:tc>
                  <a:txBody>
                    <a:bodyPr/>
                    <a:lstStyle/>
                    <a:p>
                      <a:r>
                        <a:rPr lang="en-US" dirty="0"/>
                        <a:t>Math</a:t>
                      </a:r>
                    </a:p>
                  </a:txBody>
                  <a:tcPr/>
                </a:tc>
                <a:tc>
                  <a:txBody>
                    <a:bodyPr/>
                    <a:lstStyle/>
                    <a:p>
                      <a:pPr algn="ctr"/>
                      <a:r>
                        <a:rPr lang="en-US" dirty="0"/>
                        <a:t>69</a:t>
                      </a:r>
                    </a:p>
                  </a:txBody>
                  <a:tcPr/>
                </a:tc>
                <a:tc>
                  <a:txBody>
                    <a:bodyPr/>
                    <a:lstStyle/>
                    <a:p>
                      <a:pPr algn="ctr"/>
                      <a:r>
                        <a:rPr lang="en-US" dirty="0">
                          <a:highlight>
                            <a:srgbClr val="FF7C80"/>
                          </a:highlight>
                        </a:rPr>
                        <a:t>64</a:t>
                      </a:r>
                    </a:p>
                  </a:txBody>
                  <a:tcPr/>
                </a:tc>
                <a:tc>
                  <a:txBody>
                    <a:bodyPr/>
                    <a:lstStyle/>
                    <a:p>
                      <a:pPr algn="ctr"/>
                      <a:r>
                        <a:rPr lang="en-US" dirty="0"/>
                        <a:t>50</a:t>
                      </a:r>
                    </a:p>
                  </a:txBody>
                  <a:tcPr/>
                </a:tc>
                <a:tc>
                  <a:txBody>
                    <a:bodyPr/>
                    <a:lstStyle/>
                    <a:p>
                      <a:pPr algn="ctr"/>
                      <a:r>
                        <a:rPr lang="en-US" dirty="0">
                          <a:highlight>
                            <a:srgbClr val="FF7C80"/>
                          </a:highlight>
                        </a:rPr>
                        <a:t>38</a:t>
                      </a:r>
                    </a:p>
                  </a:txBody>
                  <a:tcPr/>
                </a:tc>
                <a:tc>
                  <a:txBody>
                    <a:bodyPr/>
                    <a:lstStyle/>
                    <a:p>
                      <a:pPr algn="ctr"/>
                      <a:r>
                        <a:rPr lang="en-US" dirty="0"/>
                        <a:t>72</a:t>
                      </a:r>
                    </a:p>
                  </a:txBody>
                  <a:tcPr/>
                </a:tc>
                <a:tc>
                  <a:txBody>
                    <a:bodyPr/>
                    <a:lstStyle/>
                    <a:p>
                      <a:pPr algn="ctr"/>
                      <a:r>
                        <a:rPr lang="en-US" dirty="0">
                          <a:highlight>
                            <a:srgbClr val="FF7C80"/>
                          </a:highlight>
                        </a:rPr>
                        <a:t>64</a:t>
                      </a:r>
                    </a:p>
                  </a:txBody>
                  <a:tcPr/>
                </a:tc>
                <a:tc>
                  <a:txBody>
                    <a:bodyPr/>
                    <a:lstStyle/>
                    <a:p>
                      <a:pPr algn="ctr"/>
                      <a:r>
                        <a:rPr lang="en-US" dirty="0"/>
                        <a:t>59</a:t>
                      </a:r>
                    </a:p>
                  </a:txBody>
                  <a:tcPr/>
                </a:tc>
                <a:tc>
                  <a:txBody>
                    <a:bodyPr/>
                    <a:lstStyle/>
                    <a:p>
                      <a:pPr algn="ctr"/>
                      <a:r>
                        <a:rPr lang="en-US" dirty="0"/>
                        <a:t>61</a:t>
                      </a:r>
                    </a:p>
                  </a:txBody>
                  <a:tcPr/>
                </a:tc>
                <a:tc>
                  <a:txBody>
                    <a:bodyPr/>
                    <a:lstStyle/>
                    <a:p>
                      <a:pPr algn="ctr"/>
                      <a:r>
                        <a:rPr lang="en-US" dirty="0"/>
                        <a:t>70</a:t>
                      </a:r>
                    </a:p>
                  </a:txBody>
                  <a:tcPr/>
                </a:tc>
                <a:tc>
                  <a:txBody>
                    <a:bodyPr/>
                    <a:lstStyle/>
                    <a:p>
                      <a:pPr algn="ctr"/>
                      <a:r>
                        <a:rPr lang="en-US" dirty="0">
                          <a:highlight>
                            <a:srgbClr val="FF7C80"/>
                          </a:highlight>
                        </a:rPr>
                        <a:t>62</a:t>
                      </a:r>
                    </a:p>
                  </a:txBody>
                  <a:tcPr/>
                </a:tc>
                <a:tc>
                  <a:txBody>
                    <a:bodyPr/>
                    <a:lstStyle/>
                    <a:p>
                      <a:pPr algn="ctr"/>
                      <a:r>
                        <a:rPr lang="en-US" dirty="0"/>
                        <a:t>75</a:t>
                      </a:r>
                    </a:p>
                  </a:txBody>
                  <a:tcPr/>
                </a:tc>
                <a:tc>
                  <a:txBody>
                    <a:bodyPr/>
                    <a:lstStyle/>
                    <a:p>
                      <a:pPr algn="ctr"/>
                      <a:r>
                        <a:rPr lang="en-US" dirty="0">
                          <a:highlight>
                            <a:srgbClr val="FF7C80"/>
                          </a:highlight>
                        </a:rPr>
                        <a:t>68</a:t>
                      </a:r>
                    </a:p>
                  </a:txBody>
                  <a:tcPr/>
                </a:tc>
                <a:extLst>
                  <a:ext uri="{0D108BD9-81ED-4DB2-BD59-A6C34878D82A}">
                    <a16:rowId xmlns:a16="http://schemas.microsoft.com/office/drawing/2014/main" val="2497205815"/>
                  </a:ext>
                </a:extLst>
              </a:tr>
              <a:tr h="370840">
                <a:tc>
                  <a:txBody>
                    <a:bodyPr/>
                    <a:lstStyle/>
                    <a:p>
                      <a:r>
                        <a:rPr lang="en-US" dirty="0"/>
                        <a:t>Writing</a:t>
                      </a:r>
                    </a:p>
                  </a:txBody>
                  <a:tcPr/>
                </a:tc>
                <a:tc>
                  <a:txBody>
                    <a:bodyPr/>
                    <a:lstStyle/>
                    <a:p>
                      <a:pPr algn="ctr"/>
                      <a:r>
                        <a:rPr lang="en-US" dirty="0"/>
                        <a:t>61</a:t>
                      </a:r>
                    </a:p>
                  </a:txBody>
                  <a:tcPr/>
                </a:tc>
                <a:tc>
                  <a:txBody>
                    <a:bodyPr/>
                    <a:lstStyle/>
                    <a:p>
                      <a:pPr algn="ctr"/>
                      <a:r>
                        <a:rPr lang="en-US" dirty="0">
                          <a:highlight>
                            <a:srgbClr val="FF7C80"/>
                          </a:highlight>
                        </a:rPr>
                        <a:t>52</a:t>
                      </a:r>
                    </a:p>
                  </a:txBody>
                  <a:tcPr/>
                </a:tc>
                <a:tc>
                  <a:txBody>
                    <a:bodyPr/>
                    <a:lstStyle/>
                    <a:p>
                      <a:pPr algn="ctr"/>
                      <a:r>
                        <a:rPr lang="en-US" dirty="0"/>
                        <a:t>50</a:t>
                      </a:r>
                    </a:p>
                  </a:txBody>
                  <a:tcPr/>
                </a:tc>
                <a:tc>
                  <a:txBody>
                    <a:bodyPr/>
                    <a:lstStyle/>
                    <a:p>
                      <a:pPr algn="ctr"/>
                      <a:r>
                        <a:rPr lang="en-US" dirty="0">
                          <a:highlight>
                            <a:srgbClr val="FF7C80"/>
                          </a:highlight>
                        </a:rPr>
                        <a:t>10</a:t>
                      </a:r>
                    </a:p>
                  </a:txBody>
                  <a:tcPr/>
                </a:tc>
                <a:tc>
                  <a:txBody>
                    <a:bodyPr/>
                    <a:lstStyle/>
                    <a:p>
                      <a:pPr algn="ctr"/>
                      <a:r>
                        <a:rPr lang="en-US" dirty="0"/>
                        <a:t>62</a:t>
                      </a:r>
                    </a:p>
                  </a:txBody>
                  <a:tcPr/>
                </a:tc>
                <a:tc>
                  <a:txBody>
                    <a:bodyPr/>
                    <a:lstStyle/>
                    <a:p>
                      <a:pPr algn="ctr"/>
                      <a:r>
                        <a:rPr lang="en-US" dirty="0">
                          <a:highlight>
                            <a:srgbClr val="FF7C80"/>
                          </a:highlight>
                        </a:rPr>
                        <a:t>50</a:t>
                      </a:r>
                    </a:p>
                  </a:txBody>
                  <a:tcPr/>
                </a:tc>
                <a:tc>
                  <a:txBody>
                    <a:bodyPr/>
                    <a:lstStyle/>
                    <a:p>
                      <a:pPr algn="ctr"/>
                      <a:r>
                        <a:rPr lang="en-US" dirty="0"/>
                        <a:t>59</a:t>
                      </a:r>
                    </a:p>
                  </a:txBody>
                  <a:tcPr/>
                </a:tc>
                <a:tc>
                  <a:txBody>
                    <a:bodyPr/>
                    <a:lstStyle/>
                    <a:p>
                      <a:pPr algn="ctr"/>
                      <a:r>
                        <a:rPr lang="en-US" dirty="0">
                          <a:highlight>
                            <a:srgbClr val="FF7C80"/>
                          </a:highlight>
                        </a:rPr>
                        <a:t>57</a:t>
                      </a:r>
                    </a:p>
                  </a:txBody>
                  <a:tcPr/>
                </a:tc>
                <a:tc>
                  <a:txBody>
                    <a:bodyPr/>
                    <a:lstStyle/>
                    <a:p>
                      <a:pPr algn="ctr"/>
                      <a:r>
                        <a:rPr lang="en-US" dirty="0"/>
                        <a:t>62</a:t>
                      </a:r>
                    </a:p>
                  </a:txBody>
                  <a:tcPr/>
                </a:tc>
                <a:tc>
                  <a:txBody>
                    <a:bodyPr/>
                    <a:lstStyle/>
                    <a:p>
                      <a:pPr algn="ctr"/>
                      <a:r>
                        <a:rPr lang="en-US" dirty="0">
                          <a:highlight>
                            <a:srgbClr val="FF7C80"/>
                          </a:highlight>
                        </a:rPr>
                        <a:t>53</a:t>
                      </a:r>
                    </a:p>
                  </a:txBody>
                  <a:tcPr/>
                </a:tc>
                <a:tc>
                  <a:txBody>
                    <a:bodyPr/>
                    <a:lstStyle/>
                    <a:p>
                      <a:pPr algn="ctr"/>
                      <a:r>
                        <a:rPr lang="en-US" dirty="0"/>
                        <a:t>83</a:t>
                      </a:r>
                    </a:p>
                  </a:txBody>
                  <a:tcPr/>
                </a:tc>
                <a:tc>
                  <a:txBody>
                    <a:bodyPr/>
                    <a:lstStyle/>
                    <a:p>
                      <a:pPr algn="ctr"/>
                      <a:r>
                        <a:rPr lang="en-US" dirty="0">
                          <a:highlight>
                            <a:srgbClr val="FF7C80"/>
                          </a:highlight>
                        </a:rPr>
                        <a:t>60</a:t>
                      </a:r>
                    </a:p>
                  </a:txBody>
                  <a:tcPr/>
                </a:tc>
                <a:extLst>
                  <a:ext uri="{0D108BD9-81ED-4DB2-BD59-A6C34878D82A}">
                    <a16:rowId xmlns:a16="http://schemas.microsoft.com/office/drawing/2014/main" val="2107908602"/>
                  </a:ext>
                </a:extLst>
              </a:tr>
              <a:tr h="370840">
                <a:tc>
                  <a:txBody>
                    <a:bodyPr/>
                    <a:lstStyle/>
                    <a:p>
                      <a:r>
                        <a:rPr lang="en-US" dirty="0"/>
                        <a:t>Science</a:t>
                      </a:r>
                    </a:p>
                  </a:txBody>
                  <a:tcPr/>
                </a:tc>
                <a:tc>
                  <a:txBody>
                    <a:bodyPr/>
                    <a:lstStyle/>
                    <a:p>
                      <a:pPr algn="ctr"/>
                      <a:r>
                        <a:rPr lang="en-US" dirty="0"/>
                        <a:t>34</a:t>
                      </a:r>
                    </a:p>
                  </a:txBody>
                  <a:tcPr/>
                </a:tc>
                <a:tc>
                  <a:txBody>
                    <a:bodyPr/>
                    <a:lstStyle/>
                    <a:p>
                      <a:pPr algn="ctr"/>
                      <a:r>
                        <a:rPr lang="en-US" dirty="0"/>
                        <a:t>61</a:t>
                      </a:r>
                    </a:p>
                  </a:txBody>
                  <a:tcPr/>
                </a:tc>
                <a:tc>
                  <a:txBody>
                    <a:bodyPr/>
                    <a:lstStyle/>
                    <a:p>
                      <a:pPr algn="ctr"/>
                      <a:r>
                        <a:rPr lang="en-US" dirty="0"/>
                        <a:t>0</a:t>
                      </a:r>
                    </a:p>
                  </a:txBody>
                  <a:tcPr/>
                </a:tc>
                <a:tc>
                  <a:txBody>
                    <a:bodyPr/>
                    <a:lstStyle/>
                    <a:p>
                      <a:pPr algn="ctr"/>
                      <a:r>
                        <a:rPr lang="en-US" dirty="0"/>
                        <a:t>63</a:t>
                      </a:r>
                    </a:p>
                  </a:txBody>
                  <a:tcPr/>
                </a:tc>
                <a:tc>
                  <a:txBody>
                    <a:bodyPr/>
                    <a:lstStyle/>
                    <a:p>
                      <a:pPr algn="ctr"/>
                      <a:r>
                        <a:rPr lang="en-US" dirty="0"/>
                        <a:t>38</a:t>
                      </a:r>
                    </a:p>
                  </a:txBody>
                  <a:tcPr/>
                </a:tc>
                <a:tc>
                  <a:txBody>
                    <a:bodyPr/>
                    <a:lstStyle/>
                    <a:p>
                      <a:pPr algn="ctr"/>
                      <a:r>
                        <a:rPr lang="en-US" dirty="0"/>
                        <a:t>62</a:t>
                      </a:r>
                    </a:p>
                  </a:txBody>
                  <a:tcPr/>
                </a:tc>
                <a:tc>
                  <a:txBody>
                    <a:bodyPr/>
                    <a:lstStyle/>
                    <a:p>
                      <a:pPr algn="ctr"/>
                      <a:r>
                        <a:rPr lang="en-US" dirty="0"/>
                        <a:t>19</a:t>
                      </a:r>
                    </a:p>
                  </a:txBody>
                  <a:tcPr/>
                </a:tc>
                <a:tc>
                  <a:txBody>
                    <a:bodyPr/>
                    <a:lstStyle/>
                    <a:p>
                      <a:pPr algn="ctr"/>
                      <a:r>
                        <a:rPr lang="en-US" dirty="0"/>
                        <a:t>55</a:t>
                      </a:r>
                    </a:p>
                  </a:txBody>
                  <a:tcPr/>
                </a:tc>
                <a:tc>
                  <a:txBody>
                    <a:bodyPr/>
                    <a:lstStyle/>
                    <a:p>
                      <a:pPr algn="ctr"/>
                      <a:r>
                        <a:rPr lang="en-US" dirty="0"/>
                        <a:t>33</a:t>
                      </a:r>
                    </a:p>
                  </a:txBody>
                  <a:tcPr/>
                </a:tc>
                <a:tc>
                  <a:txBody>
                    <a:bodyPr/>
                    <a:lstStyle/>
                    <a:p>
                      <a:pPr algn="ctr"/>
                      <a:r>
                        <a:rPr lang="en-US" dirty="0"/>
                        <a:t>58</a:t>
                      </a:r>
                    </a:p>
                  </a:txBody>
                  <a:tcPr/>
                </a:tc>
                <a:tc>
                  <a:txBody>
                    <a:bodyPr/>
                    <a:lstStyle/>
                    <a:p>
                      <a:pPr algn="ctr"/>
                      <a:r>
                        <a:rPr lang="en-US" dirty="0"/>
                        <a:t>31</a:t>
                      </a:r>
                    </a:p>
                  </a:txBody>
                  <a:tcPr/>
                </a:tc>
                <a:tc>
                  <a:txBody>
                    <a:bodyPr/>
                    <a:lstStyle/>
                    <a:p>
                      <a:pPr algn="ctr"/>
                      <a:r>
                        <a:rPr lang="en-US" dirty="0"/>
                        <a:t>62</a:t>
                      </a:r>
                    </a:p>
                  </a:txBody>
                  <a:tcPr/>
                </a:tc>
                <a:extLst>
                  <a:ext uri="{0D108BD9-81ED-4DB2-BD59-A6C34878D82A}">
                    <a16:rowId xmlns:a16="http://schemas.microsoft.com/office/drawing/2014/main" val="178632821"/>
                  </a:ext>
                </a:extLst>
              </a:tr>
            </a:tbl>
          </a:graphicData>
        </a:graphic>
      </p:graphicFrame>
      <p:sp>
        <p:nvSpPr>
          <p:cNvPr id="3" name="TextBox 2">
            <a:extLst>
              <a:ext uri="{FF2B5EF4-FFF2-40B4-BE49-F238E27FC236}">
                <a16:creationId xmlns:a16="http://schemas.microsoft.com/office/drawing/2014/main" id="{956A9A24-98EE-4F8A-877E-7129005B23E8}"/>
              </a:ext>
            </a:extLst>
          </p:cNvPr>
          <p:cNvSpPr txBox="1"/>
          <p:nvPr/>
        </p:nvSpPr>
        <p:spPr>
          <a:xfrm>
            <a:off x="838200" y="6169580"/>
            <a:ext cx="2755969" cy="461665"/>
          </a:xfrm>
          <a:prstGeom prst="rect">
            <a:avLst/>
          </a:prstGeom>
          <a:noFill/>
        </p:spPr>
        <p:txBody>
          <a:bodyPr wrap="square" rtlCol="0">
            <a:spAutoFit/>
          </a:bodyPr>
          <a:lstStyle/>
          <a:p>
            <a:r>
              <a:rPr lang="en-US" sz="2400" dirty="0"/>
              <a:t>Domain 1 </a:t>
            </a:r>
          </a:p>
        </p:txBody>
      </p:sp>
    </p:spTree>
    <p:extLst>
      <p:ext uri="{BB962C8B-B14F-4D97-AF65-F5344CB8AC3E}">
        <p14:creationId xmlns:p14="http://schemas.microsoft.com/office/powerpoint/2010/main" val="669700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11</a:t>
            </a:fld>
            <a:endParaRPr lang="en-US"/>
          </a:p>
        </p:txBody>
      </p:sp>
      <p:graphicFrame>
        <p:nvGraphicFramePr>
          <p:cNvPr id="10" name="Table 10">
            <a:extLst>
              <a:ext uri="{FF2B5EF4-FFF2-40B4-BE49-F238E27FC236}">
                <a16:creationId xmlns:a16="http://schemas.microsoft.com/office/drawing/2014/main" id="{533BA65B-A8DC-4D7E-95D2-7DC38052EC3F}"/>
              </a:ext>
            </a:extLst>
          </p:cNvPr>
          <p:cNvGraphicFramePr>
            <a:graphicFrameLocks noGrp="1"/>
          </p:cNvGraphicFramePr>
          <p:nvPr>
            <p:ph idx="1"/>
            <p:extLst>
              <p:ext uri="{D42A27DB-BD31-4B8C-83A1-F6EECF244321}">
                <p14:modId xmlns:p14="http://schemas.microsoft.com/office/powerpoint/2010/main" val="2567396666"/>
              </p:ext>
            </p:extLst>
          </p:nvPr>
        </p:nvGraphicFramePr>
        <p:xfrm>
          <a:off x="838200" y="1825625"/>
          <a:ext cx="10874344" cy="3139440"/>
        </p:xfrm>
        <a:graphic>
          <a:graphicData uri="http://schemas.openxmlformats.org/drawingml/2006/table">
            <a:tbl>
              <a:tblPr firstRow="1" bandRow="1">
                <a:tableStyleId>{5C22544A-7EE6-4342-B048-85BDC9FD1C3A}</a:tableStyleId>
              </a:tblPr>
              <a:tblGrid>
                <a:gridCol w="1553476">
                  <a:extLst>
                    <a:ext uri="{9D8B030D-6E8A-4147-A177-3AD203B41FA5}">
                      <a16:colId xmlns:a16="http://schemas.microsoft.com/office/drawing/2014/main" val="235377189"/>
                    </a:ext>
                  </a:extLst>
                </a:gridCol>
                <a:gridCol w="776739">
                  <a:extLst>
                    <a:ext uri="{9D8B030D-6E8A-4147-A177-3AD203B41FA5}">
                      <a16:colId xmlns:a16="http://schemas.microsoft.com/office/drawing/2014/main" val="4042505751"/>
                    </a:ext>
                  </a:extLst>
                </a:gridCol>
                <a:gridCol w="776739">
                  <a:extLst>
                    <a:ext uri="{9D8B030D-6E8A-4147-A177-3AD203B41FA5}">
                      <a16:colId xmlns:a16="http://schemas.microsoft.com/office/drawing/2014/main" val="1821580105"/>
                    </a:ext>
                  </a:extLst>
                </a:gridCol>
                <a:gridCol w="776739">
                  <a:extLst>
                    <a:ext uri="{9D8B030D-6E8A-4147-A177-3AD203B41FA5}">
                      <a16:colId xmlns:a16="http://schemas.microsoft.com/office/drawing/2014/main" val="3189228612"/>
                    </a:ext>
                  </a:extLst>
                </a:gridCol>
                <a:gridCol w="776739">
                  <a:extLst>
                    <a:ext uri="{9D8B030D-6E8A-4147-A177-3AD203B41FA5}">
                      <a16:colId xmlns:a16="http://schemas.microsoft.com/office/drawing/2014/main" val="1644810306"/>
                    </a:ext>
                  </a:extLst>
                </a:gridCol>
                <a:gridCol w="776739">
                  <a:extLst>
                    <a:ext uri="{9D8B030D-6E8A-4147-A177-3AD203B41FA5}">
                      <a16:colId xmlns:a16="http://schemas.microsoft.com/office/drawing/2014/main" val="2494197433"/>
                    </a:ext>
                  </a:extLst>
                </a:gridCol>
                <a:gridCol w="776739">
                  <a:extLst>
                    <a:ext uri="{9D8B030D-6E8A-4147-A177-3AD203B41FA5}">
                      <a16:colId xmlns:a16="http://schemas.microsoft.com/office/drawing/2014/main" val="869148338"/>
                    </a:ext>
                  </a:extLst>
                </a:gridCol>
                <a:gridCol w="776739">
                  <a:extLst>
                    <a:ext uri="{9D8B030D-6E8A-4147-A177-3AD203B41FA5}">
                      <a16:colId xmlns:a16="http://schemas.microsoft.com/office/drawing/2014/main" val="2625047093"/>
                    </a:ext>
                  </a:extLst>
                </a:gridCol>
                <a:gridCol w="776739">
                  <a:extLst>
                    <a:ext uri="{9D8B030D-6E8A-4147-A177-3AD203B41FA5}">
                      <a16:colId xmlns:a16="http://schemas.microsoft.com/office/drawing/2014/main" val="690374020"/>
                    </a:ext>
                  </a:extLst>
                </a:gridCol>
                <a:gridCol w="776739">
                  <a:extLst>
                    <a:ext uri="{9D8B030D-6E8A-4147-A177-3AD203B41FA5}">
                      <a16:colId xmlns:a16="http://schemas.microsoft.com/office/drawing/2014/main" val="3852064042"/>
                    </a:ext>
                  </a:extLst>
                </a:gridCol>
                <a:gridCol w="840460">
                  <a:extLst>
                    <a:ext uri="{9D8B030D-6E8A-4147-A177-3AD203B41FA5}">
                      <a16:colId xmlns:a16="http://schemas.microsoft.com/office/drawing/2014/main" val="2571975811"/>
                    </a:ext>
                  </a:extLst>
                </a:gridCol>
                <a:gridCol w="713018">
                  <a:extLst>
                    <a:ext uri="{9D8B030D-6E8A-4147-A177-3AD203B41FA5}">
                      <a16:colId xmlns:a16="http://schemas.microsoft.com/office/drawing/2014/main" val="1624481778"/>
                    </a:ext>
                  </a:extLst>
                </a:gridCol>
                <a:gridCol w="776739">
                  <a:extLst>
                    <a:ext uri="{9D8B030D-6E8A-4147-A177-3AD203B41FA5}">
                      <a16:colId xmlns:a16="http://schemas.microsoft.com/office/drawing/2014/main" val="794632485"/>
                    </a:ext>
                  </a:extLst>
                </a:gridCol>
              </a:tblGrid>
              <a:tr h="370840">
                <a:tc gridSpan="13">
                  <a:txBody>
                    <a:bodyPr/>
                    <a:lstStyle/>
                    <a:p>
                      <a:pPr algn="ctr"/>
                      <a:r>
                        <a:rPr lang="en-US" dirty="0"/>
                        <a:t>% in APPROACHES LEVEL</a:t>
                      </a:r>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504355840"/>
                  </a:ext>
                </a:extLst>
              </a:tr>
              <a:tr h="370840">
                <a:tc>
                  <a:txBody>
                    <a:bodyPr/>
                    <a:lstStyle/>
                    <a:p>
                      <a:r>
                        <a:rPr lang="en-US" b="1" dirty="0">
                          <a:solidFill>
                            <a:schemeClr val="bg1"/>
                          </a:solidFill>
                        </a:rPr>
                        <a:t>Subject</a:t>
                      </a:r>
                    </a:p>
                  </a:txBody>
                  <a:tcPr>
                    <a:solidFill>
                      <a:schemeClr val="accent5">
                        <a:lumMod val="75000"/>
                      </a:schemeClr>
                    </a:solidFill>
                  </a:tcPr>
                </a:tc>
                <a:tc gridSpan="2">
                  <a:txBody>
                    <a:bodyPr/>
                    <a:lstStyle/>
                    <a:p>
                      <a:r>
                        <a:rPr lang="en-US" b="1" dirty="0">
                          <a:solidFill>
                            <a:schemeClr val="bg1"/>
                          </a:solidFill>
                        </a:rPr>
                        <a:t>Escobar</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Special 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Continuously Enrolled</a:t>
                      </a:r>
                    </a:p>
                  </a:txBody>
                  <a:tcPr>
                    <a:solidFill>
                      <a:schemeClr val="accent5">
                        <a:lumMod val="75000"/>
                      </a:schemeClr>
                    </a:solidFill>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Non-Continuously Enrolled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Eco. Disadvantaged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EL</a:t>
                      </a:r>
                    </a:p>
                  </a:txBody>
                  <a:tcPr>
                    <a:solidFill>
                      <a:schemeClr val="accent5">
                        <a:lumMod val="75000"/>
                      </a:schemeClr>
                    </a:solidFill>
                  </a:tcPr>
                </a:tc>
                <a:tc hMerge="1">
                  <a:txBody>
                    <a:bodyPr/>
                    <a:lstStyle/>
                    <a:p>
                      <a:endParaRPr lang="en-US"/>
                    </a:p>
                  </a:txBody>
                  <a:tcPr/>
                </a:tc>
                <a:extLst>
                  <a:ext uri="{0D108BD9-81ED-4DB2-BD59-A6C34878D82A}">
                    <a16:rowId xmlns:a16="http://schemas.microsoft.com/office/drawing/2014/main" val="3907104608"/>
                  </a:ext>
                </a:extLst>
              </a:tr>
              <a:tr h="370840">
                <a:tc>
                  <a:txBody>
                    <a:bodyPr/>
                    <a:lstStyle/>
                    <a:p>
                      <a:endParaRPr lang="en-US" dirty="0"/>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extLst>
                  <a:ext uri="{0D108BD9-81ED-4DB2-BD59-A6C34878D82A}">
                    <a16:rowId xmlns:a16="http://schemas.microsoft.com/office/drawing/2014/main" val="1155116766"/>
                  </a:ext>
                </a:extLst>
              </a:tr>
              <a:tr h="370840">
                <a:tc>
                  <a:txBody>
                    <a:bodyPr/>
                    <a:lstStyle/>
                    <a:p>
                      <a:r>
                        <a:rPr lang="en-US" dirty="0"/>
                        <a:t>Reading</a:t>
                      </a:r>
                    </a:p>
                  </a:txBody>
                  <a:tcPr/>
                </a:tc>
                <a:tc>
                  <a:txBody>
                    <a:bodyPr/>
                    <a:lstStyle/>
                    <a:p>
                      <a:pPr algn="ctr"/>
                      <a:r>
                        <a:rPr lang="en-US" dirty="0"/>
                        <a:t>84</a:t>
                      </a:r>
                    </a:p>
                  </a:txBody>
                  <a:tcPr/>
                </a:tc>
                <a:tc>
                  <a:txBody>
                    <a:bodyPr/>
                    <a:lstStyle/>
                    <a:p>
                      <a:pPr algn="ctr"/>
                      <a:r>
                        <a:rPr lang="en-US" dirty="0"/>
                        <a:t>86</a:t>
                      </a:r>
                    </a:p>
                  </a:txBody>
                  <a:tcPr/>
                </a:tc>
                <a:tc>
                  <a:txBody>
                    <a:bodyPr/>
                    <a:lstStyle/>
                    <a:p>
                      <a:pPr algn="ctr"/>
                      <a:r>
                        <a:rPr lang="en-US" dirty="0"/>
                        <a:t>54</a:t>
                      </a:r>
                    </a:p>
                  </a:txBody>
                  <a:tcPr/>
                </a:tc>
                <a:tc>
                  <a:txBody>
                    <a:bodyPr/>
                    <a:lstStyle/>
                    <a:p>
                      <a:pPr algn="ctr"/>
                      <a:r>
                        <a:rPr lang="en-US" dirty="0"/>
                        <a:t>63</a:t>
                      </a:r>
                    </a:p>
                  </a:txBody>
                  <a:tcPr/>
                </a:tc>
                <a:tc>
                  <a:txBody>
                    <a:bodyPr/>
                    <a:lstStyle/>
                    <a:p>
                      <a:pPr algn="ctr"/>
                      <a:r>
                        <a:rPr lang="en-US" dirty="0"/>
                        <a:t>84</a:t>
                      </a:r>
                    </a:p>
                  </a:txBody>
                  <a:tcPr/>
                </a:tc>
                <a:tc>
                  <a:txBody>
                    <a:bodyPr/>
                    <a:lstStyle/>
                    <a:p>
                      <a:pPr algn="ctr"/>
                      <a:r>
                        <a:rPr lang="en-US" dirty="0"/>
                        <a:t>87</a:t>
                      </a:r>
                    </a:p>
                  </a:txBody>
                  <a:tcPr/>
                </a:tc>
                <a:tc>
                  <a:txBody>
                    <a:bodyPr/>
                    <a:lstStyle/>
                    <a:p>
                      <a:pPr algn="ctr"/>
                      <a:r>
                        <a:rPr lang="en-US" dirty="0"/>
                        <a:t>85</a:t>
                      </a:r>
                    </a:p>
                  </a:txBody>
                  <a:tcPr/>
                </a:tc>
                <a:tc>
                  <a:txBody>
                    <a:bodyPr/>
                    <a:lstStyle/>
                    <a:p>
                      <a:pPr algn="ctr"/>
                      <a:r>
                        <a:rPr lang="en-US" dirty="0"/>
                        <a:t>84</a:t>
                      </a:r>
                    </a:p>
                  </a:txBody>
                  <a:tcPr/>
                </a:tc>
                <a:tc>
                  <a:txBody>
                    <a:bodyPr/>
                    <a:lstStyle/>
                    <a:p>
                      <a:pPr algn="ctr"/>
                      <a:r>
                        <a:rPr lang="en-US" dirty="0"/>
                        <a:t>85</a:t>
                      </a:r>
                    </a:p>
                  </a:txBody>
                  <a:tcPr/>
                </a:tc>
                <a:tc>
                  <a:txBody>
                    <a:bodyPr/>
                    <a:lstStyle/>
                    <a:p>
                      <a:pPr algn="ctr"/>
                      <a:r>
                        <a:rPr lang="en-US" dirty="0"/>
                        <a:t>85</a:t>
                      </a:r>
                    </a:p>
                  </a:txBody>
                  <a:tcPr/>
                </a:tc>
                <a:tc>
                  <a:txBody>
                    <a:bodyPr/>
                    <a:lstStyle/>
                    <a:p>
                      <a:pPr algn="ctr"/>
                      <a:r>
                        <a:rPr lang="en-US" dirty="0"/>
                        <a:t>92</a:t>
                      </a:r>
                    </a:p>
                  </a:txBody>
                  <a:tcPr/>
                </a:tc>
                <a:tc>
                  <a:txBody>
                    <a:bodyPr/>
                    <a:lstStyle/>
                    <a:p>
                      <a:pPr algn="ctr"/>
                      <a:r>
                        <a:rPr lang="en-US" dirty="0">
                          <a:highlight>
                            <a:srgbClr val="FF7C80"/>
                          </a:highlight>
                        </a:rPr>
                        <a:t>89</a:t>
                      </a:r>
                    </a:p>
                  </a:txBody>
                  <a:tcPr/>
                </a:tc>
                <a:extLst>
                  <a:ext uri="{0D108BD9-81ED-4DB2-BD59-A6C34878D82A}">
                    <a16:rowId xmlns:a16="http://schemas.microsoft.com/office/drawing/2014/main" val="1701554879"/>
                  </a:ext>
                </a:extLst>
              </a:tr>
              <a:tr h="370840">
                <a:tc>
                  <a:txBody>
                    <a:bodyPr/>
                    <a:lstStyle/>
                    <a:p>
                      <a:r>
                        <a:rPr lang="en-US" dirty="0"/>
                        <a:t>Math</a:t>
                      </a:r>
                    </a:p>
                  </a:txBody>
                  <a:tcPr/>
                </a:tc>
                <a:tc>
                  <a:txBody>
                    <a:bodyPr/>
                    <a:lstStyle/>
                    <a:p>
                      <a:pPr algn="ctr"/>
                      <a:r>
                        <a:rPr lang="en-US" dirty="0"/>
                        <a:t>91</a:t>
                      </a:r>
                    </a:p>
                  </a:txBody>
                  <a:tcPr/>
                </a:tc>
                <a:tc>
                  <a:txBody>
                    <a:bodyPr/>
                    <a:lstStyle/>
                    <a:p>
                      <a:pPr algn="ctr"/>
                      <a:r>
                        <a:rPr lang="en-US" dirty="0"/>
                        <a:t>92</a:t>
                      </a:r>
                    </a:p>
                  </a:txBody>
                  <a:tcPr/>
                </a:tc>
                <a:tc>
                  <a:txBody>
                    <a:bodyPr/>
                    <a:lstStyle/>
                    <a:p>
                      <a:pPr algn="ctr"/>
                      <a:r>
                        <a:rPr lang="en-US" dirty="0"/>
                        <a:t>67</a:t>
                      </a:r>
                    </a:p>
                  </a:txBody>
                  <a:tcPr/>
                </a:tc>
                <a:tc>
                  <a:txBody>
                    <a:bodyPr/>
                    <a:lstStyle/>
                    <a:p>
                      <a:pPr algn="ctr"/>
                      <a:r>
                        <a:rPr lang="en-US" dirty="0"/>
                        <a:t>79</a:t>
                      </a:r>
                    </a:p>
                  </a:txBody>
                  <a:tcPr/>
                </a:tc>
                <a:tc>
                  <a:txBody>
                    <a:bodyPr/>
                    <a:lstStyle/>
                    <a:p>
                      <a:pPr algn="ctr"/>
                      <a:r>
                        <a:rPr lang="en-US" dirty="0"/>
                        <a:t>93</a:t>
                      </a:r>
                    </a:p>
                  </a:txBody>
                  <a:tcPr/>
                </a:tc>
                <a:tc>
                  <a:txBody>
                    <a:bodyPr/>
                    <a:lstStyle/>
                    <a:p>
                      <a:pPr algn="ctr"/>
                      <a:r>
                        <a:rPr lang="en-US" dirty="0">
                          <a:highlight>
                            <a:srgbClr val="FF7C80"/>
                          </a:highlight>
                        </a:rPr>
                        <a:t>91</a:t>
                      </a:r>
                    </a:p>
                  </a:txBody>
                  <a:tcPr/>
                </a:tc>
                <a:tc>
                  <a:txBody>
                    <a:bodyPr/>
                    <a:lstStyle/>
                    <a:p>
                      <a:pPr algn="ctr"/>
                      <a:r>
                        <a:rPr lang="en-US" dirty="0"/>
                        <a:t>87</a:t>
                      </a:r>
                    </a:p>
                  </a:txBody>
                  <a:tcPr/>
                </a:tc>
                <a:tc>
                  <a:txBody>
                    <a:bodyPr/>
                    <a:lstStyle/>
                    <a:p>
                      <a:pPr algn="ctr"/>
                      <a:r>
                        <a:rPr lang="en-US" dirty="0"/>
                        <a:t>94</a:t>
                      </a:r>
                    </a:p>
                  </a:txBody>
                  <a:tcPr/>
                </a:tc>
                <a:tc>
                  <a:txBody>
                    <a:bodyPr/>
                    <a:lstStyle/>
                    <a:p>
                      <a:pPr algn="ctr"/>
                      <a:r>
                        <a:rPr lang="en-US" dirty="0"/>
                        <a:t>92</a:t>
                      </a:r>
                    </a:p>
                  </a:txBody>
                  <a:tcPr/>
                </a:tc>
                <a:tc>
                  <a:txBody>
                    <a:bodyPr/>
                    <a:lstStyle/>
                    <a:p>
                      <a:pPr algn="ctr"/>
                      <a:r>
                        <a:rPr lang="en-US" dirty="0"/>
                        <a:t>92</a:t>
                      </a:r>
                    </a:p>
                  </a:txBody>
                  <a:tcPr/>
                </a:tc>
                <a:tc>
                  <a:txBody>
                    <a:bodyPr/>
                    <a:lstStyle/>
                    <a:p>
                      <a:pPr algn="ctr"/>
                      <a:r>
                        <a:rPr lang="en-US" dirty="0"/>
                        <a:t>97</a:t>
                      </a:r>
                    </a:p>
                  </a:txBody>
                  <a:tcPr/>
                </a:tc>
                <a:tc>
                  <a:txBody>
                    <a:bodyPr/>
                    <a:lstStyle/>
                    <a:p>
                      <a:pPr algn="ctr"/>
                      <a:r>
                        <a:rPr lang="en-US" dirty="0">
                          <a:highlight>
                            <a:srgbClr val="FF7C80"/>
                          </a:highlight>
                        </a:rPr>
                        <a:t>93</a:t>
                      </a:r>
                    </a:p>
                  </a:txBody>
                  <a:tcPr/>
                </a:tc>
                <a:extLst>
                  <a:ext uri="{0D108BD9-81ED-4DB2-BD59-A6C34878D82A}">
                    <a16:rowId xmlns:a16="http://schemas.microsoft.com/office/drawing/2014/main" val="2497205815"/>
                  </a:ext>
                </a:extLst>
              </a:tr>
              <a:tr h="370840">
                <a:tc>
                  <a:txBody>
                    <a:bodyPr/>
                    <a:lstStyle/>
                    <a:p>
                      <a:r>
                        <a:rPr lang="en-US" dirty="0"/>
                        <a:t>Writing</a:t>
                      </a:r>
                    </a:p>
                  </a:txBody>
                  <a:tcPr/>
                </a:tc>
                <a:tc>
                  <a:txBody>
                    <a:bodyPr/>
                    <a:lstStyle/>
                    <a:p>
                      <a:pPr algn="ctr"/>
                      <a:r>
                        <a:rPr lang="en-US" dirty="0"/>
                        <a:t>80</a:t>
                      </a:r>
                    </a:p>
                  </a:txBody>
                  <a:tcPr/>
                </a:tc>
                <a:tc>
                  <a:txBody>
                    <a:bodyPr/>
                    <a:lstStyle/>
                    <a:p>
                      <a:pPr algn="ctr"/>
                      <a:r>
                        <a:rPr lang="en-US" dirty="0">
                          <a:highlight>
                            <a:srgbClr val="FF7C80"/>
                          </a:highlight>
                        </a:rPr>
                        <a:t>79</a:t>
                      </a:r>
                    </a:p>
                  </a:txBody>
                  <a:tcPr/>
                </a:tc>
                <a:tc>
                  <a:txBody>
                    <a:bodyPr/>
                    <a:lstStyle/>
                    <a:p>
                      <a:pPr algn="ctr"/>
                      <a:r>
                        <a:rPr lang="en-US" dirty="0"/>
                        <a:t>60</a:t>
                      </a:r>
                    </a:p>
                  </a:txBody>
                  <a:tcPr/>
                </a:tc>
                <a:tc>
                  <a:txBody>
                    <a:bodyPr/>
                    <a:lstStyle/>
                    <a:p>
                      <a:pPr algn="ctr"/>
                      <a:r>
                        <a:rPr lang="en-US" dirty="0">
                          <a:highlight>
                            <a:srgbClr val="FF7C80"/>
                          </a:highlight>
                        </a:rPr>
                        <a:t>40</a:t>
                      </a:r>
                    </a:p>
                  </a:txBody>
                  <a:tcPr/>
                </a:tc>
                <a:tc>
                  <a:txBody>
                    <a:bodyPr/>
                    <a:lstStyle/>
                    <a:p>
                      <a:pPr algn="ctr"/>
                      <a:r>
                        <a:rPr lang="en-US" dirty="0"/>
                        <a:t>83</a:t>
                      </a:r>
                    </a:p>
                  </a:txBody>
                  <a:tcPr/>
                </a:tc>
                <a:tc>
                  <a:txBody>
                    <a:bodyPr/>
                    <a:lstStyle/>
                    <a:p>
                      <a:pPr algn="ctr"/>
                      <a:r>
                        <a:rPr lang="en-US" dirty="0">
                          <a:highlight>
                            <a:srgbClr val="FF7C80"/>
                          </a:highlight>
                        </a:rPr>
                        <a:t>80</a:t>
                      </a:r>
                    </a:p>
                  </a:txBody>
                  <a:tcPr/>
                </a:tc>
                <a:tc>
                  <a:txBody>
                    <a:bodyPr/>
                    <a:lstStyle/>
                    <a:p>
                      <a:pPr algn="ctr"/>
                      <a:r>
                        <a:rPr lang="en-US" dirty="0"/>
                        <a:t>72</a:t>
                      </a:r>
                    </a:p>
                  </a:txBody>
                  <a:tcPr/>
                </a:tc>
                <a:tc>
                  <a:txBody>
                    <a:bodyPr/>
                    <a:lstStyle/>
                    <a:p>
                      <a:pPr algn="ctr"/>
                      <a:r>
                        <a:rPr lang="en-US" dirty="0"/>
                        <a:t>76</a:t>
                      </a:r>
                    </a:p>
                  </a:txBody>
                  <a:tcPr/>
                </a:tc>
                <a:tc>
                  <a:txBody>
                    <a:bodyPr/>
                    <a:lstStyle/>
                    <a:p>
                      <a:pPr algn="ctr"/>
                      <a:r>
                        <a:rPr lang="en-US" dirty="0"/>
                        <a:t>81</a:t>
                      </a:r>
                    </a:p>
                  </a:txBody>
                  <a:tcPr/>
                </a:tc>
                <a:tc>
                  <a:txBody>
                    <a:bodyPr/>
                    <a:lstStyle/>
                    <a:p>
                      <a:pPr algn="ctr"/>
                      <a:r>
                        <a:rPr lang="en-US" dirty="0"/>
                        <a:t>83</a:t>
                      </a:r>
                    </a:p>
                  </a:txBody>
                  <a:tcPr/>
                </a:tc>
                <a:tc>
                  <a:txBody>
                    <a:bodyPr/>
                    <a:lstStyle/>
                    <a:p>
                      <a:pPr algn="ctr"/>
                      <a:r>
                        <a:rPr lang="en-US" dirty="0"/>
                        <a:t>92</a:t>
                      </a:r>
                    </a:p>
                  </a:txBody>
                  <a:tcPr/>
                </a:tc>
                <a:tc>
                  <a:txBody>
                    <a:bodyPr/>
                    <a:lstStyle/>
                    <a:p>
                      <a:pPr algn="ctr"/>
                      <a:r>
                        <a:rPr lang="en-US" dirty="0">
                          <a:highlight>
                            <a:srgbClr val="FF7C80"/>
                          </a:highlight>
                        </a:rPr>
                        <a:t>84</a:t>
                      </a:r>
                    </a:p>
                  </a:txBody>
                  <a:tcPr/>
                </a:tc>
                <a:extLst>
                  <a:ext uri="{0D108BD9-81ED-4DB2-BD59-A6C34878D82A}">
                    <a16:rowId xmlns:a16="http://schemas.microsoft.com/office/drawing/2014/main" val="2107908602"/>
                  </a:ext>
                </a:extLst>
              </a:tr>
              <a:tr h="370840">
                <a:tc>
                  <a:txBody>
                    <a:bodyPr/>
                    <a:lstStyle/>
                    <a:p>
                      <a:r>
                        <a:rPr lang="en-US" dirty="0"/>
                        <a:t>Science</a:t>
                      </a:r>
                    </a:p>
                  </a:txBody>
                  <a:tcPr/>
                </a:tc>
                <a:tc>
                  <a:txBody>
                    <a:bodyPr/>
                    <a:lstStyle/>
                    <a:p>
                      <a:pPr algn="ctr"/>
                      <a:r>
                        <a:rPr lang="en-US" dirty="0"/>
                        <a:t>80</a:t>
                      </a:r>
                    </a:p>
                  </a:txBody>
                  <a:tcPr/>
                </a:tc>
                <a:tc>
                  <a:txBody>
                    <a:bodyPr/>
                    <a:lstStyle/>
                    <a:p>
                      <a:pPr algn="ctr"/>
                      <a:r>
                        <a:rPr lang="en-US" dirty="0"/>
                        <a:t>92</a:t>
                      </a:r>
                    </a:p>
                  </a:txBody>
                  <a:tcPr/>
                </a:tc>
                <a:tc>
                  <a:txBody>
                    <a:bodyPr/>
                    <a:lstStyle/>
                    <a:p>
                      <a:pPr algn="ctr"/>
                      <a:r>
                        <a:rPr lang="en-US" dirty="0"/>
                        <a:t>63</a:t>
                      </a:r>
                    </a:p>
                  </a:txBody>
                  <a:tcPr/>
                </a:tc>
                <a:tc>
                  <a:txBody>
                    <a:bodyPr/>
                    <a:lstStyle/>
                    <a:p>
                      <a:pPr algn="ctr"/>
                      <a:r>
                        <a:rPr lang="en-US" dirty="0"/>
                        <a:t>75</a:t>
                      </a:r>
                    </a:p>
                  </a:txBody>
                  <a:tcPr/>
                </a:tc>
                <a:tc>
                  <a:txBody>
                    <a:bodyPr/>
                    <a:lstStyle/>
                    <a:p>
                      <a:pPr algn="ctr"/>
                      <a:r>
                        <a:rPr lang="en-US" dirty="0"/>
                        <a:t>80</a:t>
                      </a:r>
                    </a:p>
                  </a:txBody>
                  <a:tcPr/>
                </a:tc>
                <a:tc>
                  <a:txBody>
                    <a:bodyPr/>
                    <a:lstStyle/>
                    <a:p>
                      <a:pPr algn="ctr"/>
                      <a:r>
                        <a:rPr lang="en-US" dirty="0"/>
                        <a:t>93</a:t>
                      </a:r>
                    </a:p>
                  </a:txBody>
                  <a:tcPr/>
                </a:tc>
                <a:tc>
                  <a:txBody>
                    <a:bodyPr/>
                    <a:lstStyle/>
                    <a:p>
                      <a:pPr algn="ctr"/>
                      <a:r>
                        <a:rPr lang="en-US" dirty="0"/>
                        <a:t>81</a:t>
                      </a:r>
                    </a:p>
                  </a:txBody>
                  <a:tcPr/>
                </a:tc>
                <a:tc>
                  <a:txBody>
                    <a:bodyPr/>
                    <a:lstStyle/>
                    <a:p>
                      <a:pPr algn="ctr"/>
                      <a:r>
                        <a:rPr lang="en-US" dirty="0"/>
                        <a:t>86</a:t>
                      </a:r>
                    </a:p>
                  </a:txBody>
                  <a:tcPr/>
                </a:tc>
                <a:tc>
                  <a:txBody>
                    <a:bodyPr/>
                    <a:lstStyle/>
                    <a:p>
                      <a:pPr algn="ctr"/>
                      <a:r>
                        <a:rPr lang="en-US" dirty="0"/>
                        <a:t>79</a:t>
                      </a:r>
                    </a:p>
                  </a:txBody>
                  <a:tcPr/>
                </a:tc>
                <a:tc>
                  <a:txBody>
                    <a:bodyPr/>
                    <a:lstStyle/>
                    <a:p>
                      <a:pPr algn="ctr"/>
                      <a:r>
                        <a:rPr lang="en-US" dirty="0"/>
                        <a:t>92</a:t>
                      </a:r>
                    </a:p>
                  </a:txBody>
                  <a:tcPr/>
                </a:tc>
                <a:tc>
                  <a:txBody>
                    <a:bodyPr/>
                    <a:lstStyle/>
                    <a:p>
                      <a:pPr algn="ctr"/>
                      <a:r>
                        <a:rPr lang="en-US" dirty="0"/>
                        <a:t>79</a:t>
                      </a:r>
                    </a:p>
                  </a:txBody>
                  <a:tcPr/>
                </a:tc>
                <a:tc>
                  <a:txBody>
                    <a:bodyPr/>
                    <a:lstStyle/>
                    <a:p>
                      <a:pPr algn="ctr"/>
                      <a:r>
                        <a:rPr lang="en-US" dirty="0"/>
                        <a:t>96</a:t>
                      </a:r>
                    </a:p>
                  </a:txBody>
                  <a:tcPr/>
                </a:tc>
                <a:extLst>
                  <a:ext uri="{0D108BD9-81ED-4DB2-BD59-A6C34878D82A}">
                    <a16:rowId xmlns:a16="http://schemas.microsoft.com/office/drawing/2014/main" val="140147493"/>
                  </a:ext>
                </a:extLst>
              </a:tr>
            </a:tbl>
          </a:graphicData>
        </a:graphic>
      </p:graphicFrame>
      <p:sp>
        <p:nvSpPr>
          <p:cNvPr id="3" name="TextBox 2">
            <a:extLst>
              <a:ext uri="{FF2B5EF4-FFF2-40B4-BE49-F238E27FC236}">
                <a16:creationId xmlns:a16="http://schemas.microsoft.com/office/drawing/2014/main" id="{81EF1A09-AB03-4C69-9E06-24A99E7B4F63}"/>
              </a:ext>
            </a:extLst>
          </p:cNvPr>
          <p:cNvSpPr txBox="1"/>
          <p:nvPr/>
        </p:nvSpPr>
        <p:spPr>
          <a:xfrm>
            <a:off x="838200" y="6169580"/>
            <a:ext cx="2755969" cy="461665"/>
          </a:xfrm>
          <a:prstGeom prst="rect">
            <a:avLst/>
          </a:prstGeom>
          <a:noFill/>
        </p:spPr>
        <p:txBody>
          <a:bodyPr wrap="square" rtlCol="0">
            <a:spAutoFit/>
          </a:bodyPr>
          <a:lstStyle/>
          <a:p>
            <a:r>
              <a:rPr lang="en-US" sz="2400" dirty="0"/>
              <a:t>Domain 1 </a:t>
            </a:r>
          </a:p>
        </p:txBody>
      </p:sp>
    </p:spTree>
    <p:extLst>
      <p:ext uri="{BB962C8B-B14F-4D97-AF65-F5344CB8AC3E}">
        <p14:creationId xmlns:p14="http://schemas.microsoft.com/office/powerpoint/2010/main" val="3450643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Comprehensive Needs Assessment</a:t>
              </a:r>
              <a:endParaRPr lang="en-US" sz="3200" dirty="0">
                <a:solidFill>
                  <a:schemeClr val="bg1"/>
                </a:solidFill>
              </a:endParaRPr>
            </a:p>
            <a:p>
              <a:pPr algn="ctr"/>
              <a:endParaRPr lang="en-US" dirty="0"/>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12</a:t>
            </a:fld>
            <a:endParaRPr lang="en-US"/>
          </a:p>
        </p:txBody>
      </p:sp>
      <p:graphicFrame>
        <p:nvGraphicFramePr>
          <p:cNvPr id="10" name="Table 10">
            <a:extLst>
              <a:ext uri="{FF2B5EF4-FFF2-40B4-BE49-F238E27FC236}">
                <a16:creationId xmlns:a16="http://schemas.microsoft.com/office/drawing/2014/main" id="{533BA65B-A8DC-4D7E-95D2-7DC38052EC3F}"/>
              </a:ext>
            </a:extLst>
          </p:cNvPr>
          <p:cNvGraphicFramePr>
            <a:graphicFrameLocks noGrp="1"/>
          </p:cNvGraphicFramePr>
          <p:nvPr>
            <p:ph idx="1"/>
            <p:extLst>
              <p:ext uri="{D42A27DB-BD31-4B8C-83A1-F6EECF244321}">
                <p14:modId xmlns:p14="http://schemas.microsoft.com/office/powerpoint/2010/main" val="502617487"/>
              </p:ext>
            </p:extLst>
          </p:nvPr>
        </p:nvGraphicFramePr>
        <p:xfrm>
          <a:off x="226031" y="1523720"/>
          <a:ext cx="11775044" cy="4622800"/>
        </p:xfrm>
        <a:graphic>
          <a:graphicData uri="http://schemas.openxmlformats.org/drawingml/2006/table">
            <a:tbl>
              <a:tblPr firstRow="1" bandRow="1">
                <a:tableStyleId>{5C22544A-7EE6-4342-B048-85BDC9FD1C3A}</a:tableStyleId>
              </a:tblPr>
              <a:tblGrid>
                <a:gridCol w="1294544">
                  <a:extLst>
                    <a:ext uri="{9D8B030D-6E8A-4147-A177-3AD203B41FA5}">
                      <a16:colId xmlns:a16="http://schemas.microsoft.com/office/drawing/2014/main" val="235377189"/>
                    </a:ext>
                  </a:extLst>
                </a:gridCol>
                <a:gridCol w="770562">
                  <a:extLst>
                    <a:ext uri="{9D8B030D-6E8A-4147-A177-3AD203B41FA5}">
                      <a16:colId xmlns:a16="http://schemas.microsoft.com/office/drawing/2014/main" val="3819174394"/>
                    </a:ext>
                  </a:extLst>
                </a:gridCol>
                <a:gridCol w="780836">
                  <a:extLst>
                    <a:ext uri="{9D8B030D-6E8A-4147-A177-3AD203B41FA5}">
                      <a16:colId xmlns:a16="http://schemas.microsoft.com/office/drawing/2014/main" val="179782327"/>
                    </a:ext>
                  </a:extLst>
                </a:gridCol>
                <a:gridCol w="821933">
                  <a:extLst>
                    <a:ext uri="{9D8B030D-6E8A-4147-A177-3AD203B41FA5}">
                      <a16:colId xmlns:a16="http://schemas.microsoft.com/office/drawing/2014/main" val="4042505751"/>
                    </a:ext>
                  </a:extLst>
                </a:gridCol>
                <a:gridCol w="811658">
                  <a:extLst>
                    <a:ext uri="{9D8B030D-6E8A-4147-A177-3AD203B41FA5}">
                      <a16:colId xmlns:a16="http://schemas.microsoft.com/office/drawing/2014/main" val="1821580105"/>
                    </a:ext>
                  </a:extLst>
                </a:gridCol>
                <a:gridCol w="708917">
                  <a:extLst>
                    <a:ext uri="{9D8B030D-6E8A-4147-A177-3AD203B41FA5}">
                      <a16:colId xmlns:a16="http://schemas.microsoft.com/office/drawing/2014/main" val="3189228612"/>
                    </a:ext>
                  </a:extLst>
                </a:gridCol>
                <a:gridCol w="719191">
                  <a:extLst>
                    <a:ext uri="{9D8B030D-6E8A-4147-A177-3AD203B41FA5}">
                      <a16:colId xmlns:a16="http://schemas.microsoft.com/office/drawing/2014/main" val="1644810306"/>
                    </a:ext>
                  </a:extLst>
                </a:gridCol>
                <a:gridCol w="708917">
                  <a:extLst>
                    <a:ext uri="{9D8B030D-6E8A-4147-A177-3AD203B41FA5}">
                      <a16:colId xmlns:a16="http://schemas.microsoft.com/office/drawing/2014/main" val="2494197433"/>
                    </a:ext>
                  </a:extLst>
                </a:gridCol>
                <a:gridCol w="719191">
                  <a:extLst>
                    <a:ext uri="{9D8B030D-6E8A-4147-A177-3AD203B41FA5}">
                      <a16:colId xmlns:a16="http://schemas.microsoft.com/office/drawing/2014/main" val="869148338"/>
                    </a:ext>
                  </a:extLst>
                </a:gridCol>
                <a:gridCol w="657546">
                  <a:extLst>
                    <a:ext uri="{9D8B030D-6E8A-4147-A177-3AD203B41FA5}">
                      <a16:colId xmlns:a16="http://schemas.microsoft.com/office/drawing/2014/main" val="2625047093"/>
                    </a:ext>
                  </a:extLst>
                </a:gridCol>
                <a:gridCol w="914400">
                  <a:extLst>
                    <a:ext uri="{9D8B030D-6E8A-4147-A177-3AD203B41FA5}">
                      <a16:colId xmlns:a16="http://schemas.microsoft.com/office/drawing/2014/main" val="690374020"/>
                    </a:ext>
                  </a:extLst>
                </a:gridCol>
                <a:gridCol w="731779">
                  <a:extLst>
                    <a:ext uri="{9D8B030D-6E8A-4147-A177-3AD203B41FA5}">
                      <a16:colId xmlns:a16="http://schemas.microsoft.com/office/drawing/2014/main" val="3852064042"/>
                    </a:ext>
                  </a:extLst>
                </a:gridCol>
                <a:gridCol w="770255">
                  <a:extLst>
                    <a:ext uri="{9D8B030D-6E8A-4147-A177-3AD203B41FA5}">
                      <a16:colId xmlns:a16="http://schemas.microsoft.com/office/drawing/2014/main" val="2571975811"/>
                    </a:ext>
                  </a:extLst>
                </a:gridCol>
                <a:gridCol w="653458">
                  <a:extLst>
                    <a:ext uri="{9D8B030D-6E8A-4147-A177-3AD203B41FA5}">
                      <a16:colId xmlns:a16="http://schemas.microsoft.com/office/drawing/2014/main" val="1624481778"/>
                    </a:ext>
                  </a:extLst>
                </a:gridCol>
                <a:gridCol w="711857">
                  <a:extLst>
                    <a:ext uri="{9D8B030D-6E8A-4147-A177-3AD203B41FA5}">
                      <a16:colId xmlns:a16="http://schemas.microsoft.com/office/drawing/2014/main" val="794632485"/>
                    </a:ext>
                  </a:extLst>
                </a:gridCol>
              </a:tblGrid>
              <a:tr h="370840">
                <a:tc gridSpan="15">
                  <a:txBody>
                    <a:bodyPr/>
                    <a:lstStyle/>
                    <a:p>
                      <a:pPr algn="ctr"/>
                      <a:r>
                        <a:rPr lang="en-US" dirty="0"/>
                        <a:t>% in MEETS LEVEL Difference</a:t>
                      </a:r>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504355840"/>
                  </a:ext>
                </a:extLst>
              </a:tr>
              <a:tr h="370840">
                <a:tc>
                  <a:txBody>
                    <a:bodyPr/>
                    <a:lstStyle/>
                    <a:p>
                      <a:r>
                        <a:rPr lang="en-US" b="1" dirty="0">
                          <a:solidFill>
                            <a:schemeClr val="bg1"/>
                          </a:solidFill>
                        </a:rPr>
                        <a:t>Subject</a:t>
                      </a:r>
                    </a:p>
                  </a:txBody>
                  <a:tcPr>
                    <a:solidFill>
                      <a:schemeClr val="accent5">
                        <a:lumMod val="75000"/>
                      </a:schemeClr>
                    </a:solidFill>
                  </a:tcPr>
                </a:tc>
                <a:tc gridSpan="2">
                  <a:txBody>
                    <a:bodyPr/>
                    <a:lstStyle/>
                    <a:p>
                      <a:r>
                        <a:rPr lang="en-US" b="1" dirty="0">
                          <a:solidFill>
                            <a:schemeClr val="bg1"/>
                          </a:solidFill>
                        </a:rPr>
                        <a:t>District</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Escobar</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Special 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Continuously Enrolled</a:t>
                      </a:r>
                    </a:p>
                  </a:txBody>
                  <a:tcPr>
                    <a:solidFill>
                      <a:schemeClr val="accent5">
                        <a:lumMod val="75000"/>
                      </a:schemeClr>
                    </a:solidFill>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Non-Continuously Enrolled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Eco. Disadvantaged</a:t>
                      </a:r>
                    </a:p>
                  </a:txBody>
                  <a:tcPr>
                    <a:solidFill>
                      <a:schemeClr val="accent5">
                        <a:lumMod val="75000"/>
                      </a:schemeClr>
                    </a:solidFill>
                  </a:tcPr>
                </a:tc>
                <a:tc hMerge="1">
                  <a:txBody>
                    <a:bodyPr/>
                    <a:lstStyle/>
                    <a:p>
                      <a:endParaRPr lang="en-US"/>
                    </a:p>
                  </a:txBody>
                  <a:tcPr/>
                </a:tc>
                <a:tc gridSpan="2">
                  <a:txBody>
                    <a:bodyPr/>
                    <a:lstStyle/>
                    <a:p>
                      <a:r>
                        <a:rPr lang="en-US" b="1" dirty="0">
                          <a:solidFill>
                            <a:schemeClr val="bg1"/>
                          </a:solidFill>
                        </a:rPr>
                        <a:t>EL</a:t>
                      </a:r>
                    </a:p>
                  </a:txBody>
                  <a:tcPr>
                    <a:solidFill>
                      <a:schemeClr val="accent5">
                        <a:lumMod val="75000"/>
                      </a:schemeClr>
                    </a:solidFill>
                  </a:tcPr>
                </a:tc>
                <a:tc hMerge="1">
                  <a:txBody>
                    <a:bodyPr/>
                    <a:lstStyle/>
                    <a:p>
                      <a:endParaRPr lang="en-US"/>
                    </a:p>
                  </a:txBody>
                  <a:tcPr/>
                </a:tc>
                <a:extLst>
                  <a:ext uri="{0D108BD9-81ED-4DB2-BD59-A6C34878D82A}">
                    <a16:rowId xmlns:a16="http://schemas.microsoft.com/office/drawing/2014/main" val="3907104608"/>
                  </a:ext>
                </a:extLst>
              </a:tr>
              <a:tr h="370840">
                <a:tc>
                  <a:txBody>
                    <a:bodyPr/>
                    <a:lstStyle/>
                    <a:p>
                      <a:endParaRPr lang="en-US" dirty="0"/>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tc>
                  <a:txBody>
                    <a:bodyPr/>
                    <a:lstStyle/>
                    <a:p>
                      <a:r>
                        <a:rPr lang="en-US" dirty="0"/>
                        <a:t>2018</a:t>
                      </a:r>
                    </a:p>
                  </a:txBody>
                  <a:tcPr/>
                </a:tc>
                <a:tc>
                  <a:txBody>
                    <a:bodyPr/>
                    <a:lstStyle/>
                    <a:p>
                      <a:r>
                        <a:rPr lang="en-US" dirty="0"/>
                        <a:t>2019</a:t>
                      </a:r>
                    </a:p>
                  </a:txBody>
                  <a:tcPr/>
                </a:tc>
                <a:extLst>
                  <a:ext uri="{0D108BD9-81ED-4DB2-BD59-A6C34878D82A}">
                    <a16:rowId xmlns:a16="http://schemas.microsoft.com/office/drawing/2014/main" val="1155116766"/>
                  </a:ext>
                </a:extLst>
              </a:tr>
              <a:tr h="370840">
                <a:tc>
                  <a:txBody>
                    <a:bodyPr/>
                    <a:lstStyle/>
                    <a:p>
                      <a:r>
                        <a:rPr lang="en-US" dirty="0"/>
                        <a:t>Reading</a:t>
                      </a:r>
                    </a:p>
                  </a:txBody>
                  <a:tcPr/>
                </a:tc>
                <a:tc>
                  <a:txBody>
                    <a:bodyPr/>
                    <a:lstStyle/>
                    <a:p>
                      <a:pPr algn="ctr"/>
                      <a:r>
                        <a:rPr lang="en-US" dirty="0"/>
                        <a:t>39</a:t>
                      </a:r>
                    </a:p>
                  </a:txBody>
                  <a:tcPr/>
                </a:tc>
                <a:tc>
                  <a:txBody>
                    <a:bodyPr/>
                    <a:lstStyle/>
                    <a:p>
                      <a:pPr algn="ctr"/>
                      <a:r>
                        <a:rPr lang="en-US" dirty="0"/>
                        <a:t>41</a:t>
                      </a:r>
                    </a:p>
                  </a:txBody>
                  <a:tcPr/>
                </a:tc>
                <a:tc>
                  <a:txBody>
                    <a:bodyPr/>
                    <a:lstStyle/>
                    <a:p>
                      <a:pPr algn="ctr"/>
                      <a:r>
                        <a:rPr lang="en-US" dirty="0"/>
                        <a:t>56</a:t>
                      </a:r>
                    </a:p>
                  </a:txBody>
                  <a:tcPr/>
                </a:tc>
                <a:tc>
                  <a:txBody>
                    <a:bodyPr/>
                    <a:lstStyle/>
                    <a:p>
                      <a:pPr algn="ctr"/>
                      <a:r>
                        <a:rPr lang="en-US" dirty="0">
                          <a:highlight>
                            <a:srgbClr val="FF7C80"/>
                          </a:highlight>
                        </a:rPr>
                        <a:t>54</a:t>
                      </a:r>
                    </a:p>
                  </a:txBody>
                  <a:tcPr/>
                </a:tc>
                <a:tc>
                  <a:txBody>
                    <a:bodyPr/>
                    <a:lstStyle/>
                    <a:p>
                      <a:pPr algn="ctr"/>
                      <a:r>
                        <a:rPr lang="en-US" dirty="0"/>
                        <a:t>33</a:t>
                      </a:r>
                    </a:p>
                  </a:txBody>
                  <a:tcPr/>
                </a:tc>
                <a:tc>
                  <a:txBody>
                    <a:bodyPr/>
                    <a:lstStyle/>
                    <a:p>
                      <a:pPr algn="ctr"/>
                      <a:r>
                        <a:rPr lang="en-US" dirty="0"/>
                        <a:t>42</a:t>
                      </a:r>
                    </a:p>
                  </a:txBody>
                  <a:tcPr/>
                </a:tc>
                <a:tc>
                  <a:txBody>
                    <a:bodyPr/>
                    <a:lstStyle/>
                    <a:p>
                      <a:pPr algn="ctr"/>
                      <a:r>
                        <a:rPr lang="en-US" dirty="0"/>
                        <a:t>57</a:t>
                      </a:r>
                    </a:p>
                  </a:txBody>
                  <a:tcPr/>
                </a:tc>
                <a:tc>
                  <a:txBody>
                    <a:bodyPr/>
                    <a:lstStyle/>
                    <a:p>
                      <a:pPr algn="ctr"/>
                      <a:r>
                        <a:rPr lang="en-US" dirty="0">
                          <a:highlight>
                            <a:srgbClr val="FF7C80"/>
                          </a:highlight>
                        </a:rPr>
                        <a:t>52</a:t>
                      </a:r>
                    </a:p>
                  </a:txBody>
                  <a:tcPr/>
                </a:tc>
                <a:tc>
                  <a:txBody>
                    <a:bodyPr/>
                    <a:lstStyle/>
                    <a:p>
                      <a:pPr algn="ctr"/>
                      <a:r>
                        <a:rPr lang="en-US" dirty="0"/>
                        <a:t>54</a:t>
                      </a:r>
                    </a:p>
                  </a:txBody>
                  <a:tcPr/>
                </a:tc>
                <a:tc>
                  <a:txBody>
                    <a:bodyPr/>
                    <a:lstStyle/>
                    <a:p>
                      <a:pPr algn="ctr"/>
                      <a:r>
                        <a:rPr lang="en-US" dirty="0"/>
                        <a:t>61</a:t>
                      </a:r>
                    </a:p>
                  </a:txBody>
                  <a:tcPr/>
                </a:tc>
                <a:tc>
                  <a:txBody>
                    <a:bodyPr/>
                    <a:lstStyle/>
                    <a:p>
                      <a:pPr algn="ctr"/>
                      <a:r>
                        <a:rPr lang="en-US" dirty="0"/>
                        <a:t>56</a:t>
                      </a:r>
                    </a:p>
                  </a:txBody>
                  <a:tcPr/>
                </a:tc>
                <a:tc>
                  <a:txBody>
                    <a:bodyPr/>
                    <a:lstStyle/>
                    <a:p>
                      <a:pPr algn="ctr"/>
                      <a:r>
                        <a:rPr lang="en-US" dirty="0">
                          <a:highlight>
                            <a:srgbClr val="FF7C80"/>
                          </a:highlight>
                        </a:rPr>
                        <a:t>52</a:t>
                      </a:r>
                    </a:p>
                  </a:txBody>
                  <a:tcPr/>
                </a:tc>
                <a:tc>
                  <a:txBody>
                    <a:bodyPr/>
                    <a:lstStyle/>
                    <a:p>
                      <a:pPr algn="ctr"/>
                      <a:r>
                        <a:rPr lang="en-US" dirty="0"/>
                        <a:t>66</a:t>
                      </a:r>
                    </a:p>
                  </a:txBody>
                  <a:tcPr/>
                </a:tc>
                <a:tc>
                  <a:txBody>
                    <a:bodyPr/>
                    <a:lstStyle/>
                    <a:p>
                      <a:pPr algn="ctr"/>
                      <a:r>
                        <a:rPr lang="en-US" dirty="0">
                          <a:highlight>
                            <a:srgbClr val="FF7C80"/>
                          </a:highlight>
                        </a:rPr>
                        <a:t>60</a:t>
                      </a:r>
                    </a:p>
                  </a:txBody>
                  <a:tcPr/>
                </a:tc>
                <a:extLst>
                  <a:ext uri="{0D108BD9-81ED-4DB2-BD59-A6C34878D82A}">
                    <a16:rowId xmlns:a16="http://schemas.microsoft.com/office/drawing/2014/main" val="3101252746"/>
                  </a:ext>
                </a:extLst>
              </a:tr>
              <a:tr h="370840">
                <a:tc>
                  <a:txBody>
                    <a:bodyPr/>
                    <a:lstStyle/>
                    <a:p>
                      <a:r>
                        <a:rPr lang="en-US" dirty="0"/>
                        <a:t>Math</a:t>
                      </a:r>
                    </a:p>
                  </a:txBody>
                  <a:tcPr/>
                </a:tc>
                <a:tc>
                  <a:txBody>
                    <a:bodyPr/>
                    <a:lstStyle/>
                    <a:p>
                      <a:pPr algn="ctr"/>
                      <a:r>
                        <a:rPr lang="en-US" dirty="0"/>
                        <a:t>49</a:t>
                      </a:r>
                    </a:p>
                  </a:txBody>
                  <a:tcPr/>
                </a:tc>
                <a:tc>
                  <a:txBody>
                    <a:bodyPr/>
                    <a:lstStyle/>
                    <a:p>
                      <a:pPr algn="ctr"/>
                      <a:r>
                        <a:rPr lang="en-US" dirty="0"/>
                        <a:t>53</a:t>
                      </a:r>
                    </a:p>
                  </a:txBody>
                  <a:tcPr/>
                </a:tc>
                <a:tc>
                  <a:txBody>
                    <a:bodyPr/>
                    <a:lstStyle/>
                    <a:p>
                      <a:pPr algn="ctr"/>
                      <a:r>
                        <a:rPr lang="en-US" dirty="0"/>
                        <a:t>69</a:t>
                      </a:r>
                    </a:p>
                  </a:txBody>
                  <a:tcPr/>
                </a:tc>
                <a:tc>
                  <a:txBody>
                    <a:bodyPr/>
                    <a:lstStyle/>
                    <a:p>
                      <a:pPr algn="ctr"/>
                      <a:r>
                        <a:rPr lang="en-US" dirty="0">
                          <a:highlight>
                            <a:srgbClr val="FF7C80"/>
                          </a:highlight>
                        </a:rPr>
                        <a:t>64</a:t>
                      </a:r>
                    </a:p>
                  </a:txBody>
                  <a:tcPr/>
                </a:tc>
                <a:tc>
                  <a:txBody>
                    <a:bodyPr/>
                    <a:lstStyle/>
                    <a:p>
                      <a:pPr algn="ctr"/>
                      <a:r>
                        <a:rPr lang="en-US" dirty="0"/>
                        <a:t>50</a:t>
                      </a:r>
                    </a:p>
                  </a:txBody>
                  <a:tcPr/>
                </a:tc>
                <a:tc>
                  <a:txBody>
                    <a:bodyPr/>
                    <a:lstStyle/>
                    <a:p>
                      <a:pPr algn="ctr"/>
                      <a:r>
                        <a:rPr lang="en-US" dirty="0">
                          <a:highlight>
                            <a:srgbClr val="FF7C80"/>
                          </a:highlight>
                        </a:rPr>
                        <a:t>38</a:t>
                      </a:r>
                    </a:p>
                  </a:txBody>
                  <a:tcPr/>
                </a:tc>
                <a:tc>
                  <a:txBody>
                    <a:bodyPr/>
                    <a:lstStyle/>
                    <a:p>
                      <a:pPr algn="ctr"/>
                      <a:r>
                        <a:rPr lang="en-US" dirty="0"/>
                        <a:t>72</a:t>
                      </a:r>
                    </a:p>
                  </a:txBody>
                  <a:tcPr/>
                </a:tc>
                <a:tc>
                  <a:txBody>
                    <a:bodyPr/>
                    <a:lstStyle/>
                    <a:p>
                      <a:pPr algn="ctr"/>
                      <a:r>
                        <a:rPr lang="en-US" dirty="0">
                          <a:highlight>
                            <a:srgbClr val="FF7C80"/>
                          </a:highlight>
                        </a:rPr>
                        <a:t>64</a:t>
                      </a:r>
                    </a:p>
                  </a:txBody>
                  <a:tcPr/>
                </a:tc>
                <a:tc>
                  <a:txBody>
                    <a:bodyPr/>
                    <a:lstStyle/>
                    <a:p>
                      <a:pPr algn="ctr"/>
                      <a:r>
                        <a:rPr lang="en-US" dirty="0"/>
                        <a:t>59</a:t>
                      </a:r>
                    </a:p>
                  </a:txBody>
                  <a:tcPr/>
                </a:tc>
                <a:tc>
                  <a:txBody>
                    <a:bodyPr/>
                    <a:lstStyle/>
                    <a:p>
                      <a:pPr algn="ctr"/>
                      <a:r>
                        <a:rPr lang="en-US" dirty="0"/>
                        <a:t>61</a:t>
                      </a:r>
                    </a:p>
                  </a:txBody>
                  <a:tcPr/>
                </a:tc>
                <a:tc>
                  <a:txBody>
                    <a:bodyPr/>
                    <a:lstStyle/>
                    <a:p>
                      <a:pPr algn="ctr"/>
                      <a:r>
                        <a:rPr lang="en-US" dirty="0"/>
                        <a:t>70</a:t>
                      </a:r>
                    </a:p>
                  </a:txBody>
                  <a:tcPr/>
                </a:tc>
                <a:tc>
                  <a:txBody>
                    <a:bodyPr/>
                    <a:lstStyle/>
                    <a:p>
                      <a:pPr algn="ctr"/>
                      <a:r>
                        <a:rPr lang="en-US" dirty="0">
                          <a:highlight>
                            <a:srgbClr val="FF7C80"/>
                          </a:highlight>
                        </a:rPr>
                        <a:t>62</a:t>
                      </a:r>
                    </a:p>
                  </a:txBody>
                  <a:tcPr/>
                </a:tc>
                <a:tc>
                  <a:txBody>
                    <a:bodyPr/>
                    <a:lstStyle/>
                    <a:p>
                      <a:pPr algn="ctr"/>
                      <a:r>
                        <a:rPr lang="en-US" dirty="0"/>
                        <a:t>75</a:t>
                      </a:r>
                    </a:p>
                  </a:txBody>
                  <a:tcPr/>
                </a:tc>
                <a:tc>
                  <a:txBody>
                    <a:bodyPr/>
                    <a:lstStyle/>
                    <a:p>
                      <a:pPr algn="ctr"/>
                      <a:r>
                        <a:rPr lang="en-US" dirty="0">
                          <a:highlight>
                            <a:srgbClr val="FF7C80"/>
                          </a:highlight>
                        </a:rPr>
                        <a:t>68</a:t>
                      </a:r>
                    </a:p>
                  </a:txBody>
                  <a:tcPr/>
                </a:tc>
                <a:extLst>
                  <a:ext uri="{0D108BD9-81ED-4DB2-BD59-A6C34878D82A}">
                    <a16:rowId xmlns:a16="http://schemas.microsoft.com/office/drawing/2014/main" val="2497205815"/>
                  </a:ext>
                </a:extLst>
              </a:tr>
              <a:tr h="370840">
                <a:tc>
                  <a:txBody>
                    <a:bodyPr/>
                    <a:lstStyle/>
                    <a:p>
                      <a:r>
                        <a:rPr lang="en-US" dirty="0"/>
                        <a:t>Writing</a:t>
                      </a:r>
                    </a:p>
                  </a:txBody>
                  <a:tcPr/>
                </a:tc>
                <a:tc>
                  <a:txBody>
                    <a:bodyPr/>
                    <a:lstStyle/>
                    <a:p>
                      <a:pPr algn="ctr"/>
                      <a:r>
                        <a:rPr lang="en-US" dirty="0"/>
                        <a:t>38</a:t>
                      </a:r>
                    </a:p>
                  </a:txBody>
                  <a:tcPr/>
                </a:tc>
                <a:tc>
                  <a:txBody>
                    <a:bodyPr/>
                    <a:lstStyle/>
                    <a:p>
                      <a:pPr algn="ctr"/>
                      <a:r>
                        <a:rPr lang="en-US" dirty="0"/>
                        <a:t>39</a:t>
                      </a:r>
                    </a:p>
                  </a:txBody>
                  <a:tcPr/>
                </a:tc>
                <a:tc>
                  <a:txBody>
                    <a:bodyPr/>
                    <a:lstStyle/>
                    <a:p>
                      <a:pPr algn="ctr"/>
                      <a:r>
                        <a:rPr lang="en-US" dirty="0"/>
                        <a:t>61</a:t>
                      </a:r>
                    </a:p>
                  </a:txBody>
                  <a:tcPr/>
                </a:tc>
                <a:tc>
                  <a:txBody>
                    <a:bodyPr/>
                    <a:lstStyle/>
                    <a:p>
                      <a:pPr algn="ctr"/>
                      <a:r>
                        <a:rPr lang="en-US" dirty="0">
                          <a:highlight>
                            <a:srgbClr val="FF7C80"/>
                          </a:highlight>
                        </a:rPr>
                        <a:t>52</a:t>
                      </a:r>
                    </a:p>
                  </a:txBody>
                  <a:tcPr/>
                </a:tc>
                <a:tc>
                  <a:txBody>
                    <a:bodyPr/>
                    <a:lstStyle/>
                    <a:p>
                      <a:pPr algn="ctr"/>
                      <a:r>
                        <a:rPr lang="en-US" dirty="0"/>
                        <a:t>50</a:t>
                      </a:r>
                    </a:p>
                  </a:txBody>
                  <a:tcPr/>
                </a:tc>
                <a:tc>
                  <a:txBody>
                    <a:bodyPr/>
                    <a:lstStyle/>
                    <a:p>
                      <a:pPr algn="ctr"/>
                      <a:r>
                        <a:rPr lang="en-US" dirty="0">
                          <a:highlight>
                            <a:srgbClr val="FF7C80"/>
                          </a:highlight>
                        </a:rPr>
                        <a:t>10</a:t>
                      </a:r>
                    </a:p>
                  </a:txBody>
                  <a:tcPr/>
                </a:tc>
                <a:tc>
                  <a:txBody>
                    <a:bodyPr/>
                    <a:lstStyle/>
                    <a:p>
                      <a:pPr algn="ctr"/>
                      <a:r>
                        <a:rPr lang="en-US" dirty="0"/>
                        <a:t>62</a:t>
                      </a:r>
                    </a:p>
                  </a:txBody>
                  <a:tcPr/>
                </a:tc>
                <a:tc>
                  <a:txBody>
                    <a:bodyPr/>
                    <a:lstStyle/>
                    <a:p>
                      <a:pPr algn="ctr"/>
                      <a:r>
                        <a:rPr lang="en-US" dirty="0">
                          <a:highlight>
                            <a:srgbClr val="FF7C80"/>
                          </a:highlight>
                        </a:rPr>
                        <a:t>50</a:t>
                      </a:r>
                    </a:p>
                  </a:txBody>
                  <a:tcPr/>
                </a:tc>
                <a:tc>
                  <a:txBody>
                    <a:bodyPr/>
                    <a:lstStyle/>
                    <a:p>
                      <a:pPr algn="ctr"/>
                      <a:r>
                        <a:rPr lang="en-US" dirty="0"/>
                        <a:t>59</a:t>
                      </a:r>
                    </a:p>
                  </a:txBody>
                  <a:tcPr/>
                </a:tc>
                <a:tc>
                  <a:txBody>
                    <a:bodyPr/>
                    <a:lstStyle/>
                    <a:p>
                      <a:pPr algn="ctr"/>
                      <a:r>
                        <a:rPr lang="en-US" dirty="0">
                          <a:highlight>
                            <a:srgbClr val="FF7C80"/>
                          </a:highlight>
                        </a:rPr>
                        <a:t>57</a:t>
                      </a:r>
                    </a:p>
                  </a:txBody>
                  <a:tcPr/>
                </a:tc>
                <a:tc>
                  <a:txBody>
                    <a:bodyPr/>
                    <a:lstStyle/>
                    <a:p>
                      <a:pPr algn="ctr"/>
                      <a:r>
                        <a:rPr lang="en-US" dirty="0"/>
                        <a:t>62</a:t>
                      </a:r>
                    </a:p>
                  </a:txBody>
                  <a:tcPr/>
                </a:tc>
                <a:tc>
                  <a:txBody>
                    <a:bodyPr/>
                    <a:lstStyle/>
                    <a:p>
                      <a:pPr algn="ctr"/>
                      <a:r>
                        <a:rPr lang="en-US" dirty="0">
                          <a:highlight>
                            <a:srgbClr val="FF7C80"/>
                          </a:highlight>
                        </a:rPr>
                        <a:t>53</a:t>
                      </a:r>
                    </a:p>
                  </a:txBody>
                  <a:tcPr/>
                </a:tc>
                <a:tc>
                  <a:txBody>
                    <a:bodyPr/>
                    <a:lstStyle/>
                    <a:p>
                      <a:pPr algn="ctr"/>
                      <a:r>
                        <a:rPr lang="en-US" dirty="0"/>
                        <a:t>83</a:t>
                      </a:r>
                    </a:p>
                  </a:txBody>
                  <a:tcPr/>
                </a:tc>
                <a:tc>
                  <a:txBody>
                    <a:bodyPr/>
                    <a:lstStyle/>
                    <a:p>
                      <a:pPr algn="ctr"/>
                      <a:r>
                        <a:rPr lang="en-US" dirty="0">
                          <a:highlight>
                            <a:srgbClr val="FF7C80"/>
                          </a:highlight>
                        </a:rPr>
                        <a:t>60</a:t>
                      </a:r>
                    </a:p>
                  </a:txBody>
                  <a:tcPr/>
                </a:tc>
                <a:extLst>
                  <a:ext uri="{0D108BD9-81ED-4DB2-BD59-A6C34878D82A}">
                    <a16:rowId xmlns:a16="http://schemas.microsoft.com/office/drawing/2014/main" val="2107908602"/>
                  </a:ext>
                </a:extLst>
              </a:tr>
              <a:tr h="370840">
                <a:tc>
                  <a:txBody>
                    <a:bodyPr/>
                    <a:lstStyle/>
                    <a:p>
                      <a:r>
                        <a:rPr lang="en-US" dirty="0"/>
                        <a:t>Science</a:t>
                      </a:r>
                    </a:p>
                  </a:txBody>
                  <a:tcPr/>
                </a:tc>
                <a:tc>
                  <a:txBody>
                    <a:bodyPr/>
                    <a:lstStyle/>
                    <a:p>
                      <a:pPr algn="ctr"/>
                      <a:r>
                        <a:rPr lang="en-US" dirty="0"/>
                        <a:t>43</a:t>
                      </a:r>
                    </a:p>
                  </a:txBody>
                  <a:tcPr/>
                </a:tc>
                <a:tc>
                  <a:txBody>
                    <a:bodyPr/>
                    <a:lstStyle/>
                    <a:p>
                      <a:pPr algn="ctr"/>
                      <a:r>
                        <a:rPr lang="en-US" dirty="0"/>
                        <a:t>48</a:t>
                      </a:r>
                    </a:p>
                  </a:txBody>
                  <a:tcPr/>
                </a:tc>
                <a:tc>
                  <a:txBody>
                    <a:bodyPr/>
                    <a:lstStyle/>
                    <a:p>
                      <a:pPr algn="ctr"/>
                      <a:r>
                        <a:rPr lang="en-US" dirty="0"/>
                        <a:t>34</a:t>
                      </a:r>
                    </a:p>
                  </a:txBody>
                  <a:tcPr/>
                </a:tc>
                <a:tc>
                  <a:txBody>
                    <a:bodyPr/>
                    <a:lstStyle/>
                    <a:p>
                      <a:pPr algn="ctr"/>
                      <a:r>
                        <a:rPr lang="en-US" dirty="0"/>
                        <a:t>61</a:t>
                      </a:r>
                    </a:p>
                  </a:txBody>
                  <a:tcPr/>
                </a:tc>
                <a:tc>
                  <a:txBody>
                    <a:bodyPr/>
                    <a:lstStyle/>
                    <a:p>
                      <a:pPr algn="ctr"/>
                      <a:r>
                        <a:rPr lang="en-US" dirty="0"/>
                        <a:t>0</a:t>
                      </a:r>
                    </a:p>
                  </a:txBody>
                  <a:tcPr/>
                </a:tc>
                <a:tc>
                  <a:txBody>
                    <a:bodyPr/>
                    <a:lstStyle/>
                    <a:p>
                      <a:pPr algn="ctr"/>
                      <a:r>
                        <a:rPr lang="en-US" dirty="0"/>
                        <a:t>63</a:t>
                      </a:r>
                    </a:p>
                  </a:txBody>
                  <a:tcPr/>
                </a:tc>
                <a:tc>
                  <a:txBody>
                    <a:bodyPr/>
                    <a:lstStyle/>
                    <a:p>
                      <a:pPr algn="ctr"/>
                      <a:r>
                        <a:rPr lang="en-US" dirty="0"/>
                        <a:t>38</a:t>
                      </a:r>
                    </a:p>
                  </a:txBody>
                  <a:tcPr/>
                </a:tc>
                <a:tc>
                  <a:txBody>
                    <a:bodyPr/>
                    <a:lstStyle/>
                    <a:p>
                      <a:pPr algn="ctr"/>
                      <a:r>
                        <a:rPr lang="en-US" dirty="0"/>
                        <a:t>62</a:t>
                      </a:r>
                    </a:p>
                  </a:txBody>
                  <a:tcPr/>
                </a:tc>
                <a:tc>
                  <a:txBody>
                    <a:bodyPr/>
                    <a:lstStyle/>
                    <a:p>
                      <a:pPr algn="ctr"/>
                      <a:r>
                        <a:rPr lang="en-US" dirty="0"/>
                        <a:t>19</a:t>
                      </a:r>
                    </a:p>
                  </a:txBody>
                  <a:tcPr/>
                </a:tc>
                <a:tc>
                  <a:txBody>
                    <a:bodyPr/>
                    <a:lstStyle/>
                    <a:p>
                      <a:pPr algn="ctr"/>
                      <a:r>
                        <a:rPr lang="en-US" dirty="0"/>
                        <a:t>55</a:t>
                      </a:r>
                    </a:p>
                  </a:txBody>
                  <a:tcPr/>
                </a:tc>
                <a:tc>
                  <a:txBody>
                    <a:bodyPr/>
                    <a:lstStyle/>
                    <a:p>
                      <a:pPr algn="ctr"/>
                      <a:r>
                        <a:rPr lang="en-US" dirty="0"/>
                        <a:t>33</a:t>
                      </a:r>
                    </a:p>
                  </a:txBody>
                  <a:tcPr/>
                </a:tc>
                <a:tc>
                  <a:txBody>
                    <a:bodyPr/>
                    <a:lstStyle/>
                    <a:p>
                      <a:pPr algn="ctr"/>
                      <a:r>
                        <a:rPr lang="en-US" dirty="0"/>
                        <a:t>58</a:t>
                      </a:r>
                    </a:p>
                  </a:txBody>
                  <a:tcPr/>
                </a:tc>
                <a:tc>
                  <a:txBody>
                    <a:bodyPr/>
                    <a:lstStyle/>
                    <a:p>
                      <a:pPr algn="ctr"/>
                      <a:r>
                        <a:rPr lang="en-US" dirty="0"/>
                        <a:t>31</a:t>
                      </a:r>
                    </a:p>
                  </a:txBody>
                  <a:tcPr/>
                </a:tc>
                <a:tc>
                  <a:txBody>
                    <a:bodyPr/>
                    <a:lstStyle/>
                    <a:p>
                      <a:pPr algn="ctr"/>
                      <a:r>
                        <a:rPr lang="en-US" dirty="0"/>
                        <a:t>62</a:t>
                      </a:r>
                    </a:p>
                  </a:txBody>
                  <a:tcPr/>
                </a:tc>
                <a:extLst>
                  <a:ext uri="{0D108BD9-81ED-4DB2-BD59-A6C34878D82A}">
                    <a16:rowId xmlns:a16="http://schemas.microsoft.com/office/drawing/2014/main" val="178632821"/>
                  </a:ext>
                </a:extLst>
              </a:tr>
              <a:tr h="370840">
                <a:tc>
                  <a:txBody>
                    <a:bodyPr/>
                    <a:lstStyle/>
                    <a:p>
                      <a:r>
                        <a:rPr lang="en-US" dirty="0"/>
                        <a:t>Reading Dif.</a:t>
                      </a:r>
                    </a:p>
                  </a:txBody>
                  <a:tcPr/>
                </a:tc>
                <a:tc gridSpan="2">
                  <a:txBody>
                    <a:bodyPr/>
                    <a:lstStyle/>
                    <a:p>
                      <a:pPr algn="ctr"/>
                      <a:endParaRPr lang="en-US" dirty="0"/>
                    </a:p>
                  </a:txBody>
                  <a:tcPr/>
                </a:tc>
                <a:tc hMerge="1">
                  <a:txBody>
                    <a:bodyPr/>
                    <a:lstStyle/>
                    <a:p>
                      <a:endParaRPr lang="en-US"/>
                    </a:p>
                  </a:txBody>
                  <a:tcPr/>
                </a:tc>
                <a:tc gridSpan="2">
                  <a:txBody>
                    <a:bodyPr/>
                    <a:lstStyle/>
                    <a:p>
                      <a:pPr algn="ctr"/>
                      <a:r>
                        <a:rPr lang="en-US" dirty="0"/>
                        <a:t>+13</a:t>
                      </a:r>
                    </a:p>
                  </a:txBody>
                  <a:tcPr/>
                </a:tc>
                <a:tc hMerge="1">
                  <a:txBody>
                    <a:bodyPr/>
                    <a:lstStyle/>
                    <a:p>
                      <a:pPr algn="ctr"/>
                      <a:endParaRPr lang="en-US" dirty="0"/>
                    </a:p>
                  </a:txBody>
                  <a:tcPr/>
                </a:tc>
                <a:tc gridSpan="2">
                  <a:txBody>
                    <a:bodyPr/>
                    <a:lstStyle/>
                    <a:p>
                      <a:pPr algn="ctr"/>
                      <a:r>
                        <a:rPr lang="en-US" dirty="0">
                          <a:highlight>
                            <a:srgbClr val="FF7C80"/>
                          </a:highlight>
                        </a:rPr>
                        <a:t>-12</a:t>
                      </a:r>
                    </a:p>
                  </a:txBody>
                  <a:tcPr/>
                </a:tc>
                <a:tc hMerge="1">
                  <a:txBody>
                    <a:bodyPr/>
                    <a:lstStyle/>
                    <a:p>
                      <a:pPr algn="ctr"/>
                      <a:endParaRPr lang="en-US" dirty="0"/>
                    </a:p>
                  </a:txBody>
                  <a:tcPr/>
                </a:tc>
                <a:tc gridSpan="2">
                  <a:txBody>
                    <a:bodyPr/>
                    <a:lstStyle/>
                    <a:p>
                      <a:pPr algn="ctr"/>
                      <a:r>
                        <a:rPr lang="en-US" dirty="0">
                          <a:highlight>
                            <a:srgbClr val="FF7C80"/>
                          </a:highlight>
                        </a:rPr>
                        <a:t>-2</a:t>
                      </a:r>
                    </a:p>
                  </a:txBody>
                  <a:tcPr/>
                </a:tc>
                <a:tc hMerge="1">
                  <a:txBody>
                    <a:bodyPr/>
                    <a:lstStyle/>
                    <a:p>
                      <a:pPr algn="ctr"/>
                      <a:endParaRPr lang="en-US" dirty="0"/>
                    </a:p>
                  </a:txBody>
                  <a:tcPr/>
                </a:tc>
                <a:tc gridSpan="2">
                  <a:txBody>
                    <a:bodyPr/>
                    <a:lstStyle/>
                    <a:p>
                      <a:pPr algn="ctr"/>
                      <a:r>
                        <a:rPr lang="en-US" dirty="0"/>
                        <a:t>+7</a:t>
                      </a:r>
                    </a:p>
                  </a:txBody>
                  <a:tcPr/>
                </a:tc>
                <a:tc hMerge="1">
                  <a:txBody>
                    <a:bodyPr/>
                    <a:lstStyle/>
                    <a:p>
                      <a:pPr algn="ctr"/>
                      <a:endParaRPr lang="en-US" dirty="0"/>
                    </a:p>
                  </a:txBody>
                  <a:tcPr/>
                </a:tc>
                <a:tc gridSpan="2">
                  <a:txBody>
                    <a:bodyPr/>
                    <a:lstStyle/>
                    <a:p>
                      <a:pPr algn="ctr"/>
                      <a:r>
                        <a:rPr lang="en-US" dirty="0">
                          <a:highlight>
                            <a:srgbClr val="FF7C80"/>
                          </a:highlight>
                        </a:rPr>
                        <a:t>-2</a:t>
                      </a:r>
                    </a:p>
                  </a:txBody>
                  <a:tcPr/>
                </a:tc>
                <a:tc hMerge="1">
                  <a:txBody>
                    <a:bodyPr/>
                    <a:lstStyle/>
                    <a:p>
                      <a:pPr algn="ctr"/>
                      <a:endParaRPr lang="en-US" dirty="0"/>
                    </a:p>
                  </a:txBody>
                  <a:tcPr/>
                </a:tc>
                <a:tc gridSpan="2">
                  <a:txBody>
                    <a:bodyPr/>
                    <a:lstStyle/>
                    <a:p>
                      <a:pPr algn="ctr"/>
                      <a:r>
                        <a:rPr lang="en-US" dirty="0"/>
                        <a:t>+5</a:t>
                      </a:r>
                    </a:p>
                  </a:txBody>
                  <a:tcPr/>
                </a:tc>
                <a:tc hMerge="1">
                  <a:txBody>
                    <a:bodyPr/>
                    <a:lstStyle/>
                    <a:p>
                      <a:pPr algn="ctr"/>
                      <a:endParaRPr lang="en-US" dirty="0"/>
                    </a:p>
                  </a:txBody>
                  <a:tcPr/>
                </a:tc>
                <a:extLst>
                  <a:ext uri="{0D108BD9-81ED-4DB2-BD59-A6C34878D82A}">
                    <a16:rowId xmlns:a16="http://schemas.microsoft.com/office/drawing/2014/main" val="619903090"/>
                  </a:ext>
                </a:extLst>
              </a:tr>
              <a:tr h="370840">
                <a:tc>
                  <a:txBody>
                    <a:bodyPr/>
                    <a:lstStyle/>
                    <a:p>
                      <a:r>
                        <a:rPr lang="en-US" dirty="0"/>
                        <a:t>Math Dif.</a:t>
                      </a:r>
                    </a:p>
                  </a:txBody>
                  <a:tcPr/>
                </a:tc>
                <a:tc gridSpan="2">
                  <a:txBody>
                    <a:bodyPr/>
                    <a:lstStyle/>
                    <a:p>
                      <a:pPr algn="ctr"/>
                      <a:endParaRPr lang="en-US" dirty="0"/>
                    </a:p>
                  </a:txBody>
                  <a:tcPr/>
                </a:tc>
                <a:tc hMerge="1">
                  <a:txBody>
                    <a:bodyPr/>
                    <a:lstStyle/>
                    <a:p>
                      <a:endParaRPr lang="en-US"/>
                    </a:p>
                  </a:txBody>
                  <a:tcPr/>
                </a:tc>
                <a:tc gridSpan="2">
                  <a:txBody>
                    <a:bodyPr/>
                    <a:lstStyle/>
                    <a:p>
                      <a:pPr algn="ctr"/>
                      <a:r>
                        <a:rPr lang="en-US" dirty="0"/>
                        <a:t>+11</a:t>
                      </a:r>
                    </a:p>
                  </a:txBody>
                  <a:tcPr/>
                </a:tc>
                <a:tc hMerge="1">
                  <a:txBody>
                    <a:bodyPr/>
                    <a:lstStyle/>
                    <a:p>
                      <a:endParaRPr lang="en-US"/>
                    </a:p>
                  </a:txBody>
                  <a:tcPr/>
                </a:tc>
                <a:tc gridSpan="2">
                  <a:txBody>
                    <a:bodyPr/>
                    <a:lstStyle/>
                    <a:p>
                      <a:pPr algn="ctr"/>
                      <a:r>
                        <a:rPr lang="en-US" dirty="0">
                          <a:highlight>
                            <a:srgbClr val="FF7C80"/>
                          </a:highlight>
                        </a:rPr>
                        <a:t>-26</a:t>
                      </a:r>
                    </a:p>
                  </a:txBody>
                  <a:tcPr/>
                </a:tc>
                <a:tc hMerge="1">
                  <a:txBody>
                    <a:bodyPr/>
                    <a:lstStyle/>
                    <a:p>
                      <a:endParaRPr lang="en-US"/>
                    </a:p>
                  </a:txBody>
                  <a:tcPr/>
                </a:tc>
                <a:tc gridSpan="2">
                  <a:txBody>
                    <a:bodyPr/>
                    <a:lstStyle/>
                    <a:p>
                      <a:pPr algn="ctr"/>
                      <a:r>
                        <a:rPr lang="en-US" dirty="0"/>
                        <a:t>0</a:t>
                      </a:r>
                    </a:p>
                  </a:txBody>
                  <a:tcPr/>
                </a:tc>
                <a:tc hMerge="1">
                  <a:txBody>
                    <a:bodyPr/>
                    <a:lstStyle/>
                    <a:p>
                      <a:endParaRPr lang="en-US"/>
                    </a:p>
                  </a:txBody>
                  <a:tcPr/>
                </a:tc>
                <a:tc gridSpan="2">
                  <a:txBody>
                    <a:bodyPr/>
                    <a:lstStyle/>
                    <a:p>
                      <a:pPr algn="ctr"/>
                      <a:r>
                        <a:rPr lang="en-US" dirty="0">
                          <a:highlight>
                            <a:srgbClr val="FF7C80"/>
                          </a:highlight>
                        </a:rPr>
                        <a:t>-3</a:t>
                      </a:r>
                    </a:p>
                  </a:txBody>
                  <a:tcPr/>
                </a:tc>
                <a:tc hMerge="1">
                  <a:txBody>
                    <a:bodyPr/>
                    <a:lstStyle/>
                    <a:p>
                      <a:endParaRPr lang="en-US"/>
                    </a:p>
                  </a:txBody>
                  <a:tcPr/>
                </a:tc>
                <a:tc gridSpan="2">
                  <a:txBody>
                    <a:bodyPr/>
                    <a:lstStyle/>
                    <a:p>
                      <a:pPr algn="ctr"/>
                      <a:r>
                        <a:rPr lang="en-US" dirty="0">
                          <a:highlight>
                            <a:srgbClr val="FF7C80"/>
                          </a:highlight>
                        </a:rPr>
                        <a:t>-2</a:t>
                      </a:r>
                    </a:p>
                  </a:txBody>
                  <a:tcPr/>
                </a:tc>
                <a:tc hMerge="1">
                  <a:txBody>
                    <a:bodyPr/>
                    <a:lstStyle/>
                    <a:p>
                      <a:endParaRPr lang="en-US"/>
                    </a:p>
                  </a:txBody>
                  <a:tcPr/>
                </a:tc>
                <a:tc gridSpan="2">
                  <a:txBody>
                    <a:bodyPr/>
                    <a:lstStyle/>
                    <a:p>
                      <a:pPr algn="ctr"/>
                      <a:r>
                        <a:rPr lang="en-US" dirty="0"/>
                        <a:t>+4</a:t>
                      </a:r>
                    </a:p>
                  </a:txBody>
                  <a:tcPr/>
                </a:tc>
                <a:tc hMerge="1">
                  <a:txBody>
                    <a:bodyPr/>
                    <a:lstStyle/>
                    <a:p>
                      <a:endParaRPr lang="en-US"/>
                    </a:p>
                  </a:txBody>
                  <a:tcPr/>
                </a:tc>
                <a:extLst>
                  <a:ext uri="{0D108BD9-81ED-4DB2-BD59-A6C34878D82A}">
                    <a16:rowId xmlns:a16="http://schemas.microsoft.com/office/drawing/2014/main" val="1549680949"/>
                  </a:ext>
                </a:extLst>
              </a:tr>
              <a:tr h="370840">
                <a:tc>
                  <a:txBody>
                    <a:bodyPr/>
                    <a:lstStyle/>
                    <a:p>
                      <a:r>
                        <a:rPr lang="en-US" dirty="0"/>
                        <a:t>Writing Dif.</a:t>
                      </a:r>
                    </a:p>
                  </a:txBody>
                  <a:tcPr/>
                </a:tc>
                <a:tc gridSpan="2">
                  <a:txBody>
                    <a:bodyPr/>
                    <a:lstStyle/>
                    <a:p>
                      <a:pPr algn="ctr"/>
                      <a:endParaRPr lang="en-US" dirty="0"/>
                    </a:p>
                  </a:txBody>
                  <a:tcPr/>
                </a:tc>
                <a:tc hMerge="1">
                  <a:txBody>
                    <a:bodyPr/>
                    <a:lstStyle/>
                    <a:p>
                      <a:endParaRPr lang="en-US"/>
                    </a:p>
                  </a:txBody>
                  <a:tcPr/>
                </a:tc>
                <a:tc gridSpan="2">
                  <a:txBody>
                    <a:bodyPr/>
                    <a:lstStyle/>
                    <a:p>
                      <a:pPr algn="ctr"/>
                      <a:r>
                        <a:rPr lang="en-US" dirty="0"/>
                        <a:t>+13</a:t>
                      </a:r>
                    </a:p>
                  </a:txBody>
                  <a:tcPr/>
                </a:tc>
                <a:tc hMerge="1">
                  <a:txBody>
                    <a:bodyPr/>
                    <a:lstStyle/>
                    <a:p>
                      <a:endParaRPr lang="en-US"/>
                    </a:p>
                  </a:txBody>
                  <a:tcPr/>
                </a:tc>
                <a:tc gridSpan="2">
                  <a:txBody>
                    <a:bodyPr/>
                    <a:lstStyle/>
                    <a:p>
                      <a:pPr algn="ctr"/>
                      <a:r>
                        <a:rPr lang="en-US" dirty="0">
                          <a:highlight>
                            <a:srgbClr val="FF7C80"/>
                          </a:highlight>
                        </a:rPr>
                        <a:t>-42</a:t>
                      </a:r>
                    </a:p>
                  </a:txBody>
                  <a:tcPr/>
                </a:tc>
                <a:tc hMerge="1">
                  <a:txBody>
                    <a:bodyPr/>
                    <a:lstStyle/>
                    <a:p>
                      <a:endParaRPr lang="en-US"/>
                    </a:p>
                  </a:txBody>
                  <a:tcPr/>
                </a:tc>
                <a:tc gridSpan="2">
                  <a:txBody>
                    <a:bodyPr/>
                    <a:lstStyle/>
                    <a:p>
                      <a:pPr algn="ctr"/>
                      <a:r>
                        <a:rPr lang="en-US" dirty="0">
                          <a:highlight>
                            <a:srgbClr val="FF7C80"/>
                          </a:highlight>
                        </a:rPr>
                        <a:t>-2</a:t>
                      </a:r>
                    </a:p>
                  </a:txBody>
                  <a:tcPr/>
                </a:tc>
                <a:tc hMerge="1">
                  <a:txBody>
                    <a:bodyPr/>
                    <a:lstStyle/>
                    <a:p>
                      <a:endParaRPr lang="en-US"/>
                    </a:p>
                  </a:txBody>
                  <a:tcPr/>
                </a:tc>
                <a:tc gridSpan="2">
                  <a:txBody>
                    <a:bodyPr/>
                    <a:lstStyle/>
                    <a:p>
                      <a:pPr algn="ctr"/>
                      <a:r>
                        <a:rPr lang="en-US" dirty="0"/>
                        <a:t>+5</a:t>
                      </a:r>
                    </a:p>
                  </a:txBody>
                  <a:tcPr/>
                </a:tc>
                <a:tc hMerge="1">
                  <a:txBody>
                    <a:bodyPr/>
                    <a:lstStyle/>
                    <a:p>
                      <a:endParaRPr lang="en-US"/>
                    </a:p>
                  </a:txBody>
                  <a:tcPr/>
                </a:tc>
                <a:tc gridSpan="2">
                  <a:txBody>
                    <a:bodyPr/>
                    <a:lstStyle/>
                    <a:p>
                      <a:pPr algn="ctr"/>
                      <a:r>
                        <a:rPr lang="en-US" dirty="0"/>
                        <a:t>+1</a:t>
                      </a:r>
                    </a:p>
                  </a:txBody>
                  <a:tcPr/>
                </a:tc>
                <a:tc hMerge="1">
                  <a:txBody>
                    <a:bodyPr/>
                    <a:lstStyle/>
                    <a:p>
                      <a:endParaRPr lang="en-US"/>
                    </a:p>
                  </a:txBody>
                  <a:tcPr/>
                </a:tc>
                <a:tc gridSpan="2">
                  <a:txBody>
                    <a:bodyPr/>
                    <a:lstStyle/>
                    <a:p>
                      <a:pPr algn="ctr"/>
                      <a:r>
                        <a:rPr lang="en-US" dirty="0"/>
                        <a:t>+8</a:t>
                      </a:r>
                    </a:p>
                  </a:txBody>
                  <a:tcPr/>
                </a:tc>
                <a:tc hMerge="1">
                  <a:txBody>
                    <a:bodyPr/>
                    <a:lstStyle/>
                    <a:p>
                      <a:endParaRPr lang="en-US"/>
                    </a:p>
                  </a:txBody>
                  <a:tcPr/>
                </a:tc>
                <a:extLst>
                  <a:ext uri="{0D108BD9-81ED-4DB2-BD59-A6C34878D82A}">
                    <a16:rowId xmlns:a16="http://schemas.microsoft.com/office/drawing/2014/main" val="157017227"/>
                  </a:ext>
                </a:extLst>
              </a:tr>
              <a:tr h="370840">
                <a:tc>
                  <a:txBody>
                    <a:bodyPr/>
                    <a:lstStyle/>
                    <a:p>
                      <a:r>
                        <a:rPr lang="en-US" dirty="0"/>
                        <a:t>Science Dif.</a:t>
                      </a:r>
                    </a:p>
                  </a:txBody>
                  <a:tcPr/>
                </a:tc>
                <a:tc gridSpan="2">
                  <a:txBody>
                    <a:bodyPr/>
                    <a:lstStyle/>
                    <a:p>
                      <a:pPr algn="ctr"/>
                      <a:endParaRPr lang="en-US" dirty="0"/>
                    </a:p>
                  </a:txBody>
                  <a:tcPr/>
                </a:tc>
                <a:tc hMerge="1">
                  <a:txBody>
                    <a:bodyPr/>
                    <a:lstStyle/>
                    <a:p>
                      <a:endParaRPr lang="en-US"/>
                    </a:p>
                  </a:txBody>
                  <a:tcPr/>
                </a:tc>
                <a:tc gridSpan="2">
                  <a:txBody>
                    <a:bodyPr/>
                    <a:lstStyle/>
                    <a:p>
                      <a:pPr algn="ctr"/>
                      <a:r>
                        <a:rPr lang="en-US" dirty="0"/>
                        <a:t>+13</a:t>
                      </a:r>
                    </a:p>
                  </a:txBody>
                  <a:tcPr/>
                </a:tc>
                <a:tc hMerge="1">
                  <a:txBody>
                    <a:bodyPr/>
                    <a:lstStyle/>
                    <a:p>
                      <a:endParaRPr lang="en-US"/>
                    </a:p>
                  </a:txBody>
                  <a:tcPr/>
                </a:tc>
                <a:tc gridSpan="2">
                  <a:txBody>
                    <a:bodyPr/>
                    <a:lstStyle/>
                    <a:p>
                      <a:pPr algn="ctr"/>
                      <a:r>
                        <a:rPr lang="en-US" dirty="0"/>
                        <a:t>+2</a:t>
                      </a:r>
                    </a:p>
                  </a:txBody>
                  <a:tcPr/>
                </a:tc>
                <a:tc hMerge="1">
                  <a:txBody>
                    <a:bodyPr/>
                    <a:lstStyle/>
                    <a:p>
                      <a:endParaRPr lang="en-US"/>
                    </a:p>
                  </a:txBody>
                  <a:tcPr/>
                </a:tc>
                <a:tc gridSpan="2">
                  <a:txBody>
                    <a:bodyPr/>
                    <a:lstStyle/>
                    <a:p>
                      <a:pPr algn="ctr"/>
                      <a:r>
                        <a:rPr lang="en-US" dirty="0"/>
                        <a:t>+1</a:t>
                      </a:r>
                    </a:p>
                  </a:txBody>
                  <a:tcPr/>
                </a:tc>
                <a:tc hMerge="1">
                  <a:txBody>
                    <a:bodyPr/>
                    <a:lstStyle/>
                    <a:p>
                      <a:endParaRPr lang="en-US"/>
                    </a:p>
                  </a:txBody>
                  <a:tcPr/>
                </a:tc>
                <a:tc gridSpan="2">
                  <a:txBody>
                    <a:bodyPr/>
                    <a:lstStyle/>
                    <a:p>
                      <a:pPr algn="ctr"/>
                      <a:r>
                        <a:rPr lang="en-US" dirty="0">
                          <a:highlight>
                            <a:srgbClr val="FF7C80"/>
                          </a:highlight>
                        </a:rPr>
                        <a:t>-6</a:t>
                      </a:r>
                    </a:p>
                  </a:txBody>
                  <a:tcPr/>
                </a:tc>
                <a:tc hMerge="1">
                  <a:txBody>
                    <a:bodyPr/>
                    <a:lstStyle/>
                    <a:p>
                      <a:endParaRPr lang="en-US"/>
                    </a:p>
                  </a:txBody>
                  <a:tcPr/>
                </a:tc>
                <a:tc gridSpan="2">
                  <a:txBody>
                    <a:bodyPr/>
                    <a:lstStyle/>
                    <a:p>
                      <a:pPr algn="ctr"/>
                      <a:r>
                        <a:rPr lang="en-US" dirty="0">
                          <a:highlight>
                            <a:srgbClr val="FF7C80"/>
                          </a:highlight>
                        </a:rPr>
                        <a:t>-3</a:t>
                      </a:r>
                    </a:p>
                  </a:txBody>
                  <a:tcPr/>
                </a:tc>
                <a:tc hMerge="1">
                  <a:txBody>
                    <a:bodyPr/>
                    <a:lstStyle/>
                    <a:p>
                      <a:endParaRPr lang="en-US"/>
                    </a:p>
                  </a:txBody>
                  <a:tcPr/>
                </a:tc>
                <a:tc gridSpan="2">
                  <a:txBody>
                    <a:bodyPr/>
                    <a:lstStyle/>
                    <a:p>
                      <a:pPr algn="ctr"/>
                      <a:r>
                        <a:rPr lang="en-US" dirty="0"/>
                        <a:t>+2</a:t>
                      </a:r>
                    </a:p>
                  </a:txBody>
                  <a:tcPr/>
                </a:tc>
                <a:tc hMerge="1">
                  <a:txBody>
                    <a:bodyPr/>
                    <a:lstStyle/>
                    <a:p>
                      <a:endParaRPr lang="en-US"/>
                    </a:p>
                  </a:txBody>
                  <a:tcPr/>
                </a:tc>
                <a:extLst>
                  <a:ext uri="{0D108BD9-81ED-4DB2-BD59-A6C34878D82A}">
                    <a16:rowId xmlns:a16="http://schemas.microsoft.com/office/drawing/2014/main" val="2167022283"/>
                  </a:ext>
                </a:extLst>
              </a:tr>
            </a:tbl>
          </a:graphicData>
        </a:graphic>
      </p:graphicFrame>
      <p:sp>
        <p:nvSpPr>
          <p:cNvPr id="3" name="TextBox 2">
            <a:extLst>
              <a:ext uri="{FF2B5EF4-FFF2-40B4-BE49-F238E27FC236}">
                <a16:creationId xmlns:a16="http://schemas.microsoft.com/office/drawing/2014/main" id="{2FE6DB70-0D9E-401B-B655-D3332A83C473}"/>
              </a:ext>
            </a:extLst>
          </p:cNvPr>
          <p:cNvSpPr txBox="1"/>
          <p:nvPr/>
        </p:nvSpPr>
        <p:spPr>
          <a:xfrm>
            <a:off x="226031" y="6242371"/>
            <a:ext cx="2755969" cy="461665"/>
          </a:xfrm>
          <a:prstGeom prst="rect">
            <a:avLst/>
          </a:prstGeom>
          <a:noFill/>
        </p:spPr>
        <p:txBody>
          <a:bodyPr wrap="square" rtlCol="0">
            <a:spAutoFit/>
          </a:bodyPr>
          <a:lstStyle/>
          <a:p>
            <a:r>
              <a:rPr lang="en-US" sz="2400" dirty="0"/>
              <a:t>Domain 1 </a:t>
            </a:r>
          </a:p>
        </p:txBody>
      </p:sp>
    </p:spTree>
    <p:extLst>
      <p:ext uri="{BB962C8B-B14F-4D97-AF65-F5344CB8AC3E}">
        <p14:creationId xmlns:p14="http://schemas.microsoft.com/office/powerpoint/2010/main" val="1360297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165218" y="328108"/>
            <a:ext cx="8746533"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Comprehensive Needs Assessment</a:t>
              </a:r>
              <a:endParaRPr lang="en-US" sz="3200" dirty="0">
                <a:solidFill>
                  <a:schemeClr val="bg1"/>
                </a:solidFill>
              </a:endParaRPr>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25092" y="175153"/>
            <a:ext cx="1253553" cy="1193212"/>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13</a:t>
            </a:fld>
            <a:endParaRPr lang="en-US"/>
          </a:p>
        </p:txBody>
      </p:sp>
      <p:sp>
        <p:nvSpPr>
          <p:cNvPr id="3" name="TextBox 2">
            <a:extLst>
              <a:ext uri="{FF2B5EF4-FFF2-40B4-BE49-F238E27FC236}">
                <a16:creationId xmlns:a16="http://schemas.microsoft.com/office/drawing/2014/main" id="{13E13B4A-0D72-4616-80BF-1C04AEC1E8B3}"/>
              </a:ext>
            </a:extLst>
          </p:cNvPr>
          <p:cNvSpPr txBox="1"/>
          <p:nvPr/>
        </p:nvSpPr>
        <p:spPr>
          <a:xfrm>
            <a:off x="0" y="6309133"/>
            <a:ext cx="4958328" cy="461665"/>
          </a:xfrm>
          <a:prstGeom prst="rect">
            <a:avLst/>
          </a:prstGeom>
          <a:noFill/>
        </p:spPr>
        <p:txBody>
          <a:bodyPr wrap="square" rtlCol="0">
            <a:spAutoFit/>
          </a:bodyPr>
          <a:lstStyle/>
          <a:p>
            <a:r>
              <a:rPr lang="en-US" sz="2400" dirty="0"/>
              <a:t>Domain 2 Part A (Academic Growth)</a:t>
            </a:r>
          </a:p>
        </p:txBody>
      </p:sp>
      <p:graphicFrame>
        <p:nvGraphicFramePr>
          <p:cNvPr id="16" name="Diagram 15">
            <a:extLst>
              <a:ext uri="{FF2B5EF4-FFF2-40B4-BE49-F238E27FC236}">
                <a16:creationId xmlns:a16="http://schemas.microsoft.com/office/drawing/2014/main" id="{A062D165-81FF-48F9-AE28-8CE7FB8FB0A7}"/>
              </a:ext>
            </a:extLst>
          </p:cNvPr>
          <p:cNvGraphicFramePr/>
          <p:nvPr>
            <p:extLst>
              <p:ext uri="{D42A27DB-BD31-4B8C-83A1-F6EECF244321}">
                <p14:modId xmlns:p14="http://schemas.microsoft.com/office/powerpoint/2010/main" val="3998103771"/>
              </p:ext>
            </p:extLst>
          </p:nvPr>
        </p:nvGraphicFramePr>
        <p:xfrm>
          <a:off x="1684867" y="771760"/>
          <a:ext cx="8592792" cy="2420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7" name="Diagram 16">
            <a:extLst>
              <a:ext uri="{FF2B5EF4-FFF2-40B4-BE49-F238E27FC236}">
                <a16:creationId xmlns:a16="http://schemas.microsoft.com/office/drawing/2014/main" id="{D427DCBE-2BCD-4917-99D6-29D7B0A9F79F}"/>
              </a:ext>
            </a:extLst>
          </p:cNvPr>
          <p:cNvGraphicFramePr/>
          <p:nvPr>
            <p:extLst>
              <p:ext uri="{D42A27DB-BD31-4B8C-83A1-F6EECF244321}">
                <p14:modId xmlns:p14="http://schemas.microsoft.com/office/powerpoint/2010/main" val="1275436032"/>
              </p:ext>
            </p:extLst>
          </p:nvPr>
        </p:nvGraphicFramePr>
        <p:xfrm>
          <a:off x="2032000" y="2508144"/>
          <a:ext cx="8128000" cy="223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0" name="Diagram 19">
            <a:extLst>
              <a:ext uri="{FF2B5EF4-FFF2-40B4-BE49-F238E27FC236}">
                <a16:creationId xmlns:a16="http://schemas.microsoft.com/office/drawing/2014/main" id="{1DBDEC52-C2F8-45DD-B26A-657D6B8B1465}"/>
              </a:ext>
            </a:extLst>
          </p:cNvPr>
          <p:cNvGraphicFramePr/>
          <p:nvPr>
            <p:extLst>
              <p:ext uri="{D42A27DB-BD31-4B8C-83A1-F6EECF244321}">
                <p14:modId xmlns:p14="http://schemas.microsoft.com/office/powerpoint/2010/main" val="3673223492"/>
              </p:ext>
            </p:extLst>
          </p:nvPr>
        </p:nvGraphicFramePr>
        <p:xfrm>
          <a:off x="4521201" y="4247369"/>
          <a:ext cx="2675836" cy="261517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259542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165218" y="328108"/>
            <a:ext cx="8746533"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Comprehensive Needs Assessment</a:t>
              </a:r>
              <a:endParaRPr lang="en-US" sz="3200" dirty="0">
                <a:solidFill>
                  <a:schemeClr val="bg1"/>
                </a:solidFill>
              </a:endParaRPr>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25092" y="175153"/>
            <a:ext cx="1253553" cy="1193212"/>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14</a:t>
            </a:fld>
            <a:endParaRPr lang="en-US"/>
          </a:p>
        </p:txBody>
      </p:sp>
      <p:sp>
        <p:nvSpPr>
          <p:cNvPr id="3" name="TextBox 2">
            <a:extLst>
              <a:ext uri="{FF2B5EF4-FFF2-40B4-BE49-F238E27FC236}">
                <a16:creationId xmlns:a16="http://schemas.microsoft.com/office/drawing/2014/main" id="{13E13B4A-0D72-4616-80BF-1C04AEC1E8B3}"/>
              </a:ext>
            </a:extLst>
          </p:cNvPr>
          <p:cNvSpPr txBox="1"/>
          <p:nvPr/>
        </p:nvSpPr>
        <p:spPr>
          <a:xfrm>
            <a:off x="739739" y="6176963"/>
            <a:ext cx="5246194" cy="461665"/>
          </a:xfrm>
          <a:prstGeom prst="rect">
            <a:avLst/>
          </a:prstGeom>
          <a:noFill/>
        </p:spPr>
        <p:txBody>
          <a:bodyPr wrap="square" rtlCol="0">
            <a:spAutoFit/>
          </a:bodyPr>
          <a:lstStyle/>
          <a:p>
            <a:r>
              <a:rPr lang="en-US" sz="2400" dirty="0"/>
              <a:t>Domain 2 Part B (Relative Performance)</a:t>
            </a:r>
          </a:p>
        </p:txBody>
      </p:sp>
      <p:graphicFrame>
        <p:nvGraphicFramePr>
          <p:cNvPr id="4" name="Diagram 3">
            <a:extLst>
              <a:ext uri="{FF2B5EF4-FFF2-40B4-BE49-F238E27FC236}">
                <a16:creationId xmlns:a16="http://schemas.microsoft.com/office/drawing/2014/main" id="{80259102-3A80-4B9D-8E96-E2F571D9832A}"/>
              </a:ext>
            </a:extLst>
          </p:cNvPr>
          <p:cNvGraphicFramePr/>
          <p:nvPr>
            <p:extLst>
              <p:ext uri="{D42A27DB-BD31-4B8C-83A1-F6EECF244321}">
                <p14:modId xmlns:p14="http://schemas.microsoft.com/office/powerpoint/2010/main" val="3116213786"/>
              </p:ext>
            </p:extLst>
          </p:nvPr>
        </p:nvGraphicFramePr>
        <p:xfrm>
          <a:off x="2540000" y="1368365"/>
          <a:ext cx="6578600"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9440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15</a:t>
            </a:fld>
            <a:endParaRPr lang="en-US"/>
          </a:p>
        </p:txBody>
      </p:sp>
      <p:graphicFrame>
        <p:nvGraphicFramePr>
          <p:cNvPr id="12" name="Table 12">
            <a:extLst>
              <a:ext uri="{FF2B5EF4-FFF2-40B4-BE49-F238E27FC236}">
                <a16:creationId xmlns:a16="http://schemas.microsoft.com/office/drawing/2014/main" id="{EEE4E092-0F12-45CF-9427-7D1021FFB6AC}"/>
              </a:ext>
            </a:extLst>
          </p:cNvPr>
          <p:cNvGraphicFramePr>
            <a:graphicFrameLocks noGrp="1"/>
          </p:cNvGraphicFramePr>
          <p:nvPr>
            <p:ph idx="1"/>
            <p:extLst>
              <p:ext uri="{D42A27DB-BD31-4B8C-83A1-F6EECF244321}">
                <p14:modId xmlns:p14="http://schemas.microsoft.com/office/powerpoint/2010/main" val="573989436"/>
              </p:ext>
            </p:extLst>
          </p:nvPr>
        </p:nvGraphicFramePr>
        <p:xfrm>
          <a:off x="537419" y="2369856"/>
          <a:ext cx="10515600" cy="2865120"/>
        </p:xfrm>
        <a:graphic>
          <a:graphicData uri="http://schemas.openxmlformats.org/drawingml/2006/table">
            <a:tbl>
              <a:tblPr firstRow="1" bandRow="1">
                <a:tableStyleId>{5C22544A-7EE6-4342-B048-85BDC9FD1C3A}</a:tableStyleId>
              </a:tblPr>
              <a:tblGrid>
                <a:gridCol w="3247181">
                  <a:extLst>
                    <a:ext uri="{9D8B030D-6E8A-4147-A177-3AD203B41FA5}">
                      <a16:colId xmlns:a16="http://schemas.microsoft.com/office/drawing/2014/main" val="2238026007"/>
                    </a:ext>
                  </a:extLst>
                </a:gridCol>
                <a:gridCol w="2429933">
                  <a:extLst>
                    <a:ext uri="{9D8B030D-6E8A-4147-A177-3AD203B41FA5}">
                      <a16:colId xmlns:a16="http://schemas.microsoft.com/office/drawing/2014/main" val="1745289376"/>
                    </a:ext>
                  </a:extLst>
                </a:gridCol>
                <a:gridCol w="2633134">
                  <a:extLst>
                    <a:ext uri="{9D8B030D-6E8A-4147-A177-3AD203B41FA5}">
                      <a16:colId xmlns:a16="http://schemas.microsoft.com/office/drawing/2014/main" val="1746965772"/>
                    </a:ext>
                  </a:extLst>
                </a:gridCol>
                <a:gridCol w="2205352">
                  <a:extLst>
                    <a:ext uri="{9D8B030D-6E8A-4147-A177-3AD203B41FA5}">
                      <a16:colId xmlns:a16="http://schemas.microsoft.com/office/drawing/2014/main" val="3439131665"/>
                    </a:ext>
                  </a:extLst>
                </a:gridCol>
              </a:tblGrid>
              <a:tr h="370840">
                <a:tc>
                  <a:txBody>
                    <a:bodyPr/>
                    <a:lstStyle/>
                    <a:p>
                      <a:pPr algn="ctr"/>
                      <a:r>
                        <a:rPr lang="en-US" dirty="0"/>
                        <a:t>Component</a:t>
                      </a:r>
                    </a:p>
                  </a:txBody>
                  <a:tcPr/>
                </a:tc>
                <a:tc>
                  <a:txBody>
                    <a:bodyPr/>
                    <a:lstStyle/>
                    <a:p>
                      <a:pPr algn="ctr"/>
                      <a:r>
                        <a:rPr lang="en-US" dirty="0"/>
                        <a:t>Percent of Evaluated Indicators Met</a:t>
                      </a:r>
                    </a:p>
                  </a:txBody>
                  <a:tcPr/>
                </a:tc>
                <a:tc>
                  <a:txBody>
                    <a:bodyPr/>
                    <a:lstStyle/>
                    <a:p>
                      <a:pPr algn="ctr"/>
                      <a:r>
                        <a:rPr lang="en-US" dirty="0"/>
                        <a:t>Weight</a:t>
                      </a:r>
                    </a:p>
                  </a:txBody>
                  <a:tcPr/>
                </a:tc>
                <a:tc>
                  <a:txBody>
                    <a:bodyPr/>
                    <a:lstStyle/>
                    <a:p>
                      <a:pPr algn="ctr"/>
                      <a:r>
                        <a:rPr lang="en-US" dirty="0"/>
                        <a:t>Total Point</a:t>
                      </a:r>
                    </a:p>
                  </a:txBody>
                  <a:tcPr/>
                </a:tc>
                <a:extLst>
                  <a:ext uri="{0D108BD9-81ED-4DB2-BD59-A6C34878D82A}">
                    <a16:rowId xmlns:a16="http://schemas.microsoft.com/office/drawing/2014/main" val="823468572"/>
                  </a:ext>
                </a:extLst>
              </a:tr>
              <a:tr h="370840">
                <a:tc>
                  <a:txBody>
                    <a:bodyPr/>
                    <a:lstStyle/>
                    <a:p>
                      <a:r>
                        <a:rPr lang="en-US" dirty="0"/>
                        <a:t>Academic Achievement</a:t>
                      </a:r>
                    </a:p>
                  </a:txBody>
                  <a:tcPr/>
                </a:tc>
                <a:tc>
                  <a:txBody>
                    <a:bodyPr/>
                    <a:lstStyle/>
                    <a:p>
                      <a:pPr algn="ctr"/>
                      <a:r>
                        <a:rPr lang="en-US" dirty="0"/>
                        <a:t>100</a:t>
                      </a:r>
                    </a:p>
                  </a:txBody>
                  <a:tcPr/>
                </a:tc>
                <a:tc>
                  <a:txBody>
                    <a:bodyPr/>
                    <a:lstStyle/>
                    <a:p>
                      <a:pPr algn="ctr"/>
                      <a:r>
                        <a:rPr lang="en-US" dirty="0"/>
                        <a:t>30</a:t>
                      </a:r>
                    </a:p>
                  </a:txBody>
                  <a:tcPr/>
                </a:tc>
                <a:tc>
                  <a:txBody>
                    <a:bodyPr/>
                    <a:lstStyle/>
                    <a:p>
                      <a:pPr algn="ctr"/>
                      <a:r>
                        <a:rPr lang="en-US" dirty="0"/>
                        <a:t>30</a:t>
                      </a:r>
                    </a:p>
                  </a:txBody>
                  <a:tcPr/>
                </a:tc>
                <a:extLst>
                  <a:ext uri="{0D108BD9-81ED-4DB2-BD59-A6C34878D82A}">
                    <a16:rowId xmlns:a16="http://schemas.microsoft.com/office/drawing/2014/main" val="4217234969"/>
                  </a:ext>
                </a:extLst>
              </a:tr>
              <a:tr h="370840">
                <a:tc>
                  <a:txBody>
                    <a:bodyPr/>
                    <a:lstStyle/>
                    <a:p>
                      <a:r>
                        <a:rPr lang="en-US" dirty="0"/>
                        <a:t>Growth</a:t>
                      </a:r>
                    </a:p>
                  </a:txBody>
                  <a:tcPr/>
                </a:tc>
                <a:tc>
                  <a:txBody>
                    <a:bodyPr/>
                    <a:lstStyle/>
                    <a:p>
                      <a:pPr algn="ctr"/>
                      <a:r>
                        <a:rPr lang="en-US" dirty="0"/>
                        <a:t>100</a:t>
                      </a:r>
                    </a:p>
                  </a:txBody>
                  <a:tcPr/>
                </a:tc>
                <a:tc>
                  <a:txBody>
                    <a:bodyPr/>
                    <a:lstStyle/>
                    <a:p>
                      <a:pPr algn="ctr"/>
                      <a:r>
                        <a:rPr lang="en-US" dirty="0"/>
                        <a:t>50</a:t>
                      </a:r>
                    </a:p>
                  </a:txBody>
                  <a:tcPr/>
                </a:tc>
                <a:tc>
                  <a:txBody>
                    <a:bodyPr/>
                    <a:lstStyle/>
                    <a:p>
                      <a:pPr algn="ctr"/>
                      <a:r>
                        <a:rPr lang="en-US" dirty="0"/>
                        <a:t>50</a:t>
                      </a:r>
                    </a:p>
                  </a:txBody>
                  <a:tcPr/>
                </a:tc>
                <a:extLst>
                  <a:ext uri="{0D108BD9-81ED-4DB2-BD59-A6C34878D82A}">
                    <a16:rowId xmlns:a16="http://schemas.microsoft.com/office/drawing/2014/main" val="3494942070"/>
                  </a:ext>
                </a:extLst>
              </a:tr>
              <a:tr h="370840">
                <a:tc>
                  <a:txBody>
                    <a:bodyPr/>
                    <a:lstStyle/>
                    <a:p>
                      <a:r>
                        <a:rPr lang="en-US" dirty="0"/>
                        <a:t>Student Achievement Domain</a:t>
                      </a:r>
                    </a:p>
                  </a:txBody>
                  <a:tcPr/>
                </a:tc>
                <a:tc>
                  <a:txBody>
                    <a:bodyPr/>
                    <a:lstStyle/>
                    <a:p>
                      <a:pPr algn="ctr"/>
                      <a:r>
                        <a:rPr lang="en-US" dirty="0"/>
                        <a:t>100</a:t>
                      </a:r>
                    </a:p>
                  </a:txBody>
                  <a:tcPr/>
                </a:tc>
                <a:tc>
                  <a:txBody>
                    <a:bodyPr/>
                    <a:lstStyle/>
                    <a:p>
                      <a:pPr algn="ctr"/>
                      <a:r>
                        <a:rPr lang="en-US" dirty="0"/>
                        <a:t>10</a:t>
                      </a:r>
                    </a:p>
                  </a:txBody>
                  <a:tcPr/>
                </a:tc>
                <a:tc>
                  <a:txBody>
                    <a:bodyPr/>
                    <a:lstStyle/>
                    <a:p>
                      <a:pPr algn="ctr"/>
                      <a:r>
                        <a:rPr lang="en-US" dirty="0"/>
                        <a:t>10</a:t>
                      </a:r>
                    </a:p>
                  </a:txBody>
                  <a:tcPr/>
                </a:tc>
                <a:extLst>
                  <a:ext uri="{0D108BD9-81ED-4DB2-BD59-A6C34878D82A}">
                    <a16:rowId xmlns:a16="http://schemas.microsoft.com/office/drawing/2014/main" val="1758100216"/>
                  </a:ext>
                </a:extLst>
              </a:tr>
              <a:tr h="370840">
                <a:tc>
                  <a:txBody>
                    <a:bodyPr/>
                    <a:lstStyle/>
                    <a:p>
                      <a:r>
                        <a:rPr lang="en-US" dirty="0"/>
                        <a:t>English Language Proficiency</a:t>
                      </a:r>
                    </a:p>
                  </a:txBody>
                  <a:tcPr/>
                </a:tc>
                <a:tc>
                  <a:txBody>
                    <a:bodyPr/>
                    <a:lstStyle/>
                    <a:p>
                      <a:pPr algn="ctr"/>
                      <a:r>
                        <a:rPr lang="en-US" dirty="0"/>
                        <a:t>0</a:t>
                      </a:r>
                    </a:p>
                  </a:txBody>
                  <a:tcPr/>
                </a:tc>
                <a:tc>
                  <a:txBody>
                    <a:bodyPr/>
                    <a:lstStyle/>
                    <a:p>
                      <a:pPr algn="ctr"/>
                      <a:r>
                        <a:rPr lang="en-US" dirty="0"/>
                        <a:t>10</a:t>
                      </a:r>
                    </a:p>
                  </a:txBody>
                  <a:tcPr/>
                </a:tc>
                <a:tc>
                  <a:txBody>
                    <a:bodyPr/>
                    <a:lstStyle/>
                    <a:p>
                      <a:pPr algn="ctr"/>
                      <a:r>
                        <a:rPr lang="en-US" dirty="0"/>
                        <a:t>0</a:t>
                      </a:r>
                    </a:p>
                  </a:txBody>
                  <a:tcPr/>
                </a:tc>
                <a:extLst>
                  <a:ext uri="{0D108BD9-81ED-4DB2-BD59-A6C34878D82A}">
                    <a16:rowId xmlns:a16="http://schemas.microsoft.com/office/drawing/2014/main" val="2679514480"/>
                  </a:ext>
                </a:extLst>
              </a:tr>
              <a:tr h="370840">
                <a:tc gridSpan="3">
                  <a:txBody>
                    <a:bodyPr/>
                    <a:lstStyle/>
                    <a:p>
                      <a:r>
                        <a:rPr lang="en-US" dirty="0"/>
                        <a:t>Closing the Gaps Raw Score</a:t>
                      </a:r>
                    </a:p>
                  </a:txBody>
                  <a:tcPr/>
                </a:tc>
                <a:tc hMerge="1">
                  <a:txBody>
                    <a:bodyPr/>
                    <a:lstStyle/>
                    <a:p>
                      <a:endParaRPr lang="en-US" dirty="0"/>
                    </a:p>
                  </a:txBody>
                  <a:tcPr/>
                </a:tc>
                <a:tc hMerge="1">
                  <a:txBody>
                    <a:bodyPr/>
                    <a:lstStyle/>
                    <a:p>
                      <a:endParaRPr lang="en-US" dirty="0"/>
                    </a:p>
                  </a:txBody>
                  <a:tcPr/>
                </a:tc>
                <a:tc>
                  <a:txBody>
                    <a:bodyPr/>
                    <a:lstStyle/>
                    <a:p>
                      <a:pPr algn="ctr"/>
                      <a:r>
                        <a:rPr lang="en-US" dirty="0"/>
                        <a:t>90</a:t>
                      </a:r>
                    </a:p>
                  </a:txBody>
                  <a:tcPr/>
                </a:tc>
                <a:extLst>
                  <a:ext uri="{0D108BD9-81ED-4DB2-BD59-A6C34878D82A}">
                    <a16:rowId xmlns:a16="http://schemas.microsoft.com/office/drawing/2014/main" val="1646599229"/>
                  </a:ext>
                </a:extLst>
              </a:tr>
              <a:tr h="370840">
                <a:tc gridSpan="3">
                  <a:txBody>
                    <a:bodyPr/>
                    <a:lstStyle/>
                    <a:p>
                      <a:r>
                        <a:rPr lang="en-US" dirty="0"/>
                        <a:t>Closing the Gaps Scaled Score</a:t>
                      </a:r>
                    </a:p>
                  </a:txBody>
                  <a:tcPr/>
                </a:tc>
                <a:tc hMerge="1">
                  <a:txBody>
                    <a:bodyPr/>
                    <a:lstStyle/>
                    <a:p>
                      <a:endParaRPr lang="en-US" dirty="0"/>
                    </a:p>
                  </a:txBody>
                  <a:tcPr/>
                </a:tc>
                <a:tc hMerge="1">
                  <a:txBody>
                    <a:bodyPr/>
                    <a:lstStyle/>
                    <a:p>
                      <a:endParaRPr lang="en-US" dirty="0"/>
                    </a:p>
                  </a:txBody>
                  <a:tcPr/>
                </a:tc>
                <a:tc>
                  <a:txBody>
                    <a:bodyPr/>
                    <a:lstStyle/>
                    <a:p>
                      <a:pPr algn="ctr"/>
                      <a:r>
                        <a:rPr lang="en-US" dirty="0"/>
                        <a:t>85</a:t>
                      </a:r>
                    </a:p>
                  </a:txBody>
                  <a:tcPr/>
                </a:tc>
                <a:extLst>
                  <a:ext uri="{0D108BD9-81ED-4DB2-BD59-A6C34878D82A}">
                    <a16:rowId xmlns:a16="http://schemas.microsoft.com/office/drawing/2014/main" val="3842608712"/>
                  </a:ext>
                </a:extLst>
              </a:tr>
            </a:tbl>
          </a:graphicData>
        </a:graphic>
      </p:graphicFrame>
      <p:sp>
        <p:nvSpPr>
          <p:cNvPr id="9" name="TextBox 8">
            <a:extLst>
              <a:ext uri="{FF2B5EF4-FFF2-40B4-BE49-F238E27FC236}">
                <a16:creationId xmlns:a16="http://schemas.microsoft.com/office/drawing/2014/main" id="{5D63B704-3371-4A51-B276-9CC729E8E081}"/>
              </a:ext>
            </a:extLst>
          </p:cNvPr>
          <p:cNvSpPr txBox="1"/>
          <p:nvPr/>
        </p:nvSpPr>
        <p:spPr>
          <a:xfrm>
            <a:off x="739739" y="6176963"/>
            <a:ext cx="5246194" cy="461665"/>
          </a:xfrm>
          <a:prstGeom prst="rect">
            <a:avLst/>
          </a:prstGeom>
          <a:noFill/>
        </p:spPr>
        <p:txBody>
          <a:bodyPr wrap="square" rtlCol="0">
            <a:spAutoFit/>
          </a:bodyPr>
          <a:lstStyle/>
          <a:p>
            <a:r>
              <a:rPr lang="en-US" sz="2400" dirty="0"/>
              <a:t>Domain 3</a:t>
            </a:r>
          </a:p>
        </p:txBody>
      </p:sp>
    </p:spTree>
    <p:extLst>
      <p:ext uri="{BB962C8B-B14F-4D97-AF65-F5344CB8AC3E}">
        <p14:creationId xmlns:p14="http://schemas.microsoft.com/office/powerpoint/2010/main" val="1588716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4130088996"/>
              </p:ext>
            </p:extLst>
          </p:nvPr>
        </p:nvGraphicFramePr>
        <p:xfrm>
          <a:off x="0" y="155122"/>
          <a:ext cx="12118521" cy="6637564"/>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p:cNvSpPr>
            <a:spLocks noGrp="1"/>
          </p:cNvSpPr>
          <p:nvPr>
            <p:ph type="sldNum" sz="quarter" idx="12"/>
          </p:nvPr>
        </p:nvSpPr>
        <p:spPr/>
        <p:txBody>
          <a:bodyPr/>
          <a:lstStyle/>
          <a:p>
            <a:fld id="{236ED5DE-22B7-41E7-A943-79814E858A13}" type="slidenum">
              <a:rPr lang="en-US" smtClean="0"/>
              <a:t>16</a:t>
            </a:fld>
            <a:endParaRPr lang="en-US"/>
          </a:p>
        </p:txBody>
      </p:sp>
    </p:spTree>
    <p:extLst>
      <p:ext uri="{BB962C8B-B14F-4D97-AF65-F5344CB8AC3E}">
        <p14:creationId xmlns:p14="http://schemas.microsoft.com/office/powerpoint/2010/main" val="435268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17</a:t>
            </a:fld>
            <a:endParaRPr lang="en-US"/>
          </a:p>
        </p:txBody>
      </p:sp>
      <p:graphicFrame>
        <p:nvGraphicFramePr>
          <p:cNvPr id="11" name="Content Placeholder 10">
            <a:extLst>
              <a:ext uri="{FF2B5EF4-FFF2-40B4-BE49-F238E27FC236}">
                <a16:creationId xmlns:a16="http://schemas.microsoft.com/office/drawing/2014/main" id="{E771E755-969D-43C7-93A0-6600F7399D91}"/>
              </a:ext>
            </a:extLst>
          </p:cNvPr>
          <p:cNvGraphicFramePr>
            <a:graphicFrameLocks noGrp="1"/>
          </p:cNvGraphicFramePr>
          <p:nvPr>
            <p:ph idx="1"/>
            <p:extLst>
              <p:ext uri="{D42A27DB-BD31-4B8C-83A1-F6EECF244321}">
                <p14:modId xmlns:p14="http://schemas.microsoft.com/office/powerpoint/2010/main" val="840642150"/>
              </p:ext>
            </p:extLst>
          </p:nvPr>
        </p:nvGraphicFramePr>
        <p:xfrm>
          <a:off x="146990" y="1732379"/>
          <a:ext cx="5648229" cy="4681529"/>
        </p:xfrm>
        <a:graphic>
          <a:graphicData uri="http://schemas.openxmlformats.org/drawingml/2006/table">
            <a:tbl>
              <a:tblPr/>
              <a:tblGrid>
                <a:gridCol w="643700">
                  <a:extLst>
                    <a:ext uri="{9D8B030D-6E8A-4147-A177-3AD203B41FA5}">
                      <a16:colId xmlns:a16="http://schemas.microsoft.com/office/drawing/2014/main" val="557875810"/>
                    </a:ext>
                  </a:extLst>
                </a:gridCol>
                <a:gridCol w="345076">
                  <a:extLst>
                    <a:ext uri="{9D8B030D-6E8A-4147-A177-3AD203B41FA5}">
                      <a16:colId xmlns:a16="http://schemas.microsoft.com/office/drawing/2014/main" val="1067316625"/>
                    </a:ext>
                  </a:extLst>
                </a:gridCol>
                <a:gridCol w="283139">
                  <a:extLst>
                    <a:ext uri="{9D8B030D-6E8A-4147-A177-3AD203B41FA5}">
                      <a16:colId xmlns:a16="http://schemas.microsoft.com/office/drawing/2014/main" val="8635010"/>
                    </a:ext>
                  </a:extLst>
                </a:gridCol>
                <a:gridCol w="291988">
                  <a:extLst>
                    <a:ext uri="{9D8B030D-6E8A-4147-A177-3AD203B41FA5}">
                      <a16:colId xmlns:a16="http://schemas.microsoft.com/office/drawing/2014/main" val="4148933695"/>
                    </a:ext>
                  </a:extLst>
                </a:gridCol>
                <a:gridCol w="300836">
                  <a:extLst>
                    <a:ext uri="{9D8B030D-6E8A-4147-A177-3AD203B41FA5}">
                      <a16:colId xmlns:a16="http://schemas.microsoft.com/office/drawing/2014/main" val="484583583"/>
                    </a:ext>
                  </a:extLst>
                </a:gridCol>
                <a:gridCol w="300836">
                  <a:extLst>
                    <a:ext uri="{9D8B030D-6E8A-4147-A177-3AD203B41FA5}">
                      <a16:colId xmlns:a16="http://schemas.microsoft.com/office/drawing/2014/main" val="2079824562"/>
                    </a:ext>
                  </a:extLst>
                </a:gridCol>
                <a:gridCol w="345076">
                  <a:extLst>
                    <a:ext uri="{9D8B030D-6E8A-4147-A177-3AD203B41FA5}">
                      <a16:colId xmlns:a16="http://schemas.microsoft.com/office/drawing/2014/main" val="182507280"/>
                    </a:ext>
                  </a:extLst>
                </a:gridCol>
                <a:gridCol w="132721">
                  <a:extLst>
                    <a:ext uri="{9D8B030D-6E8A-4147-A177-3AD203B41FA5}">
                      <a16:colId xmlns:a16="http://schemas.microsoft.com/office/drawing/2014/main" val="3185879694"/>
                    </a:ext>
                  </a:extLst>
                </a:gridCol>
                <a:gridCol w="623792">
                  <a:extLst>
                    <a:ext uri="{9D8B030D-6E8A-4147-A177-3AD203B41FA5}">
                      <a16:colId xmlns:a16="http://schemas.microsoft.com/office/drawing/2014/main" val="117904728"/>
                    </a:ext>
                  </a:extLst>
                </a:gridCol>
                <a:gridCol w="828221">
                  <a:extLst>
                    <a:ext uri="{9D8B030D-6E8A-4147-A177-3AD203B41FA5}">
                      <a16:colId xmlns:a16="http://schemas.microsoft.com/office/drawing/2014/main" val="3740296208"/>
                    </a:ext>
                  </a:extLst>
                </a:gridCol>
                <a:gridCol w="300836">
                  <a:extLst>
                    <a:ext uri="{9D8B030D-6E8A-4147-A177-3AD203B41FA5}">
                      <a16:colId xmlns:a16="http://schemas.microsoft.com/office/drawing/2014/main" val="2196021402"/>
                    </a:ext>
                  </a:extLst>
                </a:gridCol>
                <a:gridCol w="311896">
                  <a:extLst>
                    <a:ext uri="{9D8B030D-6E8A-4147-A177-3AD203B41FA5}">
                      <a16:colId xmlns:a16="http://schemas.microsoft.com/office/drawing/2014/main" val="3628396661"/>
                    </a:ext>
                  </a:extLst>
                </a:gridCol>
                <a:gridCol w="311896">
                  <a:extLst>
                    <a:ext uri="{9D8B030D-6E8A-4147-A177-3AD203B41FA5}">
                      <a16:colId xmlns:a16="http://schemas.microsoft.com/office/drawing/2014/main" val="2414374724"/>
                    </a:ext>
                  </a:extLst>
                </a:gridCol>
                <a:gridCol w="300836">
                  <a:extLst>
                    <a:ext uri="{9D8B030D-6E8A-4147-A177-3AD203B41FA5}">
                      <a16:colId xmlns:a16="http://schemas.microsoft.com/office/drawing/2014/main" val="175654222"/>
                    </a:ext>
                  </a:extLst>
                </a:gridCol>
                <a:gridCol w="327380">
                  <a:extLst>
                    <a:ext uri="{9D8B030D-6E8A-4147-A177-3AD203B41FA5}">
                      <a16:colId xmlns:a16="http://schemas.microsoft.com/office/drawing/2014/main" val="1911428505"/>
                    </a:ext>
                  </a:extLst>
                </a:gridCol>
              </a:tblGrid>
              <a:tr h="153548">
                <a:tc gridSpan="15">
                  <a:txBody>
                    <a:bodyPr/>
                    <a:lstStyle/>
                    <a:p>
                      <a:pPr algn="ctr" fontAlgn="b"/>
                      <a:r>
                        <a:rPr lang="en-US" sz="900" b="1" i="0" u="none" strike="noStrike">
                          <a:solidFill>
                            <a:srgbClr val="000000"/>
                          </a:solidFill>
                          <a:effectLst/>
                          <a:latin typeface="Calibri" panose="020F0502020204030204" pitchFamily="34" charset="0"/>
                        </a:rPr>
                        <a:t>3rd Grade</a:t>
                      </a:r>
                    </a:p>
                  </a:txBody>
                  <a:tcPr marL="6123" marR="6123" marT="612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4663630"/>
                  </a:ext>
                </a:extLst>
              </a:tr>
              <a:tr h="153548">
                <a:tc>
                  <a:txBody>
                    <a:bodyPr/>
                    <a:lstStyle/>
                    <a:p>
                      <a:pPr algn="l" fontAlgn="b"/>
                      <a:r>
                        <a:rPr lang="en-US" sz="900" b="0" i="0" u="none" strike="noStrike">
                          <a:solidFill>
                            <a:srgbClr val="00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b"/>
                      <a:r>
                        <a:rPr lang="en-US" sz="900" b="1" i="0" u="none" strike="noStrike">
                          <a:solidFill>
                            <a:srgbClr val="000000"/>
                          </a:solidFill>
                          <a:effectLst/>
                          <a:latin typeface="Calibri" panose="020F0502020204030204" pitchFamily="34" charset="0"/>
                        </a:rPr>
                        <a:t>Mathematics</a:t>
                      </a:r>
                    </a:p>
                  </a:txBody>
                  <a:tcPr marL="6123" marR="6123" marT="6123"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b="1" i="0" u="none" strike="noStrike">
                          <a:solidFill>
                            <a:srgbClr val="000000"/>
                          </a:solidFill>
                          <a:effectLst/>
                          <a:latin typeface="Calibri" panose="020F0502020204030204" pitchFamily="34" charset="0"/>
                        </a:rPr>
                        <a:t> </a:t>
                      </a:r>
                    </a:p>
                  </a:txBody>
                  <a:tcPr marL="6123" marR="6123" marT="612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900" b="0" i="0" u="none" strike="noStrike">
                          <a:solidFill>
                            <a:srgbClr val="00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b"/>
                      <a:r>
                        <a:rPr lang="en-US" sz="900" b="1" i="0" u="none" strike="noStrike">
                          <a:solidFill>
                            <a:srgbClr val="000000"/>
                          </a:solidFill>
                          <a:effectLst/>
                          <a:latin typeface="Calibri" panose="020F0502020204030204" pitchFamily="34" charset="0"/>
                        </a:rPr>
                        <a:t>Reading</a:t>
                      </a:r>
                    </a:p>
                  </a:txBody>
                  <a:tcPr marL="6123" marR="6123" marT="6123"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75695"/>
                  </a:ext>
                </a:extLst>
              </a:tr>
              <a:tr h="529158">
                <a:tc>
                  <a:txBody>
                    <a:bodyPr/>
                    <a:lstStyle/>
                    <a:p>
                      <a:pPr algn="l" fontAlgn="ctr"/>
                      <a:r>
                        <a:rPr lang="en-US" sz="900" b="1" i="0" u="none" strike="noStrike">
                          <a:solidFill>
                            <a:srgbClr val="000000"/>
                          </a:solidFill>
                          <a:effectLst/>
                          <a:latin typeface="Calibri" panose="020F0502020204030204" pitchFamily="34" charset="0"/>
                        </a:rPr>
                        <a:t>Campus</a:t>
                      </a:r>
                    </a:p>
                  </a:txBody>
                  <a:tcPr marL="6123" marR="6123" marT="61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STAAR Meets 2019</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Meets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Masters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Masters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Domain 1</a:t>
                      </a:r>
                      <a:br>
                        <a:rPr lang="en-US" sz="800" b="1" i="0" u="none" strike="noStrike">
                          <a:solidFill>
                            <a:srgbClr val="000000"/>
                          </a:solidFill>
                          <a:effectLst/>
                          <a:latin typeface="Calibri" panose="020F0502020204030204" pitchFamily="34" charset="0"/>
                        </a:rPr>
                      </a:br>
                      <a:endParaRPr lang="en-US" sz="800" b="1" i="0" u="none" strike="noStrike">
                        <a:solidFill>
                          <a:srgbClr val="000000"/>
                        </a:solidFill>
                        <a:effectLst/>
                        <a:latin typeface="Calibri" panose="020F0502020204030204" pitchFamily="34" charset="0"/>
                      </a:endParaRPr>
                    </a:p>
                  </a:txBody>
                  <a:tcPr marL="6123" marR="6123" marT="6123"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FF0000"/>
                          </a:solidFill>
                          <a:effectLst/>
                          <a:latin typeface="Calibri" panose="020F0502020204030204" pitchFamily="34" charset="0"/>
                        </a:rPr>
                        <a:t> </a:t>
                      </a:r>
                    </a:p>
                  </a:txBody>
                  <a:tcPr marL="6123" marR="6123" marT="61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900" b="1" i="0" u="none" strike="noStrike">
                          <a:solidFill>
                            <a:srgbClr val="000000"/>
                          </a:solidFill>
                          <a:effectLst/>
                          <a:latin typeface="Calibri" panose="020F0502020204030204" pitchFamily="34" charset="0"/>
                        </a:rPr>
                        <a:t>Campus</a:t>
                      </a:r>
                    </a:p>
                  </a:txBody>
                  <a:tcPr marL="6123" marR="6123" marT="61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STAAR Meets 2019</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Meets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Masters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Masters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Domain 1</a:t>
                      </a:r>
                      <a:br>
                        <a:rPr lang="en-US" sz="800" b="1" i="0" u="none" strike="noStrike">
                          <a:solidFill>
                            <a:srgbClr val="000000"/>
                          </a:solidFill>
                          <a:effectLst/>
                          <a:latin typeface="Calibri" panose="020F0502020204030204" pitchFamily="34" charset="0"/>
                        </a:rPr>
                      </a:br>
                      <a:endParaRPr lang="en-US" sz="800" b="1" i="0" u="none" strike="noStrike">
                        <a:solidFill>
                          <a:srgbClr val="000000"/>
                        </a:solidFill>
                        <a:effectLst/>
                        <a:latin typeface="Calibri" panose="020F0502020204030204" pitchFamily="34" charset="0"/>
                      </a:endParaRPr>
                    </a:p>
                  </a:txBody>
                  <a:tcPr marL="6123" marR="6123" marT="6123"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21485655"/>
                  </a:ext>
                </a:extLst>
              </a:tr>
              <a:tr h="255914">
                <a:tc>
                  <a:txBody>
                    <a:bodyPr/>
                    <a:lstStyle/>
                    <a:p>
                      <a:pPr algn="l" fontAlgn="ctr"/>
                      <a:r>
                        <a:rPr lang="en-US" sz="600" b="1" i="0" u="none" strike="noStrike">
                          <a:solidFill>
                            <a:srgbClr val="000000"/>
                          </a:solidFill>
                          <a:effectLst/>
                          <a:latin typeface="Calibri" panose="020F0502020204030204" pitchFamily="34" charset="0"/>
                        </a:rPr>
                        <a:t>Standards:</a:t>
                      </a:r>
                    </a:p>
                  </a:txBody>
                  <a:tcPr marL="6123" marR="6123" marT="61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75%</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75%</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75%</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88%</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88%</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 </a:t>
                      </a:r>
                    </a:p>
                  </a:txBody>
                  <a:tcPr marL="6123" marR="6123" marT="61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FF0000"/>
                          </a:solidFill>
                          <a:effectLst/>
                          <a:latin typeface="Calibri" panose="020F0502020204030204" pitchFamily="34" charset="0"/>
                        </a:rPr>
                        <a:t> </a:t>
                      </a:r>
                    </a:p>
                  </a:txBody>
                  <a:tcPr marL="6123" marR="6123" marT="61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600" b="1" i="0" u="none" strike="noStrike">
                          <a:solidFill>
                            <a:srgbClr val="000000"/>
                          </a:solidFill>
                          <a:effectLst/>
                          <a:latin typeface="Calibri" panose="020F0502020204030204" pitchFamily="34" charset="0"/>
                        </a:rPr>
                        <a:t>Standards:</a:t>
                      </a:r>
                    </a:p>
                  </a:txBody>
                  <a:tcPr marL="6123" marR="6123" marT="61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76% (E) 71% (S)     </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76% (E) 71% (S)     </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76% (E) 71% (S)     </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85% (E) 82% (S)     </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85% (E) 82% (S)     </a:t>
                      </a:r>
                    </a:p>
                  </a:txBody>
                  <a:tcPr marL="6123" marR="6123" marT="61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 </a:t>
                      </a:r>
                    </a:p>
                  </a:txBody>
                  <a:tcPr marL="6123" marR="6123" marT="61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436774066"/>
                  </a:ext>
                </a:extLst>
              </a:tr>
              <a:tr h="137800">
                <a:tc>
                  <a:txBody>
                    <a:bodyPr/>
                    <a:lstStyle/>
                    <a:p>
                      <a:pPr algn="l" fontAlgn="b"/>
                      <a:r>
                        <a:rPr lang="en-US" sz="800" b="1" i="0" u="none" strike="noStrike">
                          <a:solidFill>
                            <a:srgbClr val="000000"/>
                          </a:solidFill>
                          <a:effectLst/>
                          <a:latin typeface="Calibri" panose="020F0502020204030204" pitchFamily="34" charset="0"/>
                        </a:rPr>
                        <a:t>Anaya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84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77</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Anaya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66</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604556031"/>
                  </a:ext>
                </a:extLst>
              </a:tr>
              <a:tr h="137800">
                <a:tc>
                  <a:txBody>
                    <a:bodyPr/>
                    <a:lstStyle/>
                    <a:p>
                      <a:pPr algn="l" fontAlgn="b"/>
                      <a:r>
                        <a:rPr lang="en-US" sz="800" b="1" i="0" u="none" strike="noStrike">
                          <a:solidFill>
                            <a:srgbClr val="000000"/>
                          </a:solidFill>
                          <a:effectLst/>
                          <a:latin typeface="Calibri" panose="020F0502020204030204" pitchFamily="34" charset="0"/>
                        </a:rPr>
                        <a:t>Garza </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71</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Palacios</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59</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277148198"/>
                  </a:ext>
                </a:extLst>
              </a:tr>
              <a:tr h="137800">
                <a:tc>
                  <a:txBody>
                    <a:bodyPr/>
                    <a:lstStyle/>
                    <a:p>
                      <a:pPr algn="l" fontAlgn="b"/>
                      <a:r>
                        <a:rPr lang="en-US" sz="800" b="1" i="0" u="none" strike="noStrike">
                          <a:solidFill>
                            <a:srgbClr val="000000"/>
                          </a:solidFill>
                          <a:effectLst/>
                          <a:latin typeface="Calibri" panose="020F0502020204030204" pitchFamily="34" charset="0"/>
                        </a:rPr>
                        <a:t>Farias</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65</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 </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113743294"/>
                  </a:ext>
                </a:extLst>
              </a:tr>
              <a:tr h="137800">
                <a:tc>
                  <a:txBody>
                    <a:bodyPr/>
                    <a:lstStyle/>
                    <a:p>
                      <a:pPr algn="l" fontAlgn="b"/>
                      <a:r>
                        <a:rPr lang="en-US" sz="800" b="1" i="0" u="none" strike="noStrike">
                          <a:solidFill>
                            <a:srgbClr val="000000"/>
                          </a:solidFill>
                          <a:effectLst/>
                          <a:latin typeface="Calibri" panose="020F0502020204030204" pitchFamily="34" charset="0"/>
                        </a:rPr>
                        <a:t>Escobar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63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70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63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800" b="1" i="0" u="none" strike="noStrike">
                          <a:solidFill>
                            <a:srgbClr val="000000"/>
                          </a:solidFill>
                          <a:effectLst/>
                          <a:latin typeface="Calibri" panose="020F0502020204030204" pitchFamily="34" charset="0"/>
                        </a:rPr>
                        <a:t>64</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Escobar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dirty="0">
                          <a:solidFill>
                            <a:srgbClr val="000000"/>
                          </a:solidFill>
                          <a:effectLst/>
                          <a:latin typeface="Calibri" panose="020F0502020204030204" pitchFamily="34" charset="0"/>
                        </a:rPr>
                        <a:t>28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800" b="1"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016672609"/>
                  </a:ext>
                </a:extLst>
              </a:tr>
              <a:tr h="137800">
                <a:tc>
                  <a:txBody>
                    <a:bodyPr/>
                    <a:lstStyle/>
                    <a:p>
                      <a:pPr algn="l" fontAlgn="b"/>
                      <a:r>
                        <a:rPr lang="en-US" sz="800" b="1" i="0" u="none" strike="noStrike">
                          <a:solidFill>
                            <a:srgbClr val="000000"/>
                          </a:solidFill>
                          <a:effectLst/>
                          <a:latin typeface="Calibri" panose="020F0502020204030204" pitchFamily="34" charset="0"/>
                        </a:rPr>
                        <a:t>Trevino</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62</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Palmer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56</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523793870"/>
                  </a:ext>
                </a:extLst>
              </a:tr>
              <a:tr h="137800">
                <a:tc>
                  <a:txBody>
                    <a:bodyPr/>
                    <a:lstStyle/>
                    <a:p>
                      <a:pPr algn="l" fontAlgn="b"/>
                      <a:r>
                        <a:rPr lang="en-US" sz="800" b="1" i="0" u="none" strike="noStrike">
                          <a:solidFill>
                            <a:srgbClr val="000000"/>
                          </a:solidFill>
                          <a:effectLst/>
                          <a:latin typeface="Calibri" panose="020F0502020204030204" pitchFamily="34" charset="0"/>
                        </a:rPr>
                        <a:t>Ford</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61</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Chavez</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850818019"/>
                  </a:ext>
                </a:extLst>
              </a:tr>
              <a:tr h="137800">
                <a:tc>
                  <a:txBody>
                    <a:bodyPr/>
                    <a:lstStyle/>
                    <a:p>
                      <a:pPr algn="l" fontAlgn="b"/>
                      <a:r>
                        <a:rPr lang="en-US" sz="800" b="1" i="0" u="none" strike="noStrike">
                          <a:solidFill>
                            <a:srgbClr val="000000"/>
                          </a:solidFill>
                          <a:effectLst/>
                          <a:latin typeface="Calibri" panose="020F0502020204030204" pitchFamily="34" charset="0"/>
                        </a:rPr>
                        <a:t>Cantu</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59</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Farias</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51</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11547838"/>
                  </a:ext>
                </a:extLst>
              </a:tr>
              <a:tr h="137800">
                <a:tc>
                  <a:txBody>
                    <a:bodyPr/>
                    <a:lstStyle/>
                    <a:p>
                      <a:pPr algn="l" fontAlgn="b"/>
                      <a:r>
                        <a:rPr lang="en-US" sz="800" b="1" i="0" u="none" strike="noStrike">
                          <a:solidFill>
                            <a:srgbClr val="000000"/>
                          </a:solidFill>
                          <a:effectLst/>
                          <a:latin typeface="Calibri" panose="020F0502020204030204" pitchFamily="34" charset="0"/>
                        </a:rPr>
                        <a:t>Sorensen</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59</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Ford</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51</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648380289"/>
                  </a:ext>
                </a:extLst>
              </a:tr>
              <a:tr h="137800">
                <a:tc>
                  <a:txBody>
                    <a:bodyPr/>
                    <a:lstStyle/>
                    <a:p>
                      <a:pPr algn="l" fontAlgn="b"/>
                      <a:r>
                        <a:rPr lang="en-US" sz="800" b="1" i="0" u="none" strike="noStrike">
                          <a:solidFill>
                            <a:srgbClr val="000000"/>
                          </a:solidFill>
                          <a:effectLst/>
                          <a:latin typeface="Calibri" panose="020F0502020204030204" pitchFamily="34" charset="0"/>
                        </a:rPr>
                        <a:t>Palmer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Garcia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612486025"/>
                  </a:ext>
                </a:extLst>
              </a:tr>
              <a:tr h="137800">
                <a:tc>
                  <a:txBody>
                    <a:bodyPr/>
                    <a:lstStyle/>
                    <a:p>
                      <a:pPr algn="l" fontAlgn="b"/>
                      <a:r>
                        <a:rPr lang="en-US" sz="800" b="1" i="0" u="none" strike="noStrike">
                          <a:solidFill>
                            <a:srgbClr val="000000"/>
                          </a:solidFill>
                          <a:effectLst/>
                          <a:latin typeface="Calibri" panose="020F0502020204030204" pitchFamily="34" charset="0"/>
                        </a:rPr>
                        <a:t>Clover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Livas</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337430218"/>
                  </a:ext>
                </a:extLst>
              </a:tr>
              <a:tr h="137800">
                <a:tc>
                  <a:txBody>
                    <a:bodyPr/>
                    <a:lstStyle/>
                    <a:p>
                      <a:pPr algn="l" fontAlgn="b"/>
                      <a:r>
                        <a:rPr lang="en-US" sz="800" b="1" i="0" u="none" strike="noStrike">
                          <a:solidFill>
                            <a:srgbClr val="000000"/>
                          </a:solidFill>
                          <a:effectLst/>
                          <a:latin typeface="Calibri" panose="020F0502020204030204" pitchFamily="34" charset="0"/>
                        </a:rPr>
                        <a:t>Livas</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Ramirez</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279554020"/>
                  </a:ext>
                </a:extLst>
              </a:tr>
              <a:tr h="137800">
                <a:tc>
                  <a:txBody>
                    <a:bodyPr/>
                    <a:lstStyle/>
                    <a:p>
                      <a:pPr algn="l" fontAlgn="b"/>
                      <a:r>
                        <a:rPr lang="en-US" sz="800" b="1" i="0" u="none" strike="noStrike">
                          <a:solidFill>
                            <a:srgbClr val="000000"/>
                          </a:solidFill>
                          <a:effectLst/>
                          <a:latin typeface="Calibri" panose="020F0502020204030204" pitchFamily="34" charset="0"/>
                        </a:rPr>
                        <a:t>Palacios</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Reed Mock</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961313195"/>
                  </a:ext>
                </a:extLst>
              </a:tr>
              <a:tr h="137800">
                <a:tc>
                  <a:txBody>
                    <a:bodyPr/>
                    <a:lstStyle/>
                    <a:p>
                      <a:pPr algn="l" fontAlgn="b"/>
                      <a:r>
                        <a:rPr lang="en-US" sz="800" b="1" i="0" u="none" strike="noStrike">
                          <a:solidFill>
                            <a:srgbClr val="000000"/>
                          </a:solidFill>
                          <a:effectLst/>
                          <a:latin typeface="Calibri" panose="020F0502020204030204" pitchFamily="34" charset="0"/>
                        </a:rPr>
                        <a:t>Kelly Pharr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Clover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17772717"/>
                  </a:ext>
                </a:extLst>
              </a:tr>
              <a:tr h="137800">
                <a:tc>
                  <a:txBody>
                    <a:bodyPr/>
                    <a:lstStyle/>
                    <a:p>
                      <a:pPr algn="l" fontAlgn="b"/>
                      <a:r>
                        <a:rPr lang="en-US" sz="800" b="1" i="0" u="none" strike="noStrike">
                          <a:solidFill>
                            <a:srgbClr val="000000"/>
                          </a:solidFill>
                          <a:effectLst/>
                          <a:latin typeface="Calibri" panose="020F0502020204030204" pitchFamily="34" charset="0"/>
                        </a:rPr>
                        <a:t>Long </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Sorensen</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47</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702874225"/>
                  </a:ext>
                </a:extLst>
              </a:tr>
              <a:tr h="137800">
                <a:tc>
                  <a:txBody>
                    <a:bodyPr/>
                    <a:lstStyle/>
                    <a:p>
                      <a:pPr algn="l" fontAlgn="b"/>
                      <a:r>
                        <a:rPr lang="en-US" sz="800" b="1" i="0" u="none" strike="noStrike">
                          <a:solidFill>
                            <a:srgbClr val="000000"/>
                          </a:solidFill>
                          <a:effectLst/>
                          <a:latin typeface="Calibri" panose="020F0502020204030204" pitchFamily="34" charset="0"/>
                        </a:rPr>
                        <a:t>McKeever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Cantu</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695165551"/>
                  </a:ext>
                </a:extLst>
              </a:tr>
              <a:tr h="137800">
                <a:tc>
                  <a:txBody>
                    <a:bodyPr/>
                    <a:lstStyle/>
                    <a:p>
                      <a:pPr algn="l" fontAlgn="b"/>
                      <a:r>
                        <a:rPr lang="en-US" sz="800" b="1" i="0" u="none" strike="noStrike">
                          <a:solidFill>
                            <a:srgbClr val="000000"/>
                          </a:solidFill>
                          <a:effectLst/>
                          <a:latin typeface="Calibri" panose="020F0502020204030204" pitchFamily="34" charset="0"/>
                        </a:rPr>
                        <a:t>Ramirez</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dirty="0">
                          <a:solidFill>
                            <a:srgbClr val="000000"/>
                          </a:solidFill>
                          <a:effectLst/>
                          <a:latin typeface="Calibri" panose="020F0502020204030204" pitchFamily="34" charset="0"/>
                        </a:rPr>
                        <a:t>McKeever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105657280"/>
                  </a:ext>
                </a:extLst>
              </a:tr>
              <a:tr h="137800">
                <a:tc>
                  <a:txBody>
                    <a:bodyPr/>
                    <a:lstStyle/>
                    <a:p>
                      <a:pPr algn="l" fontAlgn="b"/>
                      <a:r>
                        <a:rPr lang="en-US" sz="800" b="1" i="0" u="none" strike="noStrike">
                          <a:solidFill>
                            <a:srgbClr val="000000"/>
                          </a:solidFill>
                          <a:effectLst/>
                          <a:latin typeface="Calibri" panose="020F0502020204030204" pitchFamily="34" charset="0"/>
                        </a:rPr>
                        <a:t>Chavez</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Guerra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84430514"/>
                  </a:ext>
                </a:extLst>
              </a:tr>
              <a:tr h="137800">
                <a:tc>
                  <a:txBody>
                    <a:bodyPr/>
                    <a:lstStyle/>
                    <a:p>
                      <a:pPr algn="l" fontAlgn="b"/>
                      <a:r>
                        <a:rPr lang="en-US" sz="800" b="1" i="0" u="none" strike="noStrike">
                          <a:solidFill>
                            <a:srgbClr val="000000"/>
                          </a:solidFill>
                          <a:effectLst/>
                          <a:latin typeface="Calibri" panose="020F0502020204030204" pitchFamily="34" charset="0"/>
                        </a:rPr>
                        <a:t>Garcia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Garza-Pena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12764221"/>
                  </a:ext>
                </a:extLst>
              </a:tr>
              <a:tr h="137800">
                <a:tc>
                  <a:txBody>
                    <a:bodyPr/>
                    <a:lstStyle/>
                    <a:p>
                      <a:pPr algn="l" fontAlgn="b"/>
                      <a:r>
                        <a:rPr lang="en-US" sz="800" b="1" i="0" u="none" strike="noStrike">
                          <a:solidFill>
                            <a:srgbClr val="000000"/>
                          </a:solidFill>
                          <a:effectLst/>
                          <a:latin typeface="Calibri" panose="020F0502020204030204" pitchFamily="34" charset="0"/>
                        </a:rPr>
                        <a:t>Reed Mock</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 </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218589299"/>
                  </a:ext>
                </a:extLst>
              </a:tr>
              <a:tr h="137800">
                <a:tc>
                  <a:txBody>
                    <a:bodyPr/>
                    <a:lstStyle/>
                    <a:p>
                      <a:pPr algn="l" fontAlgn="b"/>
                      <a:r>
                        <a:rPr lang="en-US" sz="800" b="1" i="0" u="none" strike="noStrike">
                          <a:solidFill>
                            <a:srgbClr val="000000"/>
                          </a:solidFill>
                          <a:effectLst/>
                          <a:latin typeface="Calibri" panose="020F0502020204030204" pitchFamily="34" charset="0"/>
                        </a:rPr>
                        <a:t>Guerra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Trevino</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054992518"/>
                  </a:ext>
                </a:extLst>
              </a:tr>
              <a:tr h="137800">
                <a:tc>
                  <a:txBody>
                    <a:bodyPr/>
                    <a:lstStyle/>
                    <a:p>
                      <a:pPr algn="l" fontAlgn="b"/>
                      <a:r>
                        <a:rPr lang="en-US" sz="800" b="1" i="0" u="none" strike="noStrike">
                          <a:solidFill>
                            <a:srgbClr val="000000"/>
                          </a:solidFill>
                          <a:effectLst/>
                          <a:latin typeface="Calibri" panose="020F0502020204030204" pitchFamily="34" charset="0"/>
                        </a:rPr>
                        <a:t>Garza-Pena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Doedyns</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469727866"/>
                  </a:ext>
                </a:extLst>
              </a:tr>
              <a:tr h="137800">
                <a:tc>
                  <a:txBody>
                    <a:bodyPr/>
                    <a:lstStyle/>
                    <a:p>
                      <a:pPr algn="l" fontAlgn="b"/>
                      <a:r>
                        <a:rPr lang="en-US" sz="800" b="1" i="0" u="none" strike="noStrike">
                          <a:solidFill>
                            <a:srgbClr val="000000"/>
                          </a:solidFill>
                          <a:effectLst/>
                          <a:latin typeface="Calibri" panose="020F0502020204030204" pitchFamily="34" charset="0"/>
                        </a:rPr>
                        <a:t>Longoria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47</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Longoria</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827550075"/>
                  </a:ext>
                </a:extLst>
              </a:tr>
              <a:tr h="137800">
                <a:tc>
                  <a:txBody>
                    <a:bodyPr/>
                    <a:lstStyle/>
                    <a:p>
                      <a:pPr algn="l" fontAlgn="b"/>
                      <a:r>
                        <a:rPr lang="en-US" sz="800" b="1" i="0" u="none" strike="noStrike">
                          <a:solidFill>
                            <a:srgbClr val="000000"/>
                          </a:solidFill>
                          <a:effectLst/>
                          <a:latin typeface="Calibri" panose="020F0502020204030204" pitchFamily="34" charset="0"/>
                        </a:rPr>
                        <a:t>Carman</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Carman</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42</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318558221"/>
                  </a:ext>
                </a:extLst>
              </a:tr>
              <a:tr h="137800">
                <a:tc>
                  <a:txBody>
                    <a:bodyPr/>
                    <a:lstStyle/>
                    <a:p>
                      <a:pPr algn="l" fontAlgn="b"/>
                      <a:r>
                        <a:rPr lang="en-US" sz="800" b="1" i="0" u="none" strike="noStrike">
                          <a:solidFill>
                            <a:srgbClr val="000000"/>
                          </a:solidFill>
                          <a:effectLst/>
                          <a:latin typeface="Calibri" panose="020F0502020204030204" pitchFamily="34" charset="0"/>
                        </a:rPr>
                        <a:t>Doedyns</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17</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Kelly Pharr</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42</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998912059"/>
                  </a:ext>
                </a:extLst>
              </a:tr>
              <a:tr h="137800">
                <a:tc>
                  <a:txBody>
                    <a:bodyPr/>
                    <a:lstStyle/>
                    <a:p>
                      <a:pPr algn="l" fontAlgn="b"/>
                      <a:r>
                        <a:rPr lang="en-US" sz="800" b="1" i="0" u="none" strike="noStrike">
                          <a:solidFill>
                            <a:srgbClr val="000000"/>
                          </a:solidFill>
                          <a:effectLst/>
                          <a:latin typeface="Calibri" panose="020F0502020204030204" pitchFamily="34" charset="0"/>
                        </a:rPr>
                        <a:t>Arnold</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11</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13</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Arnold</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30</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38</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209455940"/>
                  </a:ext>
                </a:extLst>
              </a:tr>
              <a:tr h="144361">
                <a:tc>
                  <a:txBody>
                    <a:bodyPr/>
                    <a:lstStyle/>
                    <a:p>
                      <a:pPr algn="l" fontAlgn="b"/>
                      <a:r>
                        <a:rPr lang="en-US" sz="800" b="1" i="0" u="none" strike="noStrike">
                          <a:solidFill>
                            <a:srgbClr val="000000"/>
                          </a:solidFill>
                          <a:effectLst/>
                          <a:latin typeface="Calibri" panose="020F0502020204030204" pitchFamily="34" charset="0"/>
                        </a:rPr>
                        <a:t>District</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29</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26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r" fontAlgn="b"/>
                      <a:r>
                        <a:rPr lang="en-US" sz="800" b="1" i="0" u="none" strike="noStrike">
                          <a:solidFill>
                            <a:srgbClr val="000000"/>
                          </a:solidFill>
                          <a:effectLst/>
                          <a:latin typeface="Calibri" panose="020F0502020204030204" pitchFamily="34" charset="0"/>
                        </a:rPr>
                        <a:t>54</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23" marR="6123" marT="61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District</a:t>
                      </a:r>
                    </a:p>
                  </a:txBody>
                  <a:tcPr marL="6123" marR="6123" marT="61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46</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25</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dirty="0">
                          <a:solidFill>
                            <a:srgbClr val="000000"/>
                          </a:solidFill>
                          <a:effectLst/>
                          <a:latin typeface="Calibri" panose="020F0502020204030204" pitchFamily="34" charset="0"/>
                        </a:rPr>
                        <a:t>22</a:t>
                      </a:r>
                    </a:p>
                  </a:txBody>
                  <a:tcPr marL="6123" marR="6123" marT="61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r" fontAlgn="b"/>
                      <a:r>
                        <a:rPr lang="en-US" sz="800" b="1" i="0" u="none" strike="noStrike" dirty="0">
                          <a:solidFill>
                            <a:srgbClr val="000000"/>
                          </a:solidFill>
                          <a:effectLst/>
                          <a:latin typeface="Calibri" panose="020F0502020204030204" pitchFamily="34" charset="0"/>
                        </a:rPr>
                        <a:t>48</a:t>
                      </a:r>
                    </a:p>
                  </a:txBody>
                  <a:tcPr marL="6123" marR="6123" marT="61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587590806"/>
                  </a:ext>
                </a:extLst>
              </a:tr>
            </a:tbl>
          </a:graphicData>
        </a:graphic>
      </p:graphicFrame>
      <p:graphicFrame>
        <p:nvGraphicFramePr>
          <p:cNvPr id="14" name="Table 13">
            <a:extLst>
              <a:ext uri="{FF2B5EF4-FFF2-40B4-BE49-F238E27FC236}">
                <a16:creationId xmlns:a16="http://schemas.microsoft.com/office/drawing/2014/main" id="{DE6BE79B-A772-4DE8-A355-0A2B44408EC5}"/>
              </a:ext>
            </a:extLst>
          </p:cNvPr>
          <p:cNvGraphicFramePr>
            <a:graphicFrameLocks noGrp="1"/>
          </p:cNvGraphicFramePr>
          <p:nvPr>
            <p:extLst>
              <p:ext uri="{D42A27DB-BD31-4B8C-83A1-F6EECF244321}">
                <p14:modId xmlns:p14="http://schemas.microsoft.com/office/powerpoint/2010/main" val="1960373732"/>
              </p:ext>
            </p:extLst>
          </p:nvPr>
        </p:nvGraphicFramePr>
        <p:xfrm>
          <a:off x="5894773" y="1767910"/>
          <a:ext cx="6217328" cy="4645988"/>
        </p:xfrm>
        <a:graphic>
          <a:graphicData uri="http://schemas.openxmlformats.org/drawingml/2006/table">
            <a:tbl>
              <a:tblPr/>
              <a:tblGrid>
                <a:gridCol w="491651">
                  <a:extLst>
                    <a:ext uri="{9D8B030D-6E8A-4147-A177-3AD203B41FA5}">
                      <a16:colId xmlns:a16="http://schemas.microsoft.com/office/drawing/2014/main" val="10590870"/>
                    </a:ext>
                  </a:extLst>
                </a:gridCol>
                <a:gridCol w="311378">
                  <a:extLst>
                    <a:ext uri="{9D8B030D-6E8A-4147-A177-3AD203B41FA5}">
                      <a16:colId xmlns:a16="http://schemas.microsoft.com/office/drawing/2014/main" val="1305679464"/>
                    </a:ext>
                  </a:extLst>
                </a:gridCol>
                <a:gridCol w="237631">
                  <a:extLst>
                    <a:ext uri="{9D8B030D-6E8A-4147-A177-3AD203B41FA5}">
                      <a16:colId xmlns:a16="http://schemas.microsoft.com/office/drawing/2014/main" val="1129110352"/>
                    </a:ext>
                  </a:extLst>
                </a:gridCol>
                <a:gridCol w="264262">
                  <a:extLst>
                    <a:ext uri="{9D8B030D-6E8A-4147-A177-3AD203B41FA5}">
                      <a16:colId xmlns:a16="http://schemas.microsoft.com/office/drawing/2014/main" val="3145835890"/>
                    </a:ext>
                  </a:extLst>
                </a:gridCol>
                <a:gridCol w="278602">
                  <a:extLst>
                    <a:ext uri="{9D8B030D-6E8A-4147-A177-3AD203B41FA5}">
                      <a16:colId xmlns:a16="http://schemas.microsoft.com/office/drawing/2014/main" val="3080127242"/>
                    </a:ext>
                  </a:extLst>
                </a:gridCol>
                <a:gridCol w="264262">
                  <a:extLst>
                    <a:ext uri="{9D8B030D-6E8A-4147-A177-3AD203B41FA5}">
                      <a16:colId xmlns:a16="http://schemas.microsoft.com/office/drawing/2014/main" val="1759709703"/>
                    </a:ext>
                  </a:extLst>
                </a:gridCol>
                <a:gridCol w="188466">
                  <a:extLst>
                    <a:ext uri="{9D8B030D-6E8A-4147-A177-3AD203B41FA5}">
                      <a16:colId xmlns:a16="http://schemas.microsoft.com/office/drawing/2014/main" val="1245538144"/>
                    </a:ext>
                  </a:extLst>
                </a:gridCol>
                <a:gridCol w="49164">
                  <a:extLst>
                    <a:ext uri="{9D8B030D-6E8A-4147-A177-3AD203B41FA5}">
                      <a16:colId xmlns:a16="http://schemas.microsoft.com/office/drawing/2014/main" val="1255270556"/>
                    </a:ext>
                  </a:extLst>
                </a:gridCol>
                <a:gridCol w="491651">
                  <a:extLst>
                    <a:ext uri="{9D8B030D-6E8A-4147-A177-3AD203B41FA5}">
                      <a16:colId xmlns:a16="http://schemas.microsoft.com/office/drawing/2014/main" val="2556051765"/>
                    </a:ext>
                  </a:extLst>
                </a:gridCol>
                <a:gridCol w="311378">
                  <a:extLst>
                    <a:ext uri="{9D8B030D-6E8A-4147-A177-3AD203B41FA5}">
                      <a16:colId xmlns:a16="http://schemas.microsoft.com/office/drawing/2014/main" val="3153083721"/>
                    </a:ext>
                  </a:extLst>
                </a:gridCol>
                <a:gridCol w="254020">
                  <a:extLst>
                    <a:ext uri="{9D8B030D-6E8A-4147-A177-3AD203B41FA5}">
                      <a16:colId xmlns:a16="http://schemas.microsoft.com/office/drawing/2014/main" val="2991734069"/>
                    </a:ext>
                  </a:extLst>
                </a:gridCol>
                <a:gridCol w="264262">
                  <a:extLst>
                    <a:ext uri="{9D8B030D-6E8A-4147-A177-3AD203B41FA5}">
                      <a16:colId xmlns:a16="http://schemas.microsoft.com/office/drawing/2014/main" val="2848950291"/>
                    </a:ext>
                  </a:extLst>
                </a:gridCol>
                <a:gridCol w="294990">
                  <a:extLst>
                    <a:ext uri="{9D8B030D-6E8A-4147-A177-3AD203B41FA5}">
                      <a16:colId xmlns:a16="http://schemas.microsoft.com/office/drawing/2014/main" val="2296177874"/>
                    </a:ext>
                  </a:extLst>
                </a:gridCol>
                <a:gridCol w="264262">
                  <a:extLst>
                    <a:ext uri="{9D8B030D-6E8A-4147-A177-3AD203B41FA5}">
                      <a16:colId xmlns:a16="http://schemas.microsoft.com/office/drawing/2014/main" val="1491524540"/>
                    </a:ext>
                  </a:extLst>
                </a:gridCol>
                <a:gridCol w="190515">
                  <a:extLst>
                    <a:ext uri="{9D8B030D-6E8A-4147-A177-3AD203B41FA5}">
                      <a16:colId xmlns:a16="http://schemas.microsoft.com/office/drawing/2014/main" val="2816068123"/>
                    </a:ext>
                  </a:extLst>
                </a:gridCol>
                <a:gridCol w="57359">
                  <a:extLst>
                    <a:ext uri="{9D8B030D-6E8A-4147-A177-3AD203B41FA5}">
                      <a16:colId xmlns:a16="http://schemas.microsoft.com/office/drawing/2014/main" val="4042633546"/>
                    </a:ext>
                  </a:extLst>
                </a:gridCol>
                <a:gridCol w="503942">
                  <a:extLst>
                    <a:ext uri="{9D8B030D-6E8A-4147-A177-3AD203B41FA5}">
                      <a16:colId xmlns:a16="http://schemas.microsoft.com/office/drawing/2014/main" val="2598472885"/>
                    </a:ext>
                  </a:extLst>
                </a:gridCol>
                <a:gridCol w="311378">
                  <a:extLst>
                    <a:ext uri="{9D8B030D-6E8A-4147-A177-3AD203B41FA5}">
                      <a16:colId xmlns:a16="http://schemas.microsoft.com/office/drawing/2014/main" val="4250078889"/>
                    </a:ext>
                  </a:extLst>
                </a:gridCol>
                <a:gridCol w="229437">
                  <a:extLst>
                    <a:ext uri="{9D8B030D-6E8A-4147-A177-3AD203B41FA5}">
                      <a16:colId xmlns:a16="http://schemas.microsoft.com/office/drawing/2014/main" val="548824353"/>
                    </a:ext>
                  </a:extLst>
                </a:gridCol>
                <a:gridCol w="264262">
                  <a:extLst>
                    <a:ext uri="{9D8B030D-6E8A-4147-A177-3AD203B41FA5}">
                      <a16:colId xmlns:a16="http://schemas.microsoft.com/office/drawing/2014/main" val="1695285550"/>
                    </a:ext>
                  </a:extLst>
                </a:gridCol>
                <a:gridCol w="264262">
                  <a:extLst>
                    <a:ext uri="{9D8B030D-6E8A-4147-A177-3AD203B41FA5}">
                      <a16:colId xmlns:a16="http://schemas.microsoft.com/office/drawing/2014/main" val="41749308"/>
                    </a:ext>
                  </a:extLst>
                </a:gridCol>
                <a:gridCol w="264262">
                  <a:extLst>
                    <a:ext uri="{9D8B030D-6E8A-4147-A177-3AD203B41FA5}">
                      <a16:colId xmlns:a16="http://schemas.microsoft.com/office/drawing/2014/main" val="418936764"/>
                    </a:ext>
                  </a:extLst>
                </a:gridCol>
                <a:gridCol w="165932">
                  <a:extLst>
                    <a:ext uri="{9D8B030D-6E8A-4147-A177-3AD203B41FA5}">
                      <a16:colId xmlns:a16="http://schemas.microsoft.com/office/drawing/2014/main" val="4064104159"/>
                    </a:ext>
                  </a:extLst>
                </a:gridCol>
              </a:tblGrid>
              <a:tr h="144597">
                <a:tc gridSpan="23">
                  <a:txBody>
                    <a:bodyPr/>
                    <a:lstStyle/>
                    <a:p>
                      <a:pPr algn="ctr" fontAlgn="b"/>
                      <a:r>
                        <a:rPr lang="en-US" sz="900" b="1" i="0" u="none" strike="noStrike" dirty="0">
                          <a:solidFill>
                            <a:srgbClr val="000000"/>
                          </a:solidFill>
                          <a:effectLst/>
                          <a:latin typeface="Calibri" panose="020F0502020204030204" pitchFamily="34" charset="0"/>
                        </a:rPr>
                        <a:t>4th Grade</a:t>
                      </a:r>
                    </a:p>
                  </a:txBody>
                  <a:tcPr marL="6132" marR="6132" marT="6132"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42195252"/>
                  </a:ext>
                </a:extLst>
              </a:tr>
              <a:tr h="144597">
                <a:tc>
                  <a:txBody>
                    <a:bodyPr/>
                    <a:lstStyle/>
                    <a:p>
                      <a:pPr algn="l" fontAlgn="b"/>
                      <a:r>
                        <a:rPr lang="en-US" sz="900" b="0" i="0" u="none" strike="noStrike">
                          <a:solidFill>
                            <a:srgbClr val="00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fontAlgn="b"/>
                      <a:r>
                        <a:rPr lang="en-US" sz="900" b="1" i="0" u="none" strike="noStrike">
                          <a:solidFill>
                            <a:srgbClr val="000000"/>
                          </a:solidFill>
                          <a:effectLst/>
                          <a:latin typeface="Calibri" panose="020F0502020204030204" pitchFamily="34" charset="0"/>
                        </a:rPr>
                        <a:t>Mathematics</a:t>
                      </a:r>
                    </a:p>
                  </a:txBody>
                  <a:tcPr marL="6132" marR="6132" marT="6132"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b="1" i="0" u="none" strike="noStrike">
                          <a:solidFill>
                            <a:srgbClr val="000000"/>
                          </a:solidFill>
                          <a:effectLst/>
                          <a:latin typeface="Calibri" panose="020F0502020204030204" pitchFamily="34" charset="0"/>
                        </a:rPr>
                        <a:t> </a:t>
                      </a:r>
                    </a:p>
                  </a:txBody>
                  <a:tcPr marL="6132" marR="6132" marT="61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gn="ctr" fontAlgn="b"/>
                      <a:r>
                        <a:rPr lang="en-US" sz="900" b="1" i="0" u="none" strike="noStrike">
                          <a:solidFill>
                            <a:srgbClr val="00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900" b="0" i="0" u="none" strike="noStrike">
                          <a:solidFill>
                            <a:srgbClr val="00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fontAlgn="b"/>
                      <a:r>
                        <a:rPr lang="en-US" sz="900" b="1" i="0" u="none" strike="noStrike">
                          <a:solidFill>
                            <a:srgbClr val="000000"/>
                          </a:solidFill>
                          <a:effectLst/>
                          <a:latin typeface="Calibri" panose="020F0502020204030204" pitchFamily="34" charset="0"/>
                        </a:rPr>
                        <a:t>Reading</a:t>
                      </a:r>
                    </a:p>
                  </a:txBody>
                  <a:tcPr marL="6132" marR="6132" marT="6132"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b="1" i="0" u="none" strike="noStrike">
                          <a:solidFill>
                            <a:srgbClr val="000000"/>
                          </a:solidFill>
                          <a:effectLst/>
                          <a:latin typeface="Calibri" panose="020F0502020204030204" pitchFamily="34" charset="0"/>
                        </a:rPr>
                        <a:t> </a:t>
                      </a:r>
                    </a:p>
                  </a:txBody>
                  <a:tcPr marL="6132" marR="6132" marT="613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b"/>
                      <a:r>
                        <a:rPr lang="en-US" sz="900" b="1" i="0" u="none" strike="noStrike">
                          <a:solidFill>
                            <a:srgbClr val="00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900" b="0" i="0" u="none" strike="noStrike">
                          <a:solidFill>
                            <a:srgbClr val="00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b"/>
                      <a:r>
                        <a:rPr lang="en-US" sz="900" b="1" i="0" u="none" strike="noStrike">
                          <a:solidFill>
                            <a:srgbClr val="000000"/>
                          </a:solidFill>
                          <a:effectLst/>
                          <a:latin typeface="Calibri" panose="020F0502020204030204" pitchFamily="34" charset="0"/>
                        </a:rPr>
                        <a:t>Writing</a:t>
                      </a:r>
                    </a:p>
                  </a:txBody>
                  <a:tcPr marL="6132" marR="6132" marT="6132"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93508102"/>
                  </a:ext>
                </a:extLst>
              </a:tr>
              <a:tr h="497618">
                <a:tc>
                  <a:txBody>
                    <a:bodyPr/>
                    <a:lstStyle/>
                    <a:p>
                      <a:pPr algn="l" fontAlgn="ctr"/>
                      <a:r>
                        <a:rPr lang="en-US" sz="900" b="1" i="0" u="none" strike="noStrike">
                          <a:solidFill>
                            <a:srgbClr val="000000"/>
                          </a:solidFill>
                          <a:effectLst/>
                          <a:latin typeface="Calibri" panose="020F0502020204030204" pitchFamily="34" charset="0"/>
                        </a:rPr>
                        <a:t>Campus</a:t>
                      </a:r>
                    </a:p>
                  </a:txBody>
                  <a:tcPr marL="6132" marR="6132" marT="61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STAAR Meets 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Meets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Masters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Masters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Domain 1</a:t>
                      </a:r>
                      <a:br>
                        <a:rPr lang="en-US" sz="800" b="1" i="0" u="none" strike="noStrike">
                          <a:solidFill>
                            <a:srgbClr val="000000"/>
                          </a:solidFill>
                          <a:effectLst/>
                          <a:latin typeface="Calibri" panose="020F0502020204030204" pitchFamily="34" charset="0"/>
                        </a:rPr>
                      </a:br>
                      <a:endParaRPr lang="en-US" sz="800" b="1" i="0" u="none" strike="noStrike">
                        <a:solidFill>
                          <a:srgbClr val="000000"/>
                        </a:solidFill>
                        <a:effectLst/>
                        <a:latin typeface="Calibri" panose="020F0502020204030204" pitchFamily="34" charset="0"/>
                      </a:endParaRPr>
                    </a:p>
                  </a:txBody>
                  <a:tcPr marL="6132" marR="6132" marT="6132"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FF0000"/>
                          </a:solidFill>
                          <a:effectLst/>
                          <a:latin typeface="Calibri" panose="020F0502020204030204" pitchFamily="34" charset="0"/>
                        </a:rPr>
                        <a:t> </a:t>
                      </a:r>
                    </a:p>
                  </a:txBody>
                  <a:tcPr marL="6132" marR="6132" marT="61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900" b="1" i="0" u="none" strike="noStrike">
                          <a:solidFill>
                            <a:srgbClr val="000000"/>
                          </a:solidFill>
                          <a:effectLst/>
                          <a:latin typeface="Calibri" panose="020F0502020204030204" pitchFamily="34" charset="0"/>
                        </a:rPr>
                        <a:t>Campus</a:t>
                      </a:r>
                    </a:p>
                  </a:txBody>
                  <a:tcPr marL="6132" marR="6132" marT="61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STAAR Meets 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Meets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Masters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Masters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Domain 1</a:t>
                      </a:r>
                      <a:br>
                        <a:rPr lang="en-US" sz="800" b="1" i="0" u="none" strike="noStrike">
                          <a:solidFill>
                            <a:srgbClr val="000000"/>
                          </a:solidFill>
                          <a:effectLst/>
                          <a:latin typeface="Calibri" panose="020F0502020204030204" pitchFamily="34" charset="0"/>
                        </a:rPr>
                      </a:br>
                      <a:endParaRPr lang="en-US" sz="800" b="1" i="0" u="none" strike="noStrike">
                        <a:solidFill>
                          <a:srgbClr val="000000"/>
                        </a:solidFill>
                        <a:effectLst/>
                        <a:latin typeface="Calibri" panose="020F0502020204030204" pitchFamily="34" charset="0"/>
                      </a:endParaRPr>
                    </a:p>
                  </a:txBody>
                  <a:tcPr marL="6132" marR="6132" marT="6132"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FF0000"/>
                          </a:solidFill>
                          <a:effectLst/>
                          <a:latin typeface="Calibri" panose="020F0502020204030204" pitchFamily="34" charset="0"/>
                        </a:rPr>
                        <a:t> </a:t>
                      </a:r>
                    </a:p>
                  </a:txBody>
                  <a:tcPr marL="6132" marR="6132" marT="61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900" b="1" i="0" u="none" strike="noStrike">
                          <a:solidFill>
                            <a:srgbClr val="000000"/>
                          </a:solidFill>
                          <a:effectLst/>
                          <a:latin typeface="Calibri" panose="020F0502020204030204" pitchFamily="34" charset="0"/>
                        </a:rPr>
                        <a:t>Campus</a:t>
                      </a:r>
                    </a:p>
                  </a:txBody>
                  <a:tcPr marL="6132" marR="6132" marT="61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800" b="1" i="0" u="none" strike="noStrike">
                          <a:solidFill>
                            <a:srgbClr val="000000"/>
                          </a:solidFill>
                          <a:effectLst/>
                          <a:latin typeface="Calibri" panose="020F0502020204030204" pitchFamily="34" charset="0"/>
                        </a:rPr>
                        <a:t>STAAR Meets 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800" b="1" i="0" u="none" strike="noStrike">
                          <a:solidFill>
                            <a:srgbClr val="000000"/>
                          </a:solidFill>
                          <a:effectLst/>
                          <a:latin typeface="Calibri" panose="020F0502020204030204" pitchFamily="34" charset="0"/>
                        </a:rPr>
                        <a:t>Meets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800" b="1" i="0" u="none" strike="noStrike">
                          <a:solidFill>
                            <a:srgbClr val="000000"/>
                          </a:solidFill>
                          <a:effectLst/>
                          <a:latin typeface="Calibri" panose="020F0502020204030204" pitchFamily="34" charset="0"/>
                        </a:rPr>
                        <a:t>Masters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800" b="1" i="0" u="none" strike="noStrike">
                          <a:solidFill>
                            <a:srgbClr val="000000"/>
                          </a:solidFill>
                          <a:effectLst/>
                          <a:latin typeface="Calibri" panose="020F0502020204030204" pitchFamily="34" charset="0"/>
                        </a:rPr>
                        <a:t>Domain 1</a:t>
                      </a:r>
                    </a:p>
                  </a:txBody>
                  <a:tcPr marL="6132" marR="6132" marT="6132"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49987287"/>
                  </a:ext>
                </a:extLst>
              </a:tr>
              <a:tr h="234816">
                <a:tc>
                  <a:txBody>
                    <a:bodyPr/>
                    <a:lstStyle/>
                    <a:p>
                      <a:pPr algn="l" fontAlgn="ctr"/>
                      <a:r>
                        <a:rPr lang="en-US" sz="600" b="1" i="0" u="none" strike="noStrike">
                          <a:solidFill>
                            <a:srgbClr val="000000"/>
                          </a:solidFill>
                          <a:effectLst/>
                          <a:latin typeface="Calibri" panose="020F0502020204030204" pitchFamily="34" charset="0"/>
                        </a:rPr>
                        <a:t>Standards:</a:t>
                      </a:r>
                    </a:p>
                  </a:txBody>
                  <a:tcPr marL="6132" marR="6132" marT="61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74%</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74%</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71%</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85%</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82%</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 </a:t>
                      </a:r>
                    </a:p>
                  </a:txBody>
                  <a:tcPr marL="6132" marR="6132" marT="61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FF0000"/>
                          </a:solidFill>
                          <a:effectLst/>
                          <a:latin typeface="Calibri" panose="020F0502020204030204" pitchFamily="34" charset="0"/>
                        </a:rPr>
                        <a:t> </a:t>
                      </a:r>
                    </a:p>
                  </a:txBody>
                  <a:tcPr marL="6132" marR="6132" marT="61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600" b="1" i="0" u="none" strike="noStrike">
                          <a:solidFill>
                            <a:srgbClr val="000000"/>
                          </a:solidFill>
                          <a:effectLst/>
                          <a:latin typeface="Calibri" panose="020F0502020204030204" pitchFamily="34" charset="0"/>
                        </a:rPr>
                        <a:t>Standards:</a:t>
                      </a:r>
                    </a:p>
                  </a:txBody>
                  <a:tcPr marL="6132" marR="6132" marT="61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E-75%      S-75%</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E-75%      S-75%</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E-75%      S-75%</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E-86%      S-86%</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E-86%      S-86%</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 </a:t>
                      </a:r>
                    </a:p>
                  </a:txBody>
                  <a:tcPr marL="6132" marR="6132" marT="61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FF0000"/>
                          </a:solidFill>
                          <a:effectLst/>
                          <a:latin typeface="Calibri" panose="020F0502020204030204" pitchFamily="34" charset="0"/>
                        </a:rPr>
                        <a:t> </a:t>
                      </a:r>
                    </a:p>
                  </a:txBody>
                  <a:tcPr marL="6132" marR="6132" marT="61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600" b="1" i="0" u="none" strike="noStrike">
                          <a:solidFill>
                            <a:srgbClr val="000000"/>
                          </a:solidFill>
                          <a:effectLst/>
                          <a:latin typeface="Calibri" panose="020F0502020204030204" pitchFamily="34" charset="0"/>
                        </a:rPr>
                        <a:t>Standards:</a:t>
                      </a:r>
                    </a:p>
                  </a:txBody>
                  <a:tcPr marL="6132" marR="6132" marT="613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E-72%        S-69%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E-69%        S-72%</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E-72%        S-69%</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E-84%        S-84%</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E-84%        S-81%</a:t>
                      </a:r>
                    </a:p>
                  </a:txBody>
                  <a:tcPr marL="6132" marR="6132" marT="61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 </a:t>
                      </a:r>
                    </a:p>
                  </a:txBody>
                  <a:tcPr marL="6132" marR="6132" marT="613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973808775"/>
                  </a:ext>
                </a:extLst>
              </a:tr>
              <a:tr h="129766">
                <a:tc>
                  <a:txBody>
                    <a:bodyPr/>
                    <a:lstStyle/>
                    <a:p>
                      <a:pPr algn="l" fontAlgn="b"/>
                      <a:r>
                        <a:rPr lang="en-US" sz="800" b="1" i="0" u="none" strike="noStrike">
                          <a:solidFill>
                            <a:srgbClr val="000000"/>
                          </a:solidFill>
                          <a:effectLst/>
                          <a:latin typeface="Calibri" panose="020F0502020204030204" pitchFamily="34" charset="0"/>
                        </a:rPr>
                        <a:t>Trevino</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77</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Arnold</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67</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Arnold</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61490682"/>
                  </a:ext>
                </a:extLst>
              </a:tr>
              <a:tr h="129766">
                <a:tc>
                  <a:txBody>
                    <a:bodyPr/>
                    <a:lstStyle/>
                    <a:p>
                      <a:pPr algn="l" fontAlgn="b"/>
                      <a:r>
                        <a:rPr lang="en-US" sz="800" b="1" i="0" u="none" strike="noStrike">
                          <a:solidFill>
                            <a:srgbClr val="000000"/>
                          </a:solidFill>
                          <a:effectLst/>
                          <a:latin typeface="Calibri" panose="020F0502020204030204" pitchFamily="34" charset="0"/>
                        </a:rPr>
                        <a:t>Garza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73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Trevino</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Anaya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83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23357801"/>
                  </a:ext>
                </a:extLst>
              </a:tr>
              <a:tr h="129766">
                <a:tc>
                  <a:txBody>
                    <a:bodyPr/>
                    <a:lstStyle/>
                    <a:p>
                      <a:pPr algn="l" fontAlgn="b"/>
                      <a:r>
                        <a:rPr lang="en-US" sz="800" b="1" i="0" u="none" strike="noStrike">
                          <a:solidFill>
                            <a:srgbClr val="000000"/>
                          </a:solidFill>
                          <a:effectLst/>
                          <a:latin typeface="Calibri" panose="020F0502020204030204" pitchFamily="34" charset="0"/>
                        </a:rPr>
                        <a:t>Anaya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80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73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Kelly Pharr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58</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Trevino</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74221875"/>
                  </a:ext>
                </a:extLst>
              </a:tr>
              <a:tr h="251898">
                <a:tc>
                  <a:txBody>
                    <a:bodyPr/>
                    <a:lstStyle/>
                    <a:p>
                      <a:pPr algn="l" fontAlgn="b"/>
                      <a:r>
                        <a:rPr lang="en-US" sz="800" b="1" i="0" u="none" strike="noStrike">
                          <a:solidFill>
                            <a:srgbClr val="000000"/>
                          </a:solidFill>
                          <a:effectLst/>
                          <a:latin typeface="Calibri" panose="020F0502020204030204" pitchFamily="34" charset="0"/>
                        </a:rPr>
                        <a:t>Garza-Pena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67</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Anaya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Kelly Pharr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508272365"/>
                  </a:ext>
                </a:extLst>
              </a:tr>
              <a:tr h="129766">
                <a:tc>
                  <a:txBody>
                    <a:bodyPr/>
                    <a:lstStyle/>
                    <a:p>
                      <a:pPr algn="l" fontAlgn="b"/>
                      <a:r>
                        <a:rPr lang="en-US" sz="800" b="1" i="0" u="none" strike="noStrike">
                          <a:solidFill>
                            <a:srgbClr val="000000"/>
                          </a:solidFill>
                          <a:effectLst/>
                          <a:latin typeface="Calibri" panose="020F0502020204030204" pitchFamily="34" charset="0"/>
                        </a:rPr>
                        <a:t>Arnold</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Garza-Pena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841355586"/>
                  </a:ext>
                </a:extLst>
              </a:tr>
              <a:tr h="129766">
                <a:tc>
                  <a:txBody>
                    <a:bodyPr/>
                    <a:lstStyle/>
                    <a:p>
                      <a:pPr algn="l" fontAlgn="b"/>
                      <a:r>
                        <a:rPr lang="en-US" sz="800" b="1" i="0" u="none" strike="noStrike">
                          <a:solidFill>
                            <a:srgbClr val="000000"/>
                          </a:solidFill>
                          <a:effectLst/>
                          <a:latin typeface="Calibri" panose="020F0502020204030204" pitchFamily="34" charset="0"/>
                        </a:rPr>
                        <a:t>Ramirez</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Chavez</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Chavez</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413626342"/>
                  </a:ext>
                </a:extLst>
              </a:tr>
              <a:tr h="129766">
                <a:tc>
                  <a:txBody>
                    <a:bodyPr/>
                    <a:lstStyle/>
                    <a:p>
                      <a:pPr algn="l" fontAlgn="b"/>
                      <a:r>
                        <a:rPr lang="en-US" sz="800" b="1" i="0" u="none" strike="noStrike">
                          <a:solidFill>
                            <a:srgbClr val="000000"/>
                          </a:solidFill>
                          <a:effectLst/>
                          <a:latin typeface="Calibri" panose="020F0502020204030204" pitchFamily="34" charset="0"/>
                        </a:rPr>
                        <a:t>Clover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Palmer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Ford</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68910212"/>
                  </a:ext>
                </a:extLst>
              </a:tr>
              <a:tr h="129766">
                <a:tc>
                  <a:txBody>
                    <a:bodyPr/>
                    <a:lstStyle/>
                    <a:p>
                      <a:pPr algn="l" fontAlgn="b"/>
                      <a:r>
                        <a:rPr lang="en-US" sz="800" b="1" i="0" u="none" strike="noStrike">
                          <a:solidFill>
                            <a:srgbClr val="000000"/>
                          </a:solidFill>
                          <a:effectLst/>
                          <a:latin typeface="Calibri" panose="020F0502020204030204" pitchFamily="34" charset="0"/>
                        </a:rPr>
                        <a:t>Chavez</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Cantu</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Clover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64138558"/>
                  </a:ext>
                </a:extLst>
              </a:tr>
              <a:tr h="129766">
                <a:tc>
                  <a:txBody>
                    <a:bodyPr/>
                    <a:lstStyle/>
                    <a:p>
                      <a:pPr algn="l" fontAlgn="b"/>
                      <a:r>
                        <a:rPr lang="en-US" sz="800" b="1" i="0" u="none" strike="noStrike">
                          <a:solidFill>
                            <a:srgbClr val="000000"/>
                          </a:solidFill>
                          <a:effectLst/>
                          <a:latin typeface="Calibri" panose="020F0502020204030204" pitchFamily="34" charset="0"/>
                        </a:rPr>
                        <a:t>Cantu</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Ramirez</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63431658"/>
                  </a:ext>
                </a:extLst>
              </a:tr>
              <a:tr h="129766">
                <a:tc>
                  <a:txBody>
                    <a:bodyPr/>
                    <a:lstStyle/>
                    <a:p>
                      <a:pPr algn="l" fontAlgn="b"/>
                      <a:r>
                        <a:rPr lang="en-US" sz="800" b="1" i="0" u="none" strike="noStrike">
                          <a:solidFill>
                            <a:srgbClr val="000000"/>
                          </a:solidFill>
                          <a:effectLst/>
                          <a:latin typeface="Calibri" panose="020F0502020204030204" pitchFamily="34" charset="0"/>
                        </a:rPr>
                        <a:t>Kelly Pharr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Clover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Escobar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729433733"/>
                  </a:ext>
                </a:extLst>
              </a:tr>
              <a:tr h="251898">
                <a:tc>
                  <a:txBody>
                    <a:bodyPr/>
                    <a:lstStyle/>
                    <a:p>
                      <a:pPr algn="l" fontAlgn="b"/>
                      <a:r>
                        <a:rPr lang="en-US" sz="800" b="1" i="0" u="none" strike="noStrike">
                          <a:solidFill>
                            <a:srgbClr val="000000"/>
                          </a:solidFill>
                          <a:effectLst/>
                          <a:latin typeface="Calibri" panose="020F0502020204030204" pitchFamily="34" charset="0"/>
                        </a:rPr>
                        <a:t>Escobar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58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30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Garza-Pena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Palacios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06233522"/>
                  </a:ext>
                </a:extLst>
              </a:tr>
              <a:tr h="129766">
                <a:tc>
                  <a:txBody>
                    <a:bodyPr/>
                    <a:lstStyle/>
                    <a:p>
                      <a:pPr algn="l" fontAlgn="b"/>
                      <a:r>
                        <a:rPr lang="en-US" sz="800" b="1" i="0" u="none" strike="noStrike">
                          <a:solidFill>
                            <a:srgbClr val="000000"/>
                          </a:solidFill>
                          <a:effectLst/>
                          <a:latin typeface="Calibri" panose="020F0502020204030204" pitchFamily="34" charset="0"/>
                        </a:rPr>
                        <a:t>Doedyns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Garcia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Ramirez</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87025118"/>
                  </a:ext>
                </a:extLst>
              </a:tr>
              <a:tr h="129766">
                <a:tc>
                  <a:txBody>
                    <a:bodyPr/>
                    <a:lstStyle/>
                    <a:p>
                      <a:pPr algn="l" fontAlgn="b"/>
                      <a:r>
                        <a:rPr lang="en-US" sz="800" b="1" i="0" u="none" strike="noStrike">
                          <a:solidFill>
                            <a:srgbClr val="000000"/>
                          </a:solidFill>
                          <a:effectLst/>
                          <a:latin typeface="Calibri" panose="020F0502020204030204" pitchFamily="34" charset="0"/>
                        </a:rPr>
                        <a:t>Palacios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Escobar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a:solidFill>
                            <a:srgbClr val="000000"/>
                          </a:solidFill>
                          <a:effectLst/>
                          <a:latin typeface="Calibri" panose="020F0502020204030204" pitchFamily="34" charset="0"/>
                        </a:rPr>
                        <a:t>25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800" b="1" i="0" u="none" strike="noStrike">
                          <a:solidFill>
                            <a:srgbClr val="000000"/>
                          </a:solidFill>
                          <a:effectLst/>
                          <a:latin typeface="Calibri" panose="020F0502020204030204" pitchFamily="34" charset="0"/>
                        </a:rPr>
                        <a:t>47</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Cantu</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7660188"/>
                  </a:ext>
                </a:extLst>
              </a:tr>
              <a:tr h="129766">
                <a:tc>
                  <a:txBody>
                    <a:bodyPr/>
                    <a:lstStyle/>
                    <a:p>
                      <a:pPr algn="l" fontAlgn="b"/>
                      <a:r>
                        <a:rPr lang="en-US" sz="800" b="1" i="0" u="none" strike="noStrike">
                          <a:solidFill>
                            <a:srgbClr val="000000"/>
                          </a:solidFill>
                          <a:effectLst/>
                          <a:latin typeface="Calibri" panose="020F0502020204030204" pitchFamily="34" charset="0"/>
                        </a:rPr>
                        <a:t>Long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Reed Mock</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Reed Mock</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111936486"/>
                  </a:ext>
                </a:extLst>
              </a:tr>
              <a:tr h="129766">
                <a:tc>
                  <a:txBody>
                    <a:bodyPr/>
                    <a:lstStyle/>
                    <a:p>
                      <a:pPr algn="l" fontAlgn="b"/>
                      <a:r>
                        <a:rPr lang="en-US" sz="800" b="1" i="0" u="none" strike="noStrike">
                          <a:solidFill>
                            <a:srgbClr val="000000"/>
                          </a:solidFill>
                          <a:effectLst/>
                          <a:latin typeface="Calibri" panose="020F0502020204030204" pitchFamily="34" charset="0"/>
                        </a:rPr>
                        <a:t>Reed Mock</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Ford</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Doedyns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548251530"/>
                  </a:ext>
                </a:extLst>
              </a:tr>
              <a:tr h="129766">
                <a:tc>
                  <a:txBody>
                    <a:bodyPr/>
                    <a:lstStyle/>
                    <a:p>
                      <a:pPr algn="l" fontAlgn="b"/>
                      <a:r>
                        <a:rPr lang="en-US" sz="800" b="1" i="0" u="none" strike="noStrike">
                          <a:solidFill>
                            <a:srgbClr val="000000"/>
                          </a:solidFill>
                          <a:effectLst/>
                          <a:latin typeface="Calibri" panose="020F0502020204030204" pitchFamily="34" charset="0"/>
                        </a:rPr>
                        <a:t>Ford</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68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Palacios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Livas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20134824"/>
                  </a:ext>
                </a:extLst>
              </a:tr>
              <a:tr h="129766">
                <a:tc>
                  <a:txBody>
                    <a:bodyPr/>
                    <a:lstStyle/>
                    <a:p>
                      <a:pPr algn="l" fontAlgn="b"/>
                      <a:r>
                        <a:rPr lang="en-US" sz="800" b="1" i="0" u="none" strike="noStrike">
                          <a:solidFill>
                            <a:srgbClr val="000000"/>
                          </a:solidFill>
                          <a:effectLst/>
                          <a:latin typeface="Calibri" panose="020F0502020204030204" pitchFamily="34" charset="0"/>
                        </a:rPr>
                        <a:t>Carman</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Doedyns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457624041"/>
                  </a:ext>
                </a:extLst>
              </a:tr>
              <a:tr h="129766">
                <a:tc>
                  <a:txBody>
                    <a:bodyPr/>
                    <a:lstStyle/>
                    <a:p>
                      <a:pPr algn="l" fontAlgn="b"/>
                      <a:r>
                        <a:rPr lang="en-US" sz="800" b="1" i="0" u="none" strike="noStrike">
                          <a:solidFill>
                            <a:srgbClr val="000000"/>
                          </a:solidFill>
                          <a:effectLst/>
                          <a:latin typeface="Calibri" panose="020F0502020204030204" pitchFamily="34" charset="0"/>
                        </a:rPr>
                        <a:t>Garcia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47</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Farias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Garcia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40</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699367309"/>
                  </a:ext>
                </a:extLst>
              </a:tr>
              <a:tr h="129766">
                <a:tc>
                  <a:txBody>
                    <a:bodyPr/>
                    <a:lstStyle/>
                    <a:p>
                      <a:pPr algn="l" fontAlgn="b"/>
                      <a:r>
                        <a:rPr lang="en-US" sz="800" b="1" i="0" u="none" strike="noStrike">
                          <a:solidFill>
                            <a:srgbClr val="000000"/>
                          </a:solidFill>
                          <a:effectLst/>
                          <a:latin typeface="Calibri" panose="020F0502020204030204" pitchFamily="34" charset="0"/>
                        </a:rPr>
                        <a:t>Farias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 </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Sorensen</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40</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86885152"/>
                  </a:ext>
                </a:extLst>
              </a:tr>
              <a:tr h="129766">
                <a:tc>
                  <a:txBody>
                    <a:bodyPr/>
                    <a:lstStyle/>
                    <a:p>
                      <a:pPr algn="l" fontAlgn="b"/>
                      <a:r>
                        <a:rPr lang="en-US" sz="800" b="1" i="0" u="none" strike="noStrike">
                          <a:solidFill>
                            <a:srgbClr val="000000"/>
                          </a:solidFill>
                          <a:effectLst/>
                          <a:latin typeface="Calibri" panose="020F0502020204030204" pitchFamily="34" charset="0"/>
                        </a:rPr>
                        <a:t>Palmer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Carman</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Palmer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66512545"/>
                  </a:ext>
                </a:extLst>
              </a:tr>
              <a:tr h="129766">
                <a:tc>
                  <a:txBody>
                    <a:bodyPr/>
                    <a:lstStyle/>
                    <a:p>
                      <a:pPr algn="l" fontAlgn="b"/>
                      <a:r>
                        <a:rPr lang="en-US" sz="800" b="1" i="0" u="none" strike="noStrike">
                          <a:solidFill>
                            <a:srgbClr val="000000"/>
                          </a:solidFill>
                          <a:effectLst/>
                          <a:latin typeface="Calibri" panose="020F0502020204030204" pitchFamily="34" charset="0"/>
                        </a:rPr>
                        <a:t>Guerra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Longoria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Farias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82885205"/>
                  </a:ext>
                </a:extLst>
              </a:tr>
              <a:tr h="129766">
                <a:tc>
                  <a:txBody>
                    <a:bodyPr/>
                    <a:lstStyle/>
                    <a:p>
                      <a:pPr algn="l" fontAlgn="b"/>
                      <a:r>
                        <a:rPr lang="en-US" sz="800" b="1" i="0" u="none" strike="noStrike">
                          <a:solidFill>
                            <a:srgbClr val="000000"/>
                          </a:solidFill>
                          <a:effectLst/>
                          <a:latin typeface="Calibri" panose="020F0502020204030204" pitchFamily="34" charset="0"/>
                        </a:rPr>
                        <a:t>Livas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Livas</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Carman</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65611811"/>
                  </a:ext>
                </a:extLst>
              </a:tr>
              <a:tr h="129766">
                <a:tc>
                  <a:txBody>
                    <a:bodyPr/>
                    <a:lstStyle/>
                    <a:p>
                      <a:pPr algn="l" fontAlgn="b"/>
                      <a:r>
                        <a:rPr lang="en-US" sz="800" b="1" i="0" u="none" strike="noStrike">
                          <a:solidFill>
                            <a:srgbClr val="000000"/>
                          </a:solidFill>
                          <a:effectLst/>
                          <a:latin typeface="Calibri" panose="020F0502020204030204" pitchFamily="34" charset="0"/>
                        </a:rPr>
                        <a:t>Longoria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42</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Sorensen</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Longoria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54427447"/>
                  </a:ext>
                </a:extLst>
              </a:tr>
              <a:tr h="129766">
                <a:tc>
                  <a:txBody>
                    <a:bodyPr/>
                    <a:lstStyle/>
                    <a:p>
                      <a:pPr algn="l" fontAlgn="b"/>
                      <a:r>
                        <a:rPr lang="en-US" sz="800" b="1" i="0" u="none" strike="noStrike">
                          <a:solidFill>
                            <a:srgbClr val="000000"/>
                          </a:solidFill>
                          <a:effectLst/>
                          <a:latin typeface="Calibri" panose="020F0502020204030204" pitchFamily="34" charset="0"/>
                        </a:rPr>
                        <a:t>McKeever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39</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Guerra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McKeever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31</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00734717"/>
                  </a:ext>
                </a:extLst>
              </a:tr>
              <a:tr h="129766">
                <a:tc>
                  <a:txBody>
                    <a:bodyPr/>
                    <a:lstStyle/>
                    <a:p>
                      <a:pPr algn="l" fontAlgn="b"/>
                      <a:r>
                        <a:rPr lang="en-US" sz="800" b="1" i="0" u="none" strike="noStrike">
                          <a:solidFill>
                            <a:srgbClr val="000000"/>
                          </a:solidFill>
                          <a:effectLst/>
                          <a:latin typeface="Calibri" panose="020F0502020204030204" pitchFamily="34" charset="0"/>
                        </a:rPr>
                        <a:t>Sorensen</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36</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McKeever</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Guerra</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33</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27</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96471862"/>
                  </a:ext>
                </a:extLst>
              </a:tr>
              <a:tr h="135946">
                <a:tc>
                  <a:txBody>
                    <a:bodyPr/>
                    <a:lstStyle/>
                    <a:p>
                      <a:pPr algn="l" fontAlgn="b"/>
                      <a:r>
                        <a:rPr lang="en-US" sz="800" b="1" i="0" u="none" strike="noStrike">
                          <a:solidFill>
                            <a:srgbClr val="000000"/>
                          </a:solidFill>
                          <a:effectLst/>
                          <a:latin typeface="Calibri" panose="020F0502020204030204" pitchFamily="34" charset="0"/>
                        </a:rPr>
                        <a:t>District</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52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28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r" fontAlgn="b"/>
                      <a:r>
                        <a:rPr lang="en-US" sz="800" b="1" i="0" u="none" strike="noStrike">
                          <a:solidFill>
                            <a:srgbClr val="000000"/>
                          </a:solidFill>
                          <a:effectLst/>
                          <a:latin typeface="Calibri" panose="020F0502020204030204" pitchFamily="34" charset="0"/>
                        </a:rPr>
                        <a:t>53</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District</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46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22</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r" fontAlgn="b"/>
                      <a:r>
                        <a:rPr lang="en-US" sz="800" b="1" i="0" u="none" strike="noStrike">
                          <a:solidFill>
                            <a:srgbClr val="000000"/>
                          </a:solidFill>
                          <a:effectLst/>
                          <a:latin typeface="Calibri" panose="020F0502020204030204" pitchFamily="34" charset="0"/>
                        </a:rPr>
                        <a:t>48</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32" marR="6132" marT="61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District</a:t>
                      </a:r>
                    </a:p>
                  </a:txBody>
                  <a:tcPr marL="6132" marR="6132" marT="613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49</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18</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32" marR="6132" marT="61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r" fontAlgn="b"/>
                      <a:r>
                        <a:rPr lang="en-US" sz="800" b="1" i="0" u="none" strike="noStrike" dirty="0">
                          <a:solidFill>
                            <a:srgbClr val="000000"/>
                          </a:solidFill>
                          <a:effectLst/>
                          <a:latin typeface="Calibri" panose="020F0502020204030204" pitchFamily="34" charset="0"/>
                        </a:rPr>
                        <a:t>44</a:t>
                      </a:r>
                    </a:p>
                  </a:txBody>
                  <a:tcPr marL="6132" marR="6132" marT="613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291703895"/>
                  </a:ext>
                </a:extLst>
              </a:tr>
            </a:tbl>
          </a:graphicData>
        </a:graphic>
      </p:graphicFrame>
    </p:spTree>
    <p:extLst>
      <p:ext uri="{BB962C8B-B14F-4D97-AF65-F5344CB8AC3E}">
        <p14:creationId xmlns:p14="http://schemas.microsoft.com/office/powerpoint/2010/main" val="3582888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18</a:t>
            </a:fld>
            <a:endParaRPr lang="en-US"/>
          </a:p>
        </p:txBody>
      </p:sp>
      <p:graphicFrame>
        <p:nvGraphicFramePr>
          <p:cNvPr id="9" name="Content Placeholder 8">
            <a:extLst>
              <a:ext uri="{FF2B5EF4-FFF2-40B4-BE49-F238E27FC236}">
                <a16:creationId xmlns:a16="http://schemas.microsoft.com/office/drawing/2014/main" id="{8BA5F418-38F5-46E5-96CD-7F1F6A8BC69E}"/>
              </a:ext>
            </a:extLst>
          </p:cNvPr>
          <p:cNvGraphicFramePr>
            <a:graphicFrameLocks noGrp="1"/>
          </p:cNvGraphicFramePr>
          <p:nvPr>
            <p:ph idx="1"/>
            <p:extLst>
              <p:ext uri="{D42A27DB-BD31-4B8C-83A1-F6EECF244321}">
                <p14:modId xmlns:p14="http://schemas.microsoft.com/office/powerpoint/2010/main" val="3571917744"/>
              </p:ext>
            </p:extLst>
          </p:nvPr>
        </p:nvGraphicFramePr>
        <p:xfrm>
          <a:off x="80869" y="1427869"/>
          <a:ext cx="6241003" cy="5296398"/>
        </p:xfrm>
        <a:graphic>
          <a:graphicData uri="http://schemas.openxmlformats.org/drawingml/2006/table">
            <a:tbl>
              <a:tblPr/>
              <a:tblGrid>
                <a:gridCol w="482491">
                  <a:extLst>
                    <a:ext uri="{9D8B030D-6E8A-4147-A177-3AD203B41FA5}">
                      <a16:colId xmlns:a16="http://schemas.microsoft.com/office/drawing/2014/main" val="215182734"/>
                    </a:ext>
                  </a:extLst>
                </a:gridCol>
                <a:gridCol w="298125">
                  <a:extLst>
                    <a:ext uri="{9D8B030D-6E8A-4147-A177-3AD203B41FA5}">
                      <a16:colId xmlns:a16="http://schemas.microsoft.com/office/drawing/2014/main" val="769499750"/>
                    </a:ext>
                  </a:extLst>
                </a:gridCol>
                <a:gridCol w="251052">
                  <a:extLst>
                    <a:ext uri="{9D8B030D-6E8A-4147-A177-3AD203B41FA5}">
                      <a16:colId xmlns:a16="http://schemas.microsoft.com/office/drawing/2014/main" val="156152748"/>
                    </a:ext>
                  </a:extLst>
                </a:gridCol>
                <a:gridCol w="227516">
                  <a:extLst>
                    <a:ext uri="{9D8B030D-6E8A-4147-A177-3AD203B41FA5}">
                      <a16:colId xmlns:a16="http://schemas.microsoft.com/office/drawing/2014/main" val="1928310154"/>
                    </a:ext>
                  </a:extLst>
                </a:gridCol>
                <a:gridCol w="276549">
                  <a:extLst>
                    <a:ext uri="{9D8B030D-6E8A-4147-A177-3AD203B41FA5}">
                      <a16:colId xmlns:a16="http://schemas.microsoft.com/office/drawing/2014/main" val="3236831720"/>
                    </a:ext>
                  </a:extLst>
                </a:gridCol>
                <a:gridCol w="253014">
                  <a:extLst>
                    <a:ext uri="{9D8B030D-6E8A-4147-A177-3AD203B41FA5}">
                      <a16:colId xmlns:a16="http://schemas.microsoft.com/office/drawing/2014/main" val="785068536"/>
                    </a:ext>
                  </a:extLst>
                </a:gridCol>
                <a:gridCol w="227516">
                  <a:extLst>
                    <a:ext uri="{9D8B030D-6E8A-4147-A177-3AD203B41FA5}">
                      <a16:colId xmlns:a16="http://schemas.microsoft.com/office/drawing/2014/main" val="3913145002"/>
                    </a:ext>
                  </a:extLst>
                </a:gridCol>
                <a:gridCol w="78453">
                  <a:extLst>
                    <a:ext uri="{9D8B030D-6E8A-4147-A177-3AD203B41FA5}">
                      <a16:colId xmlns:a16="http://schemas.microsoft.com/office/drawing/2014/main" val="239395899"/>
                    </a:ext>
                  </a:extLst>
                </a:gridCol>
                <a:gridCol w="470723">
                  <a:extLst>
                    <a:ext uri="{9D8B030D-6E8A-4147-A177-3AD203B41FA5}">
                      <a16:colId xmlns:a16="http://schemas.microsoft.com/office/drawing/2014/main" val="622477369"/>
                    </a:ext>
                  </a:extLst>
                </a:gridCol>
                <a:gridCol w="298125">
                  <a:extLst>
                    <a:ext uri="{9D8B030D-6E8A-4147-A177-3AD203B41FA5}">
                      <a16:colId xmlns:a16="http://schemas.microsoft.com/office/drawing/2014/main" val="1138173470"/>
                    </a:ext>
                  </a:extLst>
                </a:gridCol>
                <a:gridCol w="266743">
                  <a:extLst>
                    <a:ext uri="{9D8B030D-6E8A-4147-A177-3AD203B41FA5}">
                      <a16:colId xmlns:a16="http://schemas.microsoft.com/office/drawing/2014/main" val="1542396842"/>
                    </a:ext>
                  </a:extLst>
                </a:gridCol>
                <a:gridCol w="243208">
                  <a:extLst>
                    <a:ext uri="{9D8B030D-6E8A-4147-A177-3AD203B41FA5}">
                      <a16:colId xmlns:a16="http://schemas.microsoft.com/office/drawing/2014/main" val="1905662163"/>
                    </a:ext>
                  </a:extLst>
                </a:gridCol>
                <a:gridCol w="266743">
                  <a:extLst>
                    <a:ext uri="{9D8B030D-6E8A-4147-A177-3AD203B41FA5}">
                      <a16:colId xmlns:a16="http://schemas.microsoft.com/office/drawing/2014/main" val="3266127864"/>
                    </a:ext>
                  </a:extLst>
                </a:gridCol>
                <a:gridCol w="253014">
                  <a:extLst>
                    <a:ext uri="{9D8B030D-6E8A-4147-A177-3AD203B41FA5}">
                      <a16:colId xmlns:a16="http://schemas.microsoft.com/office/drawing/2014/main" val="3757733096"/>
                    </a:ext>
                  </a:extLst>
                </a:gridCol>
                <a:gridCol w="219670">
                  <a:extLst>
                    <a:ext uri="{9D8B030D-6E8A-4147-A177-3AD203B41FA5}">
                      <a16:colId xmlns:a16="http://schemas.microsoft.com/office/drawing/2014/main" val="1542328416"/>
                    </a:ext>
                  </a:extLst>
                </a:gridCol>
                <a:gridCol w="78453">
                  <a:extLst>
                    <a:ext uri="{9D8B030D-6E8A-4147-A177-3AD203B41FA5}">
                      <a16:colId xmlns:a16="http://schemas.microsoft.com/office/drawing/2014/main" val="3041709435"/>
                    </a:ext>
                  </a:extLst>
                </a:gridCol>
                <a:gridCol w="470723">
                  <a:extLst>
                    <a:ext uri="{9D8B030D-6E8A-4147-A177-3AD203B41FA5}">
                      <a16:colId xmlns:a16="http://schemas.microsoft.com/office/drawing/2014/main" val="1995005724"/>
                    </a:ext>
                  </a:extLst>
                </a:gridCol>
                <a:gridCol w="300086">
                  <a:extLst>
                    <a:ext uri="{9D8B030D-6E8A-4147-A177-3AD203B41FA5}">
                      <a16:colId xmlns:a16="http://schemas.microsoft.com/office/drawing/2014/main" val="169618452"/>
                    </a:ext>
                  </a:extLst>
                </a:gridCol>
                <a:gridCol w="253014">
                  <a:extLst>
                    <a:ext uri="{9D8B030D-6E8A-4147-A177-3AD203B41FA5}">
                      <a16:colId xmlns:a16="http://schemas.microsoft.com/office/drawing/2014/main" val="2592320994"/>
                    </a:ext>
                  </a:extLst>
                </a:gridCol>
                <a:gridCol w="253014">
                  <a:extLst>
                    <a:ext uri="{9D8B030D-6E8A-4147-A177-3AD203B41FA5}">
                      <a16:colId xmlns:a16="http://schemas.microsoft.com/office/drawing/2014/main" val="2762917819"/>
                    </a:ext>
                  </a:extLst>
                </a:gridCol>
                <a:gridCol w="266743">
                  <a:extLst>
                    <a:ext uri="{9D8B030D-6E8A-4147-A177-3AD203B41FA5}">
                      <a16:colId xmlns:a16="http://schemas.microsoft.com/office/drawing/2014/main" val="4105910217"/>
                    </a:ext>
                  </a:extLst>
                </a:gridCol>
                <a:gridCol w="253014">
                  <a:extLst>
                    <a:ext uri="{9D8B030D-6E8A-4147-A177-3AD203B41FA5}">
                      <a16:colId xmlns:a16="http://schemas.microsoft.com/office/drawing/2014/main" val="432145266"/>
                    </a:ext>
                  </a:extLst>
                </a:gridCol>
                <a:gridCol w="253014">
                  <a:extLst>
                    <a:ext uri="{9D8B030D-6E8A-4147-A177-3AD203B41FA5}">
                      <a16:colId xmlns:a16="http://schemas.microsoft.com/office/drawing/2014/main" val="159026042"/>
                    </a:ext>
                  </a:extLst>
                </a:gridCol>
              </a:tblGrid>
              <a:tr h="120043">
                <a:tc gridSpan="23">
                  <a:txBody>
                    <a:bodyPr/>
                    <a:lstStyle/>
                    <a:p>
                      <a:pPr algn="ctr" fontAlgn="b"/>
                      <a:r>
                        <a:rPr lang="en-US" sz="900" b="1" i="0" u="none" strike="noStrike">
                          <a:solidFill>
                            <a:srgbClr val="000000"/>
                          </a:solidFill>
                          <a:effectLst/>
                          <a:latin typeface="Calibri" panose="020F0502020204030204" pitchFamily="34" charset="0"/>
                        </a:rPr>
                        <a:t>5th Grade </a:t>
                      </a:r>
                    </a:p>
                  </a:txBody>
                  <a:tcPr marL="6184" marR="6184" marT="6184"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2743175"/>
                  </a:ext>
                </a:extLst>
              </a:tr>
              <a:tr h="120043">
                <a:tc>
                  <a:txBody>
                    <a:bodyPr/>
                    <a:lstStyle/>
                    <a:p>
                      <a:pPr algn="l" fontAlgn="b"/>
                      <a:r>
                        <a:rPr lang="en-US" sz="900" b="0" i="0" u="none" strike="noStrike">
                          <a:solidFill>
                            <a:srgbClr val="000000"/>
                          </a:solidFill>
                          <a:effectLst/>
                          <a:latin typeface="Calibri" panose="020F0502020204030204" pitchFamily="34" charset="0"/>
                        </a:rPr>
                        <a:t> </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b"/>
                      <a:r>
                        <a:rPr lang="en-US" sz="900" b="1" i="0" u="none" strike="noStrike">
                          <a:solidFill>
                            <a:srgbClr val="000000"/>
                          </a:solidFill>
                          <a:effectLst/>
                          <a:latin typeface="Calibri" panose="020F0502020204030204" pitchFamily="34" charset="0"/>
                        </a:rPr>
                        <a:t>Mathematics</a:t>
                      </a:r>
                    </a:p>
                  </a:txBody>
                  <a:tcPr marL="6184" marR="6184" marT="6184"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b="1" i="0" u="none" strike="noStrike">
                          <a:solidFill>
                            <a:srgbClr val="000000"/>
                          </a:solidFill>
                          <a:effectLst/>
                          <a:latin typeface="Calibri" panose="020F0502020204030204" pitchFamily="34" charset="0"/>
                        </a:rPr>
                        <a:t> </a:t>
                      </a:r>
                    </a:p>
                  </a:txBody>
                  <a:tcPr marL="6184" marR="6184" marT="6184"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900" b="0" i="0" u="none" strike="noStrike">
                          <a:solidFill>
                            <a:srgbClr val="00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b"/>
                      <a:r>
                        <a:rPr lang="en-US" sz="900" b="1" i="0" u="none" strike="noStrike">
                          <a:solidFill>
                            <a:srgbClr val="000000"/>
                          </a:solidFill>
                          <a:effectLst/>
                          <a:latin typeface="Calibri" panose="020F0502020204030204" pitchFamily="34" charset="0"/>
                        </a:rPr>
                        <a:t>Reading</a:t>
                      </a:r>
                    </a:p>
                  </a:txBody>
                  <a:tcPr marL="6184" marR="6184" marT="6184"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b="1" i="0" u="none" strike="noStrike">
                          <a:solidFill>
                            <a:srgbClr val="00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900" b="0" i="0" u="none" strike="noStrike">
                          <a:solidFill>
                            <a:srgbClr val="000000"/>
                          </a:solidFill>
                          <a:effectLst/>
                          <a:latin typeface="Calibri" panose="020F0502020204030204" pitchFamily="34" charset="0"/>
                        </a:rPr>
                        <a:t> </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b"/>
                      <a:r>
                        <a:rPr lang="en-US" sz="900" b="1" i="0" u="none" strike="noStrike">
                          <a:solidFill>
                            <a:srgbClr val="000000"/>
                          </a:solidFill>
                          <a:effectLst/>
                          <a:latin typeface="Calibri" panose="020F0502020204030204" pitchFamily="34" charset="0"/>
                        </a:rPr>
                        <a:t>Science</a:t>
                      </a:r>
                    </a:p>
                  </a:txBody>
                  <a:tcPr marL="6184" marR="6184" marT="6184"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5764684"/>
                  </a:ext>
                </a:extLst>
              </a:tr>
              <a:tr h="515688">
                <a:tc>
                  <a:txBody>
                    <a:bodyPr/>
                    <a:lstStyle/>
                    <a:p>
                      <a:pPr algn="l" fontAlgn="ctr"/>
                      <a:r>
                        <a:rPr lang="en-US" sz="900" b="1" i="0" u="none" strike="noStrike">
                          <a:solidFill>
                            <a:srgbClr val="000000"/>
                          </a:solidFill>
                          <a:effectLst/>
                          <a:latin typeface="Calibri" panose="020F0502020204030204" pitchFamily="34" charset="0"/>
                        </a:rPr>
                        <a:t>Campus</a:t>
                      </a:r>
                    </a:p>
                  </a:txBody>
                  <a:tcPr marL="6184" marR="6184" marT="61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STAAR Meets 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Meets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Masters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Masters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000000"/>
                          </a:solidFill>
                          <a:effectLst/>
                          <a:latin typeface="Calibri" panose="020F0502020204030204" pitchFamily="34" charset="0"/>
                        </a:rPr>
                        <a:t>Domain 1</a:t>
                      </a:r>
                    </a:p>
                  </a:txBody>
                  <a:tcPr marL="6184" marR="6184" marT="6184"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800" b="1" i="0" u="none" strike="noStrike">
                          <a:solidFill>
                            <a:srgbClr val="FF0000"/>
                          </a:solidFill>
                          <a:effectLst/>
                          <a:latin typeface="Calibri" panose="020F0502020204030204" pitchFamily="34" charset="0"/>
                        </a:rPr>
                        <a:t> </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900" b="1" i="0" u="none" strike="noStrike">
                          <a:solidFill>
                            <a:srgbClr val="000000"/>
                          </a:solidFill>
                          <a:effectLst/>
                          <a:latin typeface="Calibri" panose="020F0502020204030204" pitchFamily="34" charset="0"/>
                        </a:rPr>
                        <a:t>Campus</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STAAR Meets 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Meets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Masters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Masters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Domain 1</a:t>
                      </a:r>
                    </a:p>
                  </a:txBody>
                  <a:tcPr marL="6184" marR="6184" marT="6184" marB="0" vert="vert27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FF0000"/>
                          </a:solidFill>
                          <a:effectLst/>
                          <a:latin typeface="Calibri" panose="020F0502020204030204" pitchFamily="34" charset="0"/>
                        </a:rPr>
                        <a:t> </a:t>
                      </a:r>
                    </a:p>
                  </a:txBody>
                  <a:tcPr marL="6184" marR="6184" marT="618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900" b="1" i="0" u="none" strike="noStrike">
                          <a:solidFill>
                            <a:srgbClr val="000000"/>
                          </a:solidFill>
                          <a:effectLst/>
                          <a:latin typeface="Calibri" panose="020F0502020204030204" pitchFamily="34" charset="0"/>
                        </a:rPr>
                        <a:t>Campus</a:t>
                      </a:r>
                    </a:p>
                  </a:txBody>
                  <a:tcPr marL="6184" marR="6184" marT="61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800" b="1" i="0" u="none" strike="noStrike">
                          <a:solidFill>
                            <a:srgbClr val="000000"/>
                          </a:solidFill>
                          <a:effectLst/>
                          <a:latin typeface="Calibri" panose="020F0502020204030204" pitchFamily="34" charset="0"/>
                        </a:rPr>
                        <a:t>STAAR Meets 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Meets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800" b="1" i="0" u="none" strike="noStrike">
                          <a:solidFill>
                            <a:srgbClr val="000000"/>
                          </a:solidFill>
                          <a:effectLst/>
                          <a:latin typeface="Calibri" panose="020F0502020204030204" pitchFamily="34" charset="0"/>
                        </a:rPr>
                        <a:t>Meets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Masters BM 2</a:t>
                      </a:r>
                      <a:br>
                        <a:rPr lang="en-US" sz="600" b="1" i="0" u="none" strike="noStrike">
                          <a:solidFill>
                            <a:srgbClr val="000000"/>
                          </a:solidFill>
                          <a:effectLst/>
                          <a:latin typeface="Calibri" panose="020F0502020204030204" pitchFamily="34" charset="0"/>
                        </a:rPr>
                      </a:br>
                      <a:r>
                        <a:rPr lang="en-US" sz="600" b="1" i="0" u="none" strike="noStrike">
                          <a:solidFill>
                            <a:srgbClr val="000000"/>
                          </a:solidFill>
                          <a:effectLst/>
                          <a:latin typeface="Calibri" panose="020F0502020204030204" pitchFamily="34" charset="0"/>
                        </a:rPr>
                        <a:t>2019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800" b="1" i="0" u="none" strike="noStrike">
                          <a:solidFill>
                            <a:srgbClr val="000000"/>
                          </a:solidFill>
                          <a:effectLst/>
                          <a:latin typeface="Calibri" panose="020F0502020204030204" pitchFamily="34" charset="0"/>
                        </a:rPr>
                        <a:t>Masters BM 2</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2020</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800" b="1" i="0" u="none" strike="noStrike" dirty="0">
                          <a:solidFill>
                            <a:srgbClr val="000000"/>
                          </a:solidFill>
                          <a:effectLst/>
                          <a:latin typeface="Calibri" panose="020F0502020204030204" pitchFamily="34" charset="0"/>
                        </a:rPr>
                        <a:t>Domain 1</a:t>
                      </a:r>
                    </a:p>
                  </a:txBody>
                  <a:tcPr marL="6184" marR="6184" marT="6184"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68975896"/>
                  </a:ext>
                </a:extLst>
              </a:tr>
              <a:tr h="158331">
                <a:tc>
                  <a:txBody>
                    <a:bodyPr/>
                    <a:lstStyle/>
                    <a:p>
                      <a:pPr algn="l" fontAlgn="ctr"/>
                      <a:r>
                        <a:rPr lang="en-US" sz="600" b="1" i="0" u="none" strike="noStrike">
                          <a:solidFill>
                            <a:srgbClr val="000000"/>
                          </a:solidFill>
                          <a:effectLst/>
                          <a:latin typeface="Calibri" panose="020F0502020204030204" pitchFamily="34" charset="0"/>
                        </a:rPr>
                        <a:t>Standards:</a:t>
                      </a:r>
                    </a:p>
                  </a:txBody>
                  <a:tcPr marL="6184" marR="6184" marT="61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72%</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69%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72%</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83%</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83%</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000000"/>
                          </a:solidFill>
                          <a:effectLst/>
                          <a:latin typeface="Calibri" panose="020F0502020204030204" pitchFamily="34" charset="0"/>
                        </a:rPr>
                        <a:t> </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600" b="1" i="0" u="none" strike="noStrike">
                          <a:solidFill>
                            <a:srgbClr val="FF0000"/>
                          </a:solidFill>
                          <a:effectLst/>
                          <a:latin typeface="Calibri" panose="020F0502020204030204" pitchFamily="34" charset="0"/>
                        </a:rPr>
                        <a:t> </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600" b="1" i="0" u="none" strike="noStrike">
                          <a:solidFill>
                            <a:srgbClr val="000000"/>
                          </a:solidFill>
                          <a:effectLst/>
                          <a:latin typeface="Calibri" panose="020F0502020204030204" pitchFamily="34" charset="0"/>
                        </a:rPr>
                        <a:t>Standards:</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E-76%        S-68%</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E-74%        S-68%</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E-76%        S-68%</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E-87%        S-84%</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E-87%        S-84%</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000000"/>
                          </a:solidFill>
                          <a:effectLst/>
                          <a:latin typeface="Calibri" panose="020F0502020204030204" pitchFamily="34" charset="0"/>
                        </a:rPr>
                        <a:t> </a:t>
                      </a:r>
                    </a:p>
                  </a:txBody>
                  <a:tcPr marL="6184" marR="6184" marT="618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600" b="1" i="0" u="none" strike="noStrike">
                          <a:solidFill>
                            <a:srgbClr val="FF0000"/>
                          </a:solidFill>
                          <a:effectLst/>
                          <a:latin typeface="Calibri" panose="020F0502020204030204" pitchFamily="34" charset="0"/>
                        </a:rPr>
                        <a:t> </a:t>
                      </a:r>
                    </a:p>
                  </a:txBody>
                  <a:tcPr marL="6184" marR="6184" marT="6184"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ctr"/>
                      <a:r>
                        <a:rPr lang="en-US" sz="600" b="1" i="0" u="none" strike="noStrike">
                          <a:solidFill>
                            <a:srgbClr val="000000"/>
                          </a:solidFill>
                          <a:effectLst/>
                          <a:latin typeface="Calibri" panose="020F0502020204030204" pitchFamily="34" charset="0"/>
                        </a:rPr>
                        <a:t>Standards:</a:t>
                      </a:r>
                    </a:p>
                  </a:txBody>
                  <a:tcPr marL="6184" marR="6184" marT="61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78%</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78%</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78%</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89%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89%</a:t>
                      </a:r>
                    </a:p>
                  </a:txBody>
                  <a:tcPr marL="6184" marR="6184" marT="6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600" b="1" i="0" u="none" strike="noStrike">
                          <a:solidFill>
                            <a:srgbClr val="000000"/>
                          </a:solidFill>
                          <a:effectLst/>
                          <a:latin typeface="Calibri" panose="020F0502020204030204" pitchFamily="34" charset="0"/>
                        </a:rPr>
                        <a:t> </a:t>
                      </a:r>
                    </a:p>
                  </a:txBody>
                  <a:tcPr marL="6184" marR="6184" marT="61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042504608"/>
                  </a:ext>
                </a:extLst>
              </a:tr>
              <a:tr h="107281">
                <a:tc>
                  <a:txBody>
                    <a:bodyPr/>
                    <a:lstStyle/>
                    <a:p>
                      <a:pPr algn="l" fontAlgn="b"/>
                      <a:r>
                        <a:rPr lang="en-US" sz="800" b="1" i="0" u="none" strike="noStrike">
                          <a:solidFill>
                            <a:srgbClr val="000000"/>
                          </a:solidFill>
                          <a:effectLst/>
                          <a:latin typeface="Calibri" panose="020F0502020204030204" pitchFamily="34" charset="0"/>
                        </a:rPr>
                        <a:t>Chavez</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83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81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85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77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Anaya</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72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77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72</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Chavez</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78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22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62</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92977217"/>
                  </a:ext>
                </a:extLst>
              </a:tr>
              <a:tr h="107281">
                <a:tc>
                  <a:txBody>
                    <a:bodyPr/>
                    <a:lstStyle/>
                    <a:p>
                      <a:pPr algn="l" fontAlgn="b"/>
                      <a:r>
                        <a:rPr lang="en-US" sz="800" b="1" i="0" u="none" strike="noStrike">
                          <a:solidFill>
                            <a:srgbClr val="000000"/>
                          </a:solidFill>
                          <a:effectLst/>
                          <a:latin typeface="Calibri" panose="020F0502020204030204" pitchFamily="34" charset="0"/>
                        </a:rPr>
                        <a:t>Garcia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83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74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70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71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Chavez</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72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67</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Garcia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97799194"/>
                  </a:ext>
                </a:extLst>
              </a:tr>
              <a:tr h="107281">
                <a:tc>
                  <a:txBody>
                    <a:bodyPr/>
                    <a:lstStyle/>
                    <a:p>
                      <a:pPr algn="l" fontAlgn="b"/>
                      <a:r>
                        <a:rPr lang="en-US" sz="800" b="1" i="0" u="none" strike="noStrike">
                          <a:solidFill>
                            <a:srgbClr val="000000"/>
                          </a:solidFill>
                          <a:effectLst/>
                          <a:latin typeface="Calibri" panose="020F0502020204030204" pitchFamily="34" charset="0"/>
                        </a:rPr>
                        <a:t>Garza </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70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Escobar</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dirty="0">
                          <a:solidFill>
                            <a:srgbClr val="000000"/>
                          </a:solidFill>
                          <a:effectLst/>
                          <a:latin typeface="Calibri"/>
                        </a:rPr>
                        <a:t>67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dirty="0">
                          <a:solidFill>
                            <a:srgbClr val="000000"/>
                          </a:solidFill>
                          <a:effectLst/>
                          <a:latin typeface="Calibri"/>
                        </a:rPr>
                        <a:t>35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39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800" b="1" i="0" u="none" strike="noStrike" dirty="0">
                          <a:solidFill>
                            <a:srgbClr val="000000"/>
                          </a:solidFill>
                          <a:effectLst/>
                          <a:latin typeface="Calibri"/>
                        </a:rPr>
                        <a:t>61</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Livas</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950047222"/>
                  </a:ext>
                </a:extLst>
              </a:tr>
              <a:tr h="107281">
                <a:tc>
                  <a:txBody>
                    <a:bodyPr/>
                    <a:lstStyle/>
                    <a:p>
                      <a:pPr algn="l" fontAlgn="b"/>
                      <a:r>
                        <a:rPr lang="en-US" sz="800" b="1" i="0" u="none" strike="noStrike">
                          <a:solidFill>
                            <a:srgbClr val="000000"/>
                          </a:solidFill>
                          <a:effectLst/>
                          <a:latin typeface="Calibri" panose="020F0502020204030204" pitchFamily="34" charset="0"/>
                        </a:rPr>
                        <a:t>Ford</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Arnold</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59</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Longoria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66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44164344"/>
                  </a:ext>
                </a:extLst>
              </a:tr>
              <a:tr h="107281">
                <a:tc>
                  <a:txBody>
                    <a:bodyPr/>
                    <a:lstStyle/>
                    <a:p>
                      <a:pPr algn="l" fontAlgn="b"/>
                      <a:r>
                        <a:rPr lang="en-US" sz="800" b="1" i="0" u="none" strike="noStrike">
                          <a:solidFill>
                            <a:srgbClr val="000000"/>
                          </a:solidFill>
                          <a:effectLst/>
                          <a:latin typeface="Calibri" panose="020F0502020204030204" pitchFamily="34" charset="0"/>
                        </a:rPr>
                        <a:t>Palmer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74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73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Ford</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Anaya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71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05392125"/>
                  </a:ext>
                </a:extLst>
              </a:tr>
              <a:tr h="209382">
                <a:tc>
                  <a:txBody>
                    <a:bodyPr/>
                    <a:lstStyle/>
                    <a:p>
                      <a:pPr algn="l" fontAlgn="b"/>
                      <a:r>
                        <a:rPr lang="en-US" sz="800" b="1" i="0" u="none" strike="noStrike">
                          <a:solidFill>
                            <a:srgbClr val="000000"/>
                          </a:solidFill>
                          <a:effectLst/>
                          <a:latin typeface="Calibri" panose="020F0502020204030204" pitchFamily="34" charset="0"/>
                        </a:rPr>
                        <a:t>Palacios</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Kelly Pharr</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Ford</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08786117"/>
                  </a:ext>
                </a:extLst>
              </a:tr>
              <a:tr h="107281">
                <a:tc>
                  <a:txBody>
                    <a:bodyPr/>
                    <a:lstStyle/>
                    <a:p>
                      <a:pPr algn="l" fontAlgn="b"/>
                      <a:r>
                        <a:rPr lang="en-US" sz="800" b="1" i="0" u="none" strike="noStrike">
                          <a:solidFill>
                            <a:srgbClr val="000000"/>
                          </a:solidFill>
                          <a:effectLst/>
                          <a:latin typeface="Calibri" panose="020F0502020204030204" pitchFamily="34" charset="0"/>
                        </a:rPr>
                        <a:t>Anaya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88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73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Escobar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59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dirty="0">
                          <a:solidFill>
                            <a:srgbClr val="000000"/>
                          </a:solidFill>
                          <a:effectLst/>
                          <a:latin typeface="Calibri"/>
                        </a:rPr>
                        <a:t>48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22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704942220"/>
                  </a:ext>
                </a:extLst>
              </a:tr>
              <a:tr h="107281">
                <a:tc>
                  <a:txBody>
                    <a:bodyPr/>
                    <a:lstStyle/>
                    <a:p>
                      <a:pPr algn="l" fontAlgn="b"/>
                      <a:r>
                        <a:rPr lang="en-US" sz="800" b="1" i="0" u="none" strike="noStrike">
                          <a:solidFill>
                            <a:srgbClr val="000000"/>
                          </a:solidFill>
                          <a:effectLst/>
                          <a:latin typeface="Calibri" panose="020F0502020204030204" pitchFamily="34" charset="0"/>
                        </a:rPr>
                        <a:t>Ramirez</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76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Palmer</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Arnold</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82105035"/>
                  </a:ext>
                </a:extLst>
              </a:tr>
              <a:tr h="107281">
                <a:tc>
                  <a:txBody>
                    <a:bodyPr/>
                    <a:lstStyle/>
                    <a:p>
                      <a:pPr algn="l" fontAlgn="b"/>
                      <a:r>
                        <a:rPr lang="en-US" sz="800" b="1" i="0" u="none" strike="noStrike">
                          <a:solidFill>
                            <a:srgbClr val="000000"/>
                          </a:solidFill>
                          <a:effectLst/>
                          <a:latin typeface="Calibri" panose="020F0502020204030204" pitchFamily="34" charset="0"/>
                        </a:rPr>
                        <a:t>Arnold</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Livas</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Sorensen</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940063691"/>
                  </a:ext>
                </a:extLst>
              </a:tr>
              <a:tr h="107281">
                <a:tc>
                  <a:txBody>
                    <a:bodyPr/>
                    <a:lstStyle/>
                    <a:p>
                      <a:pPr algn="l" fontAlgn="b"/>
                      <a:r>
                        <a:rPr lang="en-US" sz="800" b="1" i="0" u="none" strike="noStrike">
                          <a:solidFill>
                            <a:srgbClr val="000000"/>
                          </a:solidFill>
                          <a:effectLst/>
                          <a:latin typeface="Calibri" panose="020F0502020204030204" pitchFamily="34" charset="0"/>
                        </a:rPr>
                        <a:t>Livas</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70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Sorensen</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 </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18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48064443"/>
                  </a:ext>
                </a:extLst>
              </a:tr>
              <a:tr h="138463">
                <a:tc>
                  <a:txBody>
                    <a:bodyPr/>
                    <a:lstStyle/>
                    <a:p>
                      <a:pPr algn="l" fontAlgn="b"/>
                      <a:r>
                        <a:rPr lang="en-US" sz="800" b="1" i="0" u="none" strike="noStrike" dirty="0">
                          <a:solidFill>
                            <a:srgbClr val="000000"/>
                          </a:solidFill>
                          <a:effectLst/>
                          <a:latin typeface="Calibri" panose="020F0502020204030204" pitchFamily="34" charset="0"/>
                        </a:rPr>
                        <a:t>Kelly Pharr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Guerra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73440499"/>
                  </a:ext>
                </a:extLst>
              </a:tr>
              <a:tr h="107281">
                <a:tc>
                  <a:txBody>
                    <a:bodyPr/>
                    <a:lstStyle/>
                    <a:p>
                      <a:pPr algn="l" fontAlgn="b"/>
                      <a:r>
                        <a:rPr lang="en-US" sz="800" b="1" i="0" u="none" strike="noStrike">
                          <a:solidFill>
                            <a:srgbClr val="000000"/>
                          </a:solidFill>
                          <a:effectLst/>
                          <a:latin typeface="Calibri" panose="020F0502020204030204" pitchFamily="34" charset="0"/>
                        </a:rPr>
                        <a:t>Escobar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65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dirty="0">
                          <a:solidFill>
                            <a:srgbClr val="000000"/>
                          </a:solidFill>
                          <a:effectLst/>
                          <a:latin typeface="Calibri"/>
                        </a:rPr>
                        <a:t>75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0"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dirty="0">
                          <a:solidFill>
                            <a:srgbClr val="000000"/>
                          </a:solidFill>
                          <a:effectLst/>
                          <a:latin typeface="Calibri"/>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800" b="1"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Cantu</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McKeever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50</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774219001"/>
                  </a:ext>
                </a:extLst>
              </a:tr>
              <a:tr h="107281">
                <a:tc>
                  <a:txBody>
                    <a:bodyPr/>
                    <a:lstStyle/>
                    <a:p>
                      <a:pPr algn="l" fontAlgn="b"/>
                      <a:r>
                        <a:rPr lang="en-US" sz="800" b="1" i="0" u="none" strike="noStrike">
                          <a:solidFill>
                            <a:srgbClr val="000000"/>
                          </a:solidFill>
                          <a:effectLst/>
                          <a:latin typeface="Calibri" panose="020F0502020204030204" pitchFamily="34" charset="0"/>
                        </a:rPr>
                        <a:t>Longoria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21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Garcia</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Doedyns</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17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48</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53041901"/>
                  </a:ext>
                </a:extLst>
              </a:tr>
              <a:tr h="107281">
                <a:tc>
                  <a:txBody>
                    <a:bodyPr/>
                    <a:lstStyle/>
                    <a:p>
                      <a:pPr algn="l" fontAlgn="b"/>
                      <a:r>
                        <a:rPr lang="en-US" sz="800" b="1" i="0" u="none" strike="noStrike">
                          <a:solidFill>
                            <a:srgbClr val="000000"/>
                          </a:solidFill>
                          <a:effectLst/>
                          <a:latin typeface="Calibri" panose="020F0502020204030204" pitchFamily="34" charset="0"/>
                        </a:rPr>
                        <a:t>Trevino</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Guerra</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Cantu</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17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4659030"/>
                  </a:ext>
                </a:extLst>
              </a:tr>
              <a:tr h="209382">
                <a:tc>
                  <a:txBody>
                    <a:bodyPr/>
                    <a:lstStyle/>
                    <a:p>
                      <a:pPr algn="l" fontAlgn="b"/>
                      <a:r>
                        <a:rPr lang="en-US" sz="800" b="1" i="0" u="none" strike="noStrike">
                          <a:solidFill>
                            <a:srgbClr val="000000"/>
                          </a:solidFill>
                          <a:effectLst/>
                          <a:latin typeface="Calibri" panose="020F0502020204030204" pitchFamily="34" charset="0"/>
                        </a:rPr>
                        <a:t>Long </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Reed Mock</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18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 </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15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46</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64633305"/>
                  </a:ext>
                </a:extLst>
              </a:tr>
              <a:tr h="107281">
                <a:tc>
                  <a:txBody>
                    <a:bodyPr/>
                    <a:lstStyle/>
                    <a:p>
                      <a:pPr algn="l" fontAlgn="b"/>
                      <a:r>
                        <a:rPr lang="en-US" sz="800" b="1" i="0" u="none" strike="noStrike">
                          <a:solidFill>
                            <a:srgbClr val="000000"/>
                          </a:solidFill>
                          <a:effectLst/>
                          <a:latin typeface="Calibri" panose="020F0502020204030204" pitchFamily="34" charset="0"/>
                        </a:rPr>
                        <a:t>Guerra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Longoria</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49</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Palmer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65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45</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59258425"/>
                  </a:ext>
                </a:extLst>
              </a:tr>
              <a:tr h="209382">
                <a:tc>
                  <a:txBody>
                    <a:bodyPr/>
                    <a:lstStyle/>
                    <a:p>
                      <a:pPr algn="l" fontAlgn="b"/>
                      <a:r>
                        <a:rPr lang="en-US" sz="800" b="1" i="0" u="none" strike="noStrike">
                          <a:solidFill>
                            <a:srgbClr val="000000"/>
                          </a:solidFill>
                          <a:effectLst/>
                          <a:latin typeface="Calibri" panose="020F0502020204030204" pitchFamily="34" charset="0"/>
                        </a:rPr>
                        <a:t>Garza-Pena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65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Doedyns</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48</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Ramirez</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61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45</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215177096"/>
                  </a:ext>
                </a:extLst>
              </a:tr>
              <a:tr h="209382">
                <a:tc>
                  <a:txBody>
                    <a:bodyPr/>
                    <a:lstStyle/>
                    <a:p>
                      <a:pPr algn="l" fontAlgn="b"/>
                      <a:r>
                        <a:rPr lang="en-US" sz="800" b="1" i="0" u="none" strike="noStrike">
                          <a:solidFill>
                            <a:srgbClr val="000000"/>
                          </a:solidFill>
                          <a:effectLst/>
                          <a:latin typeface="Calibri" panose="020F0502020204030204" pitchFamily="34" charset="0"/>
                        </a:rPr>
                        <a:t>Doedyns</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Garza-Pena</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37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37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18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21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45</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Palacios</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28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42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libri"/>
                        </a:rPr>
                        <a:t>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solidFill>
                            <a:srgbClr val="000000"/>
                          </a:solidFill>
                          <a:effectLst/>
                          <a:latin typeface="Calibri"/>
                        </a:rPr>
                        <a:t>41</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58703783"/>
                  </a:ext>
                </a:extLst>
              </a:tr>
              <a:tr h="107281">
                <a:tc>
                  <a:txBody>
                    <a:bodyPr/>
                    <a:lstStyle/>
                    <a:p>
                      <a:pPr algn="l" fontAlgn="b"/>
                      <a:r>
                        <a:rPr lang="en-US" sz="800" b="1" i="0" u="none" strike="noStrike">
                          <a:solidFill>
                            <a:srgbClr val="000000"/>
                          </a:solidFill>
                          <a:effectLst/>
                          <a:latin typeface="Calibri" panose="020F0502020204030204" pitchFamily="34" charset="0"/>
                        </a:rPr>
                        <a:t>Sorensen</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Carman</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Trevino</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41</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88246696"/>
                  </a:ext>
                </a:extLst>
              </a:tr>
              <a:tr h="209382">
                <a:tc>
                  <a:txBody>
                    <a:bodyPr/>
                    <a:lstStyle/>
                    <a:p>
                      <a:pPr algn="l" fontAlgn="b"/>
                      <a:r>
                        <a:rPr lang="en-US" sz="800" b="1" i="0" u="none" strike="noStrike">
                          <a:solidFill>
                            <a:srgbClr val="000000"/>
                          </a:solidFill>
                          <a:effectLst/>
                          <a:latin typeface="Calibri" panose="020F0502020204030204" pitchFamily="34" charset="0"/>
                        </a:rPr>
                        <a:t>Cantu</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50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Clover</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43</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Reed Mock</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40</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500542679"/>
                  </a:ext>
                </a:extLst>
              </a:tr>
              <a:tr h="209382">
                <a:tc>
                  <a:txBody>
                    <a:bodyPr/>
                    <a:lstStyle/>
                    <a:p>
                      <a:pPr algn="l" fontAlgn="b"/>
                      <a:r>
                        <a:rPr lang="en-US" sz="800" b="1" i="0" u="none" strike="noStrike">
                          <a:solidFill>
                            <a:srgbClr val="000000"/>
                          </a:solidFill>
                          <a:effectLst/>
                          <a:latin typeface="Calibri" panose="020F0502020204030204" pitchFamily="34" charset="0"/>
                        </a:rPr>
                        <a:t>Carman</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Palacios</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panose="020F0502020204030204" pitchFamily="34" charset="0"/>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42</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Kelly Pharr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40</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870870325"/>
                  </a:ext>
                </a:extLst>
              </a:tr>
              <a:tr h="209382">
                <a:tc>
                  <a:txBody>
                    <a:bodyPr/>
                    <a:lstStyle/>
                    <a:p>
                      <a:pPr algn="l" fontAlgn="b"/>
                      <a:r>
                        <a:rPr lang="en-US" sz="800" b="1" i="0" u="none" strike="noStrike">
                          <a:solidFill>
                            <a:srgbClr val="000000"/>
                          </a:solidFill>
                          <a:effectLst/>
                          <a:latin typeface="Calibri" panose="020F0502020204030204" pitchFamily="34" charset="0"/>
                        </a:rPr>
                        <a:t>Farias</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Ramirez</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40</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Garza-Pena</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37</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09856170"/>
                  </a:ext>
                </a:extLst>
              </a:tr>
              <a:tr h="107281">
                <a:tc>
                  <a:txBody>
                    <a:bodyPr/>
                    <a:lstStyle/>
                    <a:p>
                      <a:pPr algn="l" fontAlgn="b"/>
                      <a:r>
                        <a:rPr lang="en-US" sz="800" b="1" i="0" u="none" strike="noStrike">
                          <a:solidFill>
                            <a:srgbClr val="000000"/>
                          </a:solidFill>
                          <a:effectLst/>
                          <a:latin typeface="Calibri" panose="020F0502020204030204" pitchFamily="34" charset="0"/>
                        </a:rPr>
                        <a:t>McKeever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McKeever</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39</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Carman</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35</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23028288"/>
                  </a:ext>
                </a:extLst>
              </a:tr>
              <a:tr h="138463">
                <a:tc>
                  <a:txBody>
                    <a:bodyPr/>
                    <a:lstStyle/>
                    <a:p>
                      <a:pPr algn="l" fontAlgn="b"/>
                      <a:r>
                        <a:rPr lang="en-US" sz="800" b="1" i="0" u="none" strike="noStrike">
                          <a:solidFill>
                            <a:srgbClr val="000000"/>
                          </a:solidFill>
                          <a:effectLst/>
                          <a:latin typeface="Calibri" panose="020F0502020204030204" pitchFamily="34" charset="0"/>
                        </a:rPr>
                        <a:t>Reed Mock</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Trevino</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43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39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37</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Clover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15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30</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22913575"/>
                  </a:ext>
                </a:extLst>
              </a:tr>
              <a:tr h="107281">
                <a:tc>
                  <a:txBody>
                    <a:bodyPr/>
                    <a:lstStyle/>
                    <a:p>
                      <a:pPr algn="l" fontAlgn="b"/>
                      <a:r>
                        <a:rPr lang="en-US" sz="800" b="1" i="0" u="none" strike="noStrike">
                          <a:solidFill>
                            <a:srgbClr val="000000"/>
                          </a:solidFill>
                          <a:effectLst/>
                          <a:latin typeface="Calibri" panose="020F0502020204030204" pitchFamily="34" charset="0"/>
                        </a:rPr>
                        <a:t>Clover</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69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66</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35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42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Farias</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11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35</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Farias</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20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25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panose="020F0502020204030204" pitchFamily="34" charset="0"/>
                        </a:rPr>
                        <a:t>4</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libri" panose="020F0502020204030204" pitchFamily="34" charset="0"/>
                        </a:rPr>
                        <a:t>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solidFill>
                            <a:srgbClr val="000000"/>
                          </a:solidFill>
                          <a:effectLst/>
                          <a:latin typeface="Calibri" panose="020F0502020204030204" pitchFamily="34" charset="0"/>
                        </a:rPr>
                        <a:t>29</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50887202"/>
                  </a:ext>
                </a:extLst>
              </a:tr>
              <a:tr h="107281">
                <a:tc>
                  <a:txBody>
                    <a:bodyPr/>
                    <a:lstStyle/>
                    <a:p>
                      <a:pPr algn="l" fontAlgn="b"/>
                      <a:r>
                        <a:rPr lang="en-US" sz="800" b="1" i="0" u="none" strike="noStrike">
                          <a:solidFill>
                            <a:srgbClr val="000000"/>
                          </a:solidFill>
                          <a:effectLst/>
                          <a:latin typeface="Calibri" panose="020F0502020204030204" pitchFamily="34" charset="0"/>
                        </a:rPr>
                        <a:t>District</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61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61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29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31</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r" fontAlgn="b"/>
                      <a:r>
                        <a:rPr lang="en-US" sz="800" b="1" i="0" u="none" strike="noStrike">
                          <a:solidFill>
                            <a:srgbClr val="000000"/>
                          </a:solidFill>
                          <a:effectLst/>
                          <a:latin typeface="Calibri" panose="020F0502020204030204" pitchFamily="34" charset="0"/>
                        </a:rPr>
                        <a:t>57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District</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48</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52</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50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23</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25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r" fontAlgn="b"/>
                      <a:r>
                        <a:rPr lang="en-US" sz="800" b="1" i="0" u="none" strike="noStrike">
                          <a:solidFill>
                            <a:srgbClr val="000000"/>
                          </a:solidFill>
                          <a:effectLst/>
                          <a:latin typeface="Calibri" panose="020F0502020204030204" pitchFamily="34" charset="0"/>
                        </a:rPr>
                        <a:t>51</a:t>
                      </a:r>
                    </a:p>
                  </a:txBody>
                  <a:tcPr marL="6184" marR="6184" marT="618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fontAlgn="b"/>
                      <a:r>
                        <a:rPr lang="en-US" sz="800" b="1" i="0" u="none" strike="noStrike">
                          <a:solidFill>
                            <a:srgbClr val="FF0000"/>
                          </a:solidFill>
                          <a:effectLst/>
                          <a:latin typeface="Calibri" panose="020F0502020204030204" pitchFamily="34" charset="0"/>
                        </a:rPr>
                        <a:t> </a:t>
                      </a:r>
                    </a:p>
                  </a:txBody>
                  <a:tcPr marL="6184" marR="6184" marT="618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000000"/>
                          </a:solidFill>
                          <a:effectLst/>
                          <a:latin typeface="Calibri" panose="020F0502020204030204" pitchFamily="34" charset="0"/>
                        </a:rPr>
                        <a:t>District</a:t>
                      </a:r>
                    </a:p>
                  </a:txBody>
                  <a:tcPr marL="6184" marR="6184" marT="618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55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45</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47</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0" i="0" u="none" strike="noStrike">
                          <a:solidFill>
                            <a:srgbClr val="000000"/>
                          </a:solidFill>
                          <a:effectLst/>
                          <a:latin typeface="Calibri" panose="020F0502020204030204" pitchFamily="34" charset="0"/>
                        </a:rPr>
                        <a:t>19</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20</a:t>
                      </a:r>
                    </a:p>
                  </a:txBody>
                  <a:tcPr marL="6184" marR="6184" marT="6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r" fontAlgn="b"/>
                      <a:r>
                        <a:rPr lang="en-US" sz="800" b="1" i="0" u="none" strike="noStrike" dirty="0">
                          <a:solidFill>
                            <a:srgbClr val="000000"/>
                          </a:solidFill>
                          <a:effectLst/>
                          <a:latin typeface="Calibri" panose="020F0502020204030204" pitchFamily="34" charset="0"/>
                        </a:rPr>
                        <a:t>48</a:t>
                      </a:r>
                    </a:p>
                  </a:txBody>
                  <a:tcPr marL="6184" marR="6184" marT="618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533208183"/>
                  </a:ext>
                </a:extLst>
              </a:tr>
            </a:tbl>
          </a:graphicData>
        </a:graphic>
      </p:graphicFrame>
      <p:graphicFrame>
        <p:nvGraphicFramePr>
          <p:cNvPr id="10" name="Table 9">
            <a:extLst>
              <a:ext uri="{FF2B5EF4-FFF2-40B4-BE49-F238E27FC236}">
                <a16:creationId xmlns:a16="http://schemas.microsoft.com/office/drawing/2014/main" id="{75661283-FDF1-4873-9804-411DB45ACD97}"/>
              </a:ext>
            </a:extLst>
          </p:cNvPr>
          <p:cNvGraphicFramePr>
            <a:graphicFrameLocks noGrp="1"/>
          </p:cNvGraphicFramePr>
          <p:nvPr>
            <p:extLst>
              <p:ext uri="{D42A27DB-BD31-4B8C-83A1-F6EECF244321}">
                <p14:modId xmlns:p14="http://schemas.microsoft.com/office/powerpoint/2010/main" val="2895609458"/>
              </p:ext>
            </p:extLst>
          </p:nvPr>
        </p:nvGraphicFramePr>
        <p:xfrm>
          <a:off x="6427433" y="1580241"/>
          <a:ext cx="5683699" cy="4574044"/>
        </p:xfrm>
        <a:graphic>
          <a:graphicData uri="http://schemas.openxmlformats.org/drawingml/2006/table">
            <a:tbl>
              <a:tblPr/>
              <a:tblGrid>
                <a:gridCol w="581287">
                  <a:extLst>
                    <a:ext uri="{9D8B030D-6E8A-4147-A177-3AD203B41FA5}">
                      <a16:colId xmlns:a16="http://schemas.microsoft.com/office/drawing/2014/main" val="3914174669"/>
                    </a:ext>
                  </a:extLst>
                </a:gridCol>
                <a:gridCol w="581287">
                  <a:extLst>
                    <a:ext uri="{9D8B030D-6E8A-4147-A177-3AD203B41FA5}">
                      <a16:colId xmlns:a16="http://schemas.microsoft.com/office/drawing/2014/main" val="2510749695"/>
                    </a:ext>
                  </a:extLst>
                </a:gridCol>
                <a:gridCol w="572061">
                  <a:extLst>
                    <a:ext uri="{9D8B030D-6E8A-4147-A177-3AD203B41FA5}">
                      <a16:colId xmlns:a16="http://schemas.microsoft.com/office/drawing/2014/main" val="2956549175"/>
                    </a:ext>
                  </a:extLst>
                </a:gridCol>
                <a:gridCol w="664329">
                  <a:extLst>
                    <a:ext uri="{9D8B030D-6E8A-4147-A177-3AD203B41FA5}">
                      <a16:colId xmlns:a16="http://schemas.microsoft.com/office/drawing/2014/main" val="4260047701"/>
                    </a:ext>
                  </a:extLst>
                </a:gridCol>
                <a:gridCol w="572061">
                  <a:extLst>
                    <a:ext uri="{9D8B030D-6E8A-4147-A177-3AD203B41FA5}">
                      <a16:colId xmlns:a16="http://schemas.microsoft.com/office/drawing/2014/main" val="4006570920"/>
                    </a:ext>
                  </a:extLst>
                </a:gridCol>
                <a:gridCol w="655101">
                  <a:extLst>
                    <a:ext uri="{9D8B030D-6E8A-4147-A177-3AD203B41FA5}">
                      <a16:colId xmlns:a16="http://schemas.microsoft.com/office/drawing/2014/main" val="3039341991"/>
                    </a:ext>
                  </a:extLst>
                </a:gridCol>
                <a:gridCol w="747369">
                  <a:extLst>
                    <a:ext uri="{9D8B030D-6E8A-4147-A177-3AD203B41FA5}">
                      <a16:colId xmlns:a16="http://schemas.microsoft.com/office/drawing/2014/main" val="2142624713"/>
                    </a:ext>
                  </a:extLst>
                </a:gridCol>
                <a:gridCol w="645875">
                  <a:extLst>
                    <a:ext uri="{9D8B030D-6E8A-4147-A177-3AD203B41FA5}">
                      <a16:colId xmlns:a16="http://schemas.microsoft.com/office/drawing/2014/main" val="1157576457"/>
                    </a:ext>
                  </a:extLst>
                </a:gridCol>
                <a:gridCol w="664329">
                  <a:extLst>
                    <a:ext uri="{9D8B030D-6E8A-4147-A177-3AD203B41FA5}">
                      <a16:colId xmlns:a16="http://schemas.microsoft.com/office/drawing/2014/main" val="374453489"/>
                    </a:ext>
                  </a:extLst>
                </a:gridCol>
              </a:tblGrid>
              <a:tr h="180738">
                <a:tc gridSpan="9">
                  <a:txBody>
                    <a:bodyPr/>
                    <a:lstStyle/>
                    <a:p>
                      <a:pPr algn="ctr" fontAlgn="ctr"/>
                      <a:r>
                        <a:rPr lang="en-US" sz="1000" b="1" i="0" u="none" strike="noStrike">
                          <a:solidFill>
                            <a:srgbClr val="000000"/>
                          </a:solidFill>
                          <a:effectLst/>
                          <a:latin typeface="Calibri" panose="020F0502020204030204" pitchFamily="34" charset="0"/>
                        </a:rPr>
                        <a:t>Elementary Benchmark 2 </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63479172"/>
                  </a:ext>
                </a:extLst>
              </a:tr>
              <a:tr h="444894">
                <a:tc rowSpan="2">
                  <a:txBody>
                    <a:bodyPr/>
                    <a:lstStyle/>
                    <a:p>
                      <a:pPr algn="ctr" fontAlgn="ctr"/>
                      <a:r>
                        <a:rPr lang="en-US" sz="1000" b="1" i="0" u="none" strike="noStrike">
                          <a:solidFill>
                            <a:srgbClr val="000000"/>
                          </a:solidFill>
                          <a:effectLst/>
                          <a:latin typeface="Calibri" panose="020F0502020204030204" pitchFamily="34" charset="0"/>
                        </a:rPr>
                        <a:t>Campus</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rowSpan="2">
                  <a:txBody>
                    <a:bodyPr/>
                    <a:lstStyle/>
                    <a:p>
                      <a:pPr algn="ctr" fontAlgn="ctr"/>
                      <a:r>
                        <a:rPr lang="en-US" sz="800" b="1" i="0" u="none" strike="noStrike">
                          <a:solidFill>
                            <a:srgbClr val="000000"/>
                          </a:solidFill>
                          <a:effectLst/>
                          <a:latin typeface="Calibri" panose="020F0502020204030204" pitchFamily="34" charset="0"/>
                        </a:rPr>
                        <a:t>EcoD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rowSpan="2">
                  <a:txBody>
                    <a:bodyPr/>
                    <a:lstStyle/>
                    <a:p>
                      <a:pPr algn="ctr" fontAlgn="ctr"/>
                      <a:r>
                        <a:rPr lang="en-US" sz="800" b="1" i="0" u="none" strike="noStrike">
                          <a:solidFill>
                            <a:srgbClr val="000000"/>
                          </a:solidFill>
                          <a:effectLst/>
                          <a:latin typeface="Calibri" panose="020F0502020204030204" pitchFamily="34" charset="0"/>
                        </a:rPr>
                        <a:t>Domain I  Raw Score</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rowSpan="2">
                  <a:txBody>
                    <a:bodyPr/>
                    <a:lstStyle/>
                    <a:p>
                      <a:pPr algn="ctr" fontAlgn="ctr"/>
                      <a:r>
                        <a:rPr lang="it-IT" sz="800" b="1" i="0" u="none" strike="noStrike">
                          <a:solidFill>
                            <a:srgbClr val="000000"/>
                          </a:solidFill>
                          <a:effectLst/>
                          <a:latin typeface="Calibri" panose="020F0502020204030204" pitchFamily="34" charset="0"/>
                        </a:rPr>
                        <a:t>Domain I Scale Score/Rating</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rowSpan="2">
                  <a:txBody>
                    <a:bodyPr/>
                    <a:lstStyle/>
                    <a:p>
                      <a:pPr algn="ctr" fontAlgn="ctr"/>
                      <a:r>
                        <a:rPr lang="en-US" sz="800" b="1" i="0" u="none" strike="noStrike">
                          <a:solidFill>
                            <a:srgbClr val="000000"/>
                          </a:solidFill>
                          <a:effectLst/>
                          <a:latin typeface="Calibri" panose="020F0502020204030204" pitchFamily="34" charset="0"/>
                        </a:rPr>
                        <a:t>Domain II Part A  Raw Score</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rowSpan="2">
                  <a:txBody>
                    <a:bodyPr/>
                    <a:lstStyle/>
                    <a:p>
                      <a:pPr algn="ctr" fontAlgn="ctr"/>
                      <a:r>
                        <a:rPr lang="en-US" sz="800" b="1" i="0" u="none" strike="noStrike">
                          <a:solidFill>
                            <a:srgbClr val="000000"/>
                          </a:solidFill>
                          <a:effectLst/>
                          <a:latin typeface="Calibri" panose="020F0502020204030204" pitchFamily="34" charset="0"/>
                        </a:rPr>
                        <a:t>Domain II Part A Scale Score/Rating</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rowSpan="2">
                  <a:txBody>
                    <a:bodyPr/>
                    <a:lstStyle/>
                    <a:p>
                      <a:pPr algn="ctr" fontAlgn="ctr"/>
                      <a:r>
                        <a:rPr lang="en-US" sz="800" b="1" i="0" u="none" strike="noStrike">
                          <a:solidFill>
                            <a:srgbClr val="000000"/>
                          </a:solidFill>
                          <a:effectLst/>
                          <a:latin typeface="Calibri" panose="020F0502020204030204" pitchFamily="34" charset="0"/>
                        </a:rPr>
                        <a:t>Domain II </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Part B Relative Performance Scale Score</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rowSpan="2">
                  <a:txBody>
                    <a:bodyPr/>
                    <a:lstStyle/>
                    <a:p>
                      <a:pPr algn="ctr" fontAlgn="ctr"/>
                      <a:r>
                        <a:rPr lang="en-US" sz="800" b="1" i="0" u="none" strike="noStrike">
                          <a:solidFill>
                            <a:srgbClr val="000000"/>
                          </a:solidFill>
                          <a:effectLst/>
                          <a:latin typeface="Calibri" panose="020F0502020204030204" pitchFamily="34" charset="0"/>
                        </a:rPr>
                        <a:t>Domain II </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Part B Domain Rating</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800" b="1" i="0" u="none" strike="noStrike">
                          <a:solidFill>
                            <a:srgbClr val="000000"/>
                          </a:solidFill>
                          <a:effectLst/>
                          <a:latin typeface="Calibri" panose="020F0502020204030204" pitchFamily="34" charset="0"/>
                        </a:rPr>
                        <a:t>Domain III   </a:t>
                      </a:r>
                      <a:br>
                        <a:rPr lang="en-US" sz="800" b="1" i="0" u="none" strike="noStrike">
                          <a:solidFill>
                            <a:srgbClr val="000000"/>
                          </a:solidFill>
                          <a:effectLst/>
                          <a:latin typeface="Calibri" panose="020F0502020204030204" pitchFamily="34" charset="0"/>
                        </a:rPr>
                      </a:br>
                      <a:r>
                        <a:rPr lang="en-US" sz="800" b="1" i="0" u="none" strike="noStrike">
                          <a:solidFill>
                            <a:srgbClr val="000000"/>
                          </a:solidFill>
                          <a:effectLst/>
                          <a:latin typeface="Calibri" panose="020F0502020204030204" pitchFamily="34" charset="0"/>
                        </a:rPr>
                        <a:t>All Student Target </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085563380"/>
                  </a:ext>
                </a:extLst>
              </a:tr>
              <a:tr h="14598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800" b="0" i="0" u="none" strike="noStrike">
                          <a:solidFill>
                            <a:srgbClr val="000000"/>
                          </a:solidFill>
                          <a:effectLst/>
                          <a:latin typeface="Calibri" panose="020F0502020204030204" pitchFamily="34" charset="0"/>
                        </a:rPr>
                        <a:t>47</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57206407"/>
                  </a:ext>
                </a:extLst>
              </a:tr>
              <a:tr h="145980">
                <a:tc>
                  <a:txBody>
                    <a:bodyPr/>
                    <a:lstStyle/>
                    <a:p>
                      <a:pPr algn="l" fontAlgn="b"/>
                      <a:r>
                        <a:rPr lang="en-US" sz="800" b="1" i="0" u="none" strike="noStrike">
                          <a:solidFill>
                            <a:srgbClr val="000000"/>
                          </a:solidFill>
                          <a:effectLst/>
                          <a:latin typeface="Calibri" panose="020F0502020204030204" pitchFamily="34" charset="0"/>
                        </a:rPr>
                        <a:t>Anaya</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95.67</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67</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92-A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71</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74-C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93</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4708155"/>
                  </a:ext>
                </a:extLst>
              </a:tr>
              <a:tr h="145980">
                <a:tc>
                  <a:txBody>
                    <a:bodyPr/>
                    <a:lstStyle/>
                    <a:p>
                      <a:pPr algn="l" fontAlgn="b"/>
                      <a:r>
                        <a:rPr lang="en-US" sz="800" b="1" i="0" u="none" strike="noStrike">
                          <a:solidFill>
                            <a:srgbClr val="000000"/>
                          </a:solidFill>
                          <a:effectLst/>
                          <a:latin typeface="Calibri" panose="020F0502020204030204" pitchFamily="34" charset="0"/>
                        </a:rPr>
                        <a:t>Garza </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98.39</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Calibri" panose="020F0502020204030204" pitchFamily="34" charset="0"/>
                        </a:rPr>
                        <a:t>60</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90-A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82</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90-A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91</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294045"/>
                  </a:ext>
                </a:extLst>
              </a:tr>
              <a:tr h="145980">
                <a:tc>
                  <a:txBody>
                    <a:bodyPr/>
                    <a:lstStyle/>
                    <a:p>
                      <a:pPr algn="l" fontAlgn="b"/>
                      <a:r>
                        <a:rPr lang="en-US" sz="800" b="1" i="0" u="none" strike="noStrike">
                          <a:solidFill>
                            <a:srgbClr val="000000"/>
                          </a:solidFill>
                          <a:effectLst/>
                          <a:latin typeface="Calibri" panose="020F0502020204030204" pitchFamily="34" charset="0"/>
                        </a:rPr>
                        <a:t>Chavez</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96.86</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59</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89-B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79-C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91</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4203211"/>
                  </a:ext>
                </a:extLst>
              </a:tr>
              <a:tr h="145980">
                <a:tc>
                  <a:txBody>
                    <a:bodyPr/>
                    <a:lstStyle/>
                    <a:p>
                      <a:pPr algn="l" fontAlgn="b"/>
                      <a:r>
                        <a:rPr lang="en-US" sz="800" b="1" i="0" u="none" strike="noStrike">
                          <a:solidFill>
                            <a:srgbClr val="000000"/>
                          </a:solidFill>
                          <a:effectLst/>
                          <a:latin typeface="Calibri" panose="020F0502020204030204" pitchFamily="34" charset="0"/>
                        </a:rPr>
                        <a:t>Escobar</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800" b="0" i="0" u="none" strike="noStrike">
                          <a:solidFill>
                            <a:srgbClr val="000000"/>
                          </a:solidFill>
                          <a:effectLst/>
                          <a:latin typeface="Calibri" panose="020F0502020204030204" pitchFamily="34" charset="0"/>
                        </a:rPr>
                        <a:t>90.88</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800" b="0" i="0" u="none" strike="noStrike">
                          <a:solidFill>
                            <a:srgbClr val="000000"/>
                          </a:solidFill>
                          <a:effectLst/>
                          <a:latin typeface="Calibri" panose="020F0502020204030204" pitchFamily="34" charset="0"/>
                        </a:rPr>
                        <a:t>56</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800" b="1" i="0" u="none" strike="noStrike">
                          <a:solidFill>
                            <a:srgbClr val="000000"/>
                          </a:solidFill>
                          <a:effectLst/>
                          <a:latin typeface="Calibri" panose="020F0502020204030204" pitchFamily="34" charset="0"/>
                        </a:rPr>
                        <a:t>85-B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800" b="0" i="0" u="none" strike="noStrike">
                          <a:solidFill>
                            <a:srgbClr val="000000"/>
                          </a:solidFill>
                          <a:effectLst/>
                          <a:latin typeface="Calibri" panose="020F0502020204030204" pitchFamily="34" charset="0"/>
                        </a:rPr>
                        <a:t>66</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800" b="1" i="0" u="none" strike="noStrike" dirty="0">
                          <a:solidFill>
                            <a:srgbClr val="000000"/>
                          </a:solidFill>
                          <a:effectLst/>
                          <a:latin typeface="Calibri" panose="020F0502020204030204" pitchFamily="34" charset="0"/>
                        </a:rPr>
                        <a:t>65-D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800" b="0" i="0" u="none" strike="noStrike">
                          <a:solidFill>
                            <a:srgbClr val="000000"/>
                          </a:solidFill>
                          <a:effectLst/>
                          <a:latin typeface="Calibri" panose="020F0502020204030204" pitchFamily="34" charset="0"/>
                        </a:rPr>
                        <a:t>90</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800" b="1" i="0" u="none" strike="noStrike">
                          <a:solidFill>
                            <a:srgbClr val="000000"/>
                          </a:solidFill>
                          <a:effectLst/>
                          <a:latin typeface="Calibri" panose="020F0502020204030204" pitchFamily="34" charset="0"/>
                        </a:rPr>
                        <a:t>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967646971"/>
                  </a:ext>
                </a:extLst>
              </a:tr>
              <a:tr h="145980">
                <a:tc>
                  <a:txBody>
                    <a:bodyPr/>
                    <a:lstStyle/>
                    <a:p>
                      <a:pPr algn="l" fontAlgn="b"/>
                      <a:r>
                        <a:rPr lang="en-US" sz="800" b="1" i="0" u="none" strike="noStrike">
                          <a:solidFill>
                            <a:srgbClr val="000000"/>
                          </a:solidFill>
                          <a:effectLst/>
                          <a:latin typeface="Calibri" panose="020F0502020204030204" pitchFamily="34" charset="0"/>
                        </a:rPr>
                        <a:t>Trevino</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96.35</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56</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85-B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87</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93-A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91</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4859148"/>
                  </a:ext>
                </a:extLst>
              </a:tr>
              <a:tr h="145980">
                <a:tc>
                  <a:txBody>
                    <a:bodyPr/>
                    <a:lstStyle/>
                    <a:p>
                      <a:pPr algn="l" fontAlgn="b"/>
                      <a:r>
                        <a:rPr lang="en-US" sz="800" b="1" i="0" u="none" strike="noStrike">
                          <a:solidFill>
                            <a:srgbClr val="000000"/>
                          </a:solidFill>
                          <a:effectLst/>
                          <a:latin typeface="Calibri" panose="020F0502020204030204" pitchFamily="34" charset="0"/>
                        </a:rPr>
                        <a:t>Ford</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91.54</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54</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82-B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76</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82-B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90</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709402"/>
                  </a:ext>
                </a:extLst>
              </a:tr>
              <a:tr h="145980">
                <a:tc>
                  <a:txBody>
                    <a:bodyPr/>
                    <a:lstStyle/>
                    <a:p>
                      <a:pPr algn="l" fontAlgn="b"/>
                      <a:r>
                        <a:rPr lang="en-US" sz="800" b="1" i="0" u="none" strike="noStrike">
                          <a:solidFill>
                            <a:srgbClr val="000000"/>
                          </a:solidFill>
                          <a:effectLst/>
                          <a:latin typeface="Calibri" panose="020F0502020204030204" pitchFamily="34" charset="0"/>
                        </a:rPr>
                        <a:t>Garcia</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97.79</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53</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80-B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71</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74-C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90</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A</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3727251"/>
                  </a:ext>
                </a:extLst>
              </a:tr>
              <a:tr h="145980">
                <a:tc>
                  <a:txBody>
                    <a:bodyPr/>
                    <a:lstStyle/>
                    <a:p>
                      <a:pPr algn="l" fontAlgn="b"/>
                      <a:r>
                        <a:rPr lang="en-US" sz="800" b="1" i="0" u="none" strike="noStrike">
                          <a:solidFill>
                            <a:srgbClr val="000000"/>
                          </a:solidFill>
                          <a:effectLst/>
                          <a:latin typeface="Calibri" panose="020F0502020204030204" pitchFamily="34" charset="0"/>
                        </a:rPr>
                        <a:t>Arnold</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84.9</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53</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80-B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68</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69-D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88</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6711714"/>
                  </a:ext>
                </a:extLst>
              </a:tr>
              <a:tr h="145980">
                <a:tc>
                  <a:txBody>
                    <a:bodyPr/>
                    <a:lstStyle/>
                    <a:p>
                      <a:pPr algn="l" fontAlgn="b"/>
                      <a:r>
                        <a:rPr lang="en-US" sz="800" b="1" i="0" u="none" strike="noStrike">
                          <a:solidFill>
                            <a:srgbClr val="000000"/>
                          </a:solidFill>
                          <a:effectLst/>
                          <a:latin typeface="Calibri" panose="020F0502020204030204" pitchFamily="34" charset="0"/>
                        </a:rPr>
                        <a:t>Cantu</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89.97</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51</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78-C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65</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62-D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87</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7640763"/>
                  </a:ext>
                </a:extLst>
              </a:tr>
              <a:tr h="145980">
                <a:tc>
                  <a:txBody>
                    <a:bodyPr/>
                    <a:lstStyle/>
                    <a:p>
                      <a:pPr algn="l" fontAlgn="b"/>
                      <a:r>
                        <a:rPr lang="en-US" sz="800" b="1" i="0" u="none" strike="noStrike">
                          <a:solidFill>
                            <a:srgbClr val="000000"/>
                          </a:solidFill>
                          <a:effectLst/>
                          <a:latin typeface="Calibri" panose="020F0502020204030204" pitchFamily="34" charset="0"/>
                        </a:rPr>
                        <a:t>Palmer</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88.89</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51</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78-C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66</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65-D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87</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5329858"/>
                  </a:ext>
                </a:extLst>
              </a:tr>
              <a:tr h="145980">
                <a:tc>
                  <a:txBody>
                    <a:bodyPr/>
                    <a:lstStyle/>
                    <a:p>
                      <a:pPr algn="l" fontAlgn="b"/>
                      <a:r>
                        <a:rPr lang="en-US" sz="800" b="1" i="0" u="none" strike="noStrike">
                          <a:solidFill>
                            <a:srgbClr val="000000"/>
                          </a:solidFill>
                          <a:effectLst/>
                          <a:latin typeface="Calibri" panose="020F0502020204030204" pitchFamily="34" charset="0"/>
                        </a:rPr>
                        <a:t>Palacios</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98.27</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51</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78-C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71</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74-C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88</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6440092"/>
                  </a:ext>
                </a:extLst>
              </a:tr>
              <a:tr h="145980">
                <a:tc>
                  <a:txBody>
                    <a:bodyPr/>
                    <a:lstStyle/>
                    <a:p>
                      <a:pPr algn="l" fontAlgn="b"/>
                      <a:r>
                        <a:rPr lang="en-US" sz="800" b="1" i="0" u="none" strike="noStrike">
                          <a:solidFill>
                            <a:srgbClr val="000000"/>
                          </a:solidFill>
                          <a:effectLst/>
                          <a:latin typeface="Calibri" panose="020F0502020204030204" pitchFamily="34" charset="0"/>
                        </a:rPr>
                        <a:t>Livas</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90.58</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50</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77-C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58</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57-F</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86</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2815583"/>
                  </a:ext>
                </a:extLst>
              </a:tr>
              <a:tr h="145980">
                <a:tc>
                  <a:txBody>
                    <a:bodyPr/>
                    <a:lstStyle/>
                    <a:p>
                      <a:pPr algn="l" fontAlgn="b"/>
                      <a:r>
                        <a:rPr lang="en-US" sz="800" b="1" i="0" u="none" strike="noStrike">
                          <a:solidFill>
                            <a:srgbClr val="000000"/>
                          </a:solidFill>
                          <a:effectLst/>
                          <a:latin typeface="Calibri" panose="020F0502020204030204" pitchFamily="34" charset="0"/>
                        </a:rPr>
                        <a:t>Kelly Pharr</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89.01</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50</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77-C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60-D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86</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5774037"/>
                  </a:ext>
                </a:extLst>
              </a:tr>
              <a:tr h="145980">
                <a:tc>
                  <a:txBody>
                    <a:bodyPr/>
                    <a:lstStyle/>
                    <a:p>
                      <a:pPr algn="l" fontAlgn="b"/>
                      <a:r>
                        <a:rPr lang="en-US" sz="800" b="1" i="0" u="none" strike="noStrike">
                          <a:solidFill>
                            <a:srgbClr val="000000"/>
                          </a:solidFill>
                          <a:effectLst/>
                          <a:latin typeface="Calibri" panose="020F0502020204030204" pitchFamily="34" charset="0"/>
                        </a:rPr>
                        <a:t>Ramirez</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98.12</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50</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77-C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79-C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87</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6141940"/>
                  </a:ext>
                </a:extLst>
              </a:tr>
              <a:tr h="145980">
                <a:tc>
                  <a:txBody>
                    <a:bodyPr/>
                    <a:lstStyle/>
                    <a:p>
                      <a:pPr algn="l" fontAlgn="b"/>
                      <a:r>
                        <a:rPr lang="en-US" sz="800" b="1" i="0" u="none" strike="noStrike">
                          <a:solidFill>
                            <a:srgbClr val="000000"/>
                          </a:solidFill>
                          <a:effectLst/>
                          <a:latin typeface="Calibri" panose="020F0502020204030204" pitchFamily="34" charset="0"/>
                        </a:rPr>
                        <a:t>Garza-Pena</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96.99</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49</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77-C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76</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82-B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86</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9870940"/>
                  </a:ext>
                </a:extLst>
              </a:tr>
              <a:tr h="145980">
                <a:tc>
                  <a:txBody>
                    <a:bodyPr/>
                    <a:lstStyle/>
                    <a:p>
                      <a:pPr algn="l" fontAlgn="b"/>
                      <a:r>
                        <a:rPr lang="en-US" sz="800" b="1" i="0" u="none" strike="noStrike">
                          <a:solidFill>
                            <a:srgbClr val="000000"/>
                          </a:solidFill>
                          <a:effectLst/>
                          <a:latin typeface="Calibri" panose="020F0502020204030204" pitchFamily="34" charset="0"/>
                        </a:rPr>
                        <a:t>Long </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81.97</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49</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77-C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61</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58-F</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85</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7475146"/>
                  </a:ext>
                </a:extLst>
              </a:tr>
              <a:tr h="145980">
                <a:tc>
                  <a:txBody>
                    <a:bodyPr/>
                    <a:lstStyle/>
                    <a:p>
                      <a:pPr algn="l" fontAlgn="b"/>
                      <a:r>
                        <a:rPr lang="en-US" sz="800" b="1" i="0" u="none" strike="noStrike">
                          <a:solidFill>
                            <a:srgbClr val="000000"/>
                          </a:solidFill>
                          <a:effectLst/>
                          <a:latin typeface="Calibri" panose="020F0502020204030204" pitchFamily="34" charset="0"/>
                        </a:rPr>
                        <a:t>Sorensen</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82.34</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48</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76-C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60</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58-F</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7242850"/>
                  </a:ext>
                </a:extLst>
              </a:tr>
              <a:tr h="145980">
                <a:tc>
                  <a:txBody>
                    <a:bodyPr/>
                    <a:lstStyle/>
                    <a:p>
                      <a:pPr algn="l" fontAlgn="b"/>
                      <a:r>
                        <a:rPr lang="en-US" sz="800" b="1" i="0" u="none" strike="noStrike">
                          <a:solidFill>
                            <a:srgbClr val="000000"/>
                          </a:solidFill>
                          <a:effectLst/>
                          <a:latin typeface="Calibri" panose="020F0502020204030204" pitchFamily="34" charset="0"/>
                        </a:rPr>
                        <a:t>Doedyns</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91.64</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47</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75-C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73</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77-C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7560804"/>
                  </a:ext>
                </a:extLst>
              </a:tr>
              <a:tr h="145980">
                <a:tc>
                  <a:txBody>
                    <a:bodyPr/>
                    <a:lstStyle/>
                    <a:p>
                      <a:pPr algn="l" fontAlgn="b"/>
                      <a:r>
                        <a:rPr lang="en-US" sz="800" b="1" i="0" u="none" strike="noStrike">
                          <a:solidFill>
                            <a:srgbClr val="000000"/>
                          </a:solidFill>
                          <a:effectLst/>
                          <a:latin typeface="Calibri" panose="020F0502020204030204" pitchFamily="34" charset="0"/>
                        </a:rPr>
                        <a:t>Longoria</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96.91</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47</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75-C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60-D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8754906"/>
                  </a:ext>
                </a:extLst>
              </a:tr>
              <a:tr h="145980">
                <a:tc>
                  <a:txBody>
                    <a:bodyPr/>
                    <a:lstStyle/>
                    <a:p>
                      <a:pPr algn="l" fontAlgn="b"/>
                      <a:r>
                        <a:rPr lang="en-US" sz="800" b="1" i="0" u="none" strike="noStrike">
                          <a:solidFill>
                            <a:srgbClr val="000000"/>
                          </a:solidFill>
                          <a:effectLst/>
                          <a:latin typeface="Calibri" panose="020F0502020204030204" pitchFamily="34" charset="0"/>
                        </a:rPr>
                        <a:t>Reed Mock</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91.54</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47</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75-C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67</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67-D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Y</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3235238"/>
                  </a:ext>
                </a:extLst>
              </a:tr>
              <a:tr h="145980">
                <a:tc>
                  <a:txBody>
                    <a:bodyPr/>
                    <a:lstStyle/>
                    <a:p>
                      <a:pPr algn="l" fontAlgn="b"/>
                      <a:r>
                        <a:rPr lang="en-US" sz="800" b="1" i="0" u="none" strike="noStrike">
                          <a:solidFill>
                            <a:srgbClr val="000000"/>
                          </a:solidFill>
                          <a:effectLst/>
                          <a:latin typeface="Calibri" panose="020F0502020204030204" pitchFamily="34" charset="0"/>
                        </a:rPr>
                        <a:t>Guerra</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95.7</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45</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73-C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65</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62-D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82</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0988801"/>
                  </a:ext>
                </a:extLst>
              </a:tr>
              <a:tr h="145980">
                <a:tc>
                  <a:txBody>
                    <a:bodyPr/>
                    <a:lstStyle/>
                    <a:p>
                      <a:pPr algn="l" fontAlgn="b"/>
                      <a:r>
                        <a:rPr lang="en-US" sz="800" b="1" i="0" u="none" strike="noStrike">
                          <a:solidFill>
                            <a:srgbClr val="000000"/>
                          </a:solidFill>
                          <a:effectLst/>
                          <a:latin typeface="Calibri" panose="020F0502020204030204" pitchFamily="34" charset="0"/>
                        </a:rPr>
                        <a:t>Clover</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96.58</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45</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73-C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69</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70-C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82</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3990915"/>
                  </a:ext>
                </a:extLst>
              </a:tr>
              <a:tr h="145980">
                <a:tc>
                  <a:txBody>
                    <a:bodyPr/>
                    <a:lstStyle/>
                    <a:p>
                      <a:pPr algn="l" fontAlgn="b"/>
                      <a:r>
                        <a:rPr lang="en-US" sz="800" b="1" i="0" u="none" strike="noStrike">
                          <a:solidFill>
                            <a:srgbClr val="000000"/>
                          </a:solidFill>
                          <a:effectLst/>
                          <a:latin typeface="Calibri" panose="020F0502020204030204" pitchFamily="34" charset="0"/>
                        </a:rPr>
                        <a:t>Farias</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94.37</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44</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72-C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54</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55-F</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81</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1036393"/>
                  </a:ext>
                </a:extLst>
              </a:tr>
              <a:tr h="145980">
                <a:tc>
                  <a:txBody>
                    <a:bodyPr/>
                    <a:lstStyle/>
                    <a:p>
                      <a:pPr algn="l" fontAlgn="b"/>
                      <a:r>
                        <a:rPr lang="en-US" sz="800" b="1" i="0" u="none" strike="noStrike">
                          <a:solidFill>
                            <a:srgbClr val="000000"/>
                          </a:solidFill>
                          <a:effectLst/>
                          <a:latin typeface="Calibri" panose="020F0502020204030204" pitchFamily="34" charset="0"/>
                        </a:rPr>
                        <a:t>Carman</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78.62</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43</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72-C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66</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65-D</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77</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7170581"/>
                  </a:ext>
                </a:extLst>
              </a:tr>
              <a:tr h="145980">
                <a:tc>
                  <a:txBody>
                    <a:bodyPr/>
                    <a:lstStyle/>
                    <a:p>
                      <a:pPr algn="l" fontAlgn="b"/>
                      <a:r>
                        <a:rPr lang="en-US" sz="800" b="1" i="0" u="none" strike="noStrike">
                          <a:solidFill>
                            <a:srgbClr val="000000"/>
                          </a:solidFill>
                          <a:effectLst/>
                          <a:latin typeface="Calibri" panose="020F0502020204030204" pitchFamily="34" charset="0"/>
                        </a:rPr>
                        <a:t>McKeever</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84.05</a:t>
                      </a:r>
                    </a:p>
                  </a:txBody>
                  <a:tcPr marL="6613" marR="6613" marT="6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42</a:t>
                      </a:r>
                    </a:p>
                  </a:txBody>
                  <a:tcPr marL="6613" marR="6613" marT="66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71-C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55</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55-F</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77</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solidFill>
                            <a:srgbClr val="000000"/>
                          </a:solidFill>
                          <a:effectLst/>
                          <a:latin typeface="Calibri" panose="020F0502020204030204" pitchFamily="34" charset="0"/>
                        </a:rPr>
                        <a:t>C</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4267956"/>
                  </a:ext>
                </a:extLst>
              </a:tr>
              <a:tr h="152932">
                <a:tc>
                  <a:txBody>
                    <a:bodyPr/>
                    <a:lstStyle/>
                    <a:p>
                      <a:pPr algn="l" fontAlgn="b"/>
                      <a:r>
                        <a:rPr lang="en-US" sz="800" b="1" i="0" u="none" strike="noStrike">
                          <a:solidFill>
                            <a:srgbClr val="000000"/>
                          </a:solidFill>
                          <a:effectLst/>
                          <a:latin typeface="Calibri" panose="020F0502020204030204" pitchFamily="34" charset="0"/>
                        </a:rPr>
                        <a:t>District</a:t>
                      </a:r>
                    </a:p>
                  </a:txBody>
                  <a:tcPr marL="6613" marR="6613" marT="6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92.6</a:t>
                      </a:r>
                    </a:p>
                  </a:txBody>
                  <a:tcPr marL="6613" marR="6613" marT="66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50</a:t>
                      </a:r>
                    </a:p>
                  </a:txBody>
                  <a:tcPr marL="6613" marR="6613" marT="661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US" sz="800" b="1" i="0" u="none" strike="noStrike">
                          <a:solidFill>
                            <a:srgbClr val="000000"/>
                          </a:solidFill>
                          <a:effectLst/>
                          <a:latin typeface="Calibri" panose="020F0502020204030204" pitchFamily="34" charset="0"/>
                        </a:rPr>
                        <a:t>B</a:t>
                      </a:r>
                    </a:p>
                  </a:txBody>
                  <a:tcPr marL="6613" marR="6613" marT="66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68</a:t>
                      </a:r>
                    </a:p>
                  </a:txBody>
                  <a:tcPr marL="6613" marR="6613" marT="66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C</a:t>
                      </a:r>
                    </a:p>
                  </a:txBody>
                  <a:tcPr marL="6613" marR="6613" marT="66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88</a:t>
                      </a:r>
                    </a:p>
                  </a:txBody>
                  <a:tcPr marL="6613" marR="6613" marT="66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a:solidFill>
                            <a:srgbClr val="000000"/>
                          </a:solidFill>
                          <a:effectLst/>
                          <a:latin typeface="Calibri" panose="020F0502020204030204" pitchFamily="34" charset="0"/>
                        </a:rPr>
                        <a:t>B</a:t>
                      </a:r>
                    </a:p>
                  </a:txBody>
                  <a:tcPr marL="6613" marR="6613" marT="66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b"/>
                      <a:r>
                        <a:rPr lang="en-US" sz="800" b="1" i="0" u="none" strike="noStrike" dirty="0">
                          <a:solidFill>
                            <a:srgbClr val="000000"/>
                          </a:solidFill>
                          <a:effectLst/>
                          <a:latin typeface="Calibri" panose="020F0502020204030204" pitchFamily="34" charset="0"/>
                        </a:rPr>
                        <a:t>Y</a:t>
                      </a:r>
                    </a:p>
                  </a:txBody>
                  <a:tcPr marL="6613" marR="6613" marT="661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203517601"/>
                  </a:ext>
                </a:extLst>
              </a:tr>
            </a:tbl>
          </a:graphicData>
        </a:graphic>
      </p:graphicFrame>
    </p:spTree>
    <p:extLst>
      <p:ext uri="{BB962C8B-B14F-4D97-AF65-F5344CB8AC3E}">
        <p14:creationId xmlns:p14="http://schemas.microsoft.com/office/powerpoint/2010/main" val="1324928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19</a:t>
            </a:fld>
            <a:endParaRPr lang="en-US"/>
          </a:p>
        </p:txBody>
      </p:sp>
      <p:pic>
        <p:nvPicPr>
          <p:cNvPr id="11" name="Content Placeholder 10">
            <a:extLst>
              <a:ext uri="{FF2B5EF4-FFF2-40B4-BE49-F238E27FC236}">
                <a16:creationId xmlns:a16="http://schemas.microsoft.com/office/drawing/2014/main" id="{287BDAF6-60A7-4AE7-80D8-34B0687ADBD2}"/>
              </a:ext>
            </a:extLst>
          </p:cNvPr>
          <p:cNvPicPr>
            <a:picLocks noGrp="1" noChangeAspect="1"/>
          </p:cNvPicPr>
          <p:nvPr>
            <p:ph idx="1"/>
          </p:nvPr>
        </p:nvPicPr>
        <p:blipFill rotWithShape="1">
          <a:blip r:embed="rId3"/>
          <a:srcRect l="34201" t="16599" r="23222" b="52390"/>
          <a:stretch/>
        </p:blipFill>
        <p:spPr>
          <a:xfrm>
            <a:off x="712408" y="2436844"/>
            <a:ext cx="10165621" cy="4164890"/>
          </a:xfrm>
          <a:prstGeom prst="rect">
            <a:avLst/>
          </a:prstGeom>
        </p:spPr>
      </p:pic>
      <p:sp>
        <p:nvSpPr>
          <p:cNvPr id="15" name="TextBox 14">
            <a:extLst>
              <a:ext uri="{FF2B5EF4-FFF2-40B4-BE49-F238E27FC236}">
                <a16:creationId xmlns:a16="http://schemas.microsoft.com/office/drawing/2014/main" id="{46DF0E26-765D-40E6-A343-E17CE73080CB}"/>
              </a:ext>
            </a:extLst>
          </p:cNvPr>
          <p:cNvSpPr txBox="1"/>
          <p:nvPr/>
        </p:nvSpPr>
        <p:spPr>
          <a:xfrm>
            <a:off x="976544" y="1722268"/>
            <a:ext cx="2769833" cy="369332"/>
          </a:xfrm>
          <a:prstGeom prst="rect">
            <a:avLst/>
          </a:prstGeom>
          <a:noFill/>
        </p:spPr>
        <p:txBody>
          <a:bodyPr wrap="square" rtlCol="0">
            <a:spAutoFit/>
          </a:bodyPr>
          <a:lstStyle/>
          <a:p>
            <a:r>
              <a:rPr lang="en-US" dirty="0"/>
              <a:t>1</a:t>
            </a:r>
            <a:r>
              <a:rPr lang="en-US" baseline="30000" dirty="0"/>
              <a:t>st</a:t>
            </a:r>
            <a:r>
              <a:rPr lang="en-US" dirty="0"/>
              <a:t> Grade </a:t>
            </a:r>
            <a:r>
              <a:rPr lang="en-US" dirty="0" err="1"/>
              <a:t>Tejas</a:t>
            </a:r>
            <a:r>
              <a:rPr lang="en-US" dirty="0"/>
              <a:t> Lee</a:t>
            </a:r>
          </a:p>
        </p:txBody>
      </p:sp>
    </p:spTree>
    <p:extLst>
      <p:ext uri="{BB962C8B-B14F-4D97-AF65-F5344CB8AC3E}">
        <p14:creationId xmlns:p14="http://schemas.microsoft.com/office/powerpoint/2010/main" val="3244618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20</a:t>
            </a:fld>
            <a:endParaRPr lang="en-US"/>
          </a:p>
        </p:txBody>
      </p:sp>
      <p:pic>
        <p:nvPicPr>
          <p:cNvPr id="9" name="Content Placeholder 8">
            <a:extLst>
              <a:ext uri="{FF2B5EF4-FFF2-40B4-BE49-F238E27FC236}">
                <a16:creationId xmlns:a16="http://schemas.microsoft.com/office/drawing/2014/main" id="{D75B423A-E852-4742-B203-AE95AE28629B}"/>
              </a:ext>
            </a:extLst>
          </p:cNvPr>
          <p:cNvPicPr>
            <a:picLocks noGrp="1" noChangeAspect="1"/>
          </p:cNvPicPr>
          <p:nvPr>
            <p:ph idx="1"/>
          </p:nvPr>
        </p:nvPicPr>
        <p:blipFill rotWithShape="1">
          <a:blip r:embed="rId3"/>
          <a:srcRect l="30037" t="15782" r="23452" b="38924"/>
          <a:stretch/>
        </p:blipFill>
        <p:spPr>
          <a:xfrm>
            <a:off x="1470899" y="2303807"/>
            <a:ext cx="8034289" cy="4408386"/>
          </a:xfrm>
          <a:prstGeom prst="rect">
            <a:avLst/>
          </a:prstGeom>
        </p:spPr>
      </p:pic>
      <p:sp>
        <p:nvSpPr>
          <p:cNvPr id="12" name="TextBox 11">
            <a:extLst>
              <a:ext uri="{FF2B5EF4-FFF2-40B4-BE49-F238E27FC236}">
                <a16:creationId xmlns:a16="http://schemas.microsoft.com/office/drawing/2014/main" id="{B0C9FA68-D00D-4D86-B17E-F6AB4EF46273}"/>
              </a:ext>
            </a:extLst>
          </p:cNvPr>
          <p:cNvSpPr txBox="1"/>
          <p:nvPr/>
        </p:nvSpPr>
        <p:spPr>
          <a:xfrm>
            <a:off x="976544" y="1722268"/>
            <a:ext cx="2769833" cy="369332"/>
          </a:xfrm>
          <a:prstGeom prst="rect">
            <a:avLst/>
          </a:prstGeom>
          <a:noFill/>
        </p:spPr>
        <p:txBody>
          <a:bodyPr wrap="square" rtlCol="0">
            <a:spAutoFit/>
          </a:bodyPr>
          <a:lstStyle/>
          <a:p>
            <a:r>
              <a:rPr lang="en-US" dirty="0"/>
              <a:t>1</a:t>
            </a:r>
            <a:r>
              <a:rPr lang="en-US" baseline="30000" dirty="0"/>
              <a:t>st</a:t>
            </a:r>
            <a:r>
              <a:rPr lang="en-US" dirty="0"/>
              <a:t> Grade TPRI</a:t>
            </a:r>
          </a:p>
        </p:txBody>
      </p:sp>
    </p:spTree>
    <p:extLst>
      <p:ext uri="{BB962C8B-B14F-4D97-AF65-F5344CB8AC3E}">
        <p14:creationId xmlns:p14="http://schemas.microsoft.com/office/powerpoint/2010/main" val="1918285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21</a:t>
            </a:fld>
            <a:endParaRPr lang="en-US"/>
          </a:p>
        </p:txBody>
      </p:sp>
      <p:sp>
        <p:nvSpPr>
          <p:cNvPr id="12" name="TextBox 11">
            <a:extLst>
              <a:ext uri="{FF2B5EF4-FFF2-40B4-BE49-F238E27FC236}">
                <a16:creationId xmlns:a16="http://schemas.microsoft.com/office/drawing/2014/main" id="{B0C9FA68-D00D-4D86-B17E-F6AB4EF46273}"/>
              </a:ext>
            </a:extLst>
          </p:cNvPr>
          <p:cNvSpPr txBox="1"/>
          <p:nvPr/>
        </p:nvSpPr>
        <p:spPr>
          <a:xfrm>
            <a:off x="781235" y="1689091"/>
            <a:ext cx="2769833" cy="369332"/>
          </a:xfrm>
          <a:prstGeom prst="rect">
            <a:avLst/>
          </a:prstGeom>
          <a:noFill/>
        </p:spPr>
        <p:txBody>
          <a:bodyPr wrap="square" rtlCol="0">
            <a:spAutoFit/>
          </a:bodyPr>
          <a:lstStyle/>
          <a:p>
            <a:r>
              <a:rPr lang="en-US" dirty="0"/>
              <a:t>2</a:t>
            </a:r>
            <a:r>
              <a:rPr lang="en-US" baseline="30000" dirty="0"/>
              <a:t>nd</a:t>
            </a:r>
            <a:r>
              <a:rPr lang="en-US" dirty="0"/>
              <a:t> Grade TPRI</a:t>
            </a:r>
          </a:p>
        </p:txBody>
      </p:sp>
      <p:pic>
        <p:nvPicPr>
          <p:cNvPr id="10" name="Picture 9">
            <a:extLst>
              <a:ext uri="{FF2B5EF4-FFF2-40B4-BE49-F238E27FC236}">
                <a16:creationId xmlns:a16="http://schemas.microsoft.com/office/drawing/2014/main" id="{68A983A5-437D-41C1-9F8E-1E12DD13E7AF}"/>
              </a:ext>
            </a:extLst>
          </p:cNvPr>
          <p:cNvPicPr>
            <a:picLocks noChangeAspect="1"/>
          </p:cNvPicPr>
          <p:nvPr/>
        </p:nvPicPr>
        <p:blipFill rotWithShape="1">
          <a:blip r:embed="rId3"/>
          <a:srcRect l="32767" t="15663" r="23398" b="51845"/>
          <a:stretch/>
        </p:blipFill>
        <p:spPr>
          <a:xfrm>
            <a:off x="1029808" y="2171534"/>
            <a:ext cx="9934114" cy="4141963"/>
          </a:xfrm>
          <a:prstGeom prst="rect">
            <a:avLst/>
          </a:prstGeom>
        </p:spPr>
      </p:pic>
    </p:spTree>
    <p:extLst>
      <p:ext uri="{BB962C8B-B14F-4D97-AF65-F5344CB8AC3E}">
        <p14:creationId xmlns:p14="http://schemas.microsoft.com/office/powerpoint/2010/main" val="978130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22</a:t>
            </a:fld>
            <a:endParaRPr lang="en-US"/>
          </a:p>
        </p:txBody>
      </p:sp>
      <p:sp>
        <p:nvSpPr>
          <p:cNvPr id="12" name="TextBox 11">
            <a:extLst>
              <a:ext uri="{FF2B5EF4-FFF2-40B4-BE49-F238E27FC236}">
                <a16:creationId xmlns:a16="http://schemas.microsoft.com/office/drawing/2014/main" id="{B0C9FA68-D00D-4D86-B17E-F6AB4EF46273}"/>
              </a:ext>
            </a:extLst>
          </p:cNvPr>
          <p:cNvSpPr txBox="1"/>
          <p:nvPr/>
        </p:nvSpPr>
        <p:spPr>
          <a:xfrm>
            <a:off x="781235" y="1689091"/>
            <a:ext cx="2769833" cy="369332"/>
          </a:xfrm>
          <a:prstGeom prst="rect">
            <a:avLst/>
          </a:prstGeom>
          <a:noFill/>
        </p:spPr>
        <p:txBody>
          <a:bodyPr wrap="square" rtlCol="0">
            <a:spAutoFit/>
          </a:bodyPr>
          <a:lstStyle/>
          <a:p>
            <a:r>
              <a:rPr lang="en-US" dirty="0"/>
              <a:t>2</a:t>
            </a:r>
            <a:r>
              <a:rPr lang="en-US" baseline="30000" dirty="0"/>
              <a:t>nd</a:t>
            </a:r>
            <a:r>
              <a:rPr lang="en-US" dirty="0"/>
              <a:t> Grade </a:t>
            </a:r>
            <a:r>
              <a:rPr lang="en-US" dirty="0" err="1"/>
              <a:t>Tejas</a:t>
            </a:r>
            <a:r>
              <a:rPr lang="en-US" dirty="0"/>
              <a:t> Lee</a:t>
            </a:r>
          </a:p>
        </p:txBody>
      </p:sp>
      <p:pic>
        <p:nvPicPr>
          <p:cNvPr id="3" name="Picture 2">
            <a:extLst>
              <a:ext uri="{FF2B5EF4-FFF2-40B4-BE49-F238E27FC236}">
                <a16:creationId xmlns:a16="http://schemas.microsoft.com/office/drawing/2014/main" id="{2759172D-0A43-4539-8FB6-D1F9D0BF80B8}"/>
              </a:ext>
            </a:extLst>
          </p:cNvPr>
          <p:cNvPicPr>
            <a:picLocks noChangeAspect="1"/>
          </p:cNvPicPr>
          <p:nvPr/>
        </p:nvPicPr>
        <p:blipFill rotWithShape="1">
          <a:blip r:embed="rId3"/>
          <a:srcRect l="34442" t="16052" r="23398" b="52491"/>
          <a:stretch/>
        </p:blipFill>
        <p:spPr>
          <a:xfrm>
            <a:off x="1003176" y="2105528"/>
            <a:ext cx="9765437" cy="4098450"/>
          </a:xfrm>
          <a:prstGeom prst="rect">
            <a:avLst/>
          </a:prstGeom>
        </p:spPr>
      </p:pic>
    </p:spTree>
    <p:extLst>
      <p:ext uri="{BB962C8B-B14F-4D97-AF65-F5344CB8AC3E}">
        <p14:creationId xmlns:p14="http://schemas.microsoft.com/office/powerpoint/2010/main" val="1503869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vert="horz" lIns="91440" tIns="45720" rIns="91440" bIns="45720" rtlCol="0" anchor="t">
            <a:normAutofit/>
          </a:bodyPr>
          <a:lstStyle/>
          <a:p>
            <a:pPr marL="0" indent="0">
              <a:buNone/>
            </a:pPr>
            <a:r>
              <a:rPr lang="en-US" sz="1400" b="1" dirty="0"/>
              <a:t>Demographics</a:t>
            </a:r>
          </a:p>
          <a:p>
            <a:pPr marL="0" indent="0">
              <a:buNone/>
            </a:pPr>
            <a:r>
              <a:rPr lang="en-US" sz="1400" b="1" dirty="0"/>
              <a:t>Demographics Summary</a:t>
            </a:r>
            <a:endParaRPr lang="en-US" sz="1400" b="1" dirty="0">
              <a:cs typeface="Calibri"/>
            </a:endParaRPr>
          </a:p>
          <a:p>
            <a:pPr marL="0" indent="0">
              <a:buNone/>
            </a:pPr>
            <a:r>
              <a:rPr lang="en-US" sz="1400" b="1" dirty="0"/>
              <a:t>Special Education:</a:t>
            </a:r>
            <a:endParaRPr lang="en-US" sz="1400" b="1" dirty="0">
              <a:cs typeface="Calibri"/>
            </a:endParaRPr>
          </a:p>
          <a:p>
            <a:pPr marL="0" indent="0">
              <a:buNone/>
            </a:pPr>
            <a:r>
              <a:rPr lang="en-US" sz="1200" dirty="0"/>
              <a:t>The following sources from across the our campus were used to review the Special Education data by the Campus Performance Objective Council: State of Texas Assessments of Academic Readiness (STAAR) results, Performance Based Monitoring Assessment System (PBMAS) indicators to determine strengths and needs of our Special Education students. </a:t>
            </a:r>
          </a:p>
          <a:p>
            <a:pPr marL="0" indent="0">
              <a:buNone/>
            </a:pPr>
            <a:r>
              <a:rPr lang="en-US" sz="1200" b="1" dirty="0"/>
              <a:t>Needs:</a:t>
            </a:r>
            <a:endParaRPr lang="en-US" sz="1200" b="1" dirty="0">
              <a:cs typeface="Calibri"/>
            </a:endParaRPr>
          </a:p>
          <a:p>
            <a:pPr marL="0" indent="0">
              <a:buNone/>
            </a:pPr>
            <a:r>
              <a:rPr lang="en-US" sz="1200" dirty="0"/>
              <a:t>As evidenced in the STAAR assessments , the results show an achievement Meets level gap as follows:</a:t>
            </a:r>
            <a:endParaRPr lang="en-US" sz="1200" dirty="0">
              <a:cs typeface="Calibri"/>
            </a:endParaRPr>
          </a:p>
          <a:p>
            <a:r>
              <a:rPr lang="en-US" sz="1200" dirty="0"/>
              <a:t>In Reading, the achievement gap between Sp. Ed. and All students 2018-2019 is 12%.</a:t>
            </a:r>
          </a:p>
          <a:p>
            <a:r>
              <a:rPr lang="en-US" sz="1200" dirty="0"/>
              <a:t>In Mathematics, the achievement gap between Sp. Ed. and All students 2018-2019 is 26%.</a:t>
            </a:r>
          </a:p>
          <a:p>
            <a:r>
              <a:rPr lang="en-US" sz="1200" dirty="0"/>
              <a:t>In Writing, the achievement gap between Sp. Ed. and All students 2018-2019 is 42%.</a:t>
            </a:r>
          </a:p>
          <a:p>
            <a:pPr marL="0" indent="0">
              <a:buNone/>
            </a:pPr>
            <a:r>
              <a:rPr lang="en-US" sz="1200" b="1" dirty="0"/>
              <a:t>Strengths:</a:t>
            </a:r>
            <a:endParaRPr lang="en-US" sz="1200" b="1" dirty="0">
              <a:cs typeface="Calibri"/>
            </a:endParaRPr>
          </a:p>
          <a:p>
            <a:pPr marL="0" indent="0">
              <a:buNone/>
            </a:pPr>
            <a:r>
              <a:rPr lang="en-US" sz="1200" dirty="0"/>
              <a:t>In Science, the achievement growth between Sp. Ed. and All students 2018-2019 is  2%.</a:t>
            </a:r>
          </a:p>
          <a:p>
            <a:endParaRPr lang="en-US" sz="1200" dirty="0"/>
          </a:p>
          <a:p>
            <a:pPr marL="0" indent="0">
              <a:buNone/>
            </a:pPr>
            <a:r>
              <a:rPr lang="en-US" sz="1200" b="1" dirty="0"/>
              <a:t>Personnel Needs:</a:t>
            </a:r>
            <a:endParaRPr lang="en-US" sz="1200" b="1" dirty="0">
              <a:cs typeface="Calibri"/>
            </a:endParaRPr>
          </a:p>
          <a:p>
            <a:pPr marL="0" indent="0">
              <a:buNone/>
            </a:pPr>
            <a:r>
              <a:rPr lang="en-US" sz="1200" dirty="0"/>
              <a:t>Escobar Elementary  must work closely with the Human Resource Department to ensure that our campus hires highly qualified teachers and instructional assistants are recruited, hired, and placed in the appropriate educational setting and to implement the inclusion model effectively.</a:t>
            </a:r>
            <a:endParaRPr lang="en-US" sz="1200" dirty="0">
              <a:cs typeface="Calibri"/>
            </a:endParaRPr>
          </a:p>
        </p:txBody>
      </p:sp>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23</a:t>
            </a:fld>
            <a:endParaRPr lang="en-US"/>
          </a:p>
        </p:txBody>
      </p:sp>
    </p:spTree>
    <p:extLst>
      <p:ext uri="{BB962C8B-B14F-4D97-AF65-F5344CB8AC3E}">
        <p14:creationId xmlns:p14="http://schemas.microsoft.com/office/powerpoint/2010/main" val="1047731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vert="horz" lIns="91440" tIns="45720" rIns="91440" bIns="45720" rtlCol="0" anchor="t">
            <a:normAutofit lnSpcReduction="10000"/>
          </a:bodyPr>
          <a:lstStyle/>
          <a:p>
            <a:pPr marL="0" indent="0">
              <a:buNone/>
            </a:pPr>
            <a:r>
              <a:rPr lang="en-US" sz="1400" b="1" dirty="0"/>
              <a:t>Demographics</a:t>
            </a:r>
          </a:p>
          <a:p>
            <a:pPr marL="0" indent="0">
              <a:buNone/>
            </a:pPr>
            <a:r>
              <a:rPr lang="en-US" sz="1400" b="1" dirty="0"/>
              <a:t>Demographics Summary</a:t>
            </a:r>
            <a:endParaRPr lang="en-US" sz="1400" b="1" dirty="0">
              <a:cs typeface="Calibri"/>
            </a:endParaRPr>
          </a:p>
          <a:p>
            <a:pPr marL="0" indent="0">
              <a:buNone/>
            </a:pPr>
            <a:r>
              <a:rPr lang="en-US" sz="1400" b="1" dirty="0"/>
              <a:t>Continuously Enrolled:</a:t>
            </a:r>
            <a:endParaRPr lang="en-US" sz="1400" b="1" dirty="0">
              <a:cs typeface="Calibri"/>
            </a:endParaRPr>
          </a:p>
          <a:p>
            <a:pPr marL="0" indent="0">
              <a:buNone/>
            </a:pPr>
            <a:r>
              <a:rPr lang="en-US" sz="1200" dirty="0"/>
              <a:t>The following sources from across the our campus were used to review the Continuously Enrolled data by the Campus Performance Objective Council: State of Texas Assessments of Academic Readiness (STAAR) results, Performance Based Monitoring Assessment System (PBMAS) indicators to determine strengths and needs of our Continuously Enrolled students. </a:t>
            </a:r>
          </a:p>
          <a:p>
            <a:pPr marL="0" indent="0">
              <a:buNone/>
            </a:pPr>
            <a:r>
              <a:rPr lang="en-US" sz="1200" b="1" dirty="0"/>
              <a:t>Needs:</a:t>
            </a:r>
            <a:endParaRPr lang="en-US" sz="1200" b="1" dirty="0">
              <a:cs typeface="Calibri"/>
            </a:endParaRPr>
          </a:p>
          <a:p>
            <a:pPr marL="0" indent="0">
              <a:buNone/>
            </a:pPr>
            <a:r>
              <a:rPr lang="en-US" sz="1200" dirty="0"/>
              <a:t>As evidenced in the STAAR assessments , the results show an achievement Meets level gap as follows:</a:t>
            </a:r>
            <a:endParaRPr lang="en-US" sz="1200" dirty="0">
              <a:cs typeface="Calibri"/>
            </a:endParaRPr>
          </a:p>
          <a:p>
            <a:r>
              <a:rPr lang="en-US" sz="1200" dirty="0"/>
              <a:t>In Reading, the achievement gap between Continuously Enrolled . and All students 2018-2019 is 2%.</a:t>
            </a:r>
          </a:p>
          <a:p>
            <a:r>
              <a:rPr lang="en-US" sz="1200" dirty="0"/>
              <a:t>In Writing, the achievement gap between Continuously Enrolled . and All students 2018-2019 is 2%.</a:t>
            </a:r>
          </a:p>
          <a:p>
            <a:pPr marL="0" indent="0">
              <a:buNone/>
            </a:pPr>
            <a:r>
              <a:rPr lang="en-US" sz="1200" b="1" dirty="0"/>
              <a:t>Strengths:</a:t>
            </a:r>
          </a:p>
          <a:p>
            <a:r>
              <a:rPr lang="en-US" sz="1200" dirty="0"/>
              <a:t>In Mathematics, there was no achievement gap between Continuously Enrolled  and All students 2018-2019</a:t>
            </a:r>
          </a:p>
          <a:p>
            <a:r>
              <a:rPr lang="en-US" sz="1200" dirty="0"/>
              <a:t>In Science, the achievement growth between Continuously Enrolled and All students 2018-2019 is 1%.</a:t>
            </a:r>
          </a:p>
          <a:p>
            <a:pPr marL="0" indent="0">
              <a:buNone/>
            </a:pPr>
            <a:endParaRPr lang="en-US" sz="1200" b="1" dirty="0">
              <a:cs typeface="Calibri"/>
            </a:endParaRPr>
          </a:p>
          <a:p>
            <a:pPr marL="0" indent="0">
              <a:buNone/>
            </a:pPr>
            <a:endParaRPr lang="en-US" sz="1200" dirty="0"/>
          </a:p>
          <a:p>
            <a:endParaRPr lang="en-US" sz="1200" dirty="0"/>
          </a:p>
          <a:p>
            <a:pPr marL="0" indent="0">
              <a:buNone/>
            </a:pPr>
            <a:r>
              <a:rPr lang="en-US" sz="1200" b="1" dirty="0"/>
              <a:t>Personnel Needs:</a:t>
            </a:r>
            <a:endParaRPr lang="en-US" sz="1200" b="1" dirty="0">
              <a:cs typeface="Calibri"/>
            </a:endParaRPr>
          </a:p>
          <a:p>
            <a:pPr marL="0" indent="0">
              <a:buNone/>
            </a:pPr>
            <a:r>
              <a:rPr lang="en-US" sz="1200" dirty="0"/>
              <a:t>Escobar Elementary  must work closely with the Human Resource Department to ensure that our campus hires highly qualified teachers and instructional assistants are recruited, hired, and placed in the appropriate educational setting and to implement the inclusion model effectively.</a:t>
            </a:r>
            <a:endParaRPr lang="en-US" sz="1200" dirty="0">
              <a:cs typeface="Calibri"/>
            </a:endParaRPr>
          </a:p>
        </p:txBody>
      </p:sp>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24</a:t>
            </a:fld>
            <a:endParaRPr lang="en-US"/>
          </a:p>
        </p:txBody>
      </p:sp>
    </p:spTree>
    <p:extLst>
      <p:ext uri="{BB962C8B-B14F-4D97-AF65-F5344CB8AC3E}">
        <p14:creationId xmlns:p14="http://schemas.microsoft.com/office/powerpoint/2010/main" val="2258795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vert="horz" lIns="91440" tIns="45720" rIns="91440" bIns="45720" rtlCol="0" anchor="t">
            <a:normAutofit lnSpcReduction="10000"/>
          </a:bodyPr>
          <a:lstStyle/>
          <a:p>
            <a:pPr marL="0" indent="0">
              <a:buNone/>
            </a:pPr>
            <a:r>
              <a:rPr lang="en-US" sz="1400" b="1" dirty="0"/>
              <a:t>Demographics</a:t>
            </a:r>
          </a:p>
          <a:p>
            <a:pPr marL="0" indent="0">
              <a:buNone/>
            </a:pPr>
            <a:r>
              <a:rPr lang="en-US" sz="1400" b="1" dirty="0"/>
              <a:t>Demographics Summary</a:t>
            </a:r>
            <a:endParaRPr lang="en-US" sz="1400" b="1" dirty="0">
              <a:cs typeface="Calibri"/>
            </a:endParaRPr>
          </a:p>
          <a:p>
            <a:pPr marL="0" indent="0">
              <a:buNone/>
            </a:pPr>
            <a:r>
              <a:rPr lang="en-US" sz="1400" b="1" dirty="0"/>
              <a:t>Non-Continuously Enrolled:</a:t>
            </a:r>
            <a:endParaRPr lang="en-US" sz="1400" b="1" dirty="0">
              <a:cs typeface="Calibri"/>
            </a:endParaRPr>
          </a:p>
          <a:p>
            <a:pPr marL="0" indent="0">
              <a:buNone/>
            </a:pPr>
            <a:r>
              <a:rPr lang="en-US" sz="1200" dirty="0"/>
              <a:t>The following sources from across the our campus were used to review the Non-Continuously Enrolled data by the Campus Performance Objective Council: State of Texas Assessments of Academic Readiness (STAAR) results, Performance Based Monitoring Assessment System (PBMAS) indicators to determine strengths and needs of our Non-Continuously Enrolled students. </a:t>
            </a:r>
          </a:p>
          <a:p>
            <a:pPr marL="0" indent="0">
              <a:buNone/>
            </a:pPr>
            <a:r>
              <a:rPr lang="en-US" sz="1200" b="1" dirty="0"/>
              <a:t>Needs:</a:t>
            </a:r>
            <a:endParaRPr lang="en-US" sz="1200" b="1" dirty="0">
              <a:cs typeface="Calibri"/>
            </a:endParaRPr>
          </a:p>
          <a:p>
            <a:pPr marL="0" indent="0">
              <a:buNone/>
            </a:pPr>
            <a:r>
              <a:rPr lang="en-US" sz="1200" dirty="0"/>
              <a:t>As evidenced in the STAAR assessments , the results show an achievement Meets level gap as follows:</a:t>
            </a:r>
            <a:endParaRPr lang="en-US" sz="1200" dirty="0">
              <a:cs typeface="Calibri"/>
            </a:endParaRPr>
          </a:p>
          <a:p>
            <a:r>
              <a:rPr lang="en-US" sz="1200" dirty="0"/>
              <a:t>In Mathematics, the achievement gap between Non-Continuously Enrolled and All students 2018-2019 is 3%.</a:t>
            </a:r>
          </a:p>
          <a:p>
            <a:r>
              <a:rPr lang="en-US" sz="1200" dirty="0"/>
              <a:t>In Science, the achievement gap between Non-Continuously Enrolled and All students 2018-2019 is 6%.</a:t>
            </a:r>
          </a:p>
          <a:p>
            <a:pPr marL="0" indent="0">
              <a:buNone/>
            </a:pPr>
            <a:r>
              <a:rPr lang="en-US" sz="1200" b="1" dirty="0"/>
              <a:t>Strengths:</a:t>
            </a:r>
          </a:p>
          <a:p>
            <a:r>
              <a:rPr lang="en-US" sz="1200" dirty="0"/>
              <a:t>In Reading, the achievement growth between Non-Continuously Enrolled  and All students 2018-2019 is 7%.</a:t>
            </a:r>
          </a:p>
          <a:p>
            <a:r>
              <a:rPr lang="en-US" sz="1200" dirty="0"/>
              <a:t>In Writing, the achievement growth between Non-Continuously Enrolled and All students 2018-2019 is 5%.</a:t>
            </a:r>
          </a:p>
          <a:p>
            <a:pPr marL="0" indent="0">
              <a:buNone/>
            </a:pPr>
            <a:endParaRPr lang="en-US" sz="1200" b="1" dirty="0">
              <a:cs typeface="Calibri"/>
            </a:endParaRPr>
          </a:p>
          <a:p>
            <a:pPr marL="0" indent="0">
              <a:buNone/>
            </a:pPr>
            <a:endParaRPr lang="en-US" sz="1200" dirty="0"/>
          </a:p>
          <a:p>
            <a:endParaRPr lang="en-US" sz="1200" dirty="0"/>
          </a:p>
          <a:p>
            <a:pPr marL="0" indent="0">
              <a:buNone/>
            </a:pPr>
            <a:r>
              <a:rPr lang="en-US" sz="1200" b="1" dirty="0"/>
              <a:t>Personnel Needs:</a:t>
            </a:r>
            <a:endParaRPr lang="en-US" sz="1200" b="1" dirty="0">
              <a:cs typeface="Calibri"/>
            </a:endParaRPr>
          </a:p>
          <a:p>
            <a:pPr marL="0" indent="0">
              <a:buNone/>
            </a:pPr>
            <a:r>
              <a:rPr lang="en-US" sz="1200" dirty="0"/>
              <a:t>Escobar Elementary  must work closely with the Human Resource Department to ensure that our campus hires highly qualified teachers and instructional assistants are recruited, hired, and placed in the appropriate educational setting and to implement the inclusion model effectively.</a:t>
            </a:r>
            <a:endParaRPr lang="en-US" sz="1200" dirty="0">
              <a:cs typeface="Calibri"/>
            </a:endParaRPr>
          </a:p>
        </p:txBody>
      </p:sp>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25</a:t>
            </a:fld>
            <a:endParaRPr lang="en-US"/>
          </a:p>
        </p:txBody>
      </p:sp>
    </p:spTree>
    <p:extLst>
      <p:ext uri="{BB962C8B-B14F-4D97-AF65-F5344CB8AC3E}">
        <p14:creationId xmlns:p14="http://schemas.microsoft.com/office/powerpoint/2010/main" val="1759380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vert="horz" lIns="91440" tIns="45720" rIns="91440" bIns="45720" rtlCol="0" anchor="t">
            <a:normAutofit lnSpcReduction="10000"/>
          </a:bodyPr>
          <a:lstStyle/>
          <a:p>
            <a:pPr marL="0" indent="0">
              <a:buNone/>
            </a:pPr>
            <a:r>
              <a:rPr lang="en-US" sz="1400" b="1" dirty="0"/>
              <a:t>Demographics</a:t>
            </a:r>
          </a:p>
          <a:p>
            <a:pPr marL="0" indent="0">
              <a:buNone/>
            </a:pPr>
            <a:r>
              <a:rPr lang="en-US" sz="1400" b="1" dirty="0"/>
              <a:t>Demographics Summary</a:t>
            </a:r>
            <a:endParaRPr lang="en-US" sz="1400" b="1" dirty="0">
              <a:cs typeface="Calibri"/>
            </a:endParaRPr>
          </a:p>
          <a:p>
            <a:pPr marL="0" indent="0">
              <a:buNone/>
            </a:pPr>
            <a:r>
              <a:rPr lang="en-US" sz="1400" b="1" dirty="0"/>
              <a:t>Economically Disadvantage:</a:t>
            </a:r>
            <a:endParaRPr lang="en-US" sz="1400" b="1" dirty="0">
              <a:cs typeface="Calibri"/>
            </a:endParaRPr>
          </a:p>
          <a:p>
            <a:pPr marL="0" indent="0">
              <a:buNone/>
            </a:pPr>
            <a:r>
              <a:rPr lang="en-US" sz="1200" dirty="0"/>
              <a:t>The following sources from across the our campus were used to review the Economically Disadvantage data by the Campus Performance Objective Council: State of Texas Assessments of Academic Readiness (STAAR) results, Performance Based Monitoring Assessment System (PBMAS) indicators to determine strengths and needs of our Economically Disadvantage students. </a:t>
            </a:r>
          </a:p>
          <a:p>
            <a:pPr marL="0" indent="0">
              <a:buNone/>
            </a:pPr>
            <a:r>
              <a:rPr lang="en-US" sz="1200" b="1" dirty="0"/>
              <a:t>Needs:</a:t>
            </a:r>
            <a:endParaRPr lang="en-US" sz="1200" b="1" dirty="0">
              <a:cs typeface="Calibri"/>
            </a:endParaRPr>
          </a:p>
          <a:p>
            <a:pPr marL="0" indent="0">
              <a:buNone/>
            </a:pPr>
            <a:r>
              <a:rPr lang="en-US" sz="1200" dirty="0"/>
              <a:t>As evidenced in the STAAR assessments , the results show an achievement Meets level gap as follows:</a:t>
            </a:r>
          </a:p>
          <a:p>
            <a:r>
              <a:rPr lang="en-US" sz="1200" dirty="0"/>
              <a:t>In Reading, the achievement gap between Economically Disadvantage and All students 2018-2019 is 2%</a:t>
            </a:r>
            <a:endParaRPr lang="en-US" sz="1200" dirty="0">
              <a:cs typeface="Calibri"/>
            </a:endParaRPr>
          </a:p>
          <a:p>
            <a:r>
              <a:rPr lang="en-US" sz="1200" dirty="0"/>
              <a:t>In Mathematics, the achievement gap between Economically Disadvantage Enrolled and All students 2018-2019 is 2%</a:t>
            </a:r>
          </a:p>
          <a:p>
            <a:r>
              <a:rPr lang="en-US" sz="1200" dirty="0"/>
              <a:t>In Science, the achievement gap between Economically Disadvantage and All students 2018-2019 is 3%.</a:t>
            </a:r>
          </a:p>
          <a:p>
            <a:pPr marL="0" indent="0">
              <a:buNone/>
            </a:pPr>
            <a:r>
              <a:rPr lang="en-US" sz="1200" b="1" dirty="0"/>
              <a:t>Strengths:</a:t>
            </a:r>
          </a:p>
          <a:p>
            <a:r>
              <a:rPr lang="en-US" sz="1200" dirty="0"/>
              <a:t>In Writing, the achievement growth between Economically Disadvantage and All students 2018-2019 is 1%.</a:t>
            </a:r>
          </a:p>
          <a:p>
            <a:pPr marL="0" indent="0">
              <a:buNone/>
            </a:pPr>
            <a:endParaRPr lang="en-US" sz="1200" b="1" dirty="0">
              <a:cs typeface="Calibri"/>
            </a:endParaRPr>
          </a:p>
          <a:p>
            <a:pPr marL="0" indent="0">
              <a:buNone/>
            </a:pPr>
            <a:endParaRPr lang="en-US" sz="1200" dirty="0"/>
          </a:p>
          <a:p>
            <a:endParaRPr lang="en-US" sz="1200" dirty="0"/>
          </a:p>
          <a:p>
            <a:pPr marL="0" indent="0">
              <a:buNone/>
            </a:pPr>
            <a:r>
              <a:rPr lang="en-US" sz="1200" b="1" dirty="0"/>
              <a:t>Personnel Needs:</a:t>
            </a:r>
            <a:endParaRPr lang="en-US" sz="1200" b="1" dirty="0">
              <a:cs typeface="Calibri"/>
            </a:endParaRPr>
          </a:p>
          <a:p>
            <a:pPr marL="0" indent="0">
              <a:buNone/>
            </a:pPr>
            <a:r>
              <a:rPr lang="en-US" sz="1200" dirty="0"/>
              <a:t>Escobar Elementary  must work closely with the Human Resource Department to ensure that our campus hires highly qualified teachers and instructional assistants are recruited, hired, and placed in the appropriate educational setting and to implement the inclusion model effectively.</a:t>
            </a:r>
            <a:endParaRPr lang="en-US" sz="1200" dirty="0">
              <a:cs typeface="Calibri"/>
            </a:endParaRPr>
          </a:p>
        </p:txBody>
      </p:sp>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26</a:t>
            </a:fld>
            <a:endParaRPr lang="en-US"/>
          </a:p>
        </p:txBody>
      </p:sp>
    </p:spTree>
    <p:extLst>
      <p:ext uri="{BB962C8B-B14F-4D97-AF65-F5344CB8AC3E}">
        <p14:creationId xmlns:p14="http://schemas.microsoft.com/office/powerpoint/2010/main" val="2660521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vert="horz" lIns="91440" tIns="45720" rIns="91440" bIns="45720" rtlCol="0" anchor="t">
            <a:normAutofit lnSpcReduction="10000"/>
          </a:bodyPr>
          <a:lstStyle/>
          <a:p>
            <a:pPr marL="0" indent="0">
              <a:buNone/>
            </a:pPr>
            <a:r>
              <a:rPr lang="en-US" sz="1400" b="1" dirty="0"/>
              <a:t>Demographics</a:t>
            </a:r>
          </a:p>
          <a:p>
            <a:pPr marL="0" indent="0">
              <a:buNone/>
            </a:pPr>
            <a:r>
              <a:rPr lang="en-US" sz="1400" b="1" dirty="0"/>
              <a:t>Demographics Summary</a:t>
            </a:r>
            <a:endParaRPr lang="en-US" sz="1400" b="1" dirty="0">
              <a:cs typeface="Calibri"/>
            </a:endParaRPr>
          </a:p>
          <a:p>
            <a:pPr marL="0" indent="0">
              <a:buNone/>
            </a:pPr>
            <a:r>
              <a:rPr lang="en-US" sz="1400" b="1" dirty="0"/>
              <a:t>English Learners:</a:t>
            </a:r>
            <a:endParaRPr lang="en-US" sz="1400" b="1" dirty="0">
              <a:cs typeface="Calibri"/>
            </a:endParaRPr>
          </a:p>
          <a:p>
            <a:pPr marL="0" indent="0">
              <a:buNone/>
            </a:pPr>
            <a:r>
              <a:rPr lang="en-US" sz="1200" dirty="0"/>
              <a:t>The following sources from across the our campus were used to review the English Learners data by the Campus Performance Objective Council: State of Texas Assessments of Academic Readiness (STAAR) results, Performance Based Monitoring Assessment System (PBMAS) indicators to determine strengths and needs of our English Learners students. </a:t>
            </a:r>
          </a:p>
          <a:p>
            <a:pPr marL="0" indent="0">
              <a:buNone/>
            </a:pPr>
            <a:r>
              <a:rPr lang="en-US" sz="1200" b="1" dirty="0"/>
              <a:t>Needs:</a:t>
            </a:r>
            <a:endParaRPr lang="en-US" sz="1200" b="1" dirty="0">
              <a:cs typeface="Calibri"/>
            </a:endParaRPr>
          </a:p>
          <a:p>
            <a:pPr marL="0" indent="0">
              <a:buNone/>
            </a:pPr>
            <a:r>
              <a:rPr lang="en-US" sz="1200" dirty="0"/>
              <a:t>As evidenced in the STAAR assessments , the results show an achievement Meets level gap as follows:</a:t>
            </a:r>
            <a:endParaRPr lang="en-US" sz="1200" dirty="0">
              <a:cs typeface="Calibri"/>
            </a:endParaRPr>
          </a:p>
          <a:p>
            <a:r>
              <a:rPr lang="en-US" sz="1200" dirty="0"/>
              <a:t>None</a:t>
            </a:r>
          </a:p>
          <a:p>
            <a:pPr marL="0" indent="0">
              <a:buNone/>
            </a:pPr>
            <a:r>
              <a:rPr lang="en-US" sz="1200" b="1" dirty="0"/>
              <a:t>Strengths:</a:t>
            </a:r>
          </a:p>
          <a:p>
            <a:r>
              <a:rPr lang="en-US" sz="1200" dirty="0"/>
              <a:t>In Reading, the achievement growth between Non-Continuously Enrolled  and All students 2018-2019 is 5%.</a:t>
            </a:r>
          </a:p>
          <a:p>
            <a:r>
              <a:rPr lang="en-US" sz="1200" dirty="0"/>
              <a:t>In Mathematics, the achievement growth between Economically Disadvantage Enrolled and All students 2018-2019 is 4%</a:t>
            </a:r>
          </a:p>
          <a:p>
            <a:r>
              <a:rPr lang="en-US" sz="1200" dirty="0"/>
              <a:t>In Writing, the achievement growth between Non-Continuously Enrolled and All students 2018-2019 is 8%.</a:t>
            </a:r>
          </a:p>
          <a:p>
            <a:r>
              <a:rPr lang="en-US" sz="1200" dirty="0"/>
              <a:t>In Science, the achievement growth between Economically Disadvantage and All students 2018-2019 is 2%.</a:t>
            </a:r>
          </a:p>
          <a:p>
            <a:pPr marL="0" indent="0">
              <a:buNone/>
            </a:pPr>
            <a:endParaRPr lang="en-US" sz="1200" dirty="0"/>
          </a:p>
          <a:p>
            <a:endParaRPr lang="en-US" sz="1200" dirty="0"/>
          </a:p>
          <a:p>
            <a:pPr marL="0" indent="0">
              <a:buNone/>
            </a:pPr>
            <a:r>
              <a:rPr lang="en-US" sz="1200" b="1" dirty="0"/>
              <a:t>Personnel Needs:</a:t>
            </a:r>
            <a:endParaRPr lang="en-US" sz="1200" b="1" dirty="0">
              <a:cs typeface="Calibri"/>
            </a:endParaRPr>
          </a:p>
          <a:p>
            <a:pPr marL="0" indent="0">
              <a:buNone/>
            </a:pPr>
            <a:r>
              <a:rPr lang="en-US" sz="1200" dirty="0"/>
              <a:t>Escobar Elementary  must work closely with the Human Resource Department to ensure that our campus hires highly qualified teachers and instructional assistants are recruited, hired, and placed in the appropriate educational setting and to implement the inclusion model effectively.</a:t>
            </a:r>
            <a:endParaRPr lang="en-US" sz="1200" dirty="0">
              <a:cs typeface="Calibri"/>
            </a:endParaRPr>
          </a:p>
        </p:txBody>
      </p:sp>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27</a:t>
            </a:fld>
            <a:endParaRPr lang="en-US"/>
          </a:p>
        </p:txBody>
      </p:sp>
    </p:spTree>
    <p:extLst>
      <p:ext uri="{BB962C8B-B14F-4D97-AF65-F5344CB8AC3E}">
        <p14:creationId xmlns:p14="http://schemas.microsoft.com/office/powerpoint/2010/main" val="2206219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322" y="-51371"/>
            <a:ext cx="10515600" cy="297026"/>
          </a:xfrm>
        </p:spPr>
        <p:txBody>
          <a:bodyPr>
            <a:normAutofit/>
          </a:bodyPr>
          <a:lstStyle/>
          <a:p>
            <a:r>
              <a:rPr lang="en-US" sz="1400" b="1" dirty="0"/>
              <a:t>Comprehensive Needs Assessment:  Goal 1-4 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239733562"/>
              </p:ext>
            </p:extLst>
          </p:nvPr>
        </p:nvGraphicFramePr>
        <p:xfrm>
          <a:off x="338553" y="297026"/>
          <a:ext cx="11558581" cy="6413189"/>
        </p:xfrm>
        <a:graphic>
          <a:graphicData uri="http://schemas.openxmlformats.org/drawingml/2006/table">
            <a:tbl>
              <a:tblPr firstRow="1" bandRow="1">
                <a:tableStyleId>{5940675A-B579-460E-94D1-54222C63F5DA}</a:tableStyleId>
              </a:tblPr>
              <a:tblGrid>
                <a:gridCol w="991378">
                  <a:extLst>
                    <a:ext uri="{9D8B030D-6E8A-4147-A177-3AD203B41FA5}">
                      <a16:colId xmlns:a16="http://schemas.microsoft.com/office/drawing/2014/main" val="20000"/>
                    </a:ext>
                  </a:extLst>
                </a:gridCol>
                <a:gridCol w="2438514">
                  <a:extLst>
                    <a:ext uri="{9D8B030D-6E8A-4147-A177-3AD203B41FA5}">
                      <a16:colId xmlns:a16="http://schemas.microsoft.com/office/drawing/2014/main" val="20001"/>
                    </a:ext>
                  </a:extLst>
                </a:gridCol>
                <a:gridCol w="2439688">
                  <a:extLst>
                    <a:ext uri="{9D8B030D-6E8A-4147-A177-3AD203B41FA5}">
                      <a16:colId xmlns:a16="http://schemas.microsoft.com/office/drawing/2014/main" val="20002"/>
                    </a:ext>
                  </a:extLst>
                </a:gridCol>
                <a:gridCol w="3299113">
                  <a:extLst>
                    <a:ext uri="{9D8B030D-6E8A-4147-A177-3AD203B41FA5}">
                      <a16:colId xmlns:a16="http://schemas.microsoft.com/office/drawing/2014/main" val="20003"/>
                    </a:ext>
                  </a:extLst>
                </a:gridCol>
                <a:gridCol w="2389888">
                  <a:extLst>
                    <a:ext uri="{9D8B030D-6E8A-4147-A177-3AD203B41FA5}">
                      <a16:colId xmlns:a16="http://schemas.microsoft.com/office/drawing/2014/main" val="20004"/>
                    </a:ext>
                  </a:extLst>
                </a:gridCol>
              </a:tblGrid>
              <a:tr h="307083">
                <a:tc>
                  <a:txBody>
                    <a:bodyPr/>
                    <a:lstStyle/>
                    <a:p>
                      <a:pPr algn="ctr"/>
                      <a:r>
                        <a:rPr lang="en-US" sz="1600"/>
                        <a:t>GOAL</a:t>
                      </a:r>
                    </a:p>
                  </a:txBody>
                  <a:tcPr/>
                </a:tc>
                <a:tc>
                  <a:txBody>
                    <a:bodyPr/>
                    <a:lstStyle/>
                    <a:p>
                      <a:pPr algn="ctr"/>
                      <a:r>
                        <a:rPr lang="en-US" sz="1600"/>
                        <a:t>Area Reviewed</a:t>
                      </a:r>
                    </a:p>
                  </a:txBody>
                  <a:tcPr/>
                </a:tc>
                <a:tc>
                  <a:txBody>
                    <a:bodyPr/>
                    <a:lstStyle/>
                    <a:p>
                      <a:pPr algn="ctr"/>
                      <a:r>
                        <a:rPr lang="en-US" sz="1600" dirty="0"/>
                        <a:t>Summary of Strengths</a:t>
                      </a:r>
                    </a:p>
                  </a:txBody>
                  <a:tcPr/>
                </a:tc>
                <a:tc>
                  <a:txBody>
                    <a:bodyPr/>
                    <a:lstStyle/>
                    <a:p>
                      <a:pPr algn="ctr"/>
                      <a:r>
                        <a:rPr lang="en-US" sz="1600"/>
                        <a:t>Summary of Needs</a:t>
                      </a:r>
                    </a:p>
                  </a:txBody>
                  <a:tcPr/>
                </a:tc>
                <a:tc>
                  <a:txBody>
                    <a:bodyPr/>
                    <a:lstStyle/>
                    <a:p>
                      <a:pPr algn="ctr"/>
                      <a:r>
                        <a:rPr lang="en-US" sz="1600"/>
                        <a:t>Priorities</a:t>
                      </a:r>
                    </a:p>
                  </a:txBody>
                  <a:tcPr/>
                </a:tc>
                <a:extLst>
                  <a:ext uri="{0D108BD9-81ED-4DB2-BD59-A6C34878D82A}">
                    <a16:rowId xmlns:a16="http://schemas.microsoft.com/office/drawing/2014/main" val="10000"/>
                  </a:ext>
                </a:extLst>
              </a:tr>
              <a:tr h="1619171">
                <a:tc rowSpan="3">
                  <a:txBody>
                    <a:bodyPr/>
                    <a:lstStyle/>
                    <a:p>
                      <a:pPr algn="ctr"/>
                      <a:endParaRPr lang="en-US" sz="1400"/>
                    </a:p>
                    <a:p>
                      <a:pPr lvl="0" algn="ctr">
                        <a:buNone/>
                      </a:pPr>
                      <a:endParaRPr lang="en-US" sz="1400"/>
                    </a:p>
                    <a:p>
                      <a:pPr lvl="0" algn="ctr">
                        <a:buNone/>
                      </a:pPr>
                      <a:endParaRPr lang="en-US" sz="1400"/>
                    </a:p>
                    <a:p>
                      <a:pPr lvl="0" algn="ctr">
                        <a:buNone/>
                      </a:pPr>
                      <a:endParaRPr lang="en-US" sz="1400"/>
                    </a:p>
                    <a:p>
                      <a:pPr lvl="0" algn="ctr">
                        <a:buNone/>
                      </a:pPr>
                      <a:r>
                        <a:rPr lang="en-US" sz="2800" b="1"/>
                        <a:t>1</a:t>
                      </a:r>
                    </a:p>
                    <a:p>
                      <a:pPr lvl="0" algn="ctr">
                        <a:lnSpc>
                          <a:spcPct val="100000"/>
                        </a:lnSpc>
                        <a:spcBef>
                          <a:spcPts val="0"/>
                        </a:spcBef>
                        <a:spcAft>
                          <a:spcPts val="0"/>
                        </a:spcAft>
                        <a:buNone/>
                      </a:pPr>
                      <a:r>
                        <a:rPr lang="en-US" sz="1100" b="0" i="0" u="none" strike="noStrike" noProof="0">
                          <a:latin typeface="Calibri"/>
                        </a:rPr>
                        <a:t>Student</a:t>
                      </a:r>
                      <a:r>
                        <a:rPr lang="en-US" sz="1400" b="0" i="0" u="none" strike="noStrike" noProof="0">
                          <a:latin typeface="Calibri"/>
                        </a:rPr>
                        <a:t> </a:t>
                      </a:r>
                      <a:r>
                        <a:rPr lang="en-US" sz="1100" b="0" i="0" u="none" strike="noStrike" noProof="0">
                          <a:latin typeface="Calibri"/>
                        </a:rPr>
                        <a:t>Achievement</a:t>
                      </a:r>
                    </a:p>
                    <a:p>
                      <a:pPr lvl="0" algn="ctr">
                        <a:lnSpc>
                          <a:spcPct val="100000"/>
                        </a:lnSpc>
                        <a:spcBef>
                          <a:spcPts val="0"/>
                        </a:spcBef>
                        <a:spcAft>
                          <a:spcPts val="0"/>
                        </a:spcAft>
                        <a:buNone/>
                      </a:pPr>
                      <a:endParaRPr lang="en-US" sz="1400"/>
                    </a:p>
                  </a:txBody>
                  <a:tcPr/>
                </a:tc>
                <a:tc>
                  <a:txBody>
                    <a:bodyPr/>
                    <a:lstStyle/>
                    <a:p>
                      <a:pPr algn="ctr"/>
                      <a:r>
                        <a:rPr lang="en-US" sz="1600"/>
                        <a:t>Academic Achievement</a:t>
                      </a:r>
                    </a:p>
                  </a:txBody>
                  <a:tcPr/>
                </a:tc>
                <a:tc>
                  <a:txBody>
                    <a:bodyPr/>
                    <a:lstStyle/>
                    <a:p>
                      <a:pPr marL="285750" indent="-285750" algn="l">
                        <a:buFont typeface="Arial" panose="020B0604020202020204" pitchFamily="34" charset="0"/>
                        <a:buChar char="•"/>
                      </a:pPr>
                      <a:r>
                        <a:rPr lang="en-US" sz="1000" baseline="0" dirty="0"/>
                        <a:t>3</a:t>
                      </a:r>
                      <a:r>
                        <a:rPr lang="en-US" sz="1000" baseline="30000" dirty="0"/>
                        <a:t>rd</a:t>
                      </a:r>
                      <a:r>
                        <a:rPr lang="en-US" sz="1000" baseline="0" dirty="0"/>
                        <a:t> Grade Mathematics-62</a:t>
                      </a:r>
                      <a:endParaRPr lang="en-US" dirty="0"/>
                    </a:p>
                    <a:p>
                      <a:pPr marL="285750" indent="-285750" algn="l">
                        <a:buFont typeface="Arial" panose="020B0604020202020204" pitchFamily="34" charset="0"/>
                        <a:buChar char="•"/>
                      </a:pPr>
                      <a:r>
                        <a:rPr lang="en-US" sz="1000" baseline="0" dirty="0"/>
                        <a:t>4</a:t>
                      </a:r>
                      <a:r>
                        <a:rPr lang="en-US" sz="1000" baseline="30000" dirty="0"/>
                        <a:t>th</a:t>
                      </a:r>
                      <a:r>
                        <a:rPr lang="en-US" sz="1000" baseline="0" dirty="0"/>
                        <a:t> Grade Mathematics-60</a:t>
                      </a:r>
                    </a:p>
                    <a:p>
                      <a:pPr marL="285750" indent="-285750" algn="l">
                        <a:buFont typeface="Arial" panose="020B0604020202020204" pitchFamily="34" charset="0"/>
                        <a:buChar char="•"/>
                      </a:pPr>
                      <a:r>
                        <a:rPr lang="en-US" sz="1000" baseline="0" dirty="0"/>
                        <a:t>5</a:t>
                      </a:r>
                      <a:r>
                        <a:rPr lang="en-US" sz="1000" baseline="30000" dirty="0"/>
                        <a:t>th</a:t>
                      </a:r>
                      <a:r>
                        <a:rPr lang="en-US" sz="1000" baseline="0" dirty="0"/>
                        <a:t> Grade Reading-62</a:t>
                      </a:r>
                    </a:p>
                    <a:p>
                      <a:pPr marL="285750" indent="-285750" algn="l">
                        <a:buFont typeface="Arial" panose="020B0604020202020204" pitchFamily="34" charset="0"/>
                        <a:buChar char="•"/>
                      </a:pPr>
                      <a:r>
                        <a:rPr lang="en-US" sz="1000" baseline="0" dirty="0"/>
                        <a:t>5</a:t>
                      </a:r>
                      <a:r>
                        <a:rPr lang="en-US" sz="1000" baseline="30000" dirty="0"/>
                        <a:t>th</a:t>
                      </a:r>
                      <a:r>
                        <a:rPr lang="en-US" sz="1000" baseline="0" dirty="0"/>
                        <a:t> Grade Mathematics-68</a:t>
                      </a:r>
                    </a:p>
                    <a:p>
                      <a:pPr marL="285750" lvl="0" indent="-285750" algn="l">
                        <a:buFont typeface="Arial" panose="020B0604020202020204" pitchFamily="34" charset="0"/>
                        <a:buChar char="•"/>
                      </a:pPr>
                      <a:r>
                        <a:rPr lang="en-US" sz="1000" b="0" i="0" u="none" strike="noStrike" baseline="0" noProof="0" dirty="0">
                          <a:latin typeface="Calibri"/>
                        </a:rPr>
                        <a:t>5</a:t>
                      </a:r>
                      <a:r>
                        <a:rPr lang="en-US" sz="1000" b="0" i="0" u="none" strike="noStrike" baseline="30000" noProof="0" dirty="0">
                          <a:latin typeface="Calibri"/>
                        </a:rPr>
                        <a:t>th</a:t>
                      </a:r>
                      <a:r>
                        <a:rPr lang="en-US" sz="1000" b="0" i="0" u="none" strike="noStrike" baseline="0" noProof="0" dirty="0">
                          <a:latin typeface="Calibri"/>
                        </a:rPr>
                        <a:t> Grade Science-61</a:t>
                      </a:r>
                    </a:p>
                    <a:p>
                      <a:pPr marL="285750" lvl="0" indent="-285750" algn="l">
                        <a:buFont typeface="Arial" panose="020B0604020202020204" pitchFamily="34" charset="0"/>
                        <a:buChar char="•"/>
                      </a:pPr>
                      <a:endParaRPr lang="en-US" sz="1000" b="0" i="0" u="none" strike="noStrike" baseline="0" noProof="0" dirty="0">
                        <a:latin typeface="Calibri"/>
                      </a:endParaRPr>
                    </a:p>
                    <a:p>
                      <a:pPr marL="0" lvl="0" indent="0" algn="l">
                        <a:buFont typeface="Arial" panose="020B0604020202020204" pitchFamily="34" charset="0"/>
                        <a:buNone/>
                      </a:pPr>
                      <a:r>
                        <a:rPr lang="en-US" sz="1000" b="0" i="0" u="none" strike="noStrike" baseline="0" noProof="0" dirty="0">
                          <a:latin typeface="Calibri"/>
                        </a:rPr>
                        <a:t>Component Score above 60</a:t>
                      </a:r>
                      <a:endParaRPr lang="en-US" sz="1000" baseline="0" dirty="0"/>
                    </a:p>
                    <a:p>
                      <a:pPr marL="0" lvl="0" indent="0" algn="l">
                        <a:buFont typeface="Arial" panose="020B0604020202020204" pitchFamily="34" charset="0"/>
                        <a:buNone/>
                      </a:pPr>
                      <a:endParaRPr lang="en-US" sz="1000" baseline="0" dirty="0"/>
                    </a:p>
                    <a:p>
                      <a:pPr marL="0" indent="0" algn="l">
                        <a:buFont typeface="Arial" panose="020B0604020202020204" pitchFamily="34" charset="0"/>
                        <a:buNone/>
                      </a:pPr>
                      <a:endParaRPr lang="en-US" sz="1000" b="1" u="sng" baseline="0" dirty="0"/>
                    </a:p>
                  </a:txBody>
                  <a:tcPr/>
                </a:tc>
                <a:tc>
                  <a:txBody>
                    <a:bodyPr/>
                    <a:lstStyle/>
                    <a:p>
                      <a:pPr marL="171450" indent="-171450" algn="l">
                        <a:buFont typeface="Arial" panose="020B0604020202020204" pitchFamily="34" charset="0"/>
                        <a:buChar char="•"/>
                      </a:pPr>
                      <a:r>
                        <a:rPr lang="en-US" sz="1000" baseline="0" dirty="0"/>
                        <a:t>3rd Grade Reading -57</a:t>
                      </a:r>
                    </a:p>
                    <a:p>
                      <a:pPr marL="171450" lvl="0" indent="-171450" algn="l">
                        <a:buFont typeface="Arial" panose="020B0604020202020204" pitchFamily="34" charset="0"/>
                        <a:buChar char="•"/>
                      </a:pPr>
                      <a:r>
                        <a:rPr lang="en-US" sz="1000" baseline="0" dirty="0"/>
                        <a:t>4</a:t>
                      </a:r>
                      <a:r>
                        <a:rPr lang="en-US" sz="1000" baseline="30000" dirty="0"/>
                        <a:t>th</a:t>
                      </a:r>
                      <a:r>
                        <a:rPr lang="en-US" sz="1000" dirty="0"/>
                        <a:t> Grade Reading-53</a:t>
                      </a:r>
                    </a:p>
                    <a:p>
                      <a:pPr marL="171450" indent="-171450" algn="l">
                        <a:buFont typeface="Arial" panose="020B0604020202020204" pitchFamily="34" charset="0"/>
                        <a:buChar char="•"/>
                      </a:pPr>
                      <a:r>
                        <a:rPr lang="en-US" sz="1000" dirty="0"/>
                        <a:t>4</a:t>
                      </a:r>
                      <a:r>
                        <a:rPr lang="en-US" sz="1000" baseline="30000" dirty="0"/>
                        <a:t>th</a:t>
                      </a:r>
                      <a:r>
                        <a:rPr lang="en-US" sz="1000" dirty="0"/>
                        <a:t> Grade Writing-50</a:t>
                      </a:r>
                    </a:p>
                    <a:p>
                      <a:pPr marL="171450" indent="-171450" algn="l">
                        <a:buFont typeface="Arial" panose="020B0604020202020204" pitchFamily="34" charset="0"/>
                        <a:buChar char="•"/>
                      </a:pPr>
                      <a:endParaRPr lang="en-US" sz="1000" b="1" dirty="0"/>
                    </a:p>
                    <a:p>
                      <a:pPr marL="0" indent="0" algn="l">
                        <a:buNone/>
                      </a:pPr>
                      <a:endParaRPr lang="en-US" sz="1000" b="1" dirty="0"/>
                    </a:p>
                    <a:p>
                      <a:pPr marL="0" indent="0" algn="l">
                        <a:buNone/>
                      </a:pPr>
                      <a:endParaRPr lang="en-US" sz="10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baseline="0" noProof="0" dirty="0">
                          <a:latin typeface="+mn-lt"/>
                        </a:rPr>
                        <a:t>Component Score Below 60</a:t>
                      </a:r>
                      <a:endParaRPr lang="en-US" sz="1000" baseline="0" dirty="0"/>
                    </a:p>
                    <a:p>
                      <a:pPr marL="0" indent="0" algn="l">
                        <a:buNone/>
                      </a:pPr>
                      <a:endParaRPr lang="en-US" sz="1000" b="1" dirty="0"/>
                    </a:p>
                  </a:txBody>
                  <a:tcPr/>
                </a:tc>
                <a:tc>
                  <a:txBody>
                    <a:bodyPr/>
                    <a:lstStyle/>
                    <a:p>
                      <a:pPr algn="ctr"/>
                      <a:r>
                        <a:rPr lang="en-US" sz="1000"/>
                        <a:t>Improve</a:t>
                      </a:r>
                      <a:r>
                        <a:rPr lang="en-US" sz="1000" baseline="0"/>
                        <a:t> student learning outcomes in :</a:t>
                      </a:r>
                    </a:p>
                    <a:p>
                      <a:pPr marL="171450" lvl="0" indent="-171450" algn="l">
                        <a:buFont typeface="Arial,Sans-Serif" panose="020B0604020202020204" pitchFamily="34" charset="0"/>
                        <a:buChar char="•"/>
                      </a:pPr>
                      <a:r>
                        <a:rPr lang="en-US" sz="1000" b="0" i="0" u="none" strike="noStrike" baseline="0" noProof="0">
                          <a:latin typeface="Calibri"/>
                        </a:rPr>
                        <a:t>4</a:t>
                      </a:r>
                      <a:r>
                        <a:rPr lang="en-US" sz="1000" b="0" i="0" u="none" strike="noStrike" baseline="30000" noProof="0">
                          <a:latin typeface="Calibri"/>
                        </a:rPr>
                        <a:t>th</a:t>
                      </a:r>
                      <a:r>
                        <a:rPr lang="en-US" sz="1000" b="0" i="0" u="none" strike="noStrike" baseline="0" noProof="0">
                          <a:latin typeface="Calibri"/>
                        </a:rPr>
                        <a:t> Grade Reading-53</a:t>
                      </a:r>
                    </a:p>
                    <a:p>
                      <a:pPr marL="171450" lvl="0" indent="-171450" algn="l">
                        <a:buFont typeface="Arial,Sans-Serif" panose="020B0604020202020204" pitchFamily="34" charset="0"/>
                        <a:buChar char="•"/>
                      </a:pPr>
                      <a:r>
                        <a:rPr lang="en-US" sz="1000" b="0" i="0" u="none" strike="noStrike" baseline="0" noProof="0">
                          <a:latin typeface="Calibri"/>
                        </a:rPr>
                        <a:t>4</a:t>
                      </a:r>
                      <a:r>
                        <a:rPr lang="en-US" sz="1000" b="0" i="0" u="none" strike="noStrike" baseline="30000" noProof="0">
                          <a:latin typeface="Calibri"/>
                        </a:rPr>
                        <a:t>th</a:t>
                      </a:r>
                      <a:r>
                        <a:rPr lang="en-US" sz="1000" b="0" i="0" u="none" strike="noStrike" baseline="0" noProof="0">
                          <a:latin typeface="Calibri"/>
                        </a:rPr>
                        <a:t> Grade Writing-50</a:t>
                      </a:r>
                    </a:p>
                    <a:p>
                      <a:pPr marL="0" lvl="0" indent="0" algn="l">
                        <a:buNone/>
                      </a:pPr>
                      <a:endParaRPr lang="en-US" sz="1000" baseline="0"/>
                    </a:p>
                    <a:p>
                      <a:pPr marL="0" indent="0" algn="ctr">
                        <a:buFont typeface="Arial" panose="020B0604020202020204" pitchFamily="34" charset="0"/>
                        <a:buNone/>
                      </a:pPr>
                      <a:endParaRPr lang="en-US" sz="1000" b="1" baseline="0"/>
                    </a:p>
                    <a:p>
                      <a:pPr algn="l"/>
                      <a:endParaRPr lang="en-US" sz="1000"/>
                    </a:p>
                  </a:txBody>
                  <a:tcPr/>
                </a:tc>
                <a:extLst>
                  <a:ext uri="{0D108BD9-81ED-4DB2-BD59-A6C34878D82A}">
                    <a16:rowId xmlns:a16="http://schemas.microsoft.com/office/drawing/2014/main" val="10001"/>
                  </a:ext>
                </a:extLst>
              </a:tr>
              <a:tr h="836238">
                <a:tc vMerge="1">
                  <a:txBody>
                    <a:bodyPr/>
                    <a:lstStyle/>
                    <a:p>
                      <a:pPr algn="ctr"/>
                      <a:endParaRPr lang="en-US"/>
                    </a:p>
                  </a:txBody>
                  <a:tcPr/>
                </a:tc>
                <a:tc>
                  <a:txBody>
                    <a:bodyPr/>
                    <a:lstStyle/>
                    <a:p>
                      <a:pPr lvl="0" algn="ctr">
                        <a:buNone/>
                      </a:pPr>
                      <a:r>
                        <a:rPr lang="en-US" sz="1600"/>
                        <a:t>Technology</a:t>
                      </a:r>
                    </a:p>
                  </a:txBody>
                  <a:tcPr/>
                </a:tc>
                <a:tc>
                  <a:txBody>
                    <a:bodyPr/>
                    <a:lstStyle/>
                    <a:p>
                      <a:pPr lvl="0" algn="l">
                        <a:buNone/>
                      </a:pPr>
                      <a:r>
                        <a:rPr lang="en-US" sz="1000" baseline="0"/>
                        <a:t>CIT Monthly trainings</a:t>
                      </a:r>
                    </a:p>
                    <a:p>
                      <a:pPr lvl="0" algn="l">
                        <a:buNone/>
                      </a:pPr>
                      <a:r>
                        <a:rPr lang="en-US" sz="1000" baseline="0"/>
                        <a:t>Implementation of technology in lesson</a:t>
                      </a:r>
                    </a:p>
                    <a:p>
                      <a:pPr lvl="0" algn="l">
                        <a:lnSpc>
                          <a:spcPct val="100000"/>
                        </a:lnSpc>
                        <a:spcBef>
                          <a:spcPts val="0"/>
                        </a:spcBef>
                        <a:spcAft>
                          <a:spcPts val="0"/>
                        </a:spcAft>
                        <a:buNone/>
                      </a:pPr>
                      <a:r>
                        <a:rPr lang="en-US" sz="1000" b="0" i="0" u="none" strike="noStrike" baseline="0" noProof="0">
                          <a:solidFill>
                            <a:schemeClr val="tx1"/>
                          </a:solidFill>
                          <a:latin typeface="Calibri"/>
                        </a:rPr>
                        <a:t>Computer assisted instruction in computer labs and classroom setting.</a:t>
                      </a:r>
                      <a:endParaRPr lang="en-US" sz="1000" b="0" i="0" u="none" strike="noStrike" baseline="0" noProof="0">
                        <a:latin typeface="Calibri"/>
                      </a:endParaRPr>
                    </a:p>
                    <a:p>
                      <a:pPr lvl="0" algn="l">
                        <a:buNone/>
                      </a:pPr>
                      <a:endParaRPr lang="en-US" sz="1000" baseline="0"/>
                    </a:p>
                  </a:txBody>
                  <a:tcPr/>
                </a:tc>
                <a:tc>
                  <a:txBody>
                    <a:bodyPr/>
                    <a:lstStyle/>
                    <a:p>
                      <a:pPr marL="171450" lvl="0" indent="-171450" algn="l">
                        <a:buFont typeface="Arial" panose="020B0604020202020204" pitchFamily="34" charset="0"/>
                        <a:buChar char="•"/>
                      </a:pPr>
                      <a:r>
                        <a:rPr lang="en-US" sz="1000"/>
                        <a:t>Student typing skills</a:t>
                      </a:r>
                    </a:p>
                    <a:p>
                      <a:pPr marL="171450" lvl="0" indent="-171450" algn="l">
                        <a:buFont typeface="Arial" panose="020B0604020202020204" pitchFamily="34" charset="0"/>
                        <a:buChar char="•"/>
                      </a:pPr>
                      <a:r>
                        <a:rPr lang="en-US" sz="1000"/>
                        <a:t>Integration into curriculum with rigor</a:t>
                      </a:r>
                    </a:p>
                  </a:txBody>
                  <a:tcPr/>
                </a:tc>
                <a:tc>
                  <a:txBody>
                    <a:bodyPr/>
                    <a:lstStyle/>
                    <a:p>
                      <a:pPr marL="171450" lvl="0" indent="-171450" algn="l">
                        <a:buFont typeface="Arial" panose="020B0604020202020204" pitchFamily="34" charset="0"/>
                        <a:buChar char="•"/>
                      </a:pPr>
                      <a:r>
                        <a:rPr lang="en-US" sz="1000" b="0" i="0" u="none" strike="noStrike" baseline="0" noProof="0">
                          <a:latin typeface="Calibri"/>
                        </a:rPr>
                        <a:t>Integration into curriculum with rigor</a:t>
                      </a:r>
                      <a:endParaRPr lang="en-US" sz="1000"/>
                    </a:p>
                  </a:txBody>
                  <a:tcPr/>
                </a:tc>
                <a:extLst>
                  <a:ext uri="{0D108BD9-81ED-4DB2-BD59-A6C34878D82A}">
                    <a16:rowId xmlns:a16="http://schemas.microsoft.com/office/drawing/2014/main" val="10002"/>
                  </a:ext>
                </a:extLst>
              </a:tr>
              <a:tr h="836238">
                <a:tc vMerge="1">
                  <a:txBody>
                    <a:bodyPr/>
                    <a:lstStyle/>
                    <a:p>
                      <a:endParaRPr lang="en-US"/>
                    </a:p>
                  </a:txBody>
                  <a:tcPr/>
                </a:tc>
                <a:tc>
                  <a:txBody>
                    <a:bodyPr/>
                    <a:lstStyle/>
                    <a:p>
                      <a:pPr lvl="0" algn="ctr">
                        <a:buNone/>
                      </a:pPr>
                      <a:endParaRPr lang="en-US" sz="1600"/>
                    </a:p>
                  </a:txBody>
                  <a:tcPr/>
                </a:tc>
                <a:tc>
                  <a:txBody>
                    <a:bodyPr/>
                    <a:lstStyle/>
                    <a:p>
                      <a:pPr lvl="0" algn="l">
                        <a:buNone/>
                      </a:pPr>
                      <a:r>
                        <a:rPr lang="en-US" sz="1000" baseline="0"/>
                        <a:t>Special Ed Reading 2018 (36) 2019 (43)</a:t>
                      </a:r>
                    </a:p>
                    <a:p>
                      <a:pPr lvl="0" algn="l">
                        <a:buNone/>
                      </a:pPr>
                      <a:r>
                        <a:rPr lang="en-US" sz="1000" baseline="0"/>
                        <a:t>                  Math 2018 (46) 2019 (46)</a:t>
                      </a:r>
                    </a:p>
                    <a:p>
                      <a:pPr lvl="0" algn="l">
                        <a:buNone/>
                      </a:pPr>
                      <a:r>
                        <a:rPr lang="en-US" sz="1000" b="0" i="0" u="none" strike="noStrike" baseline="0" noProof="0" err="1">
                          <a:latin typeface="Calibri"/>
                        </a:rPr>
                        <a:t>NONCont</a:t>
                      </a:r>
                      <a:r>
                        <a:rPr lang="en-US" sz="1000" b="0" i="0" u="none" strike="noStrike" baseline="0" noProof="0">
                          <a:latin typeface="Calibri"/>
                        </a:rPr>
                        <a:t>. Enr. Reading 2018 (54) 2019 (61)</a:t>
                      </a:r>
                    </a:p>
                    <a:p>
                      <a:pPr lvl="0" algn="l">
                        <a:buNone/>
                      </a:pPr>
                      <a:r>
                        <a:rPr lang="en-US" sz="1000" b="0" i="0" u="none" strike="noStrike" baseline="0" noProof="0">
                          <a:latin typeface="Calibri"/>
                        </a:rPr>
                        <a:t>                           Math 2018 (58) 2019 (61)</a:t>
                      </a:r>
                    </a:p>
                    <a:p>
                      <a:pPr lvl="0" algn="l">
                        <a:buNone/>
                      </a:pPr>
                      <a:endParaRPr lang="en-US" sz="1000" baseline="0"/>
                    </a:p>
                    <a:p>
                      <a:pPr lvl="0" algn="l">
                        <a:buNone/>
                      </a:pPr>
                      <a:endParaRPr lang="en-US" sz="1000" baseline="0"/>
                    </a:p>
                  </a:txBody>
                  <a:tcPr/>
                </a:tc>
                <a:tc>
                  <a:txBody>
                    <a:bodyPr/>
                    <a:lstStyle/>
                    <a:p>
                      <a:pPr marL="0" lvl="0" indent="0" algn="l">
                        <a:buNone/>
                      </a:pPr>
                      <a:r>
                        <a:rPr lang="en-US" sz="1000" b="0" i="0" u="none" strike="noStrike" noProof="0">
                          <a:latin typeface="Calibri"/>
                        </a:rPr>
                        <a:t>Special Ed Writing – 2018 (46) 2019(16)</a:t>
                      </a:r>
                    </a:p>
                    <a:p>
                      <a:pPr lvl="0" algn="l">
                        <a:buNone/>
                      </a:pPr>
                      <a:r>
                        <a:rPr lang="en-US" sz="1000" b="0" i="0" u="none" strike="noStrike" noProof="0">
                          <a:latin typeface="Calibri"/>
                        </a:rPr>
                        <a:t>Cont. Enrolled Reading 2018 (57) 2019 (56)</a:t>
                      </a:r>
                      <a:endParaRPr lang="en-US" sz="1000" b="0" i="0" u="none" strike="noStrike" noProof="0"/>
                    </a:p>
                    <a:p>
                      <a:pPr lvl="0" algn="l">
                        <a:buNone/>
                      </a:pPr>
                      <a:r>
                        <a:rPr lang="en-US" sz="1000" b="0" i="0" u="none" strike="noStrike" noProof="0">
                          <a:latin typeface="Calibri"/>
                        </a:rPr>
                        <a:t>                           Math 2018 (68) 2019 (63)</a:t>
                      </a:r>
                      <a:endParaRPr lang="en-US" sz="1000" b="0" i="0" u="none" strike="noStrike" noProof="0"/>
                    </a:p>
                    <a:p>
                      <a:pPr lvl="0" algn="l">
                        <a:buNone/>
                      </a:pPr>
                      <a:r>
                        <a:rPr lang="en-US" sz="1000" b="0" i="0" u="none" strike="noStrike" noProof="0">
                          <a:latin typeface="Calibri"/>
                        </a:rPr>
                        <a:t>                           Writing 2018 (58) 2019 (50)</a:t>
                      </a:r>
                      <a:endParaRPr lang="en-US" sz="1000" b="0" i="0" u="none" strike="noStrike" noProof="0"/>
                    </a:p>
                    <a:p>
                      <a:pPr lvl="0" algn="l">
                        <a:buNone/>
                      </a:pPr>
                      <a:r>
                        <a:rPr lang="en-US" sz="1000" b="0" i="0" u="none" strike="noStrike" noProof="0" err="1">
                          <a:latin typeface="Calibri"/>
                        </a:rPr>
                        <a:t>NONCont</a:t>
                      </a:r>
                      <a:r>
                        <a:rPr lang="en-US" sz="1000" b="0" i="0" u="none" strike="noStrike" noProof="0">
                          <a:latin typeface="Calibri"/>
                        </a:rPr>
                        <a:t>. Enr. Writing 2018 (54) 2019 (50)</a:t>
                      </a:r>
                      <a:endParaRPr lang="en-US"/>
                    </a:p>
                    <a:p>
                      <a:pPr marL="0" lvl="0" indent="0" algn="l">
                        <a:buNone/>
                      </a:pPr>
                      <a:r>
                        <a:rPr lang="en-US" sz="1000"/>
                        <a:t>EL Current </a:t>
                      </a:r>
                      <a:r>
                        <a:rPr lang="en-US" sz="1000" b="0" i="0" u="none" strike="noStrike" noProof="0">
                          <a:latin typeface="Calibri"/>
                        </a:rPr>
                        <a:t>Reading 2018 (57) 2019 (56)</a:t>
                      </a:r>
                    </a:p>
                    <a:p>
                      <a:pPr lvl="0" algn="l">
                        <a:buNone/>
                      </a:pPr>
                      <a:r>
                        <a:rPr lang="en-US" sz="1000" b="0" i="0" u="none" strike="noStrike" noProof="0">
                          <a:latin typeface="Calibri"/>
                        </a:rPr>
                        <a:t>                           Math 2018 (66) 2019 (63)</a:t>
                      </a:r>
                    </a:p>
                    <a:p>
                      <a:pPr lvl="0" algn="l">
                        <a:buNone/>
                      </a:pPr>
                      <a:r>
                        <a:rPr lang="en-US" sz="1000" b="0" i="0" u="none" strike="noStrike" noProof="0">
                          <a:latin typeface="Calibri"/>
                        </a:rPr>
                        <a:t>                           Writing 2018 (58) 2019 (52)</a:t>
                      </a:r>
                    </a:p>
                  </a:txBody>
                  <a:tcPr/>
                </a:tc>
                <a:tc>
                  <a:txBody>
                    <a:bodyPr/>
                    <a:lstStyle/>
                    <a:p>
                      <a:pPr marL="0" lvl="0" indent="0" algn="l">
                        <a:buNone/>
                      </a:pPr>
                      <a:r>
                        <a:rPr lang="en-US" sz="1000" b="0" i="0" u="none" strike="noStrike" baseline="0" noProof="0">
                          <a:latin typeface="Calibri"/>
                        </a:rPr>
                        <a:t>Special Ed Writing – 2018 (46) 2019(16)</a:t>
                      </a:r>
                      <a:endParaRPr lang="en-US" sz="1000" b="0" i="0" u="none" strike="noStrike" baseline="0" noProof="0"/>
                    </a:p>
                    <a:p>
                      <a:pPr marL="0" lvl="0" indent="0" algn="l">
                        <a:buNone/>
                      </a:pPr>
                      <a:r>
                        <a:rPr lang="en-US" sz="1000" b="0" i="0" u="none" strike="noStrike" baseline="0" noProof="0"/>
                        <a:t>Cont. Enrolled-</a:t>
                      </a:r>
                      <a:r>
                        <a:rPr lang="en-US" sz="1000" b="0" i="0" u="none" strike="noStrike" baseline="0" noProof="0">
                          <a:latin typeface="Calibri"/>
                        </a:rPr>
                        <a:t>Math 2018 (68) 2019 (63)</a:t>
                      </a:r>
                    </a:p>
                    <a:p>
                      <a:pPr marL="0" lvl="0" indent="0" algn="l">
                        <a:buNone/>
                      </a:pPr>
                      <a:endParaRPr lang="en-US" sz="1000" b="0" i="0" u="none" strike="noStrike" baseline="0" noProof="0"/>
                    </a:p>
                  </a:txBody>
                  <a:tcPr/>
                </a:tc>
                <a:extLst>
                  <a:ext uri="{0D108BD9-81ED-4DB2-BD59-A6C34878D82A}">
                    <a16:rowId xmlns:a16="http://schemas.microsoft.com/office/drawing/2014/main" val="1877973237"/>
                  </a:ext>
                </a:extLst>
              </a:tr>
              <a:tr h="1498022">
                <a:tc rowSpan="2">
                  <a:txBody>
                    <a:bodyPr/>
                    <a:lstStyle/>
                    <a:p>
                      <a:pPr lvl="0" algn="ctr">
                        <a:buNone/>
                      </a:pPr>
                      <a:r>
                        <a:rPr lang="en-US" sz="2800" b="1" i="0" u="none" strike="noStrike" noProof="0">
                          <a:latin typeface="Calibri"/>
                        </a:rPr>
                        <a:t>2</a:t>
                      </a:r>
                      <a:endParaRPr lang="en-US" sz="2800"/>
                    </a:p>
                    <a:p>
                      <a:pPr lvl="0" algn="ctr">
                        <a:lnSpc>
                          <a:spcPct val="100000"/>
                        </a:lnSpc>
                        <a:spcBef>
                          <a:spcPts val="0"/>
                        </a:spcBef>
                        <a:spcAft>
                          <a:spcPts val="0"/>
                        </a:spcAft>
                        <a:buNone/>
                      </a:pPr>
                      <a:r>
                        <a:rPr lang="en-US" sz="1400" b="0" i="0" u="none" strike="noStrike" noProof="0">
                          <a:latin typeface="Calibri"/>
                        </a:rPr>
                        <a:t>Closing the Gaps</a:t>
                      </a:r>
                      <a:endParaRPr lang="en-US"/>
                    </a:p>
                  </a:txBody>
                  <a:tcPr/>
                </a:tc>
                <a:tc>
                  <a:txBody>
                    <a:bodyPr/>
                    <a:lstStyle/>
                    <a:p>
                      <a:pPr algn="ctr"/>
                      <a:endParaRPr lang="en-US" sz="1600"/>
                    </a:p>
                    <a:p>
                      <a:pPr lvl="0" algn="ctr">
                        <a:buNone/>
                      </a:pPr>
                      <a:r>
                        <a:rPr lang="en-US" sz="1600"/>
                        <a:t>Student Targets</a:t>
                      </a:r>
                    </a:p>
                  </a:txBody>
                  <a:tcPr/>
                </a:tc>
                <a:tc>
                  <a:txBody>
                    <a:bodyPr/>
                    <a:lstStyle/>
                    <a:p>
                      <a:pPr marL="0" indent="0" algn="l">
                        <a:buFont typeface="Arial" panose="020B0604020202020204" pitchFamily="34" charset="0"/>
                        <a:buNone/>
                      </a:pPr>
                      <a:r>
                        <a:rPr lang="en-US" sz="1000"/>
                        <a:t>Escobar</a:t>
                      </a:r>
                      <a:r>
                        <a:rPr lang="en-US" sz="1000" baseline="0"/>
                        <a:t> Elementary:  </a:t>
                      </a:r>
                    </a:p>
                    <a:p>
                      <a:pPr marL="0" indent="0" algn="l">
                        <a:buFont typeface="Arial" panose="020B0604020202020204" pitchFamily="34" charset="0"/>
                        <a:buNone/>
                      </a:pPr>
                      <a:r>
                        <a:rPr lang="en-US" sz="1000" baseline="0"/>
                        <a:t> Reading:    Meets  54%</a:t>
                      </a:r>
                    </a:p>
                    <a:p>
                      <a:pPr marL="0" indent="0" algn="l">
                        <a:buFont typeface="Arial" panose="020B0604020202020204" pitchFamily="34" charset="0"/>
                        <a:buNone/>
                      </a:pPr>
                      <a:r>
                        <a:rPr lang="en-US" sz="1000" baseline="0"/>
                        <a:t>                     Masters  32%</a:t>
                      </a:r>
                    </a:p>
                    <a:p>
                      <a:pPr marL="0" indent="0" algn="l">
                        <a:buFont typeface="Arial" panose="020B0604020202020204" pitchFamily="34" charset="0"/>
                        <a:buNone/>
                      </a:pPr>
                      <a:r>
                        <a:rPr lang="en-US" sz="1000" baseline="0"/>
                        <a:t>Math:          Meets  64%</a:t>
                      </a:r>
                    </a:p>
                    <a:p>
                      <a:pPr marL="0" indent="0" algn="l">
                        <a:buFont typeface="Arial" panose="020B0604020202020204" pitchFamily="34" charset="0"/>
                        <a:buNone/>
                      </a:pPr>
                      <a:r>
                        <a:rPr lang="en-US" sz="1000" baseline="0"/>
                        <a:t>                     Masters  36%</a:t>
                      </a:r>
                    </a:p>
                    <a:p>
                      <a:pPr marL="0" lvl="0" indent="0" algn="l">
                        <a:buNone/>
                      </a:pPr>
                      <a:r>
                        <a:rPr lang="en-US" sz="1000" b="0" i="0" u="none" strike="noStrike" baseline="0" noProof="0">
                          <a:latin typeface="Calibri"/>
                        </a:rPr>
                        <a:t>Science:      Meets  61%</a:t>
                      </a:r>
                    </a:p>
                    <a:p>
                      <a:pPr marL="0" lvl="0" indent="0" algn="l">
                        <a:buNone/>
                      </a:pPr>
                      <a:r>
                        <a:rPr lang="en-US" sz="1000" b="0" i="0" u="none" strike="noStrike" baseline="0" noProof="0">
                          <a:latin typeface="Calibri"/>
                        </a:rPr>
                        <a:t>                     Masters  29%</a:t>
                      </a:r>
                    </a:p>
                    <a:p>
                      <a:pPr marL="0" lvl="0" indent="0" algn="l">
                        <a:buFont typeface="Arial" panose="020B0604020202020204" pitchFamily="34" charset="0"/>
                        <a:buNone/>
                      </a:pPr>
                      <a:endParaRPr lang="en-US" sz="1000" baseline="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a:t>Escobar</a:t>
                      </a:r>
                      <a:r>
                        <a:rPr lang="en-US" sz="1000" baseline="0"/>
                        <a:t> Elementary:</a:t>
                      </a:r>
                    </a:p>
                    <a:p>
                      <a:pPr marL="0" indent="0" algn="l">
                        <a:buFont typeface="Arial" panose="020B0604020202020204" pitchFamily="34" charset="0"/>
                        <a:buNone/>
                      </a:pPr>
                      <a:r>
                        <a:rPr lang="en-US" sz="1000" baseline="0"/>
                        <a:t>TELPAS:       Goal 38% Growth</a:t>
                      </a:r>
                    </a:p>
                    <a:p>
                      <a:pPr marL="0" indent="0" algn="l">
                        <a:buFont typeface="Arial" panose="020B0604020202020204" pitchFamily="34" charset="0"/>
                        <a:buNone/>
                      </a:pPr>
                      <a:r>
                        <a:rPr lang="en-US" sz="1000" baseline="0"/>
                        <a:t>                     Escobar 34%</a:t>
                      </a:r>
                    </a:p>
                    <a:p>
                      <a:pPr marL="0" lvl="0" indent="0" algn="l">
                        <a:buNone/>
                      </a:pPr>
                      <a:r>
                        <a:rPr lang="en-US" sz="1000" b="0" i="0" u="none" strike="noStrike" baseline="0" noProof="0">
                          <a:latin typeface="Calibri"/>
                        </a:rPr>
                        <a:t>Writing:       Meets  52%</a:t>
                      </a:r>
                    </a:p>
                    <a:p>
                      <a:pPr marL="0" lvl="0" indent="0" algn="l">
                        <a:buNone/>
                      </a:pPr>
                      <a:r>
                        <a:rPr lang="en-US" sz="1000" b="0" i="0" u="none" strike="noStrike" baseline="0" noProof="0">
                          <a:latin typeface="Calibri"/>
                        </a:rPr>
                        <a:t>                     Masters  20%</a:t>
                      </a:r>
                    </a:p>
                    <a:p>
                      <a:pPr marL="171450" indent="-171450" algn="l">
                        <a:buFont typeface="Arial" panose="020B0604020202020204" pitchFamily="34" charset="0"/>
                        <a:buChar char="•"/>
                      </a:pPr>
                      <a:endParaRPr lang="en-US" sz="1000" baseline="0"/>
                    </a:p>
                    <a:p>
                      <a:pPr marL="171450" lvl="0" indent="-171450" algn="l">
                        <a:buFont typeface="Arial" panose="020B0604020202020204" pitchFamily="34" charset="0"/>
                        <a:buChar char="•"/>
                      </a:pPr>
                      <a:r>
                        <a:rPr lang="en-US" sz="1000" baseline="0"/>
                        <a:t>Increase the percent of Meets and Master in Writing by  8%</a:t>
                      </a:r>
                      <a:endParaRPr lang="en-US"/>
                    </a:p>
                    <a:p>
                      <a:pPr marL="171450" lvl="0" indent="-171450" algn="l">
                        <a:buFont typeface="Arial" panose="020B0604020202020204" pitchFamily="34" charset="0"/>
                        <a:buChar char="•"/>
                      </a:pPr>
                      <a:r>
                        <a:rPr lang="en-US" sz="1000" baseline="0"/>
                        <a:t>Increase the percent growth in TELPAS by 4%</a:t>
                      </a:r>
                      <a:endParaRPr lang="en-US"/>
                    </a:p>
                  </a:txBody>
                  <a:tcPr/>
                </a:tc>
                <a:tc>
                  <a:txBody>
                    <a:bodyPr/>
                    <a:lstStyle/>
                    <a:p>
                      <a:pPr algn="l"/>
                      <a:r>
                        <a:rPr lang="en-US" sz="1000"/>
                        <a:t>All </a:t>
                      </a:r>
                      <a:r>
                        <a:rPr lang="en-US" sz="1000" baseline="0"/>
                        <a:t>students </a:t>
                      </a:r>
                      <a:r>
                        <a:rPr lang="en-US" sz="1000"/>
                        <a:t>will receive additional support and intensive interventions in Writing.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Provide Professional development to ensure teachers</a:t>
                      </a:r>
                      <a:r>
                        <a:rPr lang="en-US" sz="1000" baseline="0"/>
                        <a:t> understand the level of rigor on the state assessment for their grade level.</a:t>
                      </a:r>
                    </a:p>
                    <a:p>
                      <a:pPr marL="0" marR="0" lvl="0" indent="0" algn="l">
                        <a:lnSpc>
                          <a:spcPct val="100000"/>
                        </a:lnSpc>
                        <a:spcBef>
                          <a:spcPts val="0"/>
                        </a:spcBef>
                        <a:spcAft>
                          <a:spcPts val="0"/>
                        </a:spcAft>
                        <a:buNone/>
                      </a:pPr>
                      <a:r>
                        <a:rPr lang="en-US" sz="1000" baseline="0"/>
                        <a:t>Practice TELPAS sessions for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aseline="0"/>
                    </a:p>
                    <a:p>
                      <a:pPr algn="l"/>
                      <a:endParaRPr lang="en-US" sz="1000"/>
                    </a:p>
                  </a:txBody>
                  <a:tcPr/>
                </a:tc>
                <a:extLst>
                  <a:ext uri="{0D108BD9-81ED-4DB2-BD59-A6C34878D82A}">
                    <a16:rowId xmlns:a16="http://schemas.microsoft.com/office/drawing/2014/main" val="10003"/>
                  </a:ext>
                </a:extLst>
              </a:tr>
              <a:tr h="796636">
                <a:tc vMerge="1">
                  <a:txBody>
                    <a:bodyPr/>
                    <a:lstStyle/>
                    <a:p>
                      <a:endParaRPr lang="en-US"/>
                    </a:p>
                  </a:txBody>
                  <a:tcPr/>
                </a:tc>
                <a:tc>
                  <a:txBody>
                    <a:bodyPr/>
                    <a:lstStyle/>
                    <a:p>
                      <a:pPr lvl="0" algn="ctr">
                        <a:buNone/>
                      </a:pPr>
                      <a:r>
                        <a:rPr lang="en-US" sz="1600" dirty="0"/>
                        <a:t>Academic Growth</a:t>
                      </a:r>
                    </a:p>
                  </a:txBody>
                  <a:tcPr/>
                </a:tc>
                <a:tc>
                  <a:txBody>
                    <a:bodyPr/>
                    <a:lstStyle/>
                    <a:p>
                      <a:pPr algn="l"/>
                      <a:endParaRPr lang="en-US" sz="1000" dirty="0"/>
                    </a:p>
                  </a:txBody>
                  <a:tcPr/>
                </a:tc>
                <a:tc>
                  <a:txBody>
                    <a:bodyPr/>
                    <a:lstStyle/>
                    <a:p>
                      <a:pPr lvl="0" algn="l">
                        <a:buNone/>
                      </a:pPr>
                      <a:r>
                        <a:rPr lang="en-US" sz="1000" b="0" i="0" u="none" strike="noStrike" baseline="0" noProof="0">
                          <a:latin typeface="Calibri"/>
                        </a:rPr>
                        <a:t>Reading 2018 (79) 2019 (74)</a:t>
                      </a:r>
                    </a:p>
                    <a:p>
                      <a:pPr lvl="0" algn="l">
                        <a:buNone/>
                      </a:pPr>
                      <a:r>
                        <a:rPr lang="en-US" sz="1000" b="0" i="0" u="none" strike="noStrike" baseline="0" noProof="0">
                          <a:latin typeface="Calibri"/>
                        </a:rPr>
                        <a:t>Math 2018 (77) 2019 (72)</a:t>
                      </a:r>
                      <a:endParaRPr lang="en-US"/>
                    </a:p>
                  </a:txBody>
                  <a:tcPr/>
                </a:tc>
                <a:tc>
                  <a:txBody>
                    <a:bodyPr/>
                    <a:lstStyle/>
                    <a:p>
                      <a:pPr marL="0" indent="0" algn="l">
                        <a:buFont typeface="Arial" panose="020B0604020202020204" pitchFamily="34" charset="0"/>
                        <a:buNone/>
                      </a:pPr>
                      <a:r>
                        <a:rPr lang="en-US" sz="1000" dirty="0"/>
                        <a:t>Teachers analyze data and identify student growth scores then create detailed lesson plans</a:t>
                      </a: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236ED5DE-22B7-41E7-A943-79814E858A13}" type="slidenum">
              <a:rPr lang="en-US" dirty="0" smtClean="0"/>
              <a:t>28</a:t>
            </a:fld>
            <a:endParaRPr lang="en-US"/>
          </a:p>
        </p:txBody>
      </p:sp>
    </p:spTree>
    <p:extLst>
      <p:ext uri="{BB962C8B-B14F-4D97-AF65-F5344CB8AC3E}">
        <p14:creationId xmlns:p14="http://schemas.microsoft.com/office/powerpoint/2010/main" val="2330667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740" y="0"/>
            <a:ext cx="10515600" cy="297026"/>
          </a:xfrm>
        </p:spPr>
        <p:txBody>
          <a:bodyPr>
            <a:normAutofit fontScale="90000"/>
          </a:bodyPr>
          <a:lstStyle/>
          <a:p>
            <a:r>
              <a:rPr lang="en-US" sz="1800" b="1"/>
              <a:t>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460609156"/>
              </p:ext>
            </p:extLst>
          </p:nvPr>
        </p:nvGraphicFramePr>
        <p:xfrm>
          <a:off x="430197" y="311934"/>
          <a:ext cx="10953105" cy="5502688"/>
        </p:xfrm>
        <a:graphic>
          <a:graphicData uri="http://schemas.openxmlformats.org/drawingml/2006/table">
            <a:tbl>
              <a:tblPr firstRow="1" bandRow="1">
                <a:tableStyleId>{5940675A-B579-460E-94D1-54222C63F5DA}</a:tableStyleId>
              </a:tblPr>
              <a:tblGrid>
                <a:gridCol w="1027715">
                  <a:extLst>
                    <a:ext uri="{9D8B030D-6E8A-4147-A177-3AD203B41FA5}">
                      <a16:colId xmlns:a16="http://schemas.microsoft.com/office/drawing/2014/main" val="20000"/>
                    </a:ext>
                  </a:extLst>
                </a:gridCol>
                <a:gridCol w="3353527">
                  <a:extLst>
                    <a:ext uri="{9D8B030D-6E8A-4147-A177-3AD203B41FA5}">
                      <a16:colId xmlns:a16="http://schemas.microsoft.com/office/drawing/2014/main" val="20001"/>
                    </a:ext>
                  </a:extLst>
                </a:gridCol>
                <a:gridCol w="1997943">
                  <a:extLst>
                    <a:ext uri="{9D8B030D-6E8A-4147-A177-3AD203B41FA5}">
                      <a16:colId xmlns:a16="http://schemas.microsoft.com/office/drawing/2014/main" val="20002"/>
                    </a:ext>
                  </a:extLst>
                </a:gridCol>
                <a:gridCol w="2383299">
                  <a:extLst>
                    <a:ext uri="{9D8B030D-6E8A-4147-A177-3AD203B41FA5}">
                      <a16:colId xmlns:a16="http://schemas.microsoft.com/office/drawing/2014/main" val="20003"/>
                    </a:ext>
                  </a:extLst>
                </a:gridCol>
                <a:gridCol w="2190621">
                  <a:extLst>
                    <a:ext uri="{9D8B030D-6E8A-4147-A177-3AD203B41FA5}">
                      <a16:colId xmlns:a16="http://schemas.microsoft.com/office/drawing/2014/main" val="20004"/>
                    </a:ext>
                  </a:extLst>
                </a:gridCol>
              </a:tblGrid>
              <a:tr h="373866">
                <a:tc>
                  <a:txBody>
                    <a:bodyPr/>
                    <a:lstStyle/>
                    <a:p>
                      <a:pPr algn="ctr"/>
                      <a:r>
                        <a:rPr lang="en-US" sz="1200"/>
                        <a:t>GOAL</a:t>
                      </a:r>
                    </a:p>
                  </a:txBody>
                  <a:tcPr/>
                </a:tc>
                <a:tc>
                  <a:txBody>
                    <a:bodyPr/>
                    <a:lstStyle/>
                    <a:p>
                      <a:pPr algn="ctr"/>
                      <a:r>
                        <a:rPr lang="en-US" sz="1200"/>
                        <a:t>Area Reviewed</a:t>
                      </a:r>
                    </a:p>
                  </a:txBody>
                  <a:tcPr/>
                </a:tc>
                <a:tc>
                  <a:txBody>
                    <a:bodyPr/>
                    <a:lstStyle/>
                    <a:p>
                      <a:pPr algn="ctr"/>
                      <a:r>
                        <a:rPr lang="en-US" sz="1200"/>
                        <a:t>Summary of Strengths</a:t>
                      </a:r>
                    </a:p>
                  </a:txBody>
                  <a:tcPr/>
                </a:tc>
                <a:tc>
                  <a:txBody>
                    <a:bodyPr/>
                    <a:lstStyle/>
                    <a:p>
                      <a:pPr algn="ctr"/>
                      <a:r>
                        <a:rPr lang="en-US" sz="1200"/>
                        <a:t>Summary of Needs</a:t>
                      </a:r>
                    </a:p>
                  </a:txBody>
                  <a:tcPr/>
                </a:tc>
                <a:tc>
                  <a:txBody>
                    <a:bodyPr/>
                    <a:lstStyle/>
                    <a:p>
                      <a:pPr algn="ctr"/>
                      <a:r>
                        <a:rPr lang="en-US" sz="1200"/>
                        <a:t>Priorities</a:t>
                      </a:r>
                    </a:p>
                  </a:txBody>
                  <a:tcPr/>
                </a:tc>
                <a:extLst>
                  <a:ext uri="{0D108BD9-81ED-4DB2-BD59-A6C34878D82A}">
                    <a16:rowId xmlns:a16="http://schemas.microsoft.com/office/drawing/2014/main" val="10000"/>
                  </a:ext>
                </a:extLst>
              </a:tr>
              <a:tr h="1108547">
                <a:tc rowSpan="3">
                  <a:txBody>
                    <a:bodyPr/>
                    <a:lstStyle/>
                    <a:p>
                      <a:pPr lvl="0" algn="ctr">
                        <a:buNone/>
                      </a:pPr>
                      <a:endParaRPr lang="en-US" sz="2800"/>
                    </a:p>
                    <a:p>
                      <a:pPr lvl="0" algn="ctr">
                        <a:buNone/>
                      </a:pPr>
                      <a:r>
                        <a:rPr lang="en-US" sz="2800"/>
                        <a:t>3</a:t>
                      </a:r>
                    </a:p>
                    <a:p>
                      <a:pPr lvl="0" algn="ctr">
                        <a:buNone/>
                      </a:pPr>
                      <a:r>
                        <a:rPr lang="en-US" sz="1400"/>
                        <a:t>Improve</a:t>
                      </a:r>
                    </a:p>
                    <a:p>
                      <a:pPr lvl="0" algn="ctr">
                        <a:buNone/>
                      </a:pPr>
                      <a:r>
                        <a:rPr lang="en-US" sz="1400"/>
                        <a:t>Safety, Public Support, Culture and Climate</a:t>
                      </a:r>
                    </a:p>
                    <a:p>
                      <a:pPr lvl="0" algn="ctr">
                        <a:buNone/>
                      </a:pPr>
                      <a:endParaRPr lang="en-US" sz="1800"/>
                    </a:p>
                  </a:txBody>
                  <a:tcPr/>
                </a:tc>
                <a:tc>
                  <a:txBody>
                    <a:bodyPr/>
                    <a:lstStyle/>
                    <a:p>
                      <a:pPr algn="ctr"/>
                      <a:r>
                        <a:rPr lang="en-US" sz="1600"/>
                        <a:t>Family and Community Involvement</a:t>
                      </a:r>
                    </a:p>
                  </a:txBody>
                  <a:tcPr/>
                </a:tc>
                <a:tc>
                  <a:txBody>
                    <a:bodyPr/>
                    <a:lstStyle/>
                    <a:p>
                      <a:pPr marL="171450" indent="-171450" algn="l">
                        <a:buFont typeface="Arial" panose="020B0604020202020204" pitchFamily="34" charset="0"/>
                        <a:buChar char="•"/>
                      </a:pPr>
                      <a:r>
                        <a:rPr lang="en-US" sz="1000" b="0" u="none" baseline="0"/>
                        <a:t>Open House</a:t>
                      </a:r>
                    </a:p>
                    <a:p>
                      <a:pPr marL="171450" indent="-171450" algn="l">
                        <a:buFont typeface="Arial" panose="020B0604020202020204" pitchFamily="34" charset="0"/>
                        <a:buChar char="•"/>
                      </a:pPr>
                      <a:r>
                        <a:rPr lang="en-US" sz="1000" b="0" u="none" baseline="0"/>
                        <a:t>Meet the Teacher Night</a:t>
                      </a:r>
                    </a:p>
                    <a:p>
                      <a:pPr marL="171450" indent="-171450" algn="l">
                        <a:buFont typeface="Arial" panose="020B0604020202020204" pitchFamily="34" charset="0"/>
                        <a:buChar char="•"/>
                      </a:pPr>
                      <a:r>
                        <a:rPr lang="en-US" sz="1000" b="0" u="none" baseline="0"/>
                        <a:t>Volunteer Program</a:t>
                      </a:r>
                    </a:p>
                    <a:p>
                      <a:pPr marL="171450" indent="-171450" algn="l">
                        <a:buFont typeface="Arial" panose="020B0604020202020204" pitchFamily="34" charset="0"/>
                        <a:buChar char="•"/>
                      </a:pPr>
                      <a:r>
                        <a:rPr lang="en-US" sz="1000" b="0" u="none" baseline="0"/>
                        <a:t>Evening Programs</a:t>
                      </a:r>
                    </a:p>
                    <a:p>
                      <a:pPr marL="171450" indent="-171450" algn="l">
                        <a:buFont typeface="Arial" panose="020B0604020202020204" pitchFamily="34" charset="0"/>
                        <a:buChar char="•"/>
                      </a:pPr>
                      <a:r>
                        <a:rPr lang="en-US" sz="1000" b="0" u="none" baseline="0" err="1"/>
                        <a:t>McTeacher</a:t>
                      </a:r>
                      <a:r>
                        <a:rPr lang="en-US" sz="1000" b="0" u="none" baseline="0"/>
                        <a:t> Night</a:t>
                      </a:r>
                    </a:p>
                    <a:p>
                      <a:pPr marL="171450" indent="-171450" algn="l">
                        <a:buFont typeface="Arial" panose="020B0604020202020204" pitchFamily="34" charset="0"/>
                        <a:buChar char="•"/>
                      </a:pPr>
                      <a:r>
                        <a:rPr lang="en-US" sz="1000" b="0" u="none" baseline="0"/>
                        <a:t>Academic Night</a:t>
                      </a:r>
                    </a:p>
                    <a:p>
                      <a:pPr marL="171450" indent="-171450" algn="l">
                        <a:buFont typeface="Arial" panose="020B0604020202020204" pitchFamily="34" charset="0"/>
                        <a:buChar char="•"/>
                      </a:pPr>
                      <a:r>
                        <a:rPr lang="en-US" sz="1000" b="0" u="none" baseline="0"/>
                        <a:t>Literacy Evening</a:t>
                      </a:r>
                    </a:p>
                  </a:txBody>
                  <a:tcPr/>
                </a:tc>
                <a:tc>
                  <a:txBody>
                    <a:bodyPr/>
                    <a:lstStyle/>
                    <a:p>
                      <a:pPr marL="171450" indent="-171450" algn="l">
                        <a:buFont typeface="Arial" panose="020B0604020202020204" pitchFamily="34" charset="0"/>
                        <a:buChar char="•"/>
                      </a:pPr>
                      <a:r>
                        <a:rPr lang="en-US" sz="1000" b="0" dirty="0"/>
                        <a:t>Increase attendance of Parent Orientation SSI</a:t>
                      </a:r>
                    </a:p>
                    <a:p>
                      <a:pPr marL="171450" indent="-171450" algn="l">
                        <a:buFont typeface="Arial" panose="020B0604020202020204" pitchFamily="34" charset="0"/>
                        <a:buChar char="•"/>
                      </a:pPr>
                      <a:r>
                        <a:rPr lang="en-US" sz="1000" b="0" dirty="0"/>
                        <a:t>Partner with high school and middle schools to engage students in the community. </a:t>
                      </a:r>
                    </a:p>
                    <a:p>
                      <a:pPr marL="171450" lvl="0" indent="-171450" algn="l">
                        <a:buFont typeface="Arial" panose="020B0604020202020204" pitchFamily="34" charset="0"/>
                        <a:buChar char="•"/>
                      </a:pPr>
                      <a:r>
                        <a:rPr lang="en-US" sz="1000" b="0" dirty="0"/>
                        <a:t>Planning Family Events</a:t>
                      </a:r>
                    </a:p>
                    <a:p>
                      <a:pPr marL="171450" lvl="0" indent="-171450" algn="l">
                        <a:buFont typeface="Arial" panose="020B0604020202020204" pitchFamily="34" charset="0"/>
                        <a:buChar char="•"/>
                      </a:pPr>
                      <a:r>
                        <a:rPr lang="en-US" sz="1000" b="0" dirty="0"/>
                        <a:t>SEL Data</a:t>
                      </a:r>
                    </a:p>
                  </a:txBody>
                  <a:tcPr/>
                </a:tc>
                <a:tc>
                  <a:txBody>
                    <a:bodyPr/>
                    <a:lstStyle/>
                    <a:p>
                      <a:pPr marL="171450" indent="-171450" algn="l">
                        <a:buFont typeface="Arial" panose="020B0604020202020204" pitchFamily="34" charset="0"/>
                        <a:buChar char="•"/>
                      </a:pPr>
                      <a:r>
                        <a:rPr lang="en-US" sz="1000" b="0" dirty="0"/>
                        <a:t>Increase attendance of Parent Orientation SSI</a:t>
                      </a:r>
                    </a:p>
                    <a:p>
                      <a:pPr marL="171450" indent="-171450" algn="l">
                        <a:buFont typeface="Arial" panose="020B0604020202020204" pitchFamily="34" charset="0"/>
                        <a:buChar char="•"/>
                      </a:pPr>
                      <a:r>
                        <a:rPr lang="en-US" sz="1000" b="0" dirty="0"/>
                        <a:t>SEL Data</a:t>
                      </a:r>
                    </a:p>
                    <a:p>
                      <a:pPr marL="171450" lvl="0" indent="-171450" algn="l">
                        <a:buFont typeface="Arial" panose="020B0604020202020204" pitchFamily="34" charset="0"/>
                        <a:buChar char="•"/>
                      </a:pPr>
                      <a:r>
                        <a:rPr lang="en-US" sz="1000" b="0" i="0" u="none" strike="noStrike" noProof="0" dirty="0">
                          <a:latin typeface="Calibri"/>
                        </a:rPr>
                        <a:t>Planning Family Events</a:t>
                      </a:r>
                      <a:endParaRPr lang="en-US" sz="1000" b="0" dirty="0"/>
                    </a:p>
                    <a:p>
                      <a:pPr marL="171450" indent="-171450" algn="l">
                        <a:buFont typeface="Arial" panose="020B0604020202020204" pitchFamily="34" charset="0"/>
                        <a:buChar char="•"/>
                      </a:pPr>
                      <a:endParaRPr lang="en-US" sz="1000" b="0" dirty="0"/>
                    </a:p>
                    <a:p>
                      <a:pPr marL="0" indent="0" algn="l">
                        <a:buFont typeface="Arial" panose="020B0604020202020204" pitchFamily="34" charset="0"/>
                        <a:buNone/>
                      </a:pPr>
                      <a:endParaRPr lang="en-US" sz="1000" b="0" dirty="0"/>
                    </a:p>
                  </a:txBody>
                  <a:tcPr/>
                </a:tc>
                <a:extLst>
                  <a:ext uri="{0D108BD9-81ED-4DB2-BD59-A6C34878D82A}">
                    <a16:rowId xmlns:a16="http://schemas.microsoft.com/office/drawing/2014/main" val="10001"/>
                  </a:ext>
                </a:extLst>
              </a:tr>
              <a:tr h="718704">
                <a:tc vMerge="1">
                  <a:txBody>
                    <a:bodyPr/>
                    <a:lstStyle/>
                    <a:p>
                      <a:endParaRPr lang="en-US" sz="1800"/>
                    </a:p>
                  </a:txBody>
                  <a:tcPr/>
                </a:tc>
                <a:tc>
                  <a:txBody>
                    <a:bodyPr/>
                    <a:lstStyle/>
                    <a:p>
                      <a:pPr algn="ctr"/>
                      <a:r>
                        <a:rPr lang="en-US" sz="1600"/>
                        <a:t>School Culture and Climate</a:t>
                      </a:r>
                    </a:p>
                  </a:txBody>
                  <a:tcPr/>
                </a:tc>
                <a:tc>
                  <a:txBody>
                    <a:bodyPr/>
                    <a:lstStyle/>
                    <a:p>
                      <a:pPr marL="171450" indent="-171450" algn="l">
                        <a:buFont typeface="Arial" panose="020B0604020202020204" pitchFamily="34" charset="0"/>
                        <a:buChar char="•"/>
                      </a:pPr>
                      <a:r>
                        <a:rPr lang="en-US" sz="1000" b="0"/>
                        <a:t>Training</a:t>
                      </a:r>
                      <a:r>
                        <a:rPr lang="en-US" sz="1000" b="0" baseline="0"/>
                        <a:t> for faculty and staff on student sexual abuse and neglect, bullying and suicide. </a:t>
                      </a:r>
                      <a:endParaRPr lang="en-US" sz="1000" b="0"/>
                    </a:p>
                  </a:txBody>
                  <a:tcPr/>
                </a:tc>
                <a:tc>
                  <a:txBody>
                    <a:bodyPr/>
                    <a:lstStyle/>
                    <a:p>
                      <a:pPr marL="171450" indent="-171450" algn="l">
                        <a:buFont typeface="Arial" panose="020B0604020202020204" pitchFamily="34" charset="0"/>
                        <a:buChar char="•"/>
                      </a:pPr>
                      <a:r>
                        <a:rPr lang="en-US" sz="1000" b="0" dirty="0"/>
                        <a:t>Improve the management,</a:t>
                      </a:r>
                      <a:r>
                        <a:rPr lang="en-US" sz="1000" b="0" baseline="0" dirty="0"/>
                        <a:t> attendance education and care of children with asthma</a:t>
                      </a:r>
                      <a:endParaRPr lang="en-US" sz="1000" b="0" dirty="0"/>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a:t>Improve the management,</a:t>
                      </a:r>
                      <a:r>
                        <a:rPr lang="en-US" sz="1000" b="0" baseline="0" dirty="0"/>
                        <a:t> </a:t>
                      </a:r>
                      <a:r>
                        <a:rPr lang="en-US" sz="1000" b="0" baseline="0"/>
                        <a:t>attendance education and care of children with asthma</a:t>
                      </a:r>
                      <a:endParaRPr lang="en-US" sz="1000" b="0"/>
                    </a:p>
                    <a:p>
                      <a:pPr marL="0" indent="0" algn="l">
                        <a:buFont typeface="Arial" panose="020B0604020202020204" pitchFamily="34" charset="0"/>
                        <a:buNone/>
                      </a:pPr>
                      <a:endParaRPr lang="en-US" sz="1000" b="0"/>
                    </a:p>
                  </a:txBody>
                  <a:tcPr/>
                </a:tc>
                <a:extLst>
                  <a:ext uri="{0D108BD9-81ED-4DB2-BD59-A6C34878D82A}">
                    <a16:rowId xmlns:a16="http://schemas.microsoft.com/office/drawing/2014/main" val="10003"/>
                  </a:ext>
                </a:extLst>
              </a:tr>
              <a:tr h="831272">
                <a:tc vMerge="1">
                  <a:txBody>
                    <a:bodyPr/>
                    <a:lstStyle/>
                    <a:p>
                      <a:endParaRPr lang="en-US"/>
                    </a:p>
                  </a:txBody>
                  <a:tcPr/>
                </a:tc>
                <a:tc>
                  <a:txBody>
                    <a:bodyPr/>
                    <a:lstStyle/>
                    <a:p>
                      <a:pPr lvl="0" algn="ctr">
                        <a:buNone/>
                      </a:pPr>
                      <a:r>
                        <a:rPr lang="en-US" sz="1600"/>
                        <a:t>Attendance and Recruitment</a:t>
                      </a:r>
                    </a:p>
                  </a:txBody>
                  <a:tcPr/>
                </a:tc>
                <a:tc>
                  <a:txBody>
                    <a:bodyPr/>
                    <a:lstStyle/>
                    <a:p>
                      <a:pPr marL="171450" lvl="0" indent="-171450" algn="l">
                        <a:buFont typeface="Arial"/>
                        <a:buChar char="•"/>
                      </a:pPr>
                      <a:r>
                        <a:rPr lang="en-US" sz="1000" b="0"/>
                        <a:t>Customer Service</a:t>
                      </a:r>
                    </a:p>
                    <a:p>
                      <a:pPr marL="171450" lvl="0" indent="-171450" algn="l">
                        <a:buFont typeface="Arial"/>
                        <a:buChar char="•"/>
                      </a:pPr>
                      <a:endParaRPr lang="en-US" sz="1000" b="0"/>
                    </a:p>
                    <a:p>
                      <a:pPr marL="171450" lvl="0" indent="-171450" algn="l">
                        <a:buFont typeface="Arial"/>
                        <a:buChar char="•"/>
                      </a:pPr>
                      <a:endParaRPr lang="en-US" sz="1000" b="0"/>
                    </a:p>
                  </a:txBody>
                  <a:tcPr/>
                </a:tc>
                <a:tc>
                  <a:txBody>
                    <a:bodyPr/>
                    <a:lstStyle/>
                    <a:p>
                      <a:pPr marL="171450" lvl="0" indent="-171450" algn="l">
                        <a:buFont typeface="Arial"/>
                        <a:buChar char="•"/>
                      </a:pPr>
                      <a:r>
                        <a:rPr lang="en-US" sz="1000" b="0" baseline="0" dirty="0"/>
                        <a:t>Decrease of Enrollment  89 students</a:t>
                      </a:r>
                    </a:p>
                    <a:p>
                      <a:pPr marL="628650" lvl="1" indent="-171450" algn="l">
                        <a:buFont typeface="Arial"/>
                        <a:buChar char="•"/>
                      </a:pPr>
                      <a:r>
                        <a:rPr lang="en-US" sz="1000" b="0" baseline="0" dirty="0"/>
                        <a:t>2018-747</a:t>
                      </a:r>
                    </a:p>
                    <a:p>
                      <a:pPr marL="628650" lvl="1" indent="-171450" algn="l">
                        <a:buFont typeface="Arial"/>
                        <a:buChar char="•"/>
                      </a:pPr>
                      <a:r>
                        <a:rPr lang="en-US" sz="1000" b="0" baseline="0" dirty="0"/>
                        <a:t>2019-658 </a:t>
                      </a:r>
                    </a:p>
                    <a:p>
                      <a:pPr marL="171450" lvl="0" indent="-171450" algn="l">
                        <a:buFont typeface="Arial"/>
                        <a:buChar char="•"/>
                      </a:pPr>
                      <a:r>
                        <a:rPr lang="en-US" sz="1000" b="0" baseline="0" dirty="0"/>
                        <a:t>Incentive by six weeks</a:t>
                      </a:r>
                    </a:p>
                    <a:p>
                      <a:pPr marL="171450" lvl="0" indent="-171450" algn="l">
                        <a:buFont typeface="Arial"/>
                        <a:buChar char="•"/>
                      </a:pPr>
                      <a:r>
                        <a:rPr lang="en-US" sz="1000" b="0" baseline="0" dirty="0"/>
                        <a:t>2020 – 95.98%</a:t>
                      </a:r>
                    </a:p>
                    <a:p>
                      <a:pPr marL="0" lvl="0" indent="0" algn="l">
                        <a:buNone/>
                      </a:pPr>
                      <a:endParaRPr lang="en-US" sz="1000" b="0" baseline="0" dirty="0"/>
                    </a:p>
                  </a:txBody>
                  <a:tcPr/>
                </a:tc>
                <a:tc>
                  <a:txBody>
                    <a:bodyPr/>
                    <a:lstStyle/>
                    <a:p>
                      <a:pPr marL="0" lvl="0" indent="0" algn="l">
                        <a:buNone/>
                      </a:pPr>
                      <a:r>
                        <a:rPr lang="en-US" sz="1000" b="0" dirty="0"/>
                        <a:t>Increase attendance by 2.5% to reach goal of 98%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baseline="0" dirty="0"/>
                        <a:t>Decrease of Enrollment  89 students</a:t>
                      </a:r>
                    </a:p>
                    <a:p>
                      <a:pPr marL="0" lvl="0" indent="0" algn="l">
                        <a:buNone/>
                      </a:pPr>
                      <a:endParaRPr lang="en-US" sz="1000" b="0" dirty="0"/>
                    </a:p>
                  </a:txBody>
                  <a:tcPr/>
                </a:tc>
                <a:extLst>
                  <a:ext uri="{0D108BD9-81ED-4DB2-BD59-A6C34878D82A}">
                    <a16:rowId xmlns:a16="http://schemas.microsoft.com/office/drawing/2014/main" val="1443002722"/>
                  </a:ext>
                </a:extLst>
              </a:tr>
              <a:tr h="1123019">
                <a:tc rowSpan="2">
                  <a:txBody>
                    <a:bodyPr/>
                    <a:lstStyle/>
                    <a:p>
                      <a:pPr algn="ctr"/>
                      <a:endParaRPr lang="en-US" sz="2400" b="1"/>
                    </a:p>
                    <a:p>
                      <a:pPr lvl="0" algn="ctr">
                        <a:buNone/>
                      </a:pPr>
                      <a:r>
                        <a:rPr lang="en-US" sz="2400" b="1"/>
                        <a:t>4</a:t>
                      </a:r>
                    </a:p>
                    <a:p>
                      <a:pPr lvl="0" algn="ctr">
                        <a:buNone/>
                      </a:pPr>
                      <a:r>
                        <a:rPr lang="en-US" sz="1200"/>
                        <a:t>Increase </a:t>
                      </a:r>
                      <a:r>
                        <a:rPr lang="en-US" sz="1200" b="0" i="0" u="none" strike="noStrike" noProof="0">
                          <a:latin typeface="Calibri"/>
                        </a:rPr>
                        <a:t>Staff Quality, Recruitment, and </a:t>
                      </a:r>
                      <a:endParaRPr lang="en-US" sz="1200"/>
                    </a:p>
                    <a:p>
                      <a:pPr lvl="0" algn="ctr">
                        <a:buNone/>
                      </a:pPr>
                      <a:r>
                        <a:rPr lang="en-US" sz="1200" b="0" i="0" u="none" strike="noStrike" noProof="0">
                          <a:latin typeface="Calibri"/>
                        </a:rPr>
                        <a:t>Retention</a:t>
                      </a:r>
                      <a:endParaRPr lang="en-US" sz="1200"/>
                    </a:p>
                  </a:txBody>
                  <a:tcPr/>
                </a:tc>
                <a:tc>
                  <a:txBody>
                    <a:bodyPr/>
                    <a:lstStyle/>
                    <a:p>
                      <a:pPr algn="ctr"/>
                      <a:r>
                        <a:rPr lang="en-US" sz="1600"/>
                        <a:t>Staff</a:t>
                      </a:r>
                      <a:r>
                        <a:rPr lang="en-US" sz="1600" baseline="0"/>
                        <a:t> Quality, Recruitment, and Retention</a:t>
                      </a:r>
                      <a:endParaRPr lang="en-US" sz="1600"/>
                    </a:p>
                  </a:txBody>
                  <a:tcPr/>
                </a:tc>
                <a:tc>
                  <a:txBody>
                    <a:bodyPr/>
                    <a:lstStyle/>
                    <a:p>
                      <a:pPr marL="171450" indent="-171450" algn="l">
                        <a:buFont typeface="Arial" panose="020B0604020202020204" pitchFamily="34" charset="0"/>
                        <a:buChar char="•"/>
                      </a:pPr>
                      <a:r>
                        <a:rPr lang="en-US" sz="1000"/>
                        <a:t>Recruit highly</a:t>
                      </a:r>
                      <a:r>
                        <a:rPr lang="en-US" sz="1000" baseline="0"/>
                        <a:t> qualified staff by attending job fairs</a:t>
                      </a:r>
                    </a:p>
                    <a:p>
                      <a:pPr marL="171450" indent="-171450" algn="l">
                        <a:buFont typeface="Arial" panose="020B0604020202020204" pitchFamily="34" charset="0"/>
                        <a:buChar char="•"/>
                      </a:pPr>
                      <a:r>
                        <a:rPr lang="en-US" sz="1000" baseline="0"/>
                        <a:t>Hire university students that have demonstrated excellence in the classroom. </a:t>
                      </a:r>
                      <a:endParaRPr lang="en-US" sz="1000"/>
                    </a:p>
                  </a:txBody>
                  <a:tcPr/>
                </a:tc>
                <a:tc>
                  <a:txBody>
                    <a:bodyPr/>
                    <a:lstStyle/>
                    <a:p>
                      <a:pPr marL="171450" indent="-171450" algn="l">
                        <a:buFont typeface="Arial" panose="020B0604020202020204" pitchFamily="34" charset="0"/>
                        <a:buChar char="•"/>
                      </a:pPr>
                      <a:r>
                        <a:rPr lang="en-US" sz="1000" b="0"/>
                        <a:t>Staff development and support for new teachers and 2nd year teachers</a:t>
                      </a:r>
                    </a:p>
                    <a:p>
                      <a:pPr marL="171450" lvl="0" indent="-171450" algn="l">
                        <a:buFont typeface="Arial" panose="020B0604020202020204" pitchFamily="34" charset="0"/>
                        <a:buChar char="•"/>
                      </a:pPr>
                      <a:r>
                        <a:rPr lang="en-US" sz="1000" b="0"/>
                        <a:t>Align Mcrel observation and walkthrough</a:t>
                      </a:r>
                    </a:p>
                    <a:p>
                      <a:pPr marL="171450" lvl="0" indent="-171450" algn="l">
                        <a:buFont typeface="Arial" panose="020B0604020202020204" pitchFamily="34" charset="0"/>
                        <a:buChar char="•"/>
                      </a:pPr>
                      <a:r>
                        <a:rPr lang="en-US" sz="1000" b="0"/>
                        <a:t>Staff recognition </a:t>
                      </a:r>
                      <a:endParaRPr lang="en-US" sz="1000" b="0" dirty="0"/>
                    </a:p>
                  </a:txBody>
                  <a:tcPr/>
                </a:tc>
                <a:tc>
                  <a:txBody>
                    <a:bodyPr/>
                    <a:lstStyle/>
                    <a:p>
                      <a:pPr marL="171450" indent="-171450" algn="l">
                        <a:buFont typeface="Arial" panose="020B0604020202020204" pitchFamily="34" charset="0"/>
                        <a:buChar char="•"/>
                      </a:pPr>
                      <a:r>
                        <a:rPr lang="en-US" sz="1000" b="0" i="0" u="none" strike="noStrike" noProof="0" dirty="0">
                          <a:latin typeface="Calibri"/>
                        </a:rPr>
                        <a:t>Staff development and support for new teachers and 2nd year teachers</a:t>
                      </a:r>
                      <a:endParaRPr lang="en-US" sz="1000" b="0" dirty="0"/>
                    </a:p>
                  </a:txBody>
                  <a:tcPr/>
                </a:tc>
                <a:extLst>
                  <a:ext uri="{0D108BD9-81ED-4DB2-BD59-A6C34878D82A}">
                    <a16:rowId xmlns:a16="http://schemas.microsoft.com/office/drawing/2014/main" val="10004"/>
                  </a:ext>
                </a:extLst>
              </a:tr>
              <a:tr h="1123019">
                <a:tc vMerge="1">
                  <a:txBody>
                    <a:bodyPr/>
                    <a:lstStyle/>
                    <a:p>
                      <a:endParaRPr lang="en-US"/>
                    </a:p>
                  </a:txBody>
                  <a:tcPr/>
                </a:tc>
                <a:tc>
                  <a:txBody>
                    <a:bodyPr/>
                    <a:lstStyle/>
                    <a:p>
                      <a:pPr lvl="0" algn="ctr">
                        <a:buNone/>
                      </a:pPr>
                      <a:r>
                        <a:rPr lang="en-US" sz="1600" baseline="0"/>
                        <a:t>Increase Learning Time</a:t>
                      </a:r>
                    </a:p>
                  </a:txBody>
                  <a:tcPr/>
                </a:tc>
                <a:tc>
                  <a:txBody>
                    <a:bodyPr/>
                    <a:lstStyle/>
                    <a:p>
                      <a:pPr marL="171450" lvl="0" indent="-171450" algn="l">
                        <a:buFont typeface="Arial"/>
                        <a:buChar char="•"/>
                      </a:pPr>
                      <a:r>
                        <a:rPr lang="en-US" sz="1000" baseline="0"/>
                        <a:t>Morning routines for technology software</a:t>
                      </a:r>
                    </a:p>
                    <a:p>
                      <a:pPr marL="171450" lvl="0" indent="-171450" algn="l">
                        <a:buFont typeface="Arial"/>
                        <a:buChar char="•"/>
                      </a:pPr>
                      <a:r>
                        <a:rPr lang="en-US" sz="1000" baseline="0"/>
                        <a:t>Tutoring</a:t>
                      </a:r>
                      <a:endParaRPr lang="en-US" sz="1000" baseline="0" dirty="0"/>
                    </a:p>
                    <a:p>
                      <a:pPr marL="171450" lvl="0" indent="-171450" algn="l">
                        <a:buFont typeface="Arial"/>
                        <a:buChar char="•"/>
                      </a:pPr>
                      <a:r>
                        <a:rPr lang="en-US" sz="1000" baseline="0"/>
                        <a:t>Qucik transitions</a:t>
                      </a:r>
                      <a:endParaRPr lang="en-US" sz="1000" baseline="0" dirty="0"/>
                    </a:p>
                  </a:txBody>
                  <a:tcPr/>
                </a:tc>
                <a:tc>
                  <a:txBody>
                    <a:bodyPr/>
                    <a:lstStyle/>
                    <a:p>
                      <a:pPr marL="171450" lvl="0" indent="-171450" algn="l">
                        <a:buFont typeface="Arial"/>
                        <a:buChar char="•"/>
                      </a:pPr>
                      <a:r>
                        <a:rPr lang="en-US" sz="1000" b="0"/>
                        <a:t>Teacher planning time to prepare materials</a:t>
                      </a:r>
                    </a:p>
                    <a:p>
                      <a:pPr marL="171450" lvl="0" indent="-171450" algn="l">
                        <a:buFont typeface="Arial"/>
                        <a:buChar char="•"/>
                      </a:pPr>
                      <a:r>
                        <a:rPr lang="en-US" sz="1000" b="0"/>
                        <a:t>Minimize Interruptions</a:t>
                      </a:r>
                      <a:endParaRPr lang="en-US" sz="1000" b="0" dirty="0"/>
                    </a:p>
                  </a:txBody>
                  <a:tcPr/>
                </a:tc>
                <a:tc>
                  <a:txBody>
                    <a:bodyPr/>
                    <a:lstStyle/>
                    <a:p>
                      <a:pPr marL="171450" lvl="0" indent="-171450" algn="l">
                        <a:buFont typeface="Arial"/>
                        <a:buChar char="•"/>
                      </a:pPr>
                      <a:r>
                        <a:rPr lang="en-US" sz="1000" b="0" i="0" u="none" strike="noStrike" noProof="0" dirty="0">
                          <a:latin typeface="Calibri"/>
                        </a:rPr>
                        <a:t>Teacher planning time to prepare materials</a:t>
                      </a:r>
                      <a:endParaRPr lang="en-US" sz="1000" dirty="0"/>
                    </a:p>
                  </a:txBody>
                  <a:tcPr/>
                </a:tc>
                <a:extLst>
                  <a:ext uri="{0D108BD9-81ED-4DB2-BD59-A6C34878D82A}">
                    <a16:rowId xmlns:a16="http://schemas.microsoft.com/office/drawing/2014/main" val="3627818835"/>
                  </a:ext>
                </a:extLst>
              </a:tr>
            </a:tbl>
          </a:graphicData>
        </a:graphic>
      </p:graphicFrame>
      <p:sp>
        <p:nvSpPr>
          <p:cNvPr id="3" name="Slide Number Placeholder 2"/>
          <p:cNvSpPr>
            <a:spLocks noGrp="1"/>
          </p:cNvSpPr>
          <p:nvPr>
            <p:ph type="sldNum" sz="quarter" idx="12"/>
          </p:nvPr>
        </p:nvSpPr>
        <p:spPr/>
        <p:txBody>
          <a:bodyPr/>
          <a:lstStyle/>
          <a:p>
            <a:fld id="{236ED5DE-22B7-41E7-A943-79814E858A13}" type="slidenum">
              <a:rPr lang="en-US" dirty="0" smtClean="0"/>
              <a:t>29</a:t>
            </a:fld>
            <a:endParaRPr lang="en-US"/>
          </a:p>
        </p:txBody>
      </p:sp>
    </p:spTree>
    <p:extLst>
      <p:ext uri="{BB962C8B-B14F-4D97-AF65-F5344CB8AC3E}">
        <p14:creationId xmlns:p14="http://schemas.microsoft.com/office/powerpoint/2010/main" val="2956654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88402462"/>
              </p:ext>
            </p:extLst>
          </p:nvPr>
        </p:nvGraphicFramePr>
        <p:xfrm>
          <a:off x="363984" y="1445759"/>
          <a:ext cx="10146677" cy="2148634"/>
        </p:xfrm>
        <a:graphic>
          <a:graphicData uri="http://schemas.openxmlformats.org/drawingml/2006/table">
            <a:tbl>
              <a:tblPr firstRow="1" bandRow="1">
                <a:tableStyleId>{5940675A-B579-460E-94D1-54222C63F5DA}</a:tableStyleId>
              </a:tblPr>
              <a:tblGrid>
                <a:gridCol w="825624">
                  <a:extLst>
                    <a:ext uri="{9D8B030D-6E8A-4147-A177-3AD203B41FA5}">
                      <a16:colId xmlns:a16="http://schemas.microsoft.com/office/drawing/2014/main" val="20000"/>
                    </a:ext>
                  </a:extLst>
                </a:gridCol>
                <a:gridCol w="746890">
                  <a:extLst>
                    <a:ext uri="{9D8B030D-6E8A-4147-A177-3AD203B41FA5}">
                      <a16:colId xmlns:a16="http://schemas.microsoft.com/office/drawing/2014/main" val="566689427"/>
                    </a:ext>
                  </a:extLst>
                </a:gridCol>
                <a:gridCol w="786257">
                  <a:extLst>
                    <a:ext uri="{9D8B030D-6E8A-4147-A177-3AD203B41FA5}">
                      <a16:colId xmlns:a16="http://schemas.microsoft.com/office/drawing/2014/main" val="20001"/>
                    </a:ext>
                  </a:extLst>
                </a:gridCol>
                <a:gridCol w="786257">
                  <a:extLst>
                    <a:ext uri="{9D8B030D-6E8A-4147-A177-3AD203B41FA5}">
                      <a16:colId xmlns:a16="http://schemas.microsoft.com/office/drawing/2014/main" val="20003"/>
                    </a:ext>
                  </a:extLst>
                </a:gridCol>
                <a:gridCol w="786257">
                  <a:extLst>
                    <a:ext uri="{9D8B030D-6E8A-4147-A177-3AD203B41FA5}">
                      <a16:colId xmlns:a16="http://schemas.microsoft.com/office/drawing/2014/main" val="20004"/>
                    </a:ext>
                  </a:extLst>
                </a:gridCol>
                <a:gridCol w="786257">
                  <a:extLst>
                    <a:ext uri="{9D8B030D-6E8A-4147-A177-3AD203B41FA5}">
                      <a16:colId xmlns:a16="http://schemas.microsoft.com/office/drawing/2014/main" val="20005"/>
                    </a:ext>
                  </a:extLst>
                </a:gridCol>
                <a:gridCol w="786257">
                  <a:extLst>
                    <a:ext uri="{9D8B030D-6E8A-4147-A177-3AD203B41FA5}">
                      <a16:colId xmlns:a16="http://schemas.microsoft.com/office/drawing/2014/main" val="20006"/>
                    </a:ext>
                  </a:extLst>
                </a:gridCol>
                <a:gridCol w="711594">
                  <a:extLst>
                    <a:ext uri="{9D8B030D-6E8A-4147-A177-3AD203B41FA5}">
                      <a16:colId xmlns:a16="http://schemas.microsoft.com/office/drawing/2014/main" val="20007"/>
                    </a:ext>
                  </a:extLst>
                </a:gridCol>
                <a:gridCol w="639526">
                  <a:extLst>
                    <a:ext uri="{9D8B030D-6E8A-4147-A177-3AD203B41FA5}">
                      <a16:colId xmlns:a16="http://schemas.microsoft.com/office/drawing/2014/main" val="20008"/>
                    </a:ext>
                  </a:extLst>
                </a:gridCol>
                <a:gridCol w="926970">
                  <a:extLst>
                    <a:ext uri="{9D8B030D-6E8A-4147-A177-3AD203B41FA5}">
                      <a16:colId xmlns:a16="http://schemas.microsoft.com/office/drawing/2014/main" val="20009"/>
                    </a:ext>
                  </a:extLst>
                </a:gridCol>
                <a:gridCol w="926970">
                  <a:extLst>
                    <a:ext uri="{9D8B030D-6E8A-4147-A177-3AD203B41FA5}">
                      <a16:colId xmlns:a16="http://schemas.microsoft.com/office/drawing/2014/main" val="20010"/>
                    </a:ext>
                  </a:extLst>
                </a:gridCol>
                <a:gridCol w="651561">
                  <a:extLst>
                    <a:ext uri="{9D8B030D-6E8A-4147-A177-3AD203B41FA5}">
                      <a16:colId xmlns:a16="http://schemas.microsoft.com/office/drawing/2014/main" val="20011"/>
                    </a:ext>
                  </a:extLst>
                </a:gridCol>
                <a:gridCol w="786257">
                  <a:extLst>
                    <a:ext uri="{9D8B030D-6E8A-4147-A177-3AD203B41FA5}">
                      <a16:colId xmlns:a16="http://schemas.microsoft.com/office/drawing/2014/main" val="20012"/>
                    </a:ext>
                  </a:extLst>
                </a:gridCol>
              </a:tblGrid>
              <a:tr h="566083">
                <a:tc>
                  <a:txBody>
                    <a:bodyPr/>
                    <a:lstStyle/>
                    <a:p>
                      <a:endParaRPr lang="en-US"/>
                    </a:p>
                  </a:txBody>
                  <a:tcPr/>
                </a:tc>
                <a:tc>
                  <a:txBody>
                    <a:bodyPr/>
                    <a:lstStyle/>
                    <a:p>
                      <a:pPr algn="ctr"/>
                      <a:r>
                        <a:rPr lang="en-US" sz="1400" b="1" dirty="0"/>
                        <a:t>2019-2020</a:t>
                      </a:r>
                    </a:p>
                    <a:p>
                      <a:pPr algn="ctr"/>
                      <a:r>
                        <a:rPr lang="en-US" sz="900" b="1" dirty="0"/>
                        <a:t>Enrollment</a:t>
                      </a:r>
                      <a:endParaRPr lang="en-US" sz="1400" b="1" dirty="0"/>
                    </a:p>
                  </a:txBody>
                  <a:tcPr>
                    <a:solidFill>
                      <a:schemeClr val="bg1">
                        <a:lumMod val="75000"/>
                      </a:schemeClr>
                    </a:solidFill>
                  </a:tcPr>
                </a:tc>
                <a:tc>
                  <a:txBody>
                    <a:bodyPr/>
                    <a:lstStyle/>
                    <a:p>
                      <a:pPr algn="ctr"/>
                      <a:r>
                        <a:rPr lang="en-US" sz="1400" b="1" dirty="0"/>
                        <a:t>2020-2021</a:t>
                      </a:r>
                    </a:p>
                    <a:p>
                      <a:pPr algn="ctr"/>
                      <a:r>
                        <a:rPr lang="en-US" sz="900" b="1" dirty="0"/>
                        <a:t>Enrollment</a:t>
                      </a:r>
                    </a:p>
                  </a:txBody>
                  <a:tcPr>
                    <a:solidFill>
                      <a:schemeClr val="accent2">
                        <a:lumMod val="60000"/>
                        <a:lumOff val="40000"/>
                      </a:schemeClr>
                    </a:solidFill>
                  </a:tcPr>
                </a:tc>
                <a:tc>
                  <a:txBody>
                    <a:bodyPr/>
                    <a:lstStyle/>
                    <a:p>
                      <a:pPr algn="ctr"/>
                      <a:r>
                        <a:rPr lang="en-US" sz="1400" b="1" dirty="0"/>
                        <a:t>At Risk</a:t>
                      </a:r>
                    </a:p>
                  </a:txBody>
                  <a:tcPr>
                    <a:solidFill>
                      <a:schemeClr val="accent2">
                        <a:lumMod val="60000"/>
                        <a:lumOff val="40000"/>
                      </a:schemeClr>
                    </a:solidFill>
                  </a:tcPr>
                </a:tc>
                <a:tc>
                  <a:txBody>
                    <a:bodyPr/>
                    <a:lstStyle/>
                    <a:p>
                      <a:pPr algn="ctr"/>
                      <a:r>
                        <a:rPr lang="en-US" sz="1400" b="1"/>
                        <a:t>SPED</a:t>
                      </a:r>
                    </a:p>
                  </a:txBody>
                  <a:tcPr>
                    <a:solidFill>
                      <a:schemeClr val="accent2">
                        <a:lumMod val="60000"/>
                        <a:lumOff val="40000"/>
                      </a:schemeClr>
                    </a:solidFill>
                  </a:tcPr>
                </a:tc>
                <a:tc>
                  <a:txBody>
                    <a:bodyPr/>
                    <a:lstStyle/>
                    <a:p>
                      <a:pPr algn="ctr"/>
                      <a:r>
                        <a:rPr lang="en-US" sz="1400" b="1"/>
                        <a:t>LEP</a:t>
                      </a:r>
                    </a:p>
                  </a:txBody>
                  <a:tcPr>
                    <a:solidFill>
                      <a:schemeClr val="accent2">
                        <a:lumMod val="60000"/>
                        <a:lumOff val="40000"/>
                      </a:schemeClr>
                    </a:solidFill>
                  </a:tcPr>
                </a:tc>
                <a:tc>
                  <a:txBody>
                    <a:bodyPr/>
                    <a:lstStyle/>
                    <a:p>
                      <a:pPr algn="ctr"/>
                      <a:r>
                        <a:rPr lang="en-US" sz="1400" b="1"/>
                        <a:t>M1</a:t>
                      </a:r>
                    </a:p>
                  </a:txBody>
                  <a:tcPr>
                    <a:solidFill>
                      <a:schemeClr val="accent2">
                        <a:lumMod val="60000"/>
                        <a:lumOff val="40000"/>
                      </a:schemeClr>
                    </a:solidFill>
                  </a:tcPr>
                </a:tc>
                <a:tc>
                  <a:txBody>
                    <a:bodyPr/>
                    <a:lstStyle/>
                    <a:p>
                      <a:pPr algn="ctr"/>
                      <a:r>
                        <a:rPr lang="en-US" sz="1400" b="1"/>
                        <a:t>M2</a:t>
                      </a:r>
                    </a:p>
                  </a:txBody>
                  <a:tcPr>
                    <a:solidFill>
                      <a:schemeClr val="accent2">
                        <a:lumMod val="60000"/>
                        <a:lumOff val="40000"/>
                      </a:schemeClr>
                    </a:solidFill>
                  </a:tcPr>
                </a:tc>
                <a:tc>
                  <a:txBody>
                    <a:bodyPr/>
                    <a:lstStyle/>
                    <a:p>
                      <a:pPr algn="ctr"/>
                      <a:r>
                        <a:rPr lang="en-US" sz="1400" b="1"/>
                        <a:t>SPED/</a:t>
                      </a:r>
                    </a:p>
                    <a:p>
                      <a:pPr algn="ctr"/>
                      <a:r>
                        <a:rPr lang="en-US" sz="1400" b="1"/>
                        <a:t>LEP</a:t>
                      </a:r>
                    </a:p>
                  </a:txBody>
                  <a:tcPr>
                    <a:solidFill>
                      <a:schemeClr val="accent2">
                        <a:lumMod val="60000"/>
                        <a:lumOff val="40000"/>
                      </a:schemeClr>
                    </a:solidFill>
                  </a:tcPr>
                </a:tc>
                <a:tc>
                  <a:txBody>
                    <a:bodyPr/>
                    <a:lstStyle/>
                    <a:p>
                      <a:pPr algn="ctr"/>
                      <a:r>
                        <a:rPr lang="en-US" sz="1400" b="1"/>
                        <a:t>MIGRANT</a:t>
                      </a:r>
                    </a:p>
                  </a:txBody>
                  <a:tcPr>
                    <a:solidFill>
                      <a:schemeClr val="accent2">
                        <a:lumMod val="60000"/>
                        <a:lumOff val="40000"/>
                      </a:schemeClr>
                    </a:solidFill>
                  </a:tcPr>
                </a:tc>
                <a:tc>
                  <a:txBody>
                    <a:bodyPr/>
                    <a:lstStyle/>
                    <a:p>
                      <a:pPr algn="ctr"/>
                      <a:r>
                        <a:rPr lang="en-US" sz="1400" b="1"/>
                        <a:t>ECD</a:t>
                      </a:r>
                    </a:p>
                  </a:txBody>
                  <a:tcPr>
                    <a:solidFill>
                      <a:schemeClr val="accent2">
                        <a:lumMod val="60000"/>
                        <a:lumOff val="40000"/>
                      </a:schemeClr>
                    </a:solidFill>
                  </a:tcPr>
                </a:tc>
                <a:tc>
                  <a:txBody>
                    <a:bodyPr/>
                    <a:lstStyle/>
                    <a:p>
                      <a:pPr algn="ctr"/>
                      <a:r>
                        <a:rPr lang="en-US" sz="1400" b="1"/>
                        <a:t>GT</a:t>
                      </a:r>
                    </a:p>
                  </a:txBody>
                  <a:tcPr>
                    <a:solidFill>
                      <a:schemeClr val="accent2">
                        <a:lumMod val="60000"/>
                        <a:lumOff val="40000"/>
                      </a:schemeClr>
                    </a:solidFill>
                  </a:tcPr>
                </a:tc>
                <a:tc>
                  <a:txBody>
                    <a:bodyPr/>
                    <a:lstStyle/>
                    <a:p>
                      <a:pPr algn="ctr"/>
                      <a:r>
                        <a:rPr lang="en-US" sz="1400" b="1"/>
                        <a:t>CTE</a:t>
                      </a:r>
                    </a:p>
                  </a:txBody>
                  <a:tcPr>
                    <a:solidFill>
                      <a:schemeClr val="accent2">
                        <a:lumMod val="60000"/>
                        <a:lumOff val="40000"/>
                      </a:schemeClr>
                    </a:solidFill>
                  </a:tcPr>
                </a:tc>
                <a:extLst>
                  <a:ext uri="{0D108BD9-81ED-4DB2-BD59-A6C34878D82A}">
                    <a16:rowId xmlns:a16="http://schemas.microsoft.com/office/drawing/2014/main" val="10000"/>
                  </a:ext>
                </a:extLst>
              </a:tr>
              <a:tr h="746657">
                <a:tc>
                  <a:txBody>
                    <a:bodyPr/>
                    <a:lstStyle/>
                    <a:p>
                      <a:r>
                        <a:rPr lang="en-US" sz="1400" b="1"/>
                        <a:t>Number</a:t>
                      </a:r>
                    </a:p>
                  </a:txBody>
                  <a:tcPr anchor="ctr">
                    <a:solidFill>
                      <a:schemeClr val="accent2">
                        <a:lumMod val="60000"/>
                        <a:lumOff val="40000"/>
                      </a:schemeClr>
                    </a:solidFill>
                  </a:tcPr>
                </a:tc>
                <a:tc>
                  <a:txBody>
                    <a:bodyPr/>
                    <a:lstStyle/>
                    <a:p>
                      <a:pPr lvl="0" algn="ctr">
                        <a:buNone/>
                      </a:pPr>
                      <a:r>
                        <a:rPr lang="en-US" b="1" dirty="0"/>
                        <a:t>747</a:t>
                      </a:r>
                    </a:p>
                  </a:txBody>
                  <a:tcPr anchor="ctr">
                    <a:solidFill>
                      <a:schemeClr val="bg1">
                        <a:lumMod val="75000"/>
                      </a:schemeClr>
                    </a:solidFill>
                  </a:tcPr>
                </a:tc>
                <a:tc>
                  <a:txBody>
                    <a:bodyPr/>
                    <a:lstStyle/>
                    <a:p>
                      <a:pPr lvl="0" algn="ctr">
                        <a:buNone/>
                      </a:pPr>
                      <a:r>
                        <a:rPr lang="en-US" b="1" dirty="0"/>
                        <a:t>658</a:t>
                      </a:r>
                    </a:p>
                  </a:txBody>
                  <a:tcPr anchor="ctr"/>
                </a:tc>
                <a:tc>
                  <a:txBody>
                    <a:bodyPr/>
                    <a:lstStyle/>
                    <a:p>
                      <a:pPr lvl="0" algn="ctr">
                        <a:buNone/>
                      </a:pPr>
                      <a:r>
                        <a:rPr lang="en-US" b="1" dirty="0"/>
                        <a:t>540</a:t>
                      </a:r>
                    </a:p>
                  </a:txBody>
                  <a:tcPr anchor="ctr"/>
                </a:tc>
                <a:tc>
                  <a:txBody>
                    <a:bodyPr/>
                    <a:lstStyle/>
                    <a:p>
                      <a:pPr lvl="0" algn="ctr">
                        <a:buNone/>
                      </a:pPr>
                      <a:r>
                        <a:rPr lang="en-US" b="1" dirty="0"/>
                        <a:t>48</a:t>
                      </a:r>
                    </a:p>
                  </a:txBody>
                  <a:tcPr anchor="ctr"/>
                </a:tc>
                <a:tc>
                  <a:txBody>
                    <a:bodyPr/>
                    <a:lstStyle/>
                    <a:p>
                      <a:pPr lvl="0" algn="ctr">
                        <a:buNone/>
                      </a:pPr>
                      <a:r>
                        <a:rPr lang="en-US" b="1" dirty="0"/>
                        <a:t>298</a:t>
                      </a:r>
                    </a:p>
                  </a:txBody>
                  <a:tcPr anchor="ctr"/>
                </a:tc>
                <a:tc>
                  <a:txBody>
                    <a:bodyPr/>
                    <a:lstStyle/>
                    <a:p>
                      <a:pPr algn="ctr"/>
                      <a:r>
                        <a:rPr lang="en-US" b="1"/>
                        <a:t>0</a:t>
                      </a:r>
                    </a:p>
                  </a:txBody>
                  <a:tcPr anchor="ctr"/>
                </a:tc>
                <a:tc>
                  <a:txBody>
                    <a:bodyPr/>
                    <a:lstStyle/>
                    <a:p>
                      <a:pPr algn="ctr"/>
                      <a:r>
                        <a:rPr lang="en-US" b="1"/>
                        <a:t>0</a:t>
                      </a:r>
                    </a:p>
                  </a:txBody>
                  <a:tcPr anchor="ctr"/>
                </a:tc>
                <a:tc>
                  <a:txBody>
                    <a:bodyPr/>
                    <a:lstStyle/>
                    <a:p>
                      <a:pPr algn="ctr"/>
                      <a:r>
                        <a:rPr lang="en-US" b="1"/>
                        <a:t>21</a:t>
                      </a:r>
                    </a:p>
                  </a:txBody>
                  <a:tcPr anchor="ctr"/>
                </a:tc>
                <a:tc>
                  <a:txBody>
                    <a:bodyPr/>
                    <a:lstStyle/>
                    <a:p>
                      <a:pPr lvl="0" algn="ctr">
                        <a:buNone/>
                      </a:pPr>
                      <a:r>
                        <a:rPr lang="en-US" b="1"/>
                        <a:t>8</a:t>
                      </a:r>
                    </a:p>
                  </a:txBody>
                  <a:tcPr anchor="ctr"/>
                </a:tc>
                <a:tc>
                  <a:txBody>
                    <a:bodyPr/>
                    <a:lstStyle/>
                    <a:p>
                      <a:pPr algn="ctr"/>
                      <a:r>
                        <a:rPr lang="en-US" b="1" dirty="0"/>
                        <a:t>597</a:t>
                      </a:r>
                    </a:p>
                  </a:txBody>
                  <a:tcPr anchor="ctr"/>
                </a:tc>
                <a:tc>
                  <a:txBody>
                    <a:bodyPr/>
                    <a:lstStyle/>
                    <a:p>
                      <a:pPr lvl="0" algn="ctr">
                        <a:buNone/>
                      </a:pPr>
                      <a:r>
                        <a:rPr lang="en-US" b="1" dirty="0"/>
                        <a:t>15</a:t>
                      </a:r>
                    </a:p>
                  </a:txBody>
                  <a:tcPr anchor="ctr"/>
                </a:tc>
                <a:tc>
                  <a:txBody>
                    <a:bodyPr/>
                    <a:lstStyle/>
                    <a:p>
                      <a:pPr algn="ctr"/>
                      <a:r>
                        <a:rPr lang="en-US" b="1"/>
                        <a:t>0</a:t>
                      </a:r>
                    </a:p>
                  </a:txBody>
                  <a:tcPr anchor="ctr"/>
                </a:tc>
                <a:extLst>
                  <a:ext uri="{0D108BD9-81ED-4DB2-BD59-A6C34878D82A}">
                    <a16:rowId xmlns:a16="http://schemas.microsoft.com/office/drawing/2014/main" val="10001"/>
                  </a:ext>
                </a:extLst>
              </a:tr>
              <a:tr h="746657">
                <a:tc>
                  <a:txBody>
                    <a:bodyPr/>
                    <a:lstStyle/>
                    <a:p>
                      <a:r>
                        <a:rPr lang="en-US" sz="1400" b="1"/>
                        <a:t>Percent</a:t>
                      </a:r>
                    </a:p>
                  </a:txBody>
                  <a:tcPr anchor="ctr">
                    <a:solidFill>
                      <a:schemeClr val="accent2">
                        <a:lumMod val="60000"/>
                        <a:lumOff val="40000"/>
                      </a:schemeClr>
                    </a:solidFill>
                  </a:tcPr>
                </a:tc>
                <a:tc>
                  <a:txBody>
                    <a:bodyPr/>
                    <a:lstStyle/>
                    <a:p>
                      <a:pPr algn="ctr"/>
                      <a:r>
                        <a:rPr lang="en-US" b="1" dirty="0"/>
                        <a:t>100</a:t>
                      </a:r>
                    </a:p>
                  </a:txBody>
                  <a:tcPr anchor="ctr">
                    <a:solidFill>
                      <a:schemeClr val="bg1">
                        <a:lumMod val="75000"/>
                      </a:schemeClr>
                    </a:solidFill>
                  </a:tcPr>
                </a:tc>
                <a:tc>
                  <a:txBody>
                    <a:bodyPr/>
                    <a:lstStyle/>
                    <a:p>
                      <a:pPr algn="ctr"/>
                      <a:r>
                        <a:rPr lang="en-US" b="1" dirty="0"/>
                        <a:t>100</a:t>
                      </a:r>
                    </a:p>
                  </a:txBody>
                  <a:tcPr anchor="ctr"/>
                </a:tc>
                <a:tc>
                  <a:txBody>
                    <a:bodyPr/>
                    <a:lstStyle/>
                    <a:p>
                      <a:pPr lvl="0" algn="ctr">
                        <a:buNone/>
                      </a:pPr>
                      <a:r>
                        <a:rPr lang="en-US" b="1" dirty="0"/>
                        <a:t>82%</a:t>
                      </a:r>
                    </a:p>
                  </a:txBody>
                  <a:tcPr anchor="ctr"/>
                </a:tc>
                <a:tc>
                  <a:txBody>
                    <a:bodyPr/>
                    <a:lstStyle/>
                    <a:p>
                      <a:pPr lvl="0" algn="ctr">
                        <a:buNone/>
                      </a:pPr>
                      <a:r>
                        <a:rPr lang="en-US" b="1" dirty="0"/>
                        <a:t>7.3</a:t>
                      </a:r>
                    </a:p>
                  </a:txBody>
                  <a:tcPr anchor="ctr"/>
                </a:tc>
                <a:tc>
                  <a:txBody>
                    <a:bodyPr/>
                    <a:lstStyle/>
                    <a:p>
                      <a:pPr algn="ctr"/>
                      <a:r>
                        <a:rPr lang="en-US" b="1" dirty="0"/>
                        <a:t>45.3</a:t>
                      </a:r>
                    </a:p>
                  </a:txBody>
                  <a:tcPr anchor="ctr"/>
                </a:tc>
                <a:tc>
                  <a:txBody>
                    <a:bodyPr/>
                    <a:lstStyle/>
                    <a:p>
                      <a:pPr algn="ctr"/>
                      <a:r>
                        <a:rPr lang="en-US" b="1"/>
                        <a:t>0</a:t>
                      </a:r>
                    </a:p>
                  </a:txBody>
                  <a:tcPr anchor="ctr"/>
                </a:tc>
                <a:tc>
                  <a:txBody>
                    <a:bodyPr/>
                    <a:lstStyle/>
                    <a:p>
                      <a:pPr algn="ctr"/>
                      <a:r>
                        <a:rPr lang="en-US" b="1"/>
                        <a:t>0</a:t>
                      </a:r>
                    </a:p>
                  </a:txBody>
                  <a:tcPr anchor="ctr"/>
                </a:tc>
                <a:tc>
                  <a:txBody>
                    <a:bodyPr/>
                    <a:lstStyle/>
                    <a:p>
                      <a:pPr lvl="0" algn="ctr">
                        <a:buNone/>
                      </a:pPr>
                      <a:r>
                        <a:rPr lang="en-US" b="1"/>
                        <a:t>3</a:t>
                      </a:r>
                    </a:p>
                  </a:txBody>
                  <a:tcPr anchor="ctr"/>
                </a:tc>
                <a:tc>
                  <a:txBody>
                    <a:bodyPr/>
                    <a:lstStyle/>
                    <a:p>
                      <a:pPr lvl="0" algn="ctr">
                        <a:buNone/>
                      </a:pPr>
                      <a:r>
                        <a:rPr lang="en-US" b="1" dirty="0"/>
                        <a:t>1.2</a:t>
                      </a:r>
                    </a:p>
                  </a:txBody>
                  <a:tcPr anchor="ctr"/>
                </a:tc>
                <a:tc>
                  <a:txBody>
                    <a:bodyPr/>
                    <a:lstStyle/>
                    <a:p>
                      <a:pPr algn="ctr"/>
                      <a:r>
                        <a:rPr lang="en-US" b="1" dirty="0"/>
                        <a:t>90.72</a:t>
                      </a:r>
                    </a:p>
                  </a:txBody>
                  <a:tcPr anchor="ctr"/>
                </a:tc>
                <a:tc>
                  <a:txBody>
                    <a:bodyPr/>
                    <a:lstStyle/>
                    <a:p>
                      <a:pPr lvl="0" algn="ctr">
                        <a:buNone/>
                      </a:pPr>
                      <a:r>
                        <a:rPr lang="en-US" b="1" dirty="0"/>
                        <a:t>2.3</a:t>
                      </a:r>
                    </a:p>
                  </a:txBody>
                  <a:tcPr anchor="ctr"/>
                </a:tc>
                <a:tc>
                  <a:txBody>
                    <a:bodyPr/>
                    <a:lstStyle/>
                    <a:p>
                      <a:pPr algn="ctr"/>
                      <a:r>
                        <a:rPr lang="en-US" b="1" dirty="0"/>
                        <a:t>0</a:t>
                      </a:r>
                    </a:p>
                  </a:txBody>
                  <a:tcPr anchor="ctr"/>
                </a:tc>
                <a:extLst>
                  <a:ext uri="{0D108BD9-81ED-4DB2-BD59-A6C34878D82A}">
                    <a16:rowId xmlns:a16="http://schemas.microsoft.com/office/drawing/2014/main" val="10002"/>
                  </a:ext>
                </a:extLst>
              </a:tr>
            </a:tbl>
          </a:graphicData>
        </a:graphic>
      </p:graphicFrame>
      <p:grpSp>
        <p:nvGrpSpPr>
          <p:cNvPr id="6" name="Group 5"/>
          <p:cNvGrpSpPr/>
          <p:nvPr/>
        </p:nvGrpSpPr>
        <p:grpSpPr>
          <a:xfrm>
            <a:off x="1435100" y="282000"/>
            <a:ext cx="8033143" cy="615010"/>
            <a:chOff x="-88900" y="203200"/>
            <a:chExt cx="9307602" cy="596900"/>
          </a:xfrm>
        </p:grpSpPr>
        <p:sp>
          <p:nvSpPr>
            <p:cNvPr id="7" name="Rectangle 6"/>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spc="300">
                  <a:solidFill>
                    <a:schemeClr val="bg1"/>
                  </a:solidFill>
                  <a:latin typeface="Gill Sans"/>
                  <a:cs typeface="Gill Sans"/>
                </a:rPr>
                <a:t>CAMPUS DEMOGRAPHICS</a:t>
              </a: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8243" y="3069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30</a:t>
            </a:fld>
            <a:endParaRPr lang="en-US"/>
          </a:p>
        </p:txBody>
      </p:sp>
    </p:spTree>
    <p:extLst>
      <p:ext uri="{BB962C8B-B14F-4D97-AF65-F5344CB8AC3E}">
        <p14:creationId xmlns:p14="http://schemas.microsoft.com/office/powerpoint/2010/main" val="4266065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402514" y="302236"/>
            <a:ext cx="7879509"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74703" y="26669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spc="300">
                  <a:solidFill>
                    <a:schemeClr val="bg1"/>
                  </a:solidFill>
                  <a:latin typeface="Gill Sans"/>
                  <a:cs typeface="Gill Sans"/>
                </a:rPr>
                <a:t>CAMPUS  DEMOGRAPHICS</a:t>
              </a:r>
            </a:p>
          </p:txBody>
        </p:sp>
      </p:grpSp>
      <p:sp>
        <p:nvSpPr>
          <p:cNvPr id="13" name="TextBox 12"/>
          <p:cNvSpPr txBox="1"/>
          <p:nvPr/>
        </p:nvSpPr>
        <p:spPr>
          <a:xfrm>
            <a:off x="1961905" y="1390438"/>
            <a:ext cx="8188820" cy="1292662"/>
          </a:xfrm>
          <a:prstGeom prst="rect">
            <a:avLst/>
          </a:prstGeom>
          <a:noFill/>
        </p:spPr>
        <p:txBody>
          <a:bodyPr wrap="square" lIns="91440" tIns="45720" rIns="91440" bIns="45720" rtlCol="0" anchor="t">
            <a:spAutoFit/>
          </a:bodyPr>
          <a:lstStyle/>
          <a:p>
            <a:pPr algn="ctr"/>
            <a:r>
              <a:rPr lang="en-US" sz="2600">
                <a:solidFill>
                  <a:srgbClr val="800009"/>
                </a:solidFill>
              </a:rPr>
              <a:t>Total Enrollment – 658</a:t>
            </a:r>
          </a:p>
          <a:p>
            <a:pPr algn="ctr"/>
            <a:endParaRPr lang="en-US" sz="2600">
              <a:solidFill>
                <a:srgbClr val="800009"/>
              </a:solidFill>
            </a:endParaRPr>
          </a:p>
          <a:p>
            <a:pPr algn="ctr"/>
            <a:r>
              <a:rPr lang="en-US" sz="2600">
                <a:solidFill>
                  <a:srgbClr val="800009"/>
                </a:solidFill>
              </a:rPr>
              <a:t>Total Number of Classrooms-34</a:t>
            </a:r>
          </a:p>
        </p:txBody>
      </p:sp>
      <p:sp>
        <p:nvSpPr>
          <p:cNvPr id="16" name="TextBox 15"/>
          <p:cNvSpPr txBox="1"/>
          <p:nvPr/>
        </p:nvSpPr>
        <p:spPr>
          <a:xfrm>
            <a:off x="1961906" y="3032793"/>
            <a:ext cx="4072515" cy="369332"/>
          </a:xfrm>
          <a:prstGeom prst="rect">
            <a:avLst/>
          </a:prstGeom>
          <a:noFill/>
        </p:spPr>
        <p:txBody>
          <a:bodyPr wrap="square" rtlCol="0">
            <a:spAutoFit/>
          </a:bodyPr>
          <a:lstStyle/>
          <a:p>
            <a:endParaRPr lang="en-US"/>
          </a:p>
        </p:txBody>
      </p:sp>
      <p:graphicFrame>
        <p:nvGraphicFramePr>
          <p:cNvPr id="8" name="Table 7"/>
          <p:cNvGraphicFramePr>
            <a:graphicFrameLocks noGrp="1"/>
          </p:cNvGraphicFramePr>
          <p:nvPr>
            <p:extLst>
              <p:ext uri="{D42A27DB-BD31-4B8C-83A1-F6EECF244321}">
                <p14:modId xmlns:p14="http://schemas.microsoft.com/office/powerpoint/2010/main" val="542563861"/>
              </p:ext>
            </p:extLst>
          </p:nvPr>
        </p:nvGraphicFramePr>
        <p:xfrm>
          <a:off x="2525709" y="3032794"/>
          <a:ext cx="7323957" cy="2620267"/>
        </p:xfrm>
        <a:graphic>
          <a:graphicData uri="http://schemas.openxmlformats.org/drawingml/2006/table">
            <a:tbl>
              <a:tblPr firstRow="1" firstCol="1" bandRow="1" bandCol="1">
                <a:effectLst/>
                <a:tableStyleId>{1FECB4D8-DB02-4DC6-A0A2-4F2EBAE1DC90}</a:tableStyleId>
              </a:tblPr>
              <a:tblGrid>
                <a:gridCol w="2441319">
                  <a:extLst>
                    <a:ext uri="{9D8B030D-6E8A-4147-A177-3AD203B41FA5}">
                      <a16:colId xmlns:a16="http://schemas.microsoft.com/office/drawing/2014/main" val="20000"/>
                    </a:ext>
                  </a:extLst>
                </a:gridCol>
                <a:gridCol w="2441319">
                  <a:extLst>
                    <a:ext uri="{9D8B030D-6E8A-4147-A177-3AD203B41FA5}">
                      <a16:colId xmlns:a16="http://schemas.microsoft.com/office/drawing/2014/main" val="20001"/>
                    </a:ext>
                  </a:extLst>
                </a:gridCol>
                <a:gridCol w="2441319">
                  <a:extLst>
                    <a:ext uri="{9D8B030D-6E8A-4147-A177-3AD203B41FA5}">
                      <a16:colId xmlns:a16="http://schemas.microsoft.com/office/drawing/2014/main" val="20002"/>
                    </a:ext>
                  </a:extLst>
                </a:gridCol>
              </a:tblGrid>
              <a:tr h="553468">
                <a:tc>
                  <a:txBody>
                    <a:bodyPr/>
                    <a:lstStyle/>
                    <a:p>
                      <a:pPr algn="ctr"/>
                      <a:r>
                        <a:rPr lang="en-US" sz="3200"/>
                        <a:t>Percent</a:t>
                      </a:r>
                    </a:p>
                  </a:txBody>
                  <a:tcP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solidFill>
                      <a:srgbClr val="800000"/>
                    </a:solidFill>
                  </a:tcPr>
                </a:tc>
                <a:tc>
                  <a:txBody>
                    <a:bodyPr/>
                    <a:lstStyle/>
                    <a:p>
                      <a:pPr algn="ctr"/>
                      <a:r>
                        <a:rPr lang="en-US" sz="3200"/>
                        <a:t>Escobar</a:t>
                      </a:r>
                    </a:p>
                  </a:txBody>
                  <a:tcP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solidFill>
                      <a:srgbClr val="800000"/>
                    </a:solidFill>
                  </a:tcPr>
                </a:tc>
                <a:tc>
                  <a:txBody>
                    <a:bodyPr/>
                    <a:lstStyle/>
                    <a:p>
                      <a:pPr algn="ctr"/>
                      <a:r>
                        <a:rPr lang="en-US" sz="3200"/>
                        <a:t>PSJA ISD</a:t>
                      </a:r>
                    </a:p>
                  </a:txBody>
                  <a:tcP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solidFill>
                      <a:srgbClr val="800000"/>
                    </a:solidFill>
                  </a:tcPr>
                </a:tc>
                <a:extLst>
                  <a:ext uri="{0D108BD9-81ED-4DB2-BD59-A6C34878D82A}">
                    <a16:rowId xmlns:a16="http://schemas.microsoft.com/office/drawing/2014/main" val="10000"/>
                  </a:ext>
                </a:extLst>
              </a:tr>
              <a:tr h="496882">
                <a:tc>
                  <a:txBody>
                    <a:bodyPr/>
                    <a:lstStyle/>
                    <a:p>
                      <a:pPr algn="ctr"/>
                      <a:r>
                        <a:rPr lang="en-US" sz="2000" b="1"/>
                        <a:t>Hispanic</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noFill/>
                  </a:tcPr>
                </a:tc>
                <a:tc>
                  <a:txBody>
                    <a:bodyPr/>
                    <a:lstStyle/>
                    <a:p>
                      <a:pPr algn="ctr"/>
                      <a:r>
                        <a:rPr lang="en-US" sz="2000" b="0"/>
                        <a:t>98.1%</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noFill/>
                  </a:tcPr>
                </a:tc>
                <a:tc>
                  <a:txBody>
                    <a:bodyPr/>
                    <a:lstStyle/>
                    <a:p>
                      <a:pPr algn="ctr"/>
                      <a:r>
                        <a:rPr lang="en-US" sz="2000"/>
                        <a:t>99.0%</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noFill/>
                  </a:tcPr>
                </a:tc>
                <a:extLst>
                  <a:ext uri="{0D108BD9-81ED-4DB2-BD59-A6C34878D82A}">
                    <a16:rowId xmlns:a16="http://schemas.microsoft.com/office/drawing/2014/main" val="10001"/>
                  </a:ext>
                </a:extLst>
              </a:tr>
              <a:tr h="758537">
                <a:tc>
                  <a:txBody>
                    <a:bodyPr/>
                    <a:lstStyle/>
                    <a:p>
                      <a:pPr algn="ctr"/>
                      <a:r>
                        <a:rPr lang="en-US" sz="2000" b="1"/>
                        <a:t>Economically Disadvantaged</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solidFill>
                      <a:schemeClr val="accent2">
                        <a:lumMod val="40000"/>
                        <a:lumOff val="60000"/>
                      </a:schemeClr>
                    </a:solidFill>
                  </a:tcPr>
                </a:tc>
                <a:tc>
                  <a:txBody>
                    <a:bodyPr/>
                    <a:lstStyle/>
                    <a:p>
                      <a:pPr algn="ctr"/>
                      <a:r>
                        <a:rPr lang="en-US" sz="2000" b="0" dirty="0"/>
                        <a:t>90.72%</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solidFill>
                      <a:schemeClr val="accent2">
                        <a:lumMod val="40000"/>
                        <a:lumOff val="60000"/>
                      </a:schemeClr>
                    </a:solidFill>
                  </a:tcPr>
                </a:tc>
                <a:tc>
                  <a:txBody>
                    <a:bodyPr/>
                    <a:lstStyle/>
                    <a:p>
                      <a:pPr algn="ctr"/>
                      <a:r>
                        <a:rPr lang="en-US" sz="2000"/>
                        <a:t>91.9%</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2"/>
                  </a:ext>
                </a:extLst>
              </a:tr>
              <a:tr h="785728">
                <a:tc>
                  <a:txBody>
                    <a:bodyPr/>
                    <a:lstStyle/>
                    <a:p>
                      <a:pPr algn="ctr"/>
                      <a:r>
                        <a:rPr lang="en-US" sz="2000" b="1"/>
                        <a:t> EL</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noFill/>
                  </a:tcPr>
                </a:tc>
                <a:tc>
                  <a:txBody>
                    <a:bodyPr/>
                    <a:lstStyle/>
                    <a:p>
                      <a:pPr algn="ctr"/>
                      <a:r>
                        <a:rPr lang="en-US" sz="2000" b="0"/>
                        <a:t>47.9%</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noFill/>
                  </a:tcPr>
                </a:tc>
                <a:tc>
                  <a:txBody>
                    <a:bodyPr/>
                    <a:lstStyle/>
                    <a:p>
                      <a:pPr algn="ctr"/>
                      <a:r>
                        <a:rPr lang="en-US" sz="2000" dirty="0"/>
                        <a:t>41.9%</a:t>
                      </a:r>
                    </a:p>
                  </a:txBody>
                  <a:tcPr anchor="ctr">
                    <a:lnL w="12700" cap="flat" cmpd="sng" algn="ctr">
                      <a:solidFill>
                        <a:srgbClr val="8064A2">
                          <a:lumMod val="50000"/>
                        </a:srgbClr>
                      </a:solidFill>
                      <a:prstDash val="solid"/>
                      <a:round/>
                      <a:headEnd type="none" w="med" len="med"/>
                      <a:tailEnd type="none" w="med" len="med"/>
                    </a:lnL>
                    <a:lnR w="12700" cap="flat" cmpd="sng" algn="ctr">
                      <a:solidFill>
                        <a:srgbClr val="8064A2">
                          <a:lumMod val="50000"/>
                        </a:srgbClr>
                      </a:solidFill>
                      <a:prstDash val="solid"/>
                      <a:round/>
                      <a:headEnd type="none" w="med" len="med"/>
                      <a:tailEnd type="none" w="med" len="med"/>
                    </a:lnR>
                    <a:lnT w="12700" cap="flat" cmpd="sng" algn="ctr">
                      <a:solidFill>
                        <a:srgbClr val="8064A2">
                          <a:lumMod val="50000"/>
                        </a:srgbClr>
                      </a:solidFill>
                      <a:prstDash val="solid"/>
                      <a:round/>
                      <a:headEnd type="none" w="med" len="med"/>
                      <a:tailEnd type="none" w="med" len="med"/>
                    </a:lnT>
                    <a:lnB w="12700" cap="flat" cmpd="sng" algn="ctr">
                      <a:solidFill>
                        <a:srgbClr val="8064A2">
                          <a:lumMod val="50000"/>
                        </a:srgb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pic>
        <p:nvPicPr>
          <p:cNvPr id="18" name="Picture 1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57283" y="229526"/>
            <a:ext cx="1444996" cy="1375440"/>
          </a:xfrm>
          <a:prstGeom prst="rect">
            <a:avLst/>
          </a:prstGeom>
        </p:spPr>
      </p:pic>
      <p:sp>
        <p:nvSpPr>
          <p:cNvPr id="2" name="Slide Number Placeholder 1"/>
          <p:cNvSpPr>
            <a:spLocks noGrp="1"/>
          </p:cNvSpPr>
          <p:nvPr>
            <p:ph type="sldNum" sz="quarter" idx="12"/>
          </p:nvPr>
        </p:nvSpPr>
        <p:spPr/>
        <p:txBody>
          <a:bodyPr/>
          <a:lstStyle/>
          <a:p>
            <a:fld id="{95F6E770-5B8E-4A47-88F3-6D6A9AA56717}" type="slidenum">
              <a:rPr lang="en-US" smtClean="0"/>
              <a:t>31</a:t>
            </a:fld>
            <a:endParaRPr lang="en-US"/>
          </a:p>
        </p:txBody>
      </p:sp>
    </p:spTree>
    <p:extLst>
      <p:ext uri="{BB962C8B-B14F-4D97-AF65-F5344CB8AC3E}">
        <p14:creationId xmlns:p14="http://schemas.microsoft.com/office/powerpoint/2010/main" val="1249426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11192015"/>
              </p:ext>
            </p:extLst>
          </p:nvPr>
        </p:nvGraphicFramePr>
        <p:xfrm>
          <a:off x="838200" y="1825626"/>
          <a:ext cx="8935997" cy="3813107"/>
        </p:xfrm>
        <a:graphic>
          <a:graphicData uri="http://schemas.openxmlformats.org/drawingml/2006/table">
            <a:tbl>
              <a:tblPr firstRow="1" bandRow="1">
                <a:tableStyleId>{5C22544A-7EE6-4342-B048-85BDC9FD1C3A}</a:tableStyleId>
              </a:tblPr>
              <a:tblGrid>
                <a:gridCol w="1382048">
                  <a:extLst>
                    <a:ext uri="{9D8B030D-6E8A-4147-A177-3AD203B41FA5}">
                      <a16:colId xmlns:a16="http://schemas.microsoft.com/office/drawing/2014/main" val="20000"/>
                    </a:ext>
                  </a:extLst>
                </a:gridCol>
                <a:gridCol w="1134339">
                  <a:extLst>
                    <a:ext uri="{9D8B030D-6E8A-4147-A177-3AD203B41FA5}">
                      <a16:colId xmlns:a16="http://schemas.microsoft.com/office/drawing/2014/main" val="20002"/>
                    </a:ext>
                  </a:extLst>
                </a:gridCol>
                <a:gridCol w="1246908">
                  <a:extLst>
                    <a:ext uri="{9D8B030D-6E8A-4147-A177-3AD203B41FA5}">
                      <a16:colId xmlns:a16="http://schemas.microsoft.com/office/drawing/2014/main" val="20003"/>
                    </a:ext>
                  </a:extLst>
                </a:gridCol>
                <a:gridCol w="1420089">
                  <a:extLst>
                    <a:ext uri="{9D8B030D-6E8A-4147-A177-3AD203B41FA5}">
                      <a16:colId xmlns:a16="http://schemas.microsoft.com/office/drawing/2014/main" val="20004"/>
                    </a:ext>
                  </a:extLst>
                </a:gridCol>
                <a:gridCol w="1809749">
                  <a:extLst>
                    <a:ext uri="{9D8B030D-6E8A-4147-A177-3AD203B41FA5}">
                      <a16:colId xmlns:a16="http://schemas.microsoft.com/office/drawing/2014/main" val="20005"/>
                    </a:ext>
                  </a:extLst>
                </a:gridCol>
                <a:gridCol w="1942864">
                  <a:extLst>
                    <a:ext uri="{9D8B030D-6E8A-4147-A177-3AD203B41FA5}">
                      <a16:colId xmlns:a16="http://schemas.microsoft.com/office/drawing/2014/main" val="20006"/>
                    </a:ext>
                  </a:extLst>
                </a:gridCol>
              </a:tblGrid>
              <a:tr h="927085">
                <a:tc>
                  <a:txBody>
                    <a:bodyPr/>
                    <a:lstStyle/>
                    <a:p>
                      <a:endParaRPr lang="en-US"/>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dirty="0"/>
                        <a:t>State</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Region 1</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PSJAISD</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Escobar</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Goals 2021</a:t>
                      </a:r>
                    </a:p>
                  </a:txBody>
                  <a:tcPr>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880491">
                <a:tc>
                  <a:txBody>
                    <a:bodyPr/>
                    <a:lstStyle/>
                    <a:p>
                      <a:pPr algn="ctr"/>
                      <a:r>
                        <a:rPr lang="en-US"/>
                        <a:t>Domain</a:t>
                      </a:r>
                      <a:r>
                        <a:rPr lang="en-US" baseline="0"/>
                        <a:t> 1</a:t>
                      </a:r>
                    </a:p>
                    <a:p>
                      <a:pPr algn="ctr"/>
                      <a:r>
                        <a:rPr lang="en-US" sz="1400" baseline="0"/>
                        <a:t>Student Achievement </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Raw</a:t>
                      </a:r>
                      <a:r>
                        <a:rPr lang="en-US" baseline="0"/>
                        <a:t> 59</a:t>
                      </a:r>
                    </a:p>
                    <a:p>
                      <a:pPr algn="ctr"/>
                      <a:r>
                        <a:rPr lang="en-US" baseline="0"/>
                        <a:t>Scale 89</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a:t>Raw</a:t>
                      </a:r>
                      <a:r>
                        <a:rPr lang="en-US" baseline="0"/>
                        <a:t> 61</a:t>
                      </a:r>
                      <a:endParaRPr lang="en-US"/>
                    </a:p>
                    <a:p>
                      <a:pPr lvl="0" algn="ctr">
                        <a:buNone/>
                      </a:pPr>
                      <a:r>
                        <a:rPr lang="en-US" baseline="0"/>
                        <a:t>Scale 91</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1696">
                <a:tc>
                  <a:txBody>
                    <a:bodyPr/>
                    <a:lstStyle/>
                    <a:p>
                      <a:pPr algn="ctr"/>
                      <a:r>
                        <a:rPr lang="en-US"/>
                        <a:t>Domain 2</a:t>
                      </a:r>
                    </a:p>
                    <a:p>
                      <a:pPr algn="ctr"/>
                      <a:r>
                        <a:rPr lang="en-US" sz="1400"/>
                        <a:t>Growth</a:t>
                      </a:r>
                    </a:p>
                    <a:p>
                      <a:pPr algn="ctr"/>
                      <a:r>
                        <a:rPr lang="en-US" sz="1400"/>
                        <a:t>Relative</a:t>
                      </a:r>
                      <a:r>
                        <a:rPr lang="en-US" sz="1400" baseline="0" dirty="0"/>
                        <a:t> </a:t>
                      </a:r>
                      <a:r>
                        <a:rPr lang="en-US" sz="1400" baseline="0"/>
                        <a:t>Performance</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Part</a:t>
                      </a:r>
                      <a:r>
                        <a:rPr lang="en-US" baseline="0"/>
                        <a:t> A Raw=73</a:t>
                      </a:r>
                    </a:p>
                    <a:p>
                      <a:pPr algn="ctr"/>
                      <a:r>
                        <a:rPr lang="en-US" baseline="0"/>
                        <a:t>Part A Scale=77</a:t>
                      </a:r>
                    </a:p>
                    <a:p>
                      <a:pPr algn="ctr"/>
                      <a:r>
                        <a:rPr lang="en-US" baseline="0"/>
                        <a:t>Part B Raw=59</a:t>
                      </a:r>
                    </a:p>
                    <a:p>
                      <a:pPr algn="ctr"/>
                      <a:r>
                        <a:rPr lang="en-US" baseline="0"/>
                        <a:t>Part B Scale=91</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dirty="0"/>
                        <a:t>Part</a:t>
                      </a:r>
                      <a:r>
                        <a:rPr lang="en-US" baseline="0"/>
                        <a:t> A Raw=75</a:t>
                      </a:r>
                      <a:endParaRPr lang="en-US"/>
                    </a:p>
                    <a:p>
                      <a:pPr lvl="0" algn="ctr">
                        <a:buNone/>
                      </a:pPr>
                      <a:r>
                        <a:rPr lang="en-US" baseline="0"/>
                        <a:t>Part A Scale=80</a:t>
                      </a:r>
                      <a:endParaRPr lang="en-US"/>
                    </a:p>
                    <a:p>
                      <a:pPr lvl="0" algn="ctr">
                        <a:buNone/>
                      </a:pPr>
                      <a:r>
                        <a:rPr lang="en-US" baseline="0"/>
                        <a:t>Part B Raw=61</a:t>
                      </a:r>
                      <a:endParaRPr lang="en-US"/>
                    </a:p>
                    <a:p>
                      <a:pPr lvl="0" algn="ctr">
                        <a:buNone/>
                      </a:pPr>
                      <a:r>
                        <a:rPr lang="en-US" baseline="0"/>
                        <a:t>Part B Scale=92</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16811">
                <a:tc>
                  <a:txBody>
                    <a:bodyPr/>
                    <a:lstStyle/>
                    <a:p>
                      <a:pPr algn="ctr"/>
                      <a:r>
                        <a:rPr lang="en-US"/>
                        <a:t>Domain</a:t>
                      </a:r>
                      <a:r>
                        <a:rPr lang="en-US" baseline="0"/>
                        <a:t> 3</a:t>
                      </a:r>
                      <a:endParaRPr lang="en-US"/>
                    </a:p>
                    <a:p>
                      <a:pPr algn="ctr"/>
                      <a:r>
                        <a:rPr lang="en-US" sz="1400"/>
                        <a:t>Closing the Gap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Raw</a:t>
                      </a:r>
                      <a:r>
                        <a:rPr lang="en-US" baseline="0"/>
                        <a:t> 90</a:t>
                      </a:r>
                    </a:p>
                    <a:p>
                      <a:pPr algn="ctr"/>
                      <a:r>
                        <a:rPr lang="en-US" baseline="0"/>
                        <a:t>Scale 85</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dirty="0"/>
                        <a:t>Raw</a:t>
                      </a:r>
                      <a:r>
                        <a:rPr lang="en-US" baseline="0" dirty="0"/>
                        <a:t> 99</a:t>
                      </a:r>
                      <a:endParaRPr lang="en-US" dirty="0"/>
                    </a:p>
                    <a:p>
                      <a:pPr lvl="0" algn="ctr">
                        <a:buNone/>
                      </a:pPr>
                      <a:r>
                        <a:rPr lang="en-US" baseline="0" dirty="0"/>
                        <a:t>Scale 98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pSp>
        <p:nvGrpSpPr>
          <p:cNvPr id="5" name="Group 4"/>
          <p:cNvGrpSpPr/>
          <p:nvPr/>
        </p:nvGrpSpPr>
        <p:grpSpPr>
          <a:xfrm>
            <a:off x="1078953" y="328108"/>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1834" y="247201"/>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32</a:t>
            </a:fld>
            <a:endParaRPr lang="en-US"/>
          </a:p>
        </p:txBody>
      </p:sp>
      <p:sp>
        <p:nvSpPr>
          <p:cNvPr id="3" name="Rectangle 2"/>
          <p:cNvSpPr/>
          <p:nvPr/>
        </p:nvSpPr>
        <p:spPr>
          <a:xfrm>
            <a:off x="2247687" y="328108"/>
            <a:ext cx="7421840" cy="584775"/>
          </a:xfrm>
          <a:prstGeom prst="rect">
            <a:avLst/>
          </a:prstGeom>
        </p:spPr>
        <p:txBody>
          <a:bodyPr wrap="none">
            <a:spAutoFit/>
          </a:bodyPr>
          <a:lstStyle/>
          <a:p>
            <a:r>
              <a:rPr lang="en-US" sz="3200" dirty="0">
                <a:solidFill>
                  <a:schemeClr val="bg1"/>
                </a:solidFill>
              </a:rPr>
              <a:t>Student Achievement Summary  2019,2020</a:t>
            </a:r>
          </a:p>
        </p:txBody>
      </p:sp>
    </p:spTree>
    <p:extLst>
      <p:ext uri="{BB962C8B-B14F-4D97-AF65-F5344CB8AC3E}">
        <p14:creationId xmlns:p14="http://schemas.microsoft.com/office/powerpoint/2010/main" val="2440317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078953" y="328108"/>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graphicFrame>
        <p:nvGraphicFramePr>
          <p:cNvPr id="4" name="Content Placeholder 3"/>
          <p:cNvGraphicFramePr>
            <a:graphicFrameLocks noGrp="1"/>
          </p:cNvGraphicFramePr>
          <p:nvPr>
            <p:ph idx="1"/>
            <p:extLst>
              <p:ext uri="{D42A27DB-BD31-4B8C-83A1-F6EECF244321}">
                <p14:modId xmlns:p14="http://schemas.microsoft.com/office/powerpoint/2010/main" val="1037217814"/>
              </p:ext>
            </p:extLst>
          </p:nvPr>
        </p:nvGraphicFramePr>
        <p:xfrm>
          <a:off x="622300" y="1050926"/>
          <a:ext cx="9020799" cy="4346574"/>
        </p:xfrm>
        <a:graphic>
          <a:graphicData uri="http://schemas.openxmlformats.org/drawingml/2006/table">
            <a:tbl>
              <a:tblPr firstRow="1" bandRow="1">
                <a:tableStyleId>{5C22544A-7EE6-4342-B048-85BDC9FD1C3A}</a:tableStyleId>
              </a:tblPr>
              <a:tblGrid>
                <a:gridCol w="1502229">
                  <a:extLst>
                    <a:ext uri="{9D8B030D-6E8A-4147-A177-3AD203B41FA5}">
                      <a16:colId xmlns:a16="http://schemas.microsoft.com/office/drawing/2014/main" val="20000"/>
                    </a:ext>
                  </a:extLst>
                </a:gridCol>
                <a:gridCol w="1502229">
                  <a:extLst>
                    <a:ext uri="{9D8B030D-6E8A-4147-A177-3AD203B41FA5}">
                      <a16:colId xmlns:a16="http://schemas.microsoft.com/office/drawing/2014/main" val="20001"/>
                    </a:ext>
                  </a:extLst>
                </a:gridCol>
                <a:gridCol w="1502229">
                  <a:extLst>
                    <a:ext uri="{9D8B030D-6E8A-4147-A177-3AD203B41FA5}">
                      <a16:colId xmlns:a16="http://schemas.microsoft.com/office/drawing/2014/main" val="20002"/>
                    </a:ext>
                  </a:extLst>
                </a:gridCol>
                <a:gridCol w="1502229">
                  <a:extLst>
                    <a:ext uri="{9D8B030D-6E8A-4147-A177-3AD203B41FA5}">
                      <a16:colId xmlns:a16="http://schemas.microsoft.com/office/drawing/2014/main" val="20004"/>
                    </a:ext>
                  </a:extLst>
                </a:gridCol>
                <a:gridCol w="1502229">
                  <a:extLst>
                    <a:ext uri="{9D8B030D-6E8A-4147-A177-3AD203B41FA5}">
                      <a16:colId xmlns:a16="http://schemas.microsoft.com/office/drawing/2014/main" val="20005"/>
                    </a:ext>
                  </a:extLst>
                </a:gridCol>
                <a:gridCol w="1509654">
                  <a:extLst>
                    <a:ext uri="{9D8B030D-6E8A-4147-A177-3AD203B41FA5}">
                      <a16:colId xmlns:a16="http://schemas.microsoft.com/office/drawing/2014/main" val="20006"/>
                    </a:ext>
                  </a:extLst>
                </a:gridCol>
              </a:tblGrid>
              <a:tr h="927085">
                <a:tc>
                  <a:txBody>
                    <a:bodyPr/>
                    <a:lstStyle/>
                    <a:p>
                      <a:r>
                        <a:rPr lang="en-US"/>
                        <a:t>All Students Performance Rates</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dirty="0"/>
                        <a:t>Performance </a:t>
                      </a:r>
                      <a:r>
                        <a:rPr lang="en-US"/>
                        <a:t>Target 2020</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State</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PSJAISD</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Escobar</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Goals 2021</a:t>
                      </a:r>
                    </a:p>
                  </a:txBody>
                  <a:tcPr>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880491">
                <a:tc>
                  <a:txBody>
                    <a:bodyPr/>
                    <a:lstStyle/>
                    <a:p>
                      <a:pPr algn="ctr"/>
                      <a:r>
                        <a:rPr lang="en-US"/>
                        <a:t>Reading</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57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1696">
                <a:tc>
                  <a:txBody>
                    <a:bodyPr/>
                    <a:lstStyle/>
                    <a:p>
                      <a:pPr algn="ctr"/>
                      <a:r>
                        <a:rPr lang="en-US"/>
                        <a:t>Math</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54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16811">
                <a:tc>
                  <a:txBody>
                    <a:bodyPr/>
                    <a:lstStyle/>
                    <a:p>
                      <a:pPr algn="ctr"/>
                      <a:r>
                        <a:rPr lang="en-US"/>
                        <a:t>Writing</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50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55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880491">
                <a:tc>
                  <a:txBody>
                    <a:bodyPr/>
                    <a:lstStyle/>
                    <a:p>
                      <a:pPr algn="ctr"/>
                      <a:r>
                        <a:rPr lang="en-US"/>
                        <a:t>Science</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45934" y="166084"/>
            <a:ext cx="804081" cy="810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33</a:t>
            </a:fld>
            <a:endParaRPr lang="en-US"/>
          </a:p>
        </p:txBody>
      </p:sp>
      <p:sp>
        <p:nvSpPr>
          <p:cNvPr id="3" name="Rectangle 2"/>
          <p:cNvSpPr/>
          <p:nvPr/>
        </p:nvSpPr>
        <p:spPr>
          <a:xfrm>
            <a:off x="952248" y="328108"/>
            <a:ext cx="9140259" cy="584775"/>
          </a:xfrm>
          <a:prstGeom prst="rect">
            <a:avLst/>
          </a:prstGeom>
        </p:spPr>
        <p:txBody>
          <a:bodyPr wrap="none">
            <a:spAutoFit/>
          </a:bodyPr>
          <a:lstStyle/>
          <a:p>
            <a:pPr algn="ctr"/>
            <a:r>
              <a:rPr lang="en-US" sz="3200" dirty="0">
                <a:solidFill>
                  <a:schemeClr val="bg1"/>
                </a:solidFill>
              </a:rPr>
              <a:t>Domain 1:Student Achievement Summary  2019,2020</a:t>
            </a:r>
          </a:p>
        </p:txBody>
      </p:sp>
    </p:spTree>
    <p:extLst>
      <p:ext uri="{BB962C8B-B14F-4D97-AF65-F5344CB8AC3E}">
        <p14:creationId xmlns:p14="http://schemas.microsoft.com/office/powerpoint/2010/main" val="2075465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00782435"/>
              </p:ext>
            </p:extLst>
          </p:nvPr>
        </p:nvGraphicFramePr>
        <p:xfrm>
          <a:off x="2276186" y="1293381"/>
          <a:ext cx="6008916" cy="4608209"/>
        </p:xfrm>
        <a:graphic>
          <a:graphicData uri="http://schemas.openxmlformats.org/drawingml/2006/table">
            <a:tbl>
              <a:tblPr firstRow="1" bandRow="1">
                <a:tableStyleId>{5C22544A-7EE6-4342-B048-85BDC9FD1C3A}</a:tableStyleId>
              </a:tblPr>
              <a:tblGrid>
                <a:gridCol w="1502229">
                  <a:extLst>
                    <a:ext uri="{9D8B030D-6E8A-4147-A177-3AD203B41FA5}">
                      <a16:colId xmlns:a16="http://schemas.microsoft.com/office/drawing/2014/main" val="20000"/>
                    </a:ext>
                  </a:extLst>
                </a:gridCol>
                <a:gridCol w="1502229">
                  <a:extLst>
                    <a:ext uri="{9D8B030D-6E8A-4147-A177-3AD203B41FA5}">
                      <a16:colId xmlns:a16="http://schemas.microsoft.com/office/drawing/2014/main" val="20001"/>
                    </a:ext>
                  </a:extLst>
                </a:gridCol>
                <a:gridCol w="1502229">
                  <a:extLst>
                    <a:ext uri="{9D8B030D-6E8A-4147-A177-3AD203B41FA5}">
                      <a16:colId xmlns:a16="http://schemas.microsoft.com/office/drawing/2014/main" val="20005"/>
                    </a:ext>
                  </a:extLst>
                </a:gridCol>
                <a:gridCol w="1502229">
                  <a:extLst>
                    <a:ext uri="{9D8B030D-6E8A-4147-A177-3AD203B41FA5}">
                      <a16:colId xmlns:a16="http://schemas.microsoft.com/office/drawing/2014/main" val="20006"/>
                    </a:ext>
                  </a:extLst>
                </a:gridCol>
              </a:tblGrid>
              <a:tr h="927085">
                <a:tc>
                  <a:txBody>
                    <a:bodyPr/>
                    <a:lstStyle/>
                    <a:p>
                      <a:r>
                        <a:rPr lang="en-US"/>
                        <a:t>EL Current</a:t>
                      </a:r>
                      <a:r>
                        <a:rPr lang="en-US" baseline="0" dirty="0"/>
                        <a:t> &amp; Monitored </a:t>
                      </a:r>
                      <a:r>
                        <a:rPr lang="en-US" dirty="0"/>
                        <a:t>Performance Rates</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dirty="0"/>
                        <a:t>Performance </a:t>
                      </a:r>
                      <a:r>
                        <a:rPr lang="en-US"/>
                        <a:t>Target 2019</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Escobar</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Goals 2021</a:t>
                      </a:r>
                    </a:p>
                  </a:txBody>
                  <a:tcPr>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880491">
                <a:tc>
                  <a:txBody>
                    <a:bodyPr/>
                    <a:lstStyle/>
                    <a:p>
                      <a:pPr algn="ctr"/>
                      <a:r>
                        <a:rPr lang="en-US"/>
                        <a:t>Reading</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1696">
                <a:tc>
                  <a:txBody>
                    <a:bodyPr/>
                    <a:lstStyle/>
                    <a:p>
                      <a:pPr algn="ctr"/>
                      <a:r>
                        <a:rPr lang="en-US"/>
                        <a:t>Math</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16811">
                <a:tc>
                  <a:txBody>
                    <a:bodyPr/>
                    <a:lstStyle/>
                    <a:p>
                      <a:pPr algn="ctr"/>
                      <a:r>
                        <a:rPr lang="en-US"/>
                        <a:t>Writing</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59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880491">
                <a:tc>
                  <a:txBody>
                    <a:bodyPr/>
                    <a:lstStyle/>
                    <a:p>
                      <a:pPr algn="ctr"/>
                      <a:r>
                        <a:rPr lang="en-US"/>
                        <a:t>Science</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pSp>
        <p:nvGrpSpPr>
          <p:cNvPr id="5" name="Group 4"/>
          <p:cNvGrpSpPr/>
          <p:nvPr/>
        </p:nvGrpSpPr>
        <p:grpSpPr>
          <a:xfrm>
            <a:off x="1078953" y="328108"/>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71466" y="161771"/>
            <a:ext cx="889070" cy="896537"/>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34</a:t>
            </a:fld>
            <a:endParaRPr lang="en-US"/>
          </a:p>
        </p:txBody>
      </p:sp>
      <p:sp>
        <p:nvSpPr>
          <p:cNvPr id="3" name="Rectangle 2"/>
          <p:cNvSpPr/>
          <p:nvPr/>
        </p:nvSpPr>
        <p:spPr>
          <a:xfrm>
            <a:off x="1093105" y="313961"/>
            <a:ext cx="8857229" cy="584775"/>
          </a:xfrm>
          <a:prstGeom prst="rect">
            <a:avLst/>
          </a:prstGeom>
        </p:spPr>
        <p:txBody>
          <a:bodyPr wrap="square">
            <a:spAutoFit/>
          </a:bodyPr>
          <a:lstStyle/>
          <a:p>
            <a:pPr algn="ctr"/>
            <a:r>
              <a:rPr lang="en-US" sz="3200">
                <a:solidFill>
                  <a:schemeClr val="bg1"/>
                </a:solidFill>
              </a:rPr>
              <a:t>Domain 1:Student Achievement Summary 2019</a:t>
            </a:r>
          </a:p>
        </p:txBody>
      </p:sp>
    </p:spTree>
    <p:extLst>
      <p:ext uri="{BB962C8B-B14F-4D97-AF65-F5344CB8AC3E}">
        <p14:creationId xmlns:p14="http://schemas.microsoft.com/office/powerpoint/2010/main" val="1209797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53825213"/>
              </p:ext>
            </p:extLst>
          </p:nvPr>
        </p:nvGraphicFramePr>
        <p:xfrm>
          <a:off x="2839027" y="1319358"/>
          <a:ext cx="6008916" cy="4346011"/>
        </p:xfrm>
        <a:graphic>
          <a:graphicData uri="http://schemas.openxmlformats.org/drawingml/2006/table">
            <a:tbl>
              <a:tblPr firstRow="1" bandRow="1">
                <a:tableStyleId>{5C22544A-7EE6-4342-B048-85BDC9FD1C3A}</a:tableStyleId>
              </a:tblPr>
              <a:tblGrid>
                <a:gridCol w="1502229">
                  <a:extLst>
                    <a:ext uri="{9D8B030D-6E8A-4147-A177-3AD203B41FA5}">
                      <a16:colId xmlns:a16="http://schemas.microsoft.com/office/drawing/2014/main" val="20000"/>
                    </a:ext>
                  </a:extLst>
                </a:gridCol>
                <a:gridCol w="1502229">
                  <a:extLst>
                    <a:ext uri="{9D8B030D-6E8A-4147-A177-3AD203B41FA5}">
                      <a16:colId xmlns:a16="http://schemas.microsoft.com/office/drawing/2014/main" val="20001"/>
                    </a:ext>
                  </a:extLst>
                </a:gridCol>
                <a:gridCol w="1502229">
                  <a:extLst>
                    <a:ext uri="{9D8B030D-6E8A-4147-A177-3AD203B41FA5}">
                      <a16:colId xmlns:a16="http://schemas.microsoft.com/office/drawing/2014/main" val="20005"/>
                    </a:ext>
                  </a:extLst>
                </a:gridCol>
                <a:gridCol w="1502229">
                  <a:extLst>
                    <a:ext uri="{9D8B030D-6E8A-4147-A177-3AD203B41FA5}">
                      <a16:colId xmlns:a16="http://schemas.microsoft.com/office/drawing/2014/main" val="20006"/>
                    </a:ext>
                  </a:extLst>
                </a:gridCol>
              </a:tblGrid>
              <a:tr h="926522">
                <a:tc>
                  <a:txBody>
                    <a:bodyPr/>
                    <a:lstStyle/>
                    <a:p>
                      <a:r>
                        <a:rPr lang="en-US"/>
                        <a:t>Special Ed Performance Rates</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dirty="0"/>
                        <a:t>Performance </a:t>
                      </a:r>
                      <a:r>
                        <a:rPr lang="en-US"/>
                        <a:t>Target 2020</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Escobar</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Goals 2021</a:t>
                      </a:r>
                    </a:p>
                  </a:txBody>
                  <a:tcPr>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880491">
                <a:tc>
                  <a:txBody>
                    <a:bodyPr/>
                    <a:lstStyle/>
                    <a:p>
                      <a:pPr algn="ctr"/>
                      <a:r>
                        <a:rPr lang="en-US"/>
                        <a:t>Reading</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41696">
                <a:tc>
                  <a:txBody>
                    <a:bodyPr/>
                    <a:lstStyle/>
                    <a:p>
                      <a:pPr algn="ctr"/>
                      <a:r>
                        <a:rPr lang="en-US"/>
                        <a:t>Math</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16811">
                <a:tc>
                  <a:txBody>
                    <a:bodyPr/>
                    <a:lstStyle/>
                    <a:p>
                      <a:pPr algn="ctr"/>
                      <a:r>
                        <a:rPr lang="en-US"/>
                        <a:t>Writing</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880491">
                <a:tc>
                  <a:txBody>
                    <a:bodyPr/>
                    <a:lstStyle/>
                    <a:p>
                      <a:pPr algn="ctr"/>
                      <a:r>
                        <a:rPr lang="en-US"/>
                        <a:t>Science</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a:t>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pSp>
        <p:nvGrpSpPr>
          <p:cNvPr id="5" name="Group 4"/>
          <p:cNvGrpSpPr/>
          <p:nvPr/>
        </p:nvGrpSpPr>
        <p:grpSpPr>
          <a:xfrm>
            <a:off x="1711111" y="403877"/>
            <a:ext cx="9031205"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6091" y="217211"/>
            <a:ext cx="810884" cy="81769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35</a:t>
            </a:fld>
            <a:endParaRPr lang="en-US"/>
          </a:p>
        </p:txBody>
      </p:sp>
      <p:sp>
        <p:nvSpPr>
          <p:cNvPr id="3" name="Rectangle 2"/>
          <p:cNvSpPr/>
          <p:nvPr/>
        </p:nvSpPr>
        <p:spPr>
          <a:xfrm>
            <a:off x="2264941" y="343225"/>
            <a:ext cx="8204105" cy="584775"/>
          </a:xfrm>
          <a:prstGeom prst="rect">
            <a:avLst/>
          </a:prstGeom>
        </p:spPr>
        <p:txBody>
          <a:bodyPr wrap="none">
            <a:spAutoFit/>
          </a:bodyPr>
          <a:lstStyle/>
          <a:p>
            <a:r>
              <a:rPr lang="en-US" sz="3200">
                <a:solidFill>
                  <a:schemeClr val="bg1"/>
                </a:solidFill>
              </a:rPr>
              <a:t>Domain 1:Student Achievement Summary  2019</a:t>
            </a:r>
          </a:p>
        </p:txBody>
      </p:sp>
    </p:spTree>
    <p:extLst>
      <p:ext uri="{BB962C8B-B14F-4D97-AF65-F5344CB8AC3E}">
        <p14:creationId xmlns:p14="http://schemas.microsoft.com/office/powerpoint/2010/main" val="908533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290083" y="937093"/>
            <a:ext cx="6958770" cy="632936"/>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7" name="Title 1"/>
            <p:cNvSpPr txBox="1">
              <a:spLocks/>
            </p:cNvSpPr>
            <p:nvPr/>
          </p:nvSpPr>
          <p:spPr>
            <a:xfrm>
              <a:off x="0" y="241879"/>
              <a:ext cx="9143999" cy="469901"/>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100" spc="225">
                <a:solidFill>
                  <a:schemeClr val="bg1"/>
                </a:solidFill>
                <a:latin typeface="Gill Sans"/>
                <a:cs typeface="Gill Sans"/>
              </a:endParaRPr>
            </a:p>
          </p:txBody>
        </p:sp>
      </p:grpSp>
      <p:graphicFrame>
        <p:nvGraphicFramePr>
          <p:cNvPr id="4" name="Content Placeholder 3"/>
          <p:cNvGraphicFramePr>
            <a:graphicFrameLocks noGrp="1"/>
          </p:cNvGraphicFramePr>
          <p:nvPr>
            <p:ph idx="1"/>
            <p:extLst>
              <p:ext uri="{D42A27DB-BD31-4B8C-83A1-F6EECF244321}">
                <p14:modId xmlns:p14="http://schemas.microsoft.com/office/powerpoint/2010/main" val="2932936304"/>
              </p:ext>
            </p:extLst>
          </p:nvPr>
        </p:nvGraphicFramePr>
        <p:xfrm>
          <a:off x="3350202" y="1853263"/>
          <a:ext cx="4506684" cy="3273276"/>
        </p:xfrm>
        <a:graphic>
          <a:graphicData uri="http://schemas.openxmlformats.org/drawingml/2006/table">
            <a:tbl>
              <a:tblPr firstRow="1" bandRow="1">
                <a:tableStyleId>{5C22544A-7EE6-4342-B048-85BDC9FD1C3A}</a:tableStyleId>
              </a:tblPr>
              <a:tblGrid>
                <a:gridCol w="1126671">
                  <a:extLst>
                    <a:ext uri="{9D8B030D-6E8A-4147-A177-3AD203B41FA5}">
                      <a16:colId xmlns:a16="http://schemas.microsoft.com/office/drawing/2014/main" val="20000"/>
                    </a:ext>
                  </a:extLst>
                </a:gridCol>
                <a:gridCol w="1126671">
                  <a:extLst>
                    <a:ext uri="{9D8B030D-6E8A-4147-A177-3AD203B41FA5}">
                      <a16:colId xmlns:a16="http://schemas.microsoft.com/office/drawing/2014/main" val="20001"/>
                    </a:ext>
                  </a:extLst>
                </a:gridCol>
                <a:gridCol w="1126671">
                  <a:extLst>
                    <a:ext uri="{9D8B030D-6E8A-4147-A177-3AD203B41FA5}">
                      <a16:colId xmlns:a16="http://schemas.microsoft.com/office/drawing/2014/main" val="20005"/>
                    </a:ext>
                  </a:extLst>
                </a:gridCol>
                <a:gridCol w="1126671">
                  <a:extLst>
                    <a:ext uri="{9D8B030D-6E8A-4147-A177-3AD203B41FA5}">
                      <a16:colId xmlns:a16="http://schemas.microsoft.com/office/drawing/2014/main" val="20006"/>
                    </a:ext>
                  </a:extLst>
                </a:gridCol>
              </a:tblGrid>
              <a:tr h="695314">
                <a:tc>
                  <a:txBody>
                    <a:bodyPr/>
                    <a:lstStyle/>
                    <a:p>
                      <a:r>
                        <a:rPr lang="en-US" sz="1400"/>
                        <a:t>ECO Dis</a:t>
                      </a:r>
                      <a:r>
                        <a:rPr lang="en-US" sz="1400" baseline="0" dirty="0"/>
                        <a:t> </a:t>
                      </a:r>
                      <a:r>
                        <a:rPr lang="en-US" sz="1400"/>
                        <a:t>Performance Rates</a:t>
                      </a:r>
                    </a:p>
                  </a:txBody>
                  <a:tcPr marL="68580" marR="68580" marT="34290" marB="34290">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sz="1400" dirty="0"/>
                        <a:t>Performance </a:t>
                      </a:r>
                      <a:r>
                        <a:rPr lang="en-US" sz="1400"/>
                        <a:t>Target 2020</a:t>
                      </a:r>
                    </a:p>
                  </a:txBody>
                  <a:tcPr marL="68580" marR="68580" marT="34290" marB="34290">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sz="1400"/>
                        <a:t>Escobar</a:t>
                      </a:r>
                    </a:p>
                  </a:txBody>
                  <a:tcPr marL="68580" marR="68580" marT="34290" marB="34290">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sz="1400"/>
                        <a:t>Goals 2021</a:t>
                      </a:r>
                    </a:p>
                  </a:txBody>
                  <a:tcPr marL="68580" marR="68580" marT="34290" marB="34290">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660368">
                <a:tc>
                  <a:txBody>
                    <a:bodyPr/>
                    <a:lstStyle/>
                    <a:p>
                      <a:pPr algn="ctr"/>
                      <a:r>
                        <a:rPr lang="en-US" sz="1400"/>
                        <a:t>Reading</a:t>
                      </a: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400"/>
                        <a:t>56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58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31272">
                <a:tc>
                  <a:txBody>
                    <a:bodyPr/>
                    <a:lstStyle/>
                    <a:p>
                      <a:pPr algn="ctr"/>
                      <a:r>
                        <a:rPr lang="en-US" sz="1400"/>
                        <a:t>Math</a:t>
                      </a: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400"/>
                        <a:t>63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400"/>
                        <a:t>64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12608">
                <a:tc>
                  <a:txBody>
                    <a:bodyPr/>
                    <a:lstStyle/>
                    <a:p>
                      <a:pPr algn="ctr"/>
                      <a:r>
                        <a:rPr lang="en-US" sz="1400"/>
                        <a:t>Writing</a:t>
                      </a: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400"/>
                        <a:t>52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400"/>
                        <a:t>54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60368">
                <a:tc>
                  <a:txBody>
                    <a:bodyPr/>
                    <a:lstStyle/>
                    <a:p>
                      <a:pPr algn="ctr"/>
                      <a:r>
                        <a:rPr lang="en-US" sz="1400"/>
                        <a:t>Science</a:t>
                      </a: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400"/>
                        <a:t>61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58451" y="738069"/>
            <a:ext cx="899819" cy="907376"/>
          </a:xfrm>
          <a:prstGeom prst="rect">
            <a:avLst/>
          </a:prstGeom>
        </p:spPr>
      </p:pic>
      <p:sp>
        <p:nvSpPr>
          <p:cNvPr id="2" name="Slide Number Placeholder 1"/>
          <p:cNvSpPr>
            <a:spLocks noGrp="1"/>
          </p:cNvSpPr>
          <p:nvPr>
            <p:ph type="sldNum" sz="quarter" idx="12"/>
          </p:nvPr>
        </p:nvSpPr>
        <p:spPr/>
        <p:txBody>
          <a:bodyPr/>
          <a:lstStyle/>
          <a:p>
            <a:fld id="{4A82DE6F-4253-B84C-8562-FD5C7C841AA5}" type="slidenum">
              <a:rPr lang="en-US" smtClean="0"/>
              <a:t>36</a:t>
            </a:fld>
            <a:endParaRPr lang="en-US"/>
          </a:p>
        </p:txBody>
      </p:sp>
      <p:sp>
        <p:nvSpPr>
          <p:cNvPr id="3" name="Rectangle 2"/>
          <p:cNvSpPr/>
          <p:nvPr/>
        </p:nvSpPr>
        <p:spPr>
          <a:xfrm>
            <a:off x="3045865" y="990969"/>
            <a:ext cx="4898329" cy="461665"/>
          </a:xfrm>
          <a:prstGeom prst="rect">
            <a:avLst/>
          </a:prstGeom>
        </p:spPr>
        <p:txBody>
          <a:bodyPr wrap="none">
            <a:spAutoFit/>
          </a:bodyPr>
          <a:lstStyle/>
          <a:p>
            <a:r>
              <a:rPr lang="en-US" sz="2400">
                <a:solidFill>
                  <a:schemeClr val="bg1"/>
                </a:solidFill>
              </a:rPr>
              <a:t>Student Achievement Summary  2019</a:t>
            </a:r>
          </a:p>
        </p:txBody>
      </p:sp>
    </p:spTree>
    <p:extLst>
      <p:ext uri="{BB962C8B-B14F-4D97-AF65-F5344CB8AC3E}">
        <p14:creationId xmlns:p14="http://schemas.microsoft.com/office/powerpoint/2010/main" val="1132161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81507761"/>
              </p:ext>
            </p:extLst>
          </p:nvPr>
        </p:nvGraphicFramePr>
        <p:xfrm>
          <a:off x="2683452" y="1783990"/>
          <a:ext cx="4506684" cy="3273276"/>
        </p:xfrm>
        <a:graphic>
          <a:graphicData uri="http://schemas.openxmlformats.org/drawingml/2006/table">
            <a:tbl>
              <a:tblPr firstRow="1" bandRow="1">
                <a:tableStyleId>{5C22544A-7EE6-4342-B048-85BDC9FD1C3A}</a:tableStyleId>
              </a:tblPr>
              <a:tblGrid>
                <a:gridCol w="1126671">
                  <a:extLst>
                    <a:ext uri="{9D8B030D-6E8A-4147-A177-3AD203B41FA5}">
                      <a16:colId xmlns:a16="http://schemas.microsoft.com/office/drawing/2014/main" val="20000"/>
                    </a:ext>
                  </a:extLst>
                </a:gridCol>
                <a:gridCol w="1126671">
                  <a:extLst>
                    <a:ext uri="{9D8B030D-6E8A-4147-A177-3AD203B41FA5}">
                      <a16:colId xmlns:a16="http://schemas.microsoft.com/office/drawing/2014/main" val="20001"/>
                    </a:ext>
                  </a:extLst>
                </a:gridCol>
                <a:gridCol w="1126671">
                  <a:extLst>
                    <a:ext uri="{9D8B030D-6E8A-4147-A177-3AD203B41FA5}">
                      <a16:colId xmlns:a16="http://schemas.microsoft.com/office/drawing/2014/main" val="20003"/>
                    </a:ext>
                  </a:extLst>
                </a:gridCol>
                <a:gridCol w="1126671">
                  <a:extLst>
                    <a:ext uri="{9D8B030D-6E8A-4147-A177-3AD203B41FA5}">
                      <a16:colId xmlns:a16="http://schemas.microsoft.com/office/drawing/2014/main" val="20004"/>
                    </a:ext>
                  </a:extLst>
                </a:gridCol>
              </a:tblGrid>
              <a:tr h="695314">
                <a:tc>
                  <a:txBody>
                    <a:bodyPr/>
                    <a:lstStyle/>
                    <a:p>
                      <a:r>
                        <a:rPr lang="en-US" sz="1400" baseline="0"/>
                        <a:t>Hispanic </a:t>
                      </a:r>
                      <a:r>
                        <a:rPr lang="en-US" sz="1400"/>
                        <a:t>Performance Rates</a:t>
                      </a:r>
                    </a:p>
                  </a:txBody>
                  <a:tcPr marL="68580" marR="68580" marT="34290" marB="34290">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sz="1400"/>
                        <a:t>Performance Target 2020</a:t>
                      </a:r>
                    </a:p>
                  </a:txBody>
                  <a:tcPr marL="68580" marR="68580" marT="34290" marB="34290">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sz="1400"/>
                        <a:t>Escobar</a:t>
                      </a:r>
                    </a:p>
                  </a:txBody>
                  <a:tcPr marL="68580" marR="68580" marT="34290" marB="34290">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sz="1400"/>
                        <a:t>Goals 2021</a:t>
                      </a:r>
                    </a:p>
                  </a:txBody>
                  <a:tcPr marL="68580" marR="68580" marT="34290" marB="34290">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660368">
                <a:tc>
                  <a:txBody>
                    <a:bodyPr/>
                    <a:lstStyle/>
                    <a:p>
                      <a:pPr algn="ctr"/>
                      <a:r>
                        <a:rPr lang="en-US" sz="1400"/>
                        <a:t>Reading</a:t>
                      </a: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57</a:t>
                      </a: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31272">
                <a:tc>
                  <a:txBody>
                    <a:bodyPr/>
                    <a:lstStyle/>
                    <a:p>
                      <a:pPr algn="ctr"/>
                      <a:r>
                        <a:rPr lang="en-US" sz="1400"/>
                        <a:t>Math</a:t>
                      </a: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64</a:t>
                      </a: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65</a:t>
                      </a: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12608">
                <a:tc>
                  <a:txBody>
                    <a:bodyPr/>
                    <a:lstStyle/>
                    <a:p>
                      <a:pPr algn="ctr"/>
                      <a:r>
                        <a:rPr lang="en-US" sz="1400"/>
                        <a:t>Writing</a:t>
                      </a: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49</a:t>
                      </a: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55</a:t>
                      </a: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60368">
                <a:tc>
                  <a:txBody>
                    <a:bodyPr/>
                    <a:lstStyle/>
                    <a:p>
                      <a:pPr algn="ctr"/>
                      <a:r>
                        <a:rPr lang="en-US" sz="1400"/>
                        <a:t>Science</a:t>
                      </a:r>
                      <a:endParaRPr lang="en-US" sz="110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60</a:t>
                      </a: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a:t>61</a:t>
                      </a:r>
                      <a:endParaRPr lang="en-US"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pSp>
        <p:nvGrpSpPr>
          <p:cNvPr id="5" name="Group 4"/>
          <p:cNvGrpSpPr/>
          <p:nvPr/>
        </p:nvGrpSpPr>
        <p:grpSpPr>
          <a:xfrm>
            <a:off x="1571215" y="880273"/>
            <a:ext cx="6958770" cy="665135"/>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7" name="Title 1"/>
            <p:cNvSpPr txBox="1">
              <a:spLocks/>
            </p:cNvSpPr>
            <p:nvPr/>
          </p:nvSpPr>
          <p:spPr>
            <a:xfrm>
              <a:off x="0" y="241879"/>
              <a:ext cx="9143999" cy="469901"/>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100" spc="225">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25183" y="612060"/>
            <a:ext cx="1165798" cy="1175589"/>
          </a:xfrm>
          <a:prstGeom prst="rect">
            <a:avLst/>
          </a:prstGeom>
        </p:spPr>
      </p:pic>
      <p:sp>
        <p:nvSpPr>
          <p:cNvPr id="2" name="Slide Number Placeholder 1"/>
          <p:cNvSpPr>
            <a:spLocks noGrp="1"/>
          </p:cNvSpPr>
          <p:nvPr>
            <p:ph type="sldNum" sz="quarter" idx="12"/>
          </p:nvPr>
        </p:nvSpPr>
        <p:spPr/>
        <p:txBody>
          <a:bodyPr/>
          <a:lstStyle/>
          <a:p>
            <a:fld id="{4A82DE6F-4253-B84C-8562-FD5C7C841AA5}" type="slidenum">
              <a:rPr lang="en-US" smtClean="0"/>
              <a:t>37</a:t>
            </a:fld>
            <a:endParaRPr lang="en-US"/>
          </a:p>
        </p:txBody>
      </p:sp>
      <p:sp>
        <p:nvSpPr>
          <p:cNvPr id="3" name="Rectangle 2"/>
          <p:cNvSpPr/>
          <p:nvPr/>
        </p:nvSpPr>
        <p:spPr>
          <a:xfrm>
            <a:off x="1990725" y="915462"/>
            <a:ext cx="5693610" cy="523220"/>
          </a:xfrm>
          <a:prstGeom prst="rect">
            <a:avLst/>
          </a:prstGeom>
        </p:spPr>
        <p:txBody>
          <a:bodyPr wrap="none" lIns="91440" tIns="45720" rIns="91440" bIns="45720" anchor="t">
            <a:spAutoFit/>
          </a:bodyPr>
          <a:lstStyle/>
          <a:p>
            <a:r>
              <a:rPr lang="en-US" sz="2800">
                <a:solidFill>
                  <a:schemeClr val="bg1"/>
                </a:solidFill>
              </a:rPr>
              <a:t>Student Achievement Summary  2019</a:t>
            </a:r>
          </a:p>
        </p:txBody>
      </p:sp>
    </p:spTree>
    <p:extLst>
      <p:ext uri="{BB962C8B-B14F-4D97-AF65-F5344CB8AC3E}">
        <p14:creationId xmlns:p14="http://schemas.microsoft.com/office/powerpoint/2010/main" val="3759765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a:bodyPr>
          <a:lstStyle/>
          <a:p>
            <a:r>
              <a:rPr lang="en-US"/>
              <a:t>The following charts reflect the State Accountability results in </a:t>
            </a:r>
            <a:r>
              <a:rPr lang="en-US">
                <a:solidFill>
                  <a:srgbClr val="FF0000"/>
                </a:solidFill>
              </a:rPr>
              <a:t>2018-2019</a:t>
            </a:r>
            <a:r>
              <a:rPr lang="en-US"/>
              <a:t> (STAAR), including the mathematics 3-5, and all populations. </a:t>
            </a:r>
          </a:p>
          <a:p>
            <a:r>
              <a:rPr lang="en-US"/>
              <a:t>This will allow us to analyze our needs and set attainable goals for the 2020-2021 school year.</a:t>
            </a:r>
          </a:p>
          <a:p>
            <a:pPr marL="0" indent="0">
              <a:buNone/>
            </a:pPr>
            <a:endParaRPr lang="en-US"/>
          </a:p>
          <a:p>
            <a:endParaRPr lang="en-US"/>
          </a:p>
        </p:txBody>
      </p:sp>
      <p:grpSp>
        <p:nvGrpSpPr>
          <p:cNvPr id="4" name="Group 3"/>
          <p:cNvGrpSpPr/>
          <p:nvPr/>
        </p:nvGrpSpPr>
        <p:grpSpPr>
          <a:xfrm>
            <a:off x="1266811" y="636920"/>
            <a:ext cx="9278360" cy="812317"/>
            <a:chOff x="-88900" y="203200"/>
            <a:chExt cx="9307602" cy="596900"/>
          </a:xfrm>
        </p:grpSpPr>
        <p:sp>
          <p:nvSpPr>
            <p:cNvPr id="5" name="Rectangle 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sp>
        <p:nvSpPr>
          <p:cNvPr id="2" name="Slide Number Placeholder 1"/>
          <p:cNvSpPr>
            <a:spLocks noGrp="1"/>
          </p:cNvSpPr>
          <p:nvPr>
            <p:ph type="sldNum" sz="quarter" idx="12"/>
          </p:nvPr>
        </p:nvSpPr>
        <p:spPr/>
        <p:txBody>
          <a:bodyPr/>
          <a:lstStyle/>
          <a:p>
            <a:fld id="{236ED5DE-22B7-41E7-A943-79814E858A13}" type="slidenum">
              <a:rPr lang="en-US" smtClean="0"/>
              <a:t>38</a:t>
            </a:fld>
            <a:endParaRPr lang="en-US"/>
          </a:p>
        </p:txBody>
      </p:sp>
      <p:sp>
        <p:nvSpPr>
          <p:cNvPr id="7" name="Rectangle 6"/>
          <p:cNvSpPr/>
          <p:nvPr/>
        </p:nvSpPr>
        <p:spPr>
          <a:xfrm>
            <a:off x="3523945" y="744268"/>
            <a:ext cx="4560864" cy="584775"/>
          </a:xfrm>
          <a:prstGeom prst="rect">
            <a:avLst/>
          </a:prstGeom>
        </p:spPr>
        <p:txBody>
          <a:bodyPr wrap="none" lIns="91440" tIns="45720" rIns="91440" bIns="45720" anchor="t">
            <a:spAutoFit/>
          </a:bodyPr>
          <a:lstStyle/>
          <a:p>
            <a:pPr algn="ctr"/>
            <a:r>
              <a:rPr lang="en-US" sz="3200" b="1">
                <a:solidFill>
                  <a:schemeClr val="bg1"/>
                </a:solidFill>
                <a:latin typeface="Calibri"/>
                <a:cs typeface="Calibri"/>
              </a:rPr>
              <a:t>2020-2021 Campus Goals </a:t>
            </a:r>
            <a:endParaRPr lang="en-US" sz="3200">
              <a:solidFill>
                <a:schemeClr val="bg1"/>
              </a:solidFill>
            </a:endParaRPr>
          </a:p>
        </p:txBody>
      </p:sp>
    </p:spTree>
    <p:extLst>
      <p:ext uri="{BB962C8B-B14F-4D97-AF65-F5344CB8AC3E}">
        <p14:creationId xmlns:p14="http://schemas.microsoft.com/office/powerpoint/2010/main" val="1220710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p:cNvGraphicFramePr>
            <a:graphicFrameLocks/>
          </p:cNvGraphicFramePr>
          <p:nvPr>
            <p:extLst>
              <p:ext uri="{D42A27DB-BD31-4B8C-83A1-F6EECF244321}">
                <p14:modId xmlns:p14="http://schemas.microsoft.com/office/powerpoint/2010/main" val="2957496181"/>
              </p:ext>
            </p:extLst>
          </p:nvPr>
        </p:nvGraphicFramePr>
        <p:xfrm>
          <a:off x="190252" y="1069346"/>
          <a:ext cx="3592607" cy="4078484"/>
        </p:xfrm>
        <a:graphic>
          <a:graphicData uri="http://schemas.openxmlformats.org/drawingml/2006/table">
            <a:tbl>
              <a:tblPr firstRow="1" bandRow="1">
                <a:tableStyleId>{5940675A-B579-460E-94D1-54222C63F5DA}</a:tableStyleId>
              </a:tblPr>
              <a:tblGrid>
                <a:gridCol w="936702">
                  <a:extLst>
                    <a:ext uri="{9D8B030D-6E8A-4147-A177-3AD203B41FA5}">
                      <a16:colId xmlns:a16="http://schemas.microsoft.com/office/drawing/2014/main" val="20000"/>
                    </a:ext>
                  </a:extLst>
                </a:gridCol>
                <a:gridCol w="431585">
                  <a:extLst>
                    <a:ext uri="{9D8B030D-6E8A-4147-A177-3AD203B41FA5}">
                      <a16:colId xmlns:a16="http://schemas.microsoft.com/office/drawing/2014/main" val="20001"/>
                    </a:ext>
                  </a:extLst>
                </a:gridCol>
                <a:gridCol w="1103860">
                  <a:extLst>
                    <a:ext uri="{9D8B030D-6E8A-4147-A177-3AD203B41FA5}">
                      <a16:colId xmlns:a16="http://schemas.microsoft.com/office/drawing/2014/main" val="20002"/>
                    </a:ext>
                  </a:extLst>
                </a:gridCol>
                <a:gridCol w="1120460">
                  <a:extLst>
                    <a:ext uri="{9D8B030D-6E8A-4147-A177-3AD203B41FA5}">
                      <a16:colId xmlns:a16="http://schemas.microsoft.com/office/drawing/2014/main" val="20003"/>
                    </a:ext>
                  </a:extLst>
                </a:gridCol>
              </a:tblGrid>
              <a:tr h="589531">
                <a:tc gridSpan="4">
                  <a:txBody>
                    <a:bodyPr/>
                    <a:lstStyle/>
                    <a:p>
                      <a:pPr algn="ctr"/>
                      <a:r>
                        <a:rPr lang="en-US" sz="2400" b="1">
                          <a:solidFill>
                            <a:schemeClr val="bg1"/>
                          </a:solidFill>
                        </a:rPr>
                        <a:t>3</a:t>
                      </a:r>
                      <a:r>
                        <a:rPr lang="en-US" sz="2400" b="1" baseline="30000">
                          <a:solidFill>
                            <a:schemeClr val="bg1"/>
                          </a:solidFill>
                        </a:rPr>
                        <a:t>rd</a:t>
                      </a:r>
                      <a:r>
                        <a:rPr lang="en-US" sz="2400" b="1">
                          <a:solidFill>
                            <a:schemeClr val="bg1"/>
                          </a:solidFill>
                        </a:rPr>
                        <a:t> Grade Mathematics</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94027">
                <a:tc rowSpan="2" gridSpan="2">
                  <a:txBody>
                    <a:bodyPr/>
                    <a:lstStyle/>
                    <a:p>
                      <a:pPr algn="ctr"/>
                      <a:endParaRPr lang="en-US" sz="1200"/>
                    </a:p>
                    <a:p>
                      <a:pPr algn="ctr"/>
                      <a:r>
                        <a:rPr lang="en-US" sz="1200"/>
                        <a:t>% of </a:t>
                      </a:r>
                      <a:r>
                        <a:rPr lang="en-US" sz="1200" b="1"/>
                        <a:t>Items</a:t>
                      </a:r>
                      <a:r>
                        <a:rPr lang="en-US" sz="1200"/>
                        <a:t> Needed to Meet </a:t>
                      </a:r>
                    </a:p>
                    <a:p>
                      <a:pPr algn="ctr"/>
                      <a:r>
                        <a:rPr lang="en-US" sz="1200"/>
                        <a:t>State Performance Standard</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dirty="0"/>
                        <a:t> </a:t>
                      </a:r>
                      <a:r>
                        <a:rPr lang="en-US" sz="1200"/>
                        <a:t>Passing State Assessment</a:t>
                      </a:r>
                    </a:p>
                    <a:p>
                      <a:pPr algn="ctr"/>
                      <a:r>
                        <a:rPr lang="en-US" sz="1200" i="1">
                          <a:solidFill>
                            <a:srgbClr val="800000"/>
                          </a:solidFill>
                        </a:rPr>
                        <a:t>TARGET:  60%</a:t>
                      </a:r>
                    </a:p>
                  </a:txBody>
                  <a:tcPr marL="68580" marR="68580" anchor="ctr"/>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nchor="ctr"/>
                </a:tc>
                <a:extLst>
                  <a:ext uri="{0D108BD9-81ED-4DB2-BD59-A6C34878D82A}">
                    <a16:rowId xmlns:a16="http://schemas.microsoft.com/office/drawing/2014/main" val="10001"/>
                  </a:ext>
                </a:extLst>
              </a:tr>
              <a:tr h="555642">
                <a:tc gridSpan="2" vMerge="1">
                  <a:txBody>
                    <a:bodyPr/>
                    <a:lstStyle/>
                    <a:p>
                      <a:endParaRPr lang="en-US"/>
                    </a:p>
                  </a:txBody>
                  <a:tcPr/>
                </a:tc>
                <a:tc hMerge="1" vMerge="1">
                  <a:txBody>
                    <a:bodyPr/>
                    <a:lstStyle/>
                    <a:p>
                      <a:endParaRPr lang="en-US"/>
                    </a:p>
                  </a:txBody>
                  <a:tcPr/>
                </a:tc>
                <a:tc>
                  <a:txBody>
                    <a:bodyPr/>
                    <a:lstStyle/>
                    <a:p>
                      <a:pPr algn="ctr"/>
                      <a:r>
                        <a:rPr lang="en-US" sz="1200" b="1" dirty="0"/>
                        <a:t>2019</a:t>
                      </a:r>
                    </a:p>
                  </a:txBody>
                  <a:tcPr marL="68580" marR="68580" anchor="ctr"/>
                </a:tc>
                <a:tc>
                  <a:txBody>
                    <a:bodyPr/>
                    <a:lstStyle/>
                    <a:p>
                      <a:pPr algn="ctr"/>
                      <a:r>
                        <a:rPr lang="en-US" sz="1200" b="1"/>
                        <a:t>2021</a:t>
                      </a:r>
                    </a:p>
                  </a:txBody>
                  <a:tcPr marL="68580" marR="68580" anchor="ctr"/>
                </a:tc>
                <a:extLst>
                  <a:ext uri="{0D108BD9-81ED-4DB2-BD59-A6C34878D82A}">
                    <a16:rowId xmlns:a16="http://schemas.microsoft.com/office/drawing/2014/main" val="10002"/>
                  </a:ext>
                </a:extLst>
              </a:tr>
              <a:tr h="452164">
                <a:tc>
                  <a:txBody>
                    <a:bodyPr/>
                    <a:lstStyle/>
                    <a:p>
                      <a:pPr algn="ctr"/>
                      <a:r>
                        <a:rPr lang="en-US" sz="1200"/>
                        <a:t>Approaches</a:t>
                      </a:r>
                    </a:p>
                  </a:txBody>
                  <a:tcPr marL="68580" marR="68580" anchor="ctr"/>
                </a:tc>
                <a:tc>
                  <a:txBody>
                    <a:bodyPr/>
                    <a:lstStyle/>
                    <a:p>
                      <a:pPr algn="ctr"/>
                      <a:endParaRPr lang="en-US" sz="1200" dirty="0"/>
                    </a:p>
                  </a:txBody>
                  <a:tcPr marL="68580" marR="68580" anchor="ctr"/>
                </a:tc>
                <a:tc>
                  <a:txBody>
                    <a:bodyPr/>
                    <a:lstStyle/>
                    <a:p>
                      <a:pPr algn="ctr"/>
                      <a:r>
                        <a:rPr lang="en-US" sz="1200"/>
                        <a:t>92</a:t>
                      </a:r>
                      <a:endParaRPr lang="en-US" sz="1200" dirty="0"/>
                    </a:p>
                  </a:txBody>
                  <a:tcPr marL="68580" marR="68580" anchor="ctr"/>
                </a:tc>
                <a:tc>
                  <a:txBody>
                    <a:bodyPr/>
                    <a:lstStyle/>
                    <a:p>
                      <a:pPr algn="ctr"/>
                      <a:r>
                        <a:rPr lang="en-US" sz="1200"/>
                        <a:t>93</a:t>
                      </a:r>
                    </a:p>
                  </a:txBody>
                  <a:tcPr marL="68580" marR="68580" anchor="ctr">
                    <a:solidFill>
                      <a:srgbClr val="FFFF00"/>
                    </a:solidFill>
                  </a:tcPr>
                </a:tc>
                <a:extLst>
                  <a:ext uri="{0D108BD9-81ED-4DB2-BD59-A6C34878D82A}">
                    <a16:rowId xmlns:a16="http://schemas.microsoft.com/office/drawing/2014/main" val="10003"/>
                  </a:ext>
                </a:extLst>
              </a:tr>
              <a:tr h="693560">
                <a:tc>
                  <a:txBody>
                    <a:bodyPr/>
                    <a:lstStyle/>
                    <a:p>
                      <a:pPr algn="ctr"/>
                      <a:r>
                        <a:rPr lang="en-US" sz="1000"/>
                        <a:t>Meets</a:t>
                      </a:r>
                    </a:p>
                  </a:txBody>
                  <a:tcPr marL="68580" marR="68580" anchor="ctr"/>
                </a:tc>
                <a:tc>
                  <a:txBody>
                    <a:bodyPr/>
                    <a:lstStyle/>
                    <a:p>
                      <a:pPr algn="ctr"/>
                      <a:endParaRPr lang="en-US" sz="1200" dirty="0"/>
                    </a:p>
                  </a:txBody>
                  <a:tcPr marL="68580" marR="68580" anchor="ctr"/>
                </a:tc>
                <a:tc>
                  <a:txBody>
                    <a:bodyPr/>
                    <a:lstStyle/>
                    <a:p>
                      <a:pPr lvl="0" algn="ctr">
                        <a:buNone/>
                      </a:pPr>
                      <a:r>
                        <a:rPr lang="en-US" sz="1200"/>
                        <a:t>63</a:t>
                      </a:r>
                      <a:endParaRPr lang="en-US" sz="1200" dirty="0"/>
                    </a:p>
                  </a:txBody>
                  <a:tcPr marL="68580" marR="68580" anchor="ctr"/>
                </a:tc>
                <a:tc>
                  <a:txBody>
                    <a:bodyPr/>
                    <a:lstStyle/>
                    <a:p>
                      <a:pPr algn="ctr"/>
                      <a:r>
                        <a:rPr lang="en-US" sz="1200">
                          <a:solidFill>
                            <a:schemeClr val="tx1"/>
                          </a:solidFill>
                        </a:rPr>
                        <a:t>65</a:t>
                      </a:r>
                      <a:endParaRPr lang="en-US" sz="1200" dirty="0">
                        <a:solidFill>
                          <a:schemeClr val="tx1"/>
                        </a:solidFill>
                      </a:endParaRPr>
                    </a:p>
                  </a:txBody>
                  <a:tcPr marL="68580" marR="68580" anchor="ctr">
                    <a:solidFill>
                      <a:srgbClr val="FFFF00"/>
                    </a:solidFill>
                  </a:tcPr>
                </a:tc>
                <a:extLst>
                  <a:ext uri="{0D108BD9-81ED-4DB2-BD59-A6C34878D82A}">
                    <a16:rowId xmlns:a16="http://schemas.microsoft.com/office/drawing/2014/main" val="10004"/>
                  </a:ext>
                </a:extLst>
              </a:tr>
              <a:tr h="693560">
                <a:tc>
                  <a:txBody>
                    <a:bodyPr/>
                    <a:lstStyle/>
                    <a:p>
                      <a:pPr algn="ctr"/>
                      <a:r>
                        <a:rPr lang="en-US" sz="1000"/>
                        <a:t>Masters</a:t>
                      </a:r>
                    </a:p>
                  </a:txBody>
                  <a:tcPr marL="68580" marR="68580" anchor="ctr"/>
                </a:tc>
                <a:tc>
                  <a:txBody>
                    <a:bodyPr/>
                    <a:lstStyle/>
                    <a:p>
                      <a:pPr algn="ctr"/>
                      <a:endParaRPr lang="en-US" sz="1200" dirty="0"/>
                    </a:p>
                  </a:txBody>
                  <a:tcPr marL="68580" marR="68580" anchor="ctr"/>
                </a:tc>
                <a:tc>
                  <a:txBody>
                    <a:bodyPr/>
                    <a:lstStyle/>
                    <a:p>
                      <a:pPr lvl="0" algn="ctr">
                        <a:buNone/>
                      </a:pPr>
                      <a:r>
                        <a:rPr lang="en-US" sz="1200"/>
                        <a:t>32</a:t>
                      </a:r>
                    </a:p>
                  </a:txBody>
                  <a:tcPr marL="68580" marR="68580" anchor="ctr"/>
                </a:tc>
                <a:tc>
                  <a:txBody>
                    <a:bodyPr/>
                    <a:lstStyle/>
                    <a:p>
                      <a:pPr algn="ctr"/>
                      <a:r>
                        <a:rPr lang="en-US" sz="1200" dirty="0">
                          <a:solidFill>
                            <a:schemeClr val="tx1"/>
                          </a:solidFill>
                        </a:rPr>
                        <a:t>35</a:t>
                      </a:r>
                      <a:endParaRPr lang="en-US" sz="1200" dirty="0">
                        <a:solidFill>
                          <a:srgbClr val="FFFF00"/>
                        </a:solidFill>
                      </a:endParaRPr>
                    </a:p>
                  </a:txBody>
                  <a:tcPr marL="68580" marR="68580" anchor="ctr">
                    <a:solidFill>
                      <a:srgbClr val="FFFF00"/>
                    </a:solidFill>
                  </a:tcPr>
                </a:tc>
                <a:extLst>
                  <a:ext uri="{0D108BD9-81ED-4DB2-BD59-A6C34878D82A}">
                    <a16:rowId xmlns:a16="http://schemas.microsoft.com/office/drawing/2014/main" val="10005"/>
                  </a:ext>
                </a:extLst>
              </a:tr>
            </a:tbl>
          </a:graphicData>
        </a:graphic>
      </p:graphicFrame>
      <p:sp>
        <p:nvSpPr>
          <p:cNvPr id="5" name="Rectangle 4"/>
          <p:cNvSpPr/>
          <p:nvPr/>
        </p:nvSpPr>
        <p:spPr>
          <a:xfrm>
            <a:off x="4538843" y="3244334"/>
            <a:ext cx="3114314" cy="369332"/>
          </a:xfrm>
          <a:prstGeom prst="rect">
            <a:avLst/>
          </a:prstGeom>
        </p:spPr>
        <p:txBody>
          <a:bodyPr wrap="none">
            <a:spAutoFit/>
          </a:bodyPr>
          <a:lstStyle/>
          <a:p>
            <a:pPr>
              <a:defRPr/>
            </a:pPr>
            <a:r>
              <a:rPr lang="en-US" b="1">
                <a:solidFill>
                  <a:schemeClr val="bg1"/>
                </a:solidFill>
              </a:rPr>
              <a:t>4</a:t>
            </a:r>
            <a:r>
              <a:rPr lang="en-US" b="1" baseline="30000">
                <a:solidFill>
                  <a:schemeClr val="bg1"/>
                </a:solidFill>
              </a:rPr>
              <a:t>th</a:t>
            </a:r>
            <a:r>
              <a:rPr lang="en-US" b="1">
                <a:solidFill>
                  <a:schemeClr val="bg1"/>
                </a:solidFill>
              </a:rPr>
              <a:t> Grade Mathematics District</a:t>
            </a:r>
          </a:p>
        </p:txBody>
      </p:sp>
      <p:graphicFrame>
        <p:nvGraphicFramePr>
          <p:cNvPr id="6" name="Content Placeholder 3"/>
          <p:cNvGraphicFramePr>
            <a:graphicFrameLocks/>
          </p:cNvGraphicFramePr>
          <p:nvPr>
            <p:extLst>
              <p:ext uri="{D42A27DB-BD31-4B8C-83A1-F6EECF244321}">
                <p14:modId xmlns:p14="http://schemas.microsoft.com/office/powerpoint/2010/main" val="3279896291"/>
              </p:ext>
            </p:extLst>
          </p:nvPr>
        </p:nvGraphicFramePr>
        <p:xfrm>
          <a:off x="4176789" y="1064820"/>
          <a:ext cx="3476368" cy="4195149"/>
        </p:xfrm>
        <a:graphic>
          <a:graphicData uri="http://schemas.openxmlformats.org/drawingml/2006/table">
            <a:tbl>
              <a:tblPr firstRow="1" bandRow="1">
                <a:tableStyleId>{5940675A-B579-460E-94D1-54222C63F5DA}</a:tableStyleId>
              </a:tblPr>
              <a:tblGrid>
                <a:gridCol w="947146">
                  <a:extLst>
                    <a:ext uri="{9D8B030D-6E8A-4147-A177-3AD203B41FA5}">
                      <a16:colId xmlns:a16="http://schemas.microsoft.com/office/drawing/2014/main" val="20000"/>
                    </a:ext>
                  </a:extLst>
                </a:gridCol>
                <a:gridCol w="551935">
                  <a:extLst>
                    <a:ext uri="{9D8B030D-6E8A-4147-A177-3AD203B41FA5}">
                      <a16:colId xmlns:a16="http://schemas.microsoft.com/office/drawing/2014/main" val="20001"/>
                    </a:ext>
                  </a:extLst>
                </a:gridCol>
                <a:gridCol w="928659">
                  <a:extLst>
                    <a:ext uri="{9D8B030D-6E8A-4147-A177-3AD203B41FA5}">
                      <a16:colId xmlns:a16="http://schemas.microsoft.com/office/drawing/2014/main" val="20002"/>
                    </a:ext>
                  </a:extLst>
                </a:gridCol>
                <a:gridCol w="1048628">
                  <a:extLst>
                    <a:ext uri="{9D8B030D-6E8A-4147-A177-3AD203B41FA5}">
                      <a16:colId xmlns:a16="http://schemas.microsoft.com/office/drawing/2014/main" val="20003"/>
                    </a:ext>
                  </a:extLst>
                </a:gridCol>
              </a:tblGrid>
              <a:tr h="545244">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baseline="0">
                          <a:solidFill>
                            <a:schemeClr val="bg1"/>
                          </a:solidFill>
                        </a:rPr>
                        <a:t>4</a:t>
                      </a:r>
                      <a:r>
                        <a:rPr lang="en-US" sz="2400" b="1" baseline="30000">
                          <a:solidFill>
                            <a:schemeClr val="bg1"/>
                          </a:solidFill>
                        </a:rPr>
                        <a:t>th</a:t>
                      </a:r>
                      <a:r>
                        <a:rPr lang="en-US" sz="2400" b="1">
                          <a:solidFill>
                            <a:schemeClr val="bg1"/>
                          </a:solidFill>
                        </a:rPr>
                        <a:t> Grade Mathematics</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394751">
                <a:tc rowSpan="2" gridSpan="2">
                  <a:txBody>
                    <a:bodyPr/>
                    <a:lstStyle/>
                    <a:p>
                      <a:pPr algn="ctr"/>
                      <a:endParaRPr lang="en-US" sz="1200"/>
                    </a:p>
                    <a:p>
                      <a:pPr algn="ctr"/>
                      <a:r>
                        <a:rPr lang="en-US" sz="1200"/>
                        <a:t>% of </a:t>
                      </a:r>
                      <a:r>
                        <a:rPr lang="en-US" sz="1200" b="1"/>
                        <a:t>Items</a:t>
                      </a:r>
                      <a:r>
                        <a:rPr lang="en-US" sz="1200"/>
                        <a:t> Needed to Meet </a:t>
                      </a:r>
                    </a:p>
                    <a:p>
                      <a:pPr algn="ctr"/>
                      <a:r>
                        <a:rPr lang="en-US" sz="1200"/>
                        <a:t>State Performance Standard</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dirty="0"/>
                        <a:t> </a:t>
                      </a:r>
                      <a:r>
                        <a:rPr lang="en-US" sz="1200"/>
                        <a:t>Passing State Assessment</a:t>
                      </a:r>
                    </a:p>
                    <a:p>
                      <a:pPr algn="ctr"/>
                      <a:r>
                        <a:rPr lang="en-US" sz="1200" i="1">
                          <a:solidFill>
                            <a:srgbClr val="800000"/>
                          </a:solidFill>
                        </a:rPr>
                        <a:t>TARGET:  60%</a:t>
                      </a:r>
                    </a:p>
                  </a:txBody>
                  <a:tcPr marL="68580" marR="68580"/>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tc>
                <a:extLst>
                  <a:ext uri="{0D108BD9-81ED-4DB2-BD59-A6C34878D82A}">
                    <a16:rowId xmlns:a16="http://schemas.microsoft.com/office/drawing/2014/main" val="10001"/>
                  </a:ext>
                </a:extLst>
              </a:tr>
              <a:tr h="507305">
                <a:tc gridSpan="2" vMerge="1">
                  <a:txBody>
                    <a:bodyPr/>
                    <a:lstStyle/>
                    <a:p>
                      <a:endParaRPr lang="en-US"/>
                    </a:p>
                  </a:txBody>
                  <a:tcPr/>
                </a:tc>
                <a:tc hMerge="1" vMerge="1">
                  <a:txBody>
                    <a:bodyPr/>
                    <a:lstStyle/>
                    <a:p>
                      <a:endParaRPr lang="en-US"/>
                    </a:p>
                  </a:txBody>
                  <a:tcPr/>
                </a:tc>
                <a:tc>
                  <a:txBody>
                    <a:bodyPr/>
                    <a:lstStyle/>
                    <a:p>
                      <a:pPr algn="ctr"/>
                      <a:r>
                        <a:rPr lang="en-US" sz="1200" b="1"/>
                        <a:t>2019</a:t>
                      </a:r>
                    </a:p>
                  </a:txBody>
                  <a:tcPr marL="68580" marR="68580" anchor="ctr"/>
                </a:tc>
                <a:tc>
                  <a:txBody>
                    <a:bodyPr/>
                    <a:lstStyle/>
                    <a:p>
                      <a:pPr algn="ctr"/>
                      <a:r>
                        <a:rPr lang="en-US" sz="1200" b="1"/>
                        <a:t>2021</a:t>
                      </a:r>
                    </a:p>
                  </a:txBody>
                  <a:tcPr marL="68580" marR="68580" anchor="ctr"/>
                </a:tc>
                <a:extLst>
                  <a:ext uri="{0D108BD9-81ED-4DB2-BD59-A6C34878D82A}">
                    <a16:rowId xmlns:a16="http://schemas.microsoft.com/office/drawing/2014/main" val="10002"/>
                  </a:ext>
                </a:extLst>
              </a:tr>
              <a:tr h="513905">
                <a:tc>
                  <a:txBody>
                    <a:bodyPr/>
                    <a:lstStyle/>
                    <a:p>
                      <a:pPr algn="ctr"/>
                      <a:r>
                        <a:rPr lang="en-US" sz="1200"/>
                        <a:t>Approaches</a:t>
                      </a:r>
                    </a:p>
                  </a:txBody>
                  <a:tcPr marL="68580" marR="68580" anchor="ctr"/>
                </a:tc>
                <a:tc>
                  <a:txBody>
                    <a:bodyPr/>
                    <a:lstStyle/>
                    <a:p>
                      <a:pPr algn="ctr"/>
                      <a:endParaRPr lang="en-US" sz="1200" b="0" dirty="0"/>
                    </a:p>
                  </a:txBody>
                  <a:tcPr marL="68580" marR="68580" anchor="ctr"/>
                </a:tc>
                <a:tc>
                  <a:txBody>
                    <a:bodyPr/>
                    <a:lstStyle/>
                    <a:p>
                      <a:pPr algn="ctr"/>
                      <a:r>
                        <a:rPr lang="en-US" sz="1200"/>
                        <a:t>86</a:t>
                      </a:r>
                    </a:p>
                  </a:txBody>
                  <a:tcPr marL="68580" marR="68580" anchor="ctr"/>
                </a:tc>
                <a:tc>
                  <a:txBody>
                    <a:bodyPr/>
                    <a:lstStyle/>
                    <a:p>
                      <a:pPr algn="ctr"/>
                      <a:r>
                        <a:rPr lang="en-US" sz="1200"/>
                        <a:t>89</a:t>
                      </a:r>
                    </a:p>
                  </a:txBody>
                  <a:tcPr marL="68580" marR="68580" anchor="ctr">
                    <a:solidFill>
                      <a:srgbClr val="FFFF00"/>
                    </a:solidFill>
                  </a:tcPr>
                </a:tc>
                <a:extLst>
                  <a:ext uri="{0D108BD9-81ED-4DB2-BD59-A6C34878D82A}">
                    <a16:rowId xmlns:a16="http://schemas.microsoft.com/office/drawing/2014/main" val="10003"/>
                  </a:ext>
                </a:extLst>
              </a:tr>
              <a:tr h="616972">
                <a:tc>
                  <a:txBody>
                    <a:bodyPr/>
                    <a:lstStyle/>
                    <a:p>
                      <a:pPr algn="ctr"/>
                      <a:r>
                        <a:rPr lang="en-US" sz="1000"/>
                        <a:t>Meets</a:t>
                      </a:r>
                    </a:p>
                  </a:txBody>
                  <a:tcPr marL="68580" marR="68580" anchor="ctr"/>
                </a:tc>
                <a:tc>
                  <a:txBody>
                    <a:bodyPr/>
                    <a:lstStyle/>
                    <a:p>
                      <a:pPr algn="ctr"/>
                      <a:endParaRPr lang="en-US" sz="1200" b="0" dirty="0"/>
                    </a:p>
                  </a:txBody>
                  <a:tcPr marL="68580" marR="68580" anchor="ctr"/>
                </a:tc>
                <a:tc>
                  <a:txBody>
                    <a:bodyPr/>
                    <a:lstStyle/>
                    <a:p>
                      <a:pPr algn="ctr"/>
                      <a:r>
                        <a:rPr lang="en-US" sz="1200"/>
                        <a:t>61</a:t>
                      </a:r>
                    </a:p>
                  </a:txBody>
                  <a:tcPr marL="68580" marR="68580" anchor="ctr"/>
                </a:tc>
                <a:tc>
                  <a:txBody>
                    <a:bodyPr/>
                    <a:lstStyle/>
                    <a:p>
                      <a:pPr algn="ctr"/>
                      <a:r>
                        <a:rPr lang="en-US" sz="1200"/>
                        <a:t>62</a:t>
                      </a:r>
                      <a:endParaRPr lang="en-US" sz="1200" dirty="0"/>
                    </a:p>
                  </a:txBody>
                  <a:tcPr marL="68580" marR="68580" anchor="ctr">
                    <a:solidFill>
                      <a:srgbClr val="FFFF00"/>
                    </a:solidFill>
                  </a:tcPr>
                </a:tc>
                <a:extLst>
                  <a:ext uri="{0D108BD9-81ED-4DB2-BD59-A6C34878D82A}">
                    <a16:rowId xmlns:a16="http://schemas.microsoft.com/office/drawing/2014/main" val="10004"/>
                  </a:ext>
                </a:extLst>
              </a:tr>
              <a:tr h="616972">
                <a:tc>
                  <a:txBody>
                    <a:bodyPr/>
                    <a:lstStyle/>
                    <a:p>
                      <a:pPr algn="ctr"/>
                      <a:r>
                        <a:rPr lang="en-US" sz="1000"/>
                        <a:t>Masters</a:t>
                      </a:r>
                    </a:p>
                  </a:txBody>
                  <a:tcPr marL="68580" marR="68580" anchor="ctr"/>
                </a:tc>
                <a:tc>
                  <a:txBody>
                    <a:bodyPr/>
                    <a:lstStyle/>
                    <a:p>
                      <a:pPr algn="ctr"/>
                      <a:endParaRPr lang="en-US" sz="1200" b="0" dirty="0"/>
                    </a:p>
                  </a:txBody>
                  <a:tcPr marL="68580" marR="68580" anchor="ctr"/>
                </a:tc>
                <a:tc>
                  <a:txBody>
                    <a:bodyPr/>
                    <a:lstStyle/>
                    <a:p>
                      <a:pPr algn="ctr"/>
                      <a:r>
                        <a:rPr lang="en-US" sz="1200"/>
                        <a:t>34</a:t>
                      </a:r>
                      <a:endParaRPr lang="en-US" sz="1200" dirty="0"/>
                    </a:p>
                  </a:txBody>
                  <a:tcPr marL="68580" marR="68580" anchor="ctr"/>
                </a:tc>
                <a:tc>
                  <a:txBody>
                    <a:bodyPr/>
                    <a:lstStyle/>
                    <a:p>
                      <a:pPr algn="ctr"/>
                      <a:r>
                        <a:rPr lang="en-US" sz="1200" dirty="0"/>
                        <a:t>35</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2870216677"/>
              </p:ext>
            </p:extLst>
          </p:nvPr>
        </p:nvGraphicFramePr>
        <p:xfrm>
          <a:off x="8044381" y="1063327"/>
          <a:ext cx="3712884" cy="4174505"/>
        </p:xfrm>
        <a:graphic>
          <a:graphicData uri="http://schemas.openxmlformats.org/drawingml/2006/table">
            <a:tbl>
              <a:tblPr firstRow="1" bandRow="1">
                <a:tableStyleId>{5940675A-B579-460E-94D1-54222C63F5DA}</a:tableStyleId>
              </a:tblPr>
              <a:tblGrid>
                <a:gridCol w="1093378">
                  <a:extLst>
                    <a:ext uri="{9D8B030D-6E8A-4147-A177-3AD203B41FA5}">
                      <a16:colId xmlns:a16="http://schemas.microsoft.com/office/drawing/2014/main" val="20000"/>
                    </a:ext>
                  </a:extLst>
                </a:gridCol>
                <a:gridCol w="525780">
                  <a:extLst>
                    <a:ext uri="{9D8B030D-6E8A-4147-A177-3AD203B41FA5}">
                      <a16:colId xmlns:a16="http://schemas.microsoft.com/office/drawing/2014/main" val="20001"/>
                    </a:ext>
                  </a:extLst>
                </a:gridCol>
                <a:gridCol w="1021080">
                  <a:extLst>
                    <a:ext uri="{9D8B030D-6E8A-4147-A177-3AD203B41FA5}">
                      <a16:colId xmlns:a16="http://schemas.microsoft.com/office/drawing/2014/main" val="20002"/>
                    </a:ext>
                  </a:extLst>
                </a:gridCol>
                <a:gridCol w="1072646">
                  <a:extLst>
                    <a:ext uri="{9D8B030D-6E8A-4147-A177-3AD203B41FA5}">
                      <a16:colId xmlns:a16="http://schemas.microsoft.com/office/drawing/2014/main" val="20003"/>
                    </a:ext>
                  </a:extLst>
                </a:gridCol>
              </a:tblGrid>
              <a:tr h="542519">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baseline="0">
                          <a:solidFill>
                            <a:schemeClr val="bg1"/>
                          </a:solidFill>
                        </a:rPr>
                        <a:t>5</a:t>
                      </a:r>
                      <a:r>
                        <a:rPr lang="en-US" sz="2400" b="1" baseline="30000">
                          <a:solidFill>
                            <a:schemeClr val="bg1"/>
                          </a:solidFill>
                        </a:rPr>
                        <a:t>th</a:t>
                      </a:r>
                      <a:r>
                        <a:rPr lang="en-US" sz="2400" b="1">
                          <a:solidFill>
                            <a:schemeClr val="bg1"/>
                          </a:solidFill>
                        </a:rPr>
                        <a:t> Grade Mathematics</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77189">
                <a:tc rowSpan="2" gridSpan="2">
                  <a:txBody>
                    <a:bodyPr/>
                    <a:lstStyle/>
                    <a:p>
                      <a:pPr algn="ctr"/>
                      <a:endParaRPr lang="en-US" sz="1200"/>
                    </a:p>
                    <a:p>
                      <a:pPr algn="ctr"/>
                      <a:r>
                        <a:rPr lang="en-US" sz="1200"/>
                        <a:t>% of </a:t>
                      </a:r>
                      <a:r>
                        <a:rPr lang="en-US" sz="1200" b="1"/>
                        <a:t>Items</a:t>
                      </a:r>
                      <a:r>
                        <a:rPr lang="en-US" sz="1200"/>
                        <a:t> Needed to Meet </a:t>
                      </a:r>
                    </a:p>
                    <a:p>
                      <a:pPr algn="ctr"/>
                      <a:r>
                        <a:rPr lang="en-US" sz="1200"/>
                        <a:t>State Performance Standard</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dirty="0"/>
                        <a:t> </a:t>
                      </a:r>
                      <a:r>
                        <a:rPr lang="en-US" sz="1200"/>
                        <a:t>Passing State Assessment</a:t>
                      </a:r>
                    </a:p>
                    <a:p>
                      <a:pPr algn="ctr"/>
                      <a:r>
                        <a:rPr lang="en-US" sz="1200" i="1">
                          <a:solidFill>
                            <a:srgbClr val="800000"/>
                          </a:solidFill>
                        </a:rPr>
                        <a:t>TARGET:  60%</a:t>
                      </a:r>
                    </a:p>
                  </a:txBody>
                  <a:tcPr marL="68580" marR="68580"/>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tc>
                <a:extLst>
                  <a:ext uri="{0D108BD9-81ED-4DB2-BD59-A6C34878D82A}">
                    <a16:rowId xmlns:a16="http://schemas.microsoft.com/office/drawing/2014/main" val="10001"/>
                  </a:ext>
                </a:extLst>
              </a:tr>
              <a:tr h="684274">
                <a:tc gridSpan="2" vMerge="1">
                  <a:txBody>
                    <a:bodyPr/>
                    <a:lstStyle/>
                    <a:p>
                      <a:endParaRPr lang="en-US"/>
                    </a:p>
                  </a:txBody>
                  <a:tcPr/>
                </a:tc>
                <a:tc hMerge="1" vMerge="1">
                  <a:txBody>
                    <a:bodyPr/>
                    <a:lstStyle/>
                    <a:p>
                      <a:endParaRPr lang="en-US"/>
                    </a:p>
                  </a:txBody>
                  <a:tcPr/>
                </a:tc>
                <a:tc>
                  <a:txBody>
                    <a:bodyPr/>
                    <a:lstStyle/>
                    <a:p>
                      <a:pPr algn="ctr"/>
                      <a:r>
                        <a:rPr lang="en-US" sz="1200" b="1"/>
                        <a:t>2019</a:t>
                      </a:r>
                    </a:p>
                  </a:txBody>
                  <a:tcPr marL="68580" marR="68580" anchor="ctr"/>
                </a:tc>
                <a:tc>
                  <a:txBody>
                    <a:bodyPr/>
                    <a:lstStyle/>
                    <a:p>
                      <a:pPr algn="ctr"/>
                      <a:r>
                        <a:rPr lang="en-US" sz="1200" b="1"/>
                        <a:t>2021</a:t>
                      </a:r>
                    </a:p>
                  </a:txBody>
                  <a:tcPr marL="68580" marR="68580" anchor="ctr"/>
                </a:tc>
                <a:extLst>
                  <a:ext uri="{0D108BD9-81ED-4DB2-BD59-A6C34878D82A}">
                    <a16:rowId xmlns:a16="http://schemas.microsoft.com/office/drawing/2014/main" val="10002"/>
                  </a:ext>
                </a:extLst>
              </a:tr>
              <a:tr h="556841">
                <a:tc>
                  <a:txBody>
                    <a:bodyPr/>
                    <a:lstStyle/>
                    <a:p>
                      <a:pPr algn="ctr"/>
                      <a:r>
                        <a:rPr lang="en-US" sz="1200"/>
                        <a:t>Approaches</a:t>
                      </a:r>
                    </a:p>
                  </a:txBody>
                  <a:tcPr marL="68580" marR="68580" anchor="ctr"/>
                </a:tc>
                <a:tc>
                  <a:txBody>
                    <a:bodyPr/>
                    <a:lstStyle/>
                    <a:p>
                      <a:pPr algn="ctr"/>
                      <a:endParaRPr lang="en-US" sz="1200" dirty="0"/>
                    </a:p>
                  </a:txBody>
                  <a:tcPr marL="68580" marR="68580" anchor="ctr"/>
                </a:tc>
                <a:tc>
                  <a:txBody>
                    <a:bodyPr/>
                    <a:lstStyle/>
                    <a:p>
                      <a:pPr algn="ctr"/>
                      <a:r>
                        <a:rPr lang="en-US" sz="1200"/>
                        <a:t>97</a:t>
                      </a:r>
                    </a:p>
                  </a:txBody>
                  <a:tcPr marL="68580" marR="68580" anchor="ctr"/>
                </a:tc>
                <a:tc>
                  <a:txBody>
                    <a:bodyPr/>
                    <a:lstStyle/>
                    <a:p>
                      <a:pPr algn="ctr"/>
                      <a:r>
                        <a:rPr lang="en-US" sz="1200"/>
                        <a:t>97</a:t>
                      </a:r>
                    </a:p>
                  </a:txBody>
                  <a:tcPr marL="68580" marR="68580" anchor="ctr">
                    <a:solidFill>
                      <a:srgbClr val="FFFF00"/>
                    </a:solidFill>
                  </a:tcPr>
                </a:tc>
                <a:extLst>
                  <a:ext uri="{0D108BD9-81ED-4DB2-BD59-A6C34878D82A}">
                    <a16:rowId xmlns:a16="http://schemas.microsoft.com/office/drawing/2014/main" val="10003"/>
                  </a:ext>
                </a:extLst>
              </a:tr>
              <a:tr h="556841">
                <a:tc>
                  <a:txBody>
                    <a:bodyPr/>
                    <a:lstStyle/>
                    <a:p>
                      <a:pPr algn="ctr"/>
                      <a:r>
                        <a:rPr lang="en-US" sz="1000"/>
                        <a:t>Meets</a:t>
                      </a:r>
                    </a:p>
                  </a:txBody>
                  <a:tcPr marL="68580" marR="68580" anchor="ctr"/>
                </a:tc>
                <a:tc>
                  <a:txBody>
                    <a:bodyPr/>
                    <a:lstStyle/>
                    <a:p>
                      <a:pPr algn="ctr"/>
                      <a:endParaRPr lang="en-US" sz="1200" dirty="0"/>
                    </a:p>
                  </a:txBody>
                  <a:tcPr marL="68580" marR="68580" anchor="ctr"/>
                </a:tc>
                <a:tc>
                  <a:txBody>
                    <a:bodyPr/>
                    <a:lstStyle/>
                    <a:p>
                      <a:pPr algn="ctr"/>
                      <a:r>
                        <a:rPr lang="en-US" sz="1200"/>
                        <a:t>67</a:t>
                      </a:r>
                      <a:endParaRPr lang="en-US" sz="1200" dirty="0"/>
                    </a:p>
                  </a:txBody>
                  <a:tcPr marL="68580" marR="68580" anchor="ctr"/>
                </a:tc>
                <a:tc>
                  <a:txBody>
                    <a:bodyPr/>
                    <a:lstStyle/>
                    <a:p>
                      <a:pPr algn="ctr"/>
                      <a:r>
                        <a:rPr lang="en-US" sz="1200"/>
                        <a:t>68</a:t>
                      </a:r>
                      <a:endParaRPr lang="en-US" sz="1200" dirty="0"/>
                    </a:p>
                  </a:txBody>
                  <a:tcPr marL="68580" marR="68580" anchor="ctr">
                    <a:solidFill>
                      <a:srgbClr val="FFFF00"/>
                    </a:solidFill>
                  </a:tcPr>
                </a:tc>
                <a:extLst>
                  <a:ext uri="{0D108BD9-81ED-4DB2-BD59-A6C34878D82A}">
                    <a16:rowId xmlns:a16="http://schemas.microsoft.com/office/drawing/2014/main" val="10004"/>
                  </a:ext>
                </a:extLst>
              </a:tr>
              <a:tr h="556841">
                <a:tc>
                  <a:txBody>
                    <a:bodyPr/>
                    <a:lstStyle/>
                    <a:p>
                      <a:pPr algn="ctr"/>
                      <a:r>
                        <a:rPr lang="en-US" sz="1000"/>
                        <a:t>Masters</a:t>
                      </a:r>
                    </a:p>
                  </a:txBody>
                  <a:tcPr marL="68580" marR="68580" anchor="ctr"/>
                </a:tc>
                <a:tc>
                  <a:txBody>
                    <a:bodyPr/>
                    <a:lstStyle/>
                    <a:p>
                      <a:pPr algn="ctr"/>
                      <a:endParaRPr lang="en-US" sz="1200" dirty="0"/>
                    </a:p>
                  </a:txBody>
                  <a:tcPr marL="68580" marR="68580" anchor="ctr"/>
                </a:tc>
                <a:tc>
                  <a:txBody>
                    <a:bodyPr/>
                    <a:lstStyle/>
                    <a:p>
                      <a:pPr algn="ctr"/>
                      <a:r>
                        <a:rPr lang="en-US" sz="1200"/>
                        <a:t>42</a:t>
                      </a:r>
                      <a:endParaRPr lang="en-US" sz="1200" dirty="0"/>
                    </a:p>
                  </a:txBody>
                  <a:tcPr marL="68580" marR="68580" anchor="ctr"/>
                </a:tc>
                <a:tc>
                  <a:txBody>
                    <a:bodyPr/>
                    <a:lstStyle/>
                    <a:p>
                      <a:pPr algn="ctr"/>
                      <a:r>
                        <a:rPr lang="en-US" sz="1200" dirty="0"/>
                        <a:t>43</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pSp>
        <p:nvGrpSpPr>
          <p:cNvPr id="8" name="Group 7"/>
          <p:cNvGrpSpPr/>
          <p:nvPr/>
        </p:nvGrpSpPr>
        <p:grpSpPr>
          <a:xfrm>
            <a:off x="250021" y="71734"/>
            <a:ext cx="11507244" cy="756366"/>
            <a:chOff x="-163603" y="212223"/>
            <a:chExt cx="9307602" cy="596900"/>
          </a:xfrm>
        </p:grpSpPr>
        <p:sp>
          <p:nvSpPr>
            <p:cNvPr id="9" name="Rectangle 8"/>
            <p:cNvSpPr/>
            <p:nvPr/>
          </p:nvSpPr>
          <p:spPr>
            <a:xfrm>
              <a:off x="-163603" y="212223"/>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11" name="Picture 10"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19877" y="79708"/>
            <a:ext cx="814235" cy="821074"/>
          </a:xfrm>
          <a:prstGeom prst="rect">
            <a:avLst/>
          </a:prstGeom>
        </p:spPr>
      </p:pic>
      <p:sp>
        <p:nvSpPr>
          <p:cNvPr id="2" name="Rectangle 1"/>
          <p:cNvSpPr/>
          <p:nvPr/>
        </p:nvSpPr>
        <p:spPr>
          <a:xfrm>
            <a:off x="480164" y="6070938"/>
            <a:ext cx="11507244" cy="338554"/>
          </a:xfrm>
          <a:prstGeom prst="rect">
            <a:avLst/>
          </a:prstGeom>
        </p:spPr>
        <p:txBody>
          <a:bodyPr wrap="square">
            <a:spAutoFit/>
          </a:bodyPr>
          <a:lstStyle/>
          <a:p>
            <a:r>
              <a:rPr lang="en-US" sz="800"/>
              <a:t>These charts do not reflect the State Accountability results because they include district data collected from all of the assessments that the state will use for the state accountability ratings in 2015-2016 (STAAR, STAAR A, STAAR ALT 2, STAAR L), including the mathematics 3-8, and all populations. During the 2014-2015 school year, the STAAR A, and STAAR Alt 2, as well as the mathematics 3-8 were excluded.</a:t>
            </a:r>
          </a:p>
        </p:txBody>
      </p:sp>
      <p:sp>
        <p:nvSpPr>
          <p:cNvPr id="4" name="Slide Number Placeholder 3"/>
          <p:cNvSpPr>
            <a:spLocks noGrp="1"/>
          </p:cNvSpPr>
          <p:nvPr>
            <p:ph type="sldNum" sz="quarter" idx="12"/>
          </p:nvPr>
        </p:nvSpPr>
        <p:spPr/>
        <p:txBody>
          <a:bodyPr/>
          <a:lstStyle/>
          <a:p>
            <a:fld id="{236ED5DE-22B7-41E7-A943-79814E858A13}" type="slidenum">
              <a:rPr lang="en-US" smtClean="0"/>
              <a:t>39</a:t>
            </a:fld>
            <a:endParaRPr lang="en-US"/>
          </a:p>
        </p:txBody>
      </p:sp>
      <p:sp>
        <p:nvSpPr>
          <p:cNvPr id="12" name="Rectangle 11"/>
          <p:cNvSpPr/>
          <p:nvPr/>
        </p:nvSpPr>
        <p:spPr>
          <a:xfrm>
            <a:off x="2866973" y="140219"/>
            <a:ext cx="6096000" cy="584775"/>
          </a:xfrm>
          <a:prstGeom prst="rect">
            <a:avLst/>
          </a:prstGeom>
        </p:spPr>
        <p:txBody>
          <a:bodyPr lIns="91440" tIns="45720" rIns="91440" bIns="45720" anchor="t">
            <a:spAutoFit/>
          </a:bodyPr>
          <a:lstStyle/>
          <a:p>
            <a:pPr algn="ctr"/>
            <a:r>
              <a:rPr lang="en-US" sz="3200" b="1">
                <a:solidFill>
                  <a:schemeClr val="bg1"/>
                </a:solidFill>
                <a:latin typeface="Calibri"/>
                <a:cs typeface="Calibri"/>
              </a:rPr>
              <a:t>2020-2021 Campus Goals </a:t>
            </a:r>
            <a:endParaRPr lang="en-US" sz="3200">
              <a:solidFill>
                <a:schemeClr val="bg1"/>
              </a:solidFill>
            </a:endParaRPr>
          </a:p>
        </p:txBody>
      </p:sp>
    </p:spTree>
    <p:extLst>
      <p:ext uri="{BB962C8B-B14F-4D97-AF65-F5344CB8AC3E}">
        <p14:creationId xmlns:p14="http://schemas.microsoft.com/office/powerpoint/2010/main" val="310892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366296803"/>
              </p:ext>
            </p:extLst>
          </p:nvPr>
        </p:nvGraphicFramePr>
        <p:xfrm>
          <a:off x="426720" y="1240531"/>
          <a:ext cx="3489960" cy="4273496"/>
        </p:xfrm>
        <a:graphic>
          <a:graphicData uri="http://schemas.openxmlformats.org/drawingml/2006/table">
            <a:tbl>
              <a:tblPr firstRow="1" bandRow="1">
                <a:tableStyleId>{5940675A-B579-460E-94D1-54222C63F5DA}</a:tableStyleId>
              </a:tblPr>
              <a:tblGrid>
                <a:gridCol w="1082040">
                  <a:extLst>
                    <a:ext uri="{9D8B030D-6E8A-4147-A177-3AD203B41FA5}">
                      <a16:colId xmlns:a16="http://schemas.microsoft.com/office/drawing/2014/main" val="20000"/>
                    </a:ext>
                  </a:extLst>
                </a:gridCol>
                <a:gridCol w="487680">
                  <a:extLst>
                    <a:ext uri="{9D8B030D-6E8A-4147-A177-3AD203B41FA5}">
                      <a16:colId xmlns:a16="http://schemas.microsoft.com/office/drawing/2014/main" val="20001"/>
                    </a:ext>
                  </a:extLst>
                </a:gridCol>
                <a:gridCol w="937260">
                  <a:extLst>
                    <a:ext uri="{9D8B030D-6E8A-4147-A177-3AD203B41FA5}">
                      <a16:colId xmlns:a16="http://schemas.microsoft.com/office/drawing/2014/main" val="20002"/>
                    </a:ext>
                  </a:extLst>
                </a:gridCol>
                <a:gridCol w="982980">
                  <a:extLst>
                    <a:ext uri="{9D8B030D-6E8A-4147-A177-3AD203B41FA5}">
                      <a16:colId xmlns:a16="http://schemas.microsoft.com/office/drawing/2014/main" val="20003"/>
                    </a:ext>
                  </a:extLst>
                </a:gridCol>
              </a:tblGrid>
              <a:tr h="611548">
                <a:tc gridSpan="4">
                  <a:txBody>
                    <a:bodyPr/>
                    <a:lstStyle/>
                    <a:p>
                      <a:pPr algn="ctr"/>
                      <a:r>
                        <a:rPr lang="en-US" sz="2400" b="1">
                          <a:solidFill>
                            <a:schemeClr val="bg1"/>
                          </a:solidFill>
                        </a:rPr>
                        <a:t>3</a:t>
                      </a:r>
                      <a:r>
                        <a:rPr lang="en-US" sz="2400" b="1" baseline="30000">
                          <a:solidFill>
                            <a:schemeClr val="bg1"/>
                          </a:solidFill>
                        </a:rPr>
                        <a:t>rd</a:t>
                      </a:r>
                      <a:r>
                        <a:rPr lang="en-US" sz="2400" b="1">
                          <a:solidFill>
                            <a:schemeClr val="bg1"/>
                          </a:solidFill>
                        </a:rPr>
                        <a:t> Grade Reading</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51426">
                <a:tc rowSpan="2" grid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dirty="0"/>
                        <a:t> </a:t>
                      </a:r>
                      <a:r>
                        <a:rPr lang="en-US" sz="1200"/>
                        <a:t>Passing State Assessment</a:t>
                      </a:r>
                    </a:p>
                    <a:p>
                      <a:pPr algn="ctr"/>
                      <a:r>
                        <a:rPr lang="en-US" sz="1200" i="1">
                          <a:solidFill>
                            <a:srgbClr val="800000"/>
                          </a:solidFill>
                        </a:rPr>
                        <a:t>TARGET:  60%</a:t>
                      </a:r>
                    </a:p>
                  </a:txBody>
                  <a:tcPr marL="68580" marR="68580" anchor="ctr"/>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nchor="ctr"/>
                </a:tc>
                <a:extLst>
                  <a:ext uri="{0D108BD9-81ED-4DB2-BD59-A6C34878D82A}">
                    <a16:rowId xmlns:a16="http://schemas.microsoft.com/office/drawing/2014/main" val="10001"/>
                  </a:ext>
                </a:extLst>
              </a:tr>
              <a:tr h="544028">
                <a:tc gridSpan="2" vMerge="1">
                  <a:txBody>
                    <a:bodyPr/>
                    <a:lstStyle/>
                    <a:p>
                      <a:endParaRPr lang="en-US"/>
                    </a:p>
                  </a:txBody>
                  <a:tcPr/>
                </a:tc>
                <a:tc hMerge="1" vMerge="1">
                  <a:txBody>
                    <a:bodyPr/>
                    <a:lstStyle/>
                    <a:p>
                      <a:endParaRPr lang="en-US"/>
                    </a:p>
                  </a:txBody>
                  <a:tcPr/>
                </a:tc>
                <a:tc>
                  <a:txBody>
                    <a:bodyPr/>
                    <a:lstStyle/>
                    <a:p>
                      <a:pPr algn="ctr"/>
                      <a:r>
                        <a:rPr lang="en-US" sz="1200" b="1"/>
                        <a:t>2019</a:t>
                      </a:r>
                    </a:p>
                  </a:txBody>
                  <a:tcPr marL="68580" marR="68580" anchor="ctr">
                    <a:lnB w="12700" cap="flat" cmpd="sng" algn="ctr">
                      <a:solidFill>
                        <a:schemeClr val="tx1"/>
                      </a:solidFill>
                      <a:prstDash val="solid"/>
                      <a:round/>
                      <a:headEnd type="none" w="med" len="med"/>
                      <a:tailEnd type="none" w="med" len="med"/>
                    </a:lnB>
                  </a:tcPr>
                </a:tc>
                <a:tc>
                  <a:txBody>
                    <a:bodyPr/>
                    <a:lstStyle/>
                    <a:p>
                      <a:pPr algn="ctr"/>
                      <a:r>
                        <a:rPr lang="en-US" sz="1200" b="1"/>
                        <a:t>2021</a:t>
                      </a:r>
                      <a:endParaRPr lang="en-US"/>
                    </a:p>
                  </a:txBody>
                  <a:tcPr marL="68580" marR="6858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27693">
                <a:tc>
                  <a:txBody>
                    <a:bodyPr/>
                    <a:lstStyle/>
                    <a:p>
                      <a:pPr algn="ctr"/>
                      <a:r>
                        <a:rPr lang="en-US" sz="1200"/>
                        <a:t>Approaches</a:t>
                      </a:r>
                    </a:p>
                  </a:txBody>
                  <a:tcPr marL="68580" marR="68580" anchor="ctr"/>
                </a:tc>
                <a:tc>
                  <a:txBody>
                    <a:bodyPr/>
                    <a:lstStyle/>
                    <a:p>
                      <a:pPr algn="ctr"/>
                      <a:endParaRPr lang="en-US" sz="1200" dirty="0"/>
                    </a:p>
                  </a:txBody>
                  <a:tcPr marL="68580" marR="68580" anchor="ctr"/>
                </a:tc>
                <a:tc>
                  <a:txBody>
                    <a:bodyPr/>
                    <a:lstStyle/>
                    <a:p>
                      <a:pPr algn="ctr"/>
                      <a:r>
                        <a:rPr lang="en-US" sz="1200"/>
                        <a:t>84</a:t>
                      </a:r>
                      <a:endParaRPr lang="en-US" sz="1200" dirty="0"/>
                    </a:p>
                  </a:txBody>
                  <a:tcPr marL="68580" marR="68580" anchor="ctr">
                    <a:lnT w="12700" cap="flat" cmpd="sng" algn="ctr">
                      <a:solidFill>
                        <a:schemeClr val="tx1"/>
                      </a:solidFill>
                      <a:prstDash val="solid"/>
                      <a:round/>
                      <a:headEnd type="none" w="med" len="med"/>
                      <a:tailEnd type="none" w="med" len="med"/>
                    </a:lnT>
                  </a:tcPr>
                </a:tc>
                <a:tc>
                  <a:txBody>
                    <a:bodyPr/>
                    <a:lstStyle/>
                    <a:p>
                      <a:pPr lvl="0" algn="ctr">
                        <a:buNone/>
                      </a:pPr>
                      <a:r>
                        <a:rPr lang="en-US" sz="1200"/>
                        <a:t>87</a:t>
                      </a:r>
                    </a:p>
                  </a:txBody>
                  <a:tcPr marL="68580" marR="6858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0003"/>
                  </a:ext>
                </a:extLst>
              </a:tr>
              <a:tr h="627693">
                <a:tc>
                  <a:txBody>
                    <a:bodyPr/>
                    <a:lstStyle/>
                    <a:p>
                      <a:pPr algn="ctr"/>
                      <a:r>
                        <a:rPr lang="en-US" sz="1000"/>
                        <a:t>Meets</a:t>
                      </a:r>
                    </a:p>
                  </a:txBody>
                  <a:tcPr marL="68580" marR="68580" anchor="ctr"/>
                </a:tc>
                <a:tc>
                  <a:txBody>
                    <a:bodyPr/>
                    <a:lstStyle/>
                    <a:p>
                      <a:pPr algn="ctr"/>
                      <a:endParaRPr lang="en-US" sz="1200" dirty="0"/>
                    </a:p>
                  </a:txBody>
                  <a:tcPr marL="68580" marR="68580" anchor="ctr"/>
                </a:tc>
                <a:tc>
                  <a:txBody>
                    <a:bodyPr/>
                    <a:lstStyle/>
                    <a:p>
                      <a:pPr algn="ctr"/>
                      <a:r>
                        <a:rPr lang="en-US" sz="1200"/>
                        <a:t>52</a:t>
                      </a:r>
                    </a:p>
                  </a:txBody>
                  <a:tcPr marL="68580" marR="68580" anchor="ctr"/>
                </a:tc>
                <a:tc>
                  <a:txBody>
                    <a:bodyPr/>
                    <a:lstStyle/>
                    <a:p>
                      <a:pPr algn="ctr"/>
                      <a:r>
                        <a:rPr lang="en-US" sz="1200"/>
                        <a:t>55</a:t>
                      </a:r>
                    </a:p>
                  </a:txBody>
                  <a:tcPr marL="68580" marR="68580" anchor="ctr">
                    <a:solidFill>
                      <a:srgbClr val="FFFF00"/>
                    </a:solidFill>
                  </a:tcPr>
                </a:tc>
                <a:extLst>
                  <a:ext uri="{0D108BD9-81ED-4DB2-BD59-A6C34878D82A}">
                    <a16:rowId xmlns:a16="http://schemas.microsoft.com/office/drawing/2014/main" val="10004"/>
                  </a:ext>
                </a:extLst>
              </a:tr>
              <a:tr h="4909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t>Masters</a:t>
                      </a:r>
                    </a:p>
                    <a:p>
                      <a:pPr algn="ctr"/>
                      <a:endParaRPr lang="en-US" sz="1000"/>
                    </a:p>
                  </a:txBody>
                  <a:tcPr marL="68580" marR="68580" anchor="ctr"/>
                </a:tc>
                <a:tc>
                  <a:txBody>
                    <a:bodyPr/>
                    <a:lstStyle/>
                    <a:p>
                      <a:pPr algn="ctr"/>
                      <a:endParaRPr lang="en-US" sz="1200" dirty="0"/>
                    </a:p>
                  </a:txBody>
                  <a:tcPr marL="68580" marR="68580" anchor="ctr"/>
                </a:tc>
                <a:tc>
                  <a:txBody>
                    <a:bodyPr/>
                    <a:lstStyle/>
                    <a:p>
                      <a:pPr algn="ctr"/>
                      <a:r>
                        <a:rPr lang="en-US" sz="1200"/>
                        <a:t>36</a:t>
                      </a:r>
                    </a:p>
                  </a:txBody>
                  <a:tcPr marL="68580" marR="68580" anchor="ctr"/>
                </a:tc>
                <a:tc>
                  <a:txBody>
                    <a:bodyPr/>
                    <a:lstStyle/>
                    <a:p>
                      <a:pPr algn="ctr"/>
                      <a:r>
                        <a:rPr lang="en-US" sz="1200" dirty="0"/>
                        <a:t>37</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aphicFrame>
        <p:nvGraphicFramePr>
          <p:cNvPr id="3" name="Content Placeholder 3"/>
          <p:cNvGraphicFramePr>
            <a:graphicFrameLocks/>
          </p:cNvGraphicFramePr>
          <p:nvPr>
            <p:extLst>
              <p:ext uri="{D42A27DB-BD31-4B8C-83A1-F6EECF244321}">
                <p14:modId xmlns:p14="http://schemas.microsoft.com/office/powerpoint/2010/main" val="3642949482"/>
              </p:ext>
            </p:extLst>
          </p:nvPr>
        </p:nvGraphicFramePr>
        <p:xfrm>
          <a:off x="4037492" y="1240531"/>
          <a:ext cx="3605368" cy="4268729"/>
        </p:xfrm>
        <a:graphic>
          <a:graphicData uri="http://schemas.openxmlformats.org/drawingml/2006/table">
            <a:tbl>
              <a:tblPr firstRow="1" bandRow="1">
                <a:tableStyleId>{5940675A-B579-460E-94D1-54222C63F5DA}</a:tableStyleId>
              </a:tblPr>
              <a:tblGrid>
                <a:gridCol w="945508">
                  <a:extLst>
                    <a:ext uri="{9D8B030D-6E8A-4147-A177-3AD203B41FA5}">
                      <a16:colId xmlns:a16="http://schemas.microsoft.com/office/drawing/2014/main" val="20000"/>
                    </a:ext>
                  </a:extLst>
                </a:gridCol>
                <a:gridCol w="511903">
                  <a:extLst>
                    <a:ext uri="{9D8B030D-6E8A-4147-A177-3AD203B41FA5}">
                      <a16:colId xmlns:a16="http://schemas.microsoft.com/office/drawing/2014/main" val="20001"/>
                    </a:ext>
                  </a:extLst>
                </a:gridCol>
                <a:gridCol w="1012577">
                  <a:extLst>
                    <a:ext uri="{9D8B030D-6E8A-4147-A177-3AD203B41FA5}">
                      <a16:colId xmlns:a16="http://schemas.microsoft.com/office/drawing/2014/main" val="20002"/>
                    </a:ext>
                  </a:extLst>
                </a:gridCol>
                <a:gridCol w="1135380">
                  <a:extLst>
                    <a:ext uri="{9D8B030D-6E8A-4147-A177-3AD203B41FA5}">
                      <a16:colId xmlns:a16="http://schemas.microsoft.com/office/drawing/2014/main" val="20003"/>
                    </a:ext>
                  </a:extLst>
                </a:gridCol>
              </a:tblGrid>
              <a:tr h="600288">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a:solidFill>
                            <a:srgbClr val="FFFFFF"/>
                          </a:solidFill>
                        </a:rPr>
                        <a:t>4th Grade Reading</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07181">
                <a:tc rowSpan="2" grid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p>
                      <a:pPr algn="ctr"/>
                      <a:endParaRPr lang="en-US" sz="1200"/>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dirty="0"/>
                        <a:t> </a:t>
                      </a:r>
                      <a:r>
                        <a:rPr lang="en-US" sz="1200"/>
                        <a:t>Passing State Assessment</a:t>
                      </a:r>
                    </a:p>
                    <a:p>
                      <a:pPr algn="ctr"/>
                      <a:r>
                        <a:rPr lang="en-US" sz="1200" i="1">
                          <a:solidFill>
                            <a:srgbClr val="800000"/>
                          </a:solidFill>
                        </a:rPr>
                        <a:t>TARGET:  60%</a:t>
                      </a:r>
                    </a:p>
                  </a:txBody>
                  <a:tcPr marL="68580" marR="68580"/>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tc>
                <a:extLst>
                  <a:ext uri="{0D108BD9-81ED-4DB2-BD59-A6C34878D82A}">
                    <a16:rowId xmlns:a16="http://schemas.microsoft.com/office/drawing/2014/main" val="10001"/>
                  </a:ext>
                </a:extLst>
              </a:tr>
              <a:tr h="716280">
                <a:tc gridSpan="2" vMerge="1">
                  <a:txBody>
                    <a:bodyPr/>
                    <a:lstStyle/>
                    <a:p>
                      <a:endParaRPr lang="en-US"/>
                    </a:p>
                  </a:txBody>
                  <a:tcPr/>
                </a:tc>
                <a:tc hMerge="1" vMerge="1">
                  <a:txBody>
                    <a:bodyPr/>
                    <a:lstStyle/>
                    <a:p>
                      <a:endParaRPr lang="en-US"/>
                    </a:p>
                  </a:txBody>
                  <a:tcPr/>
                </a:tc>
                <a:tc>
                  <a:txBody>
                    <a:bodyPr/>
                    <a:lstStyle/>
                    <a:p>
                      <a:pPr algn="ctr"/>
                      <a:r>
                        <a:rPr lang="en-US" sz="1200" b="1"/>
                        <a:t>2019</a:t>
                      </a:r>
                    </a:p>
                  </a:txBody>
                  <a:tcPr marL="68580" marR="68580" anchor="ctr">
                    <a:lnB w="12700" cap="flat" cmpd="sng" algn="ctr">
                      <a:solidFill>
                        <a:schemeClr val="tx1"/>
                      </a:solidFill>
                      <a:prstDash val="solid"/>
                      <a:round/>
                      <a:headEnd type="none" w="med" len="med"/>
                      <a:tailEnd type="none" w="med" len="med"/>
                    </a:lnB>
                  </a:tcPr>
                </a:tc>
                <a:tc>
                  <a:txBody>
                    <a:bodyPr/>
                    <a:lstStyle/>
                    <a:p>
                      <a:pPr algn="ctr"/>
                      <a:r>
                        <a:rPr lang="en-US" sz="1200" b="1"/>
                        <a:t>2021</a:t>
                      </a:r>
                      <a:endParaRPr lang="en-US"/>
                    </a:p>
                  </a:txBody>
                  <a:tcPr marL="68580" marR="6858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17220">
                <a:tc>
                  <a:txBody>
                    <a:bodyPr/>
                    <a:lstStyle/>
                    <a:p>
                      <a:pPr algn="ctr"/>
                      <a:r>
                        <a:rPr lang="en-US" sz="1200"/>
                        <a:t>Approaches</a:t>
                      </a:r>
                    </a:p>
                  </a:txBody>
                  <a:tcPr marL="68580" marR="68580" anchor="ctr"/>
                </a:tc>
                <a:tc>
                  <a:txBody>
                    <a:bodyPr/>
                    <a:lstStyle/>
                    <a:p>
                      <a:pPr algn="ctr"/>
                      <a:endParaRPr lang="en-US" sz="1200" dirty="0"/>
                    </a:p>
                  </a:txBody>
                  <a:tcPr marL="68580" marR="68580" anchor="ctr"/>
                </a:tc>
                <a:tc>
                  <a:txBody>
                    <a:bodyPr/>
                    <a:lstStyle/>
                    <a:p>
                      <a:pPr algn="ctr"/>
                      <a:r>
                        <a:rPr lang="en-US" sz="1200"/>
                        <a:t>84</a:t>
                      </a:r>
                      <a:endParaRPr lang="en-US" sz="1200" dirty="0"/>
                    </a:p>
                  </a:txBody>
                  <a:tcPr marL="68580" marR="68580" anchor="ctr">
                    <a:lnT w="12700" cap="flat" cmpd="sng" algn="ctr">
                      <a:solidFill>
                        <a:schemeClr val="tx1"/>
                      </a:solidFill>
                      <a:prstDash val="solid"/>
                      <a:round/>
                      <a:headEnd type="none" w="med" len="med"/>
                      <a:tailEnd type="none" w="med" len="med"/>
                    </a:lnT>
                  </a:tcPr>
                </a:tc>
                <a:tc>
                  <a:txBody>
                    <a:bodyPr/>
                    <a:lstStyle/>
                    <a:p>
                      <a:pPr lvl="0" algn="ctr">
                        <a:buNone/>
                      </a:pPr>
                      <a:r>
                        <a:rPr lang="en-US" sz="1200"/>
                        <a:t>87</a:t>
                      </a:r>
                    </a:p>
                  </a:txBody>
                  <a:tcPr marL="68580" marR="6858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0003"/>
                  </a:ext>
                </a:extLst>
              </a:tr>
              <a:tr h="624840">
                <a:tc>
                  <a:txBody>
                    <a:bodyPr/>
                    <a:lstStyle/>
                    <a:p>
                      <a:pPr algn="ctr"/>
                      <a:r>
                        <a:rPr lang="en-US" sz="1000"/>
                        <a:t>Meets</a:t>
                      </a:r>
                    </a:p>
                  </a:txBody>
                  <a:tcPr marL="68580" marR="68580" anchor="ctr"/>
                </a:tc>
                <a:tc>
                  <a:txBody>
                    <a:bodyPr/>
                    <a:lstStyle/>
                    <a:p>
                      <a:pPr algn="ctr"/>
                      <a:endParaRPr lang="en-US" sz="1200" dirty="0"/>
                    </a:p>
                  </a:txBody>
                  <a:tcPr marL="68580" marR="68580" anchor="ctr"/>
                </a:tc>
                <a:tc>
                  <a:txBody>
                    <a:bodyPr/>
                    <a:lstStyle/>
                    <a:p>
                      <a:pPr algn="ctr"/>
                      <a:r>
                        <a:rPr lang="en-US" sz="1200"/>
                        <a:t>48</a:t>
                      </a:r>
                      <a:endParaRPr lang="en-US" sz="1200" dirty="0"/>
                    </a:p>
                  </a:txBody>
                  <a:tcPr marL="68580" marR="68580" anchor="ctr"/>
                </a:tc>
                <a:tc>
                  <a:txBody>
                    <a:bodyPr/>
                    <a:lstStyle/>
                    <a:p>
                      <a:pPr lvl="0" algn="ctr">
                        <a:buNone/>
                      </a:pPr>
                      <a:r>
                        <a:rPr lang="en-US" sz="1200"/>
                        <a:t>53</a:t>
                      </a:r>
                    </a:p>
                  </a:txBody>
                  <a:tcPr marL="68580" marR="68580" anchor="ctr">
                    <a:solidFill>
                      <a:srgbClr val="FFFF00"/>
                    </a:solidFill>
                  </a:tcPr>
                </a:tc>
                <a:extLst>
                  <a:ext uri="{0D108BD9-81ED-4DB2-BD59-A6C34878D82A}">
                    <a16:rowId xmlns:a16="http://schemas.microsoft.com/office/drawing/2014/main" val="10004"/>
                  </a:ext>
                </a:extLst>
              </a:tr>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t>Masters</a:t>
                      </a:r>
                    </a:p>
                  </a:txBody>
                  <a:tcPr marL="68580" marR="68580" anchor="ctr"/>
                </a:tc>
                <a:tc>
                  <a:txBody>
                    <a:bodyPr/>
                    <a:lstStyle/>
                    <a:p>
                      <a:pPr algn="ctr"/>
                      <a:endParaRPr lang="en-US" sz="1200" dirty="0"/>
                    </a:p>
                  </a:txBody>
                  <a:tcPr marL="68580" marR="68580" anchor="ctr"/>
                </a:tc>
                <a:tc>
                  <a:txBody>
                    <a:bodyPr/>
                    <a:lstStyle/>
                    <a:p>
                      <a:pPr algn="ctr"/>
                      <a:r>
                        <a:rPr lang="en-US" sz="1200"/>
                        <a:t>27</a:t>
                      </a:r>
                      <a:endParaRPr lang="en-US" sz="1200" dirty="0"/>
                    </a:p>
                  </a:txBody>
                  <a:tcPr marL="68580" marR="68580" anchor="ctr"/>
                </a:tc>
                <a:tc>
                  <a:txBody>
                    <a:bodyPr/>
                    <a:lstStyle/>
                    <a:p>
                      <a:pPr lvl="0" algn="ctr">
                        <a:buNone/>
                      </a:pPr>
                      <a:r>
                        <a:rPr lang="en-US" sz="1200" dirty="0"/>
                        <a:t>30</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1790253274"/>
              </p:ext>
            </p:extLst>
          </p:nvPr>
        </p:nvGraphicFramePr>
        <p:xfrm>
          <a:off x="7757160" y="1242060"/>
          <a:ext cx="3611880" cy="4387888"/>
        </p:xfrm>
        <a:graphic>
          <a:graphicData uri="http://schemas.openxmlformats.org/drawingml/2006/table">
            <a:tbl>
              <a:tblPr firstRow="1" bandRow="1">
                <a:tableStyleId>{5940675A-B579-460E-94D1-54222C63F5DA}</a:tableStyleId>
              </a:tblPr>
              <a:tblGrid>
                <a:gridCol w="1009168">
                  <a:extLst>
                    <a:ext uri="{9D8B030D-6E8A-4147-A177-3AD203B41FA5}">
                      <a16:colId xmlns:a16="http://schemas.microsoft.com/office/drawing/2014/main" val="20000"/>
                    </a:ext>
                  </a:extLst>
                </a:gridCol>
                <a:gridCol w="537692">
                  <a:extLst>
                    <a:ext uri="{9D8B030D-6E8A-4147-A177-3AD203B41FA5}">
                      <a16:colId xmlns:a16="http://schemas.microsoft.com/office/drawing/2014/main" val="20001"/>
                    </a:ext>
                  </a:extLst>
                </a:gridCol>
                <a:gridCol w="891540">
                  <a:extLst>
                    <a:ext uri="{9D8B030D-6E8A-4147-A177-3AD203B41FA5}">
                      <a16:colId xmlns:a16="http://schemas.microsoft.com/office/drawing/2014/main" val="20002"/>
                    </a:ext>
                  </a:extLst>
                </a:gridCol>
                <a:gridCol w="1173480">
                  <a:extLst>
                    <a:ext uri="{9D8B030D-6E8A-4147-A177-3AD203B41FA5}">
                      <a16:colId xmlns:a16="http://schemas.microsoft.com/office/drawing/2014/main" val="20003"/>
                    </a:ext>
                  </a:extLst>
                </a:gridCol>
              </a:tblGrid>
              <a:tr h="579120">
                <a:tc gridSpan="4">
                  <a:txBody>
                    <a:bodyPr/>
                    <a:lstStyle/>
                    <a:p>
                      <a:pPr algn="ctr"/>
                      <a:r>
                        <a:rPr lang="en-US" sz="2400" b="1">
                          <a:solidFill>
                            <a:srgbClr val="FFFFFF"/>
                          </a:solidFill>
                        </a:rPr>
                        <a:t>5</a:t>
                      </a:r>
                      <a:r>
                        <a:rPr lang="en-US" sz="2400" b="1" baseline="30000">
                          <a:solidFill>
                            <a:srgbClr val="FFFFFF"/>
                          </a:solidFill>
                        </a:rPr>
                        <a:t>th</a:t>
                      </a:r>
                      <a:r>
                        <a:rPr lang="en-US" sz="2400" b="1">
                          <a:solidFill>
                            <a:srgbClr val="FFFFFF"/>
                          </a:solidFill>
                        </a:rPr>
                        <a:t> Grade Reading</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50041">
                <a:tc rowSpan="2" gridSpan="2">
                  <a:txBody>
                    <a:bodyPr/>
                    <a:lstStyle/>
                    <a:p>
                      <a:pPr algn="ctr"/>
                      <a:endParaRPr lang="en-US" sz="1200"/>
                    </a:p>
                    <a:p>
                      <a:pPr algn="ctr"/>
                      <a:endParaRPr lang="en-US" sz="1200"/>
                    </a:p>
                    <a:p>
                      <a:pPr algn="ctr"/>
                      <a:endParaRPr lang="en-US" sz="1200"/>
                    </a:p>
                    <a:p>
                      <a:pPr algn="ctr"/>
                      <a:r>
                        <a:rPr lang="en-US" sz="1200"/>
                        <a:t>% of</a:t>
                      </a:r>
                      <a:r>
                        <a:rPr lang="en-US" sz="1200" b="1"/>
                        <a:t> Items </a:t>
                      </a:r>
                      <a:r>
                        <a:rPr lang="en-US" sz="1200"/>
                        <a:t>Needed to Meet </a:t>
                      </a:r>
                    </a:p>
                    <a:p>
                      <a:pPr algn="ctr"/>
                      <a:r>
                        <a:rPr lang="en-US" sz="1200"/>
                        <a:t>State Performance Standard</a:t>
                      </a:r>
                    </a:p>
                    <a:p>
                      <a:pPr algn="ctr"/>
                      <a:endParaRPr lang="en-US" sz="1200"/>
                    </a:p>
                    <a:p>
                      <a:pPr algn="ctr"/>
                      <a:r>
                        <a:rPr lang="en-US" sz="1200" dirty="0"/>
                        <a:t>                                                                                             </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dirty="0"/>
                        <a:t> </a:t>
                      </a:r>
                      <a:r>
                        <a:rPr lang="en-US" sz="1200"/>
                        <a:t>Passing State Assessment</a:t>
                      </a:r>
                    </a:p>
                    <a:p>
                      <a:pPr algn="ctr"/>
                      <a:r>
                        <a:rPr lang="en-US" sz="1200" i="1">
                          <a:solidFill>
                            <a:srgbClr val="800000"/>
                          </a:solidFill>
                        </a:rPr>
                        <a:t>TARGET:  60%</a:t>
                      </a:r>
                    </a:p>
                  </a:txBody>
                  <a:tcPr marL="68580" marR="68580"/>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tc>
                <a:extLst>
                  <a:ext uri="{0D108BD9-81ED-4DB2-BD59-A6C34878D82A}">
                    <a16:rowId xmlns:a16="http://schemas.microsoft.com/office/drawing/2014/main" val="10001"/>
                  </a:ext>
                </a:extLst>
              </a:tr>
              <a:tr h="524986">
                <a:tc gridSpan="2" vMerge="1">
                  <a:txBody>
                    <a:bodyPr/>
                    <a:lstStyle/>
                    <a:p>
                      <a:endParaRPr lang="en-US"/>
                    </a:p>
                  </a:txBody>
                  <a:tcPr/>
                </a:tc>
                <a:tc hMerge="1" vMerge="1">
                  <a:txBody>
                    <a:bodyPr/>
                    <a:lstStyle/>
                    <a:p>
                      <a:endParaRPr lang="en-US"/>
                    </a:p>
                  </a:txBody>
                  <a:tcPr/>
                </a:tc>
                <a:tc>
                  <a:txBody>
                    <a:bodyPr/>
                    <a:lstStyle/>
                    <a:p>
                      <a:pPr algn="ctr"/>
                      <a:r>
                        <a:rPr lang="en-US" sz="1200" b="1"/>
                        <a:t>2019</a:t>
                      </a:r>
                    </a:p>
                  </a:txBody>
                  <a:tcPr marL="68580" marR="68580" anchor="ctr">
                    <a:lnB w="12700" cap="flat" cmpd="sng" algn="ctr">
                      <a:solidFill>
                        <a:schemeClr val="tx1"/>
                      </a:solidFill>
                      <a:prstDash val="solid"/>
                      <a:round/>
                      <a:headEnd type="none" w="med" len="med"/>
                      <a:tailEnd type="none" w="med" len="med"/>
                    </a:lnB>
                  </a:tcPr>
                </a:tc>
                <a:tc>
                  <a:txBody>
                    <a:bodyPr/>
                    <a:lstStyle/>
                    <a:p>
                      <a:pPr algn="ctr"/>
                      <a:r>
                        <a:rPr lang="en-US" sz="1200" b="1"/>
                        <a:t>2021</a:t>
                      </a:r>
                    </a:p>
                  </a:txBody>
                  <a:tcPr marL="68580" marR="6858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26866">
                <a:tc>
                  <a:txBody>
                    <a:bodyPr/>
                    <a:lstStyle/>
                    <a:p>
                      <a:pPr algn="ctr"/>
                      <a:r>
                        <a:rPr lang="en-US" sz="1200"/>
                        <a:t>Approaches</a:t>
                      </a:r>
                    </a:p>
                  </a:txBody>
                  <a:tcPr marL="68580" marR="68580" anchor="ctr"/>
                </a:tc>
                <a:tc>
                  <a:txBody>
                    <a:bodyPr/>
                    <a:lstStyle/>
                    <a:p>
                      <a:pPr algn="ctr"/>
                      <a:endParaRPr lang="en-US" sz="1200" dirty="0"/>
                    </a:p>
                  </a:txBody>
                  <a:tcPr marL="68580" marR="68580" anchor="ctr"/>
                </a:tc>
                <a:tc>
                  <a:txBody>
                    <a:bodyPr/>
                    <a:lstStyle/>
                    <a:p>
                      <a:pPr algn="ctr"/>
                      <a:r>
                        <a:rPr lang="en-US" sz="1200"/>
                        <a:t>92</a:t>
                      </a:r>
                      <a:endParaRPr lang="en-US" sz="1200" dirty="0"/>
                    </a:p>
                  </a:txBody>
                  <a:tcPr marL="68580" marR="68580" anchor="ctr">
                    <a:lnT w="12700" cap="flat" cmpd="sng" algn="ctr">
                      <a:solidFill>
                        <a:schemeClr val="tx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a:t>93</a:t>
                      </a:r>
                      <a:endParaRPr lang="en-US" sz="1200" dirty="0"/>
                    </a:p>
                  </a:txBody>
                  <a:tcPr marL="68580" marR="6858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0003"/>
                  </a:ext>
                </a:extLst>
              </a:tr>
              <a:tr h="613962">
                <a:tc>
                  <a:txBody>
                    <a:bodyPr/>
                    <a:lstStyle/>
                    <a:p>
                      <a:pPr algn="ctr"/>
                      <a:r>
                        <a:rPr lang="en-US" sz="1200"/>
                        <a:t>Meets</a:t>
                      </a:r>
                      <a:endParaRPr lang="en-US" sz="1000"/>
                    </a:p>
                  </a:txBody>
                  <a:tcPr marL="68580" marR="68580" anchor="ctr"/>
                </a:tc>
                <a:tc>
                  <a:txBody>
                    <a:bodyPr/>
                    <a:lstStyle/>
                    <a:p>
                      <a:pPr algn="ctr"/>
                      <a:endParaRPr lang="en-US" sz="1200" dirty="0"/>
                    </a:p>
                  </a:txBody>
                  <a:tcPr marL="68580" marR="68580" anchor="ctr"/>
                </a:tc>
                <a:tc>
                  <a:txBody>
                    <a:bodyPr/>
                    <a:lstStyle/>
                    <a:p>
                      <a:pPr algn="ctr"/>
                      <a:r>
                        <a:rPr lang="en-US" sz="1200"/>
                        <a:t>61</a:t>
                      </a:r>
                      <a:endParaRPr lang="en-US" sz="1200" dirty="0"/>
                    </a:p>
                  </a:txBody>
                  <a:tcPr marL="68580" marR="6858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a:t>62</a:t>
                      </a:r>
                    </a:p>
                  </a:txBody>
                  <a:tcPr marL="68580" marR="68580" anchor="ctr">
                    <a:solidFill>
                      <a:srgbClr val="FFFF00"/>
                    </a:solidFill>
                  </a:tcPr>
                </a:tc>
                <a:extLst>
                  <a:ext uri="{0D108BD9-81ED-4DB2-BD59-A6C34878D82A}">
                    <a16:rowId xmlns:a16="http://schemas.microsoft.com/office/drawing/2014/main" val="10004"/>
                  </a:ext>
                </a:extLst>
              </a:tr>
              <a:tr h="4648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t>Masters</a:t>
                      </a:r>
                    </a:p>
                  </a:txBody>
                  <a:tcPr marL="68580" marR="68580" anchor="ctr"/>
                </a:tc>
                <a:tc>
                  <a:txBody>
                    <a:bodyPr/>
                    <a:lstStyle/>
                    <a:p>
                      <a:pPr algn="ctr"/>
                      <a:endParaRPr lang="en-US" sz="1200" dirty="0"/>
                    </a:p>
                  </a:txBody>
                  <a:tcPr marL="68580" marR="68580" anchor="ctr"/>
                </a:tc>
                <a:tc>
                  <a:txBody>
                    <a:bodyPr/>
                    <a:lstStyle/>
                    <a:p>
                      <a:pPr algn="ctr"/>
                      <a:r>
                        <a:rPr lang="en-US" sz="1200"/>
                        <a:t>33</a:t>
                      </a:r>
                      <a:endParaRPr lang="en-US" sz="1200" dirty="0"/>
                    </a:p>
                  </a:txBody>
                  <a:tcPr marL="68580" marR="6858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34</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pSp>
        <p:nvGrpSpPr>
          <p:cNvPr id="6" name="Group 5"/>
          <p:cNvGrpSpPr/>
          <p:nvPr/>
        </p:nvGrpSpPr>
        <p:grpSpPr>
          <a:xfrm>
            <a:off x="1346461" y="258951"/>
            <a:ext cx="9278360" cy="615010"/>
            <a:chOff x="-88900" y="203200"/>
            <a:chExt cx="9307602" cy="596900"/>
          </a:xfrm>
        </p:grpSpPr>
        <p:sp>
          <p:nvSpPr>
            <p:cNvPr id="7" name="Rectangle 6"/>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1584" y="-3940"/>
            <a:ext cx="1199758" cy="1209835"/>
          </a:xfrm>
          <a:prstGeom prst="rect">
            <a:avLst/>
          </a:prstGeom>
        </p:spPr>
      </p:pic>
      <p:sp>
        <p:nvSpPr>
          <p:cNvPr id="2" name="Rectangle 1"/>
          <p:cNvSpPr/>
          <p:nvPr/>
        </p:nvSpPr>
        <p:spPr>
          <a:xfrm>
            <a:off x="467639" y="6402561"/>
            <a:ext cx="11156514" cy="338554"/>
          </a:xfrm>
          <a:prstGeom prst="rect">
            <a:avLst/>
          </a:prstGeom>
        </p:spPr>
        <p:txBody>
          <a:bodyPr wrap="square">
            <a:spAutoFit/>
          </a:bodyPr>
          <a:lstStyle/>
          <a:p>
            <a:r>
              <a:rPr lang="en-US" sz="800"/>
              <a:t>These charts do not reflect the State Accountability results because they include district data collected from all of the assessments that the state will use for the state accountability ratings in 2015-2016 (STAAR, STAAR A, STAAR ALT 2, STAAR L), including the mathematics 3-8, and all populations. During the 2014-2015 school year, the STAAR A, and STAAR Alt 2, as well as the mathematics 3-8 were excluded.</a:t>
            </a:r>
          </a:p>
        </p:txBody>
      </p:sp>
      <p:sp>
        <p:nvSpPr>
          <p:cNvPr id="11" name="Slide Number Placeholder 10"/>
          <p:cNvSpPr>
            <a:spLocks noGrp="1"/>
          </p:cNvSpPr>
          <p:nvPr>
            <p:ph type="sldNum" sz="quarter" idx="12"/>
          </p:nvPr>
        </p:nvSpPr>
        <p:spPr/>
        <p:txBody>
          <a:bodyPr/>
          <a:lstStyle/>
          <a:p>
            <a:fld id="{236ED5DE-22B7-41E7-A943-79814E858A13}" type="slidenum">
              <a:rPr lang="en-US" smtClean="0"/>
              <a:t>40</a:t>
            </a:fld>
            <a:endParaRPr lang="en-US"/>
          </a:p>
        </p:txBody>
      </p:sp>
      <p:sp>
        <p:nvSpPr>
          <p:cNvPr id="10" name="Rectangle 9"/>
          <p:cNvSpPr/>
          <p:nvPr/>
        </p:nvSpPr>
        <p:spPr>
          <a:xfrm>
            <a:off x="2937641" y="298804"/>
            <a:ext cx="6096000" cy="584775"/>
          </a:xfrm>
          <a:prstGeom prst="rect">
            <a:avLst/>
          </a:prstGeom>
        </p:spPr>
        <p:txBody>
          <a:bodyPr lIns="91440" tIns="45720" rIns="91440" bIns="45720" anchor="t">
            <a:spAutoFit/>
          </a:bodyPr>
          <a:lstStyle/>
          <a:p>
            <a:pPr algn="ctr"/>
            <a:r>
              <a:rPr lang="en-US" sz="3200" b="1">
                <a:solidFill>
                  <a:schemeClr val="bg1"/>
                </a:solidFill>
                <a:latin typeface="Calibri"/>
                <a:cs typeface="Calibri"/>
              </a:rPr>
              <a:t>2020 - 2021 Campus Goals </a:t>
            </a:r>
            <a:endParaRPr lang="en-US" sz="3200">
              <a:solidFill>
                <a:schemeClr val="bg1"/>
              </a:solidFill>
            </a:endParaRPr>
          </a:p>
        </p:txBody>
      </p:sp>
    </p:spTree>
    <p:extLst>
      <p:ext uri="{BB962C8B-B14F-4D97-AF65-F5344CB8AC3E}">
        <p14:creationId xmlns:p14="http://schemas.microsoft.com/office/powerpoint/2010/main" val="2636457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1388033537"/>
              </p:ext>
            </p:extLst>
          </p:nvPr>
        </p:nvGraphicFramePr>
        <p:xfrm>
          <a:off x="3484605" y="790832"/>
          <a:ext cx="3403875" cy="4860574"/>
        </p:xfrm>
        <a:graphic>
          <a:graphicData uri="http://schemas.openxmlformats.org/drawingml/2006/table">
            <a:tbl>
              <a:tblPr firstRow="1" bandRow="1">
                <a:tableStyleId>{5940675A-B579-460E-94D1-54222C63F5DA}</a:tableStyleId>
              </a:tblPr>
              <a:tblGrid>
                <a:gridCol w="1110255">
                  <a:extLst>
                    <a:ext uri="{9D8B030D-6E8A-4147-A177-3AD203B41FA5}">
                      <a16:colId xmlns:a16="http://schemas.microsoft.com/office/drawing/2014/main" val="20000"/>
                    </a:ext>
                  </a:extLst>
                </a:gridCol>
                <a:gridCol w="678180">
                  <a:extLst>
                    <a:ext uri="{9D8B030D-6E8A-4147-A177-3AD203B41FA5}">
                      <a16:colId xmlns:a16="http://schemas.microsoft.com/office/drawing/2014/main" val="20001"/>
                    </a:ext>
                  </a:extLst>
                </a:gridCol>
                <a:gridCol w="807720">
                  <a:extLst>
                    <a:ext uri="{9D8B030D-6E8A-4147-A177-3AD203B41FA5}">
                      <a16:colId xmlns:a16="http://schemas.microsoft.com/office/drawing/2014/main" val="20002"/>
                    </a:ext>
                  </a:extLst>
                </a:gridCol>
                <a:gridCol w="807720">
                  <a:extLst>
                    <a:ext uri="{9D8B030D-6E8A-4147-A177-3AD203B41FA5}">
                      <a16:colId xmlns:a16="http://schemas.microsoft.com/office/drawing/2014/main" val="20003"/>
                    </a:ext>
                  </a:extLst>
                </a:gridCol>
              </a:tblGrid>
              <a:tr h="836373">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a:solidFill>
                            <a:srgbClr val="FFFFFF"/>
                          </a:solidFill>
                        </a:rPr>
                        <a:t>4th Grade Writing</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66005">
                <a:tc rowSpan="2" grid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dirty="0"/>
                        <a:t> </a:t>
                      </a:r>
                      <a:r>
                        <a:rPr lang="en-US" sz="1200"/>
                        <a:t>Passing State Assessment</a:t>
                      </a:r>
                    </a:p>
                    <a:p>
                      <a:pPr algn="ctr"/>
                      <a:r>
                        <a:rPr lang="en-US" sz="1200" i="1">
                          <a:solidFill>
                            <a:srgbClr val="800000"/>
                          </a:solidFill>
                        </a:rPr>
                        <a:t>TARGET:  60%</a:t>
                      </a:r>
                    </a:p>
                  </a:txBody>
                  <a:tcPr marL="68580" marR="68580"/>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tc>
                <a:extLst>
                  <a:ext uri="{0D108BD9-81ED-4DB2-BD59-A6C34878D82A}">
                    <a16:rowId xmlns:a16="http://schemas.microsoft.com/office/drawing/2014/main" val="10001"/>
                  </a:ext>
                </a:extLst>
              </a:tr>
              <a:tr h="560530">
                <a:tc gridSpan="2" vMerge="1">
                  <a:txBody>
                    <a:bodyPr/>
                    <a:lstStyle/>
                    <a:p>
                      <a:endParaRPr lang="en-US"/>
                    </a:p>
                  </a:txBody>
                  <a:tcPr/>
                </a:tc>
                <a:tc hMerge="1" vMerge="1">
                  <a:txBody>
                    <a:bodyPr/>
                    <a:lstStyle/>
                    <a:p>
                      <a:endParaRPr lang="en-US"/>
                    </a:p>
                  </a:txBody>
                  <a:tcPr/>
                </a:tc>
                <a:tc>
                  <a:txBody>
                    <a:bodyPr/>
                    <a:lstStyle/>
                    <a:p>
                      <a:pPr algn="ctr"/>
                      <a:r>
                        <a:rPr lang="en-US" sz="1200" b="1"/>
                        <a:t>2019</a:t>
                      </a:r>
                    </a:p>
                  </a:txBody>
                  <a:tcPr marL="68580" marR="68580" anchor="ctr">
                    <a:lnB w="12700" cap="flat" cmpd="sng" algn="ctr">
                      <a:solidFill>
                        <a:schemeClr val="tx1"/>
                      </a:solidFill>
                      <a:prstDash val="solid"/>
                      <a:round/>
                      <a:headEnd type="none" w="med" len="med"/>
                      <a:tailEnd type="none" w="med" len="med"/>
                    </a:lnB>
                  </a:tcPr>
                </a:tc>
                <a:tc>
                  <a:txBody>
                    <a:bodyPr/>
                    <a:lstStyle/>
                    <a:p>
                      <a:pPr algn="ctr"/>
                      <a:r>
                        <a:rPr lang="en-US" sz="1200" b="1"/>
                        <a:t>2020</a:t>
                      </a:r>
                    </a:p>
                  </a:txBody>
                  <a:tcPr marL="68580" marR="6858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6397">
                <a:tc>
                  <a:txBody>
                    <a:bodyPr/>
                    <a:lstStyle/>
                    <a:p>
                      <a:pPr algn="ctr"/>
                      <a:r>
                        <a:rPr lang="en-US" sz="1200"/>
                        <a:t>Approaches</a:t>
                      </a:r>
                    </a:p>
                  </a:txBody>
                  <a:tcPr marL="68580" marR="68580" anchor="ctr"/>
                </a:tc>
                <a:tc>
                  <a:txBody>
                    <a:bodyPr/>
                    <a:lstStyle/>
                    <a:p>
                      <a:pPr algn="ctr"/>
                      <a:endParaRPr lang="en-US" sz="1200" dirty="0"/>
                    </a:p>
                  </a:txBody>
                  <a:tcPr marL="68580" marR="68580" anchor="ctr"/>
                </a:tc>
                <a:tc>
                  <a:txBody>
                    <a:bodyPr/>
                    <a:lstStyle/>
                    <a:p>
                      <a:pPr algn="ctr"/>
                      <a:r>
                        <a:rPr lang="en-US" sz="1200"/>
                        <a:t>79</a:t>
                      </a:r>
                      <a:endParaRPr lang="en-US" sz="1200" dirty="0"/>
                    </a:p>
                  </a:txBody>
                  <a:tcPr marL="68580" marR="68580" anchor="ctr">
                    <a:lnT w="12700" cap="flat" cmpd="sng" algn="ctr">
                      <a:solidFill>
                        <a:schemeClr val="tx1"/>
                      </a:solidFill>
                      <a:prstDash val="solid"/>
                      <a:round/>
                      <a:headEnd type="none" w="med" len="med"/>
                      <a:tailEnd type="none" w="med" len="med"/>
                    </a:lnT>
                  </a:tcPr>
                </a:tc>
                <a:tc>
                  <a:txBody>
                    <a:bodyPr/>
                    <a:lstStyle/>
                    <a:p>
                      <a:pPr algn="ctr"/>
                      <a:r>
                        <a:rPr lang="en-US" sz="1200"/>
                        <a:t>82</a:t>
                      </a:r>
                    </a:p>
                  </a:txBody>
                  <a:tcPr marL="68580" marR="6858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0003"/>
                  </a:ext>
                </a:extLst>
              </a:tr>
              <a:tr h="636397">
                <a:tc>
                  <a:txBody>
                    <a:bodyPr/>
                    <a:lstStyle/>
                    <a:p>
                      <a:pPr algn="ctr"/>
                      <a:r>
                        <a:rPr lang="en-US" sz="1000"/>
                        <a:t>Meets</a:t>
                      </a:r>
                    </a:p>
                  </a:txBody>
                  <a:tcPr marL="68580" marR="68580" anchor="ctr"/>
                </a:tc>
                <a:tc>
                  <a:txBody>
                    <a:bodyPr/>
                    <a:lstStyle/>
                    <a:p>
                      <a:pPr algn="ctr"/>
                      <a:endParaRPr lang="en-US" sz="1200" dirty="0"/>
                    </a:p>
                  </a:txBody>
                  <a:tcPr marL="68580" marR="68580" anchor="ctr"/>
                </a:tc>
                <a:tc>
                  <a:txBody>
                    <a:bodyPr/>
                    <a:lstStyle/>
                    <a:p>
                      <a:pPr algn="ctr"/>
                      <a:r>
                        <a:rPr lang="en-US" sz="1200"/>
                        <a:t>52</a:t>
                      </a:r>
                      <a:endParaRPr lang="en-US" sz="1200" dirty="0"/>
                    </a:p>
                  </a:txBody>
                  <a:tcPr marL="68580" marR="68580" anchor="ctr"/>
                </a:tc>
                <a:tc>
                  <a:txBody>
                    <a:bodyPr/>
                    <a:lstStyle/>
                    <a:p>
                      <a:pPr lvl="0" algn="ctr">
                        <a:buNone/>
                      </a:pPr>
                      <a:r>
                        <a:rPr lang="en-US" sz="1200"/>
                        <a:t>55</a:t>
                      </a:r>
                    </a:p>
                  </a:txBody>
                  <a:tcPr marL="68580" marR="68580" anchor="ctr">
                    <a:solidFill>
                      <a:srgbClr val="FFFF00"/>
                    </a:solidFill>
                  </a:tcPr>
                </a:tc>
                <a:extLst>
                  <a:ext uri="{0D108BD9-81ED-4DB2-BD59-A6C34878D82A}">
                    <a16:rowId xmlns:a16="http://schemas.microsoft.com/office/drawing/2014/main" val="10004"/>
                  </a:ext>
                </a:extLst>
              </a:tr>
              <a:tr h="636397">
                <a:tc>
                  <a:txBody>
                    <a:bodyPr/>
                    <a:lstStyle/>
                    <a:p>
                      <a:pPr algn="ctr"/>
                      <a:r>
                        <a:rPr lang="en-US" sz="1000"/>
                        <a:t>Masters</a:t>
                      </a:r>
                    </a:p>
                  </a:txBody>
                  <a:tcPr marL="68580" marR="68580" anchor="ctr"/>
                </a:tc>
                <a:tc>
                  <a:txBody>
                    <a:bodyPr/>
                    <a:lstStyle/>
                    <a:p>
                      <a:pPr algn="ctr"/>
                      <a:endParaRPr lang="en-US" sz="1200" dirty="0"/>
                    </a:p>
                  </a:txBody>
                  <a:tcPr marL="68580" marR="68580" anchor="ctr"/>
                </a:tc>
                <a:tc>
                  <a:txBody>
                    <a:bodyPr/>
                    <a:lstStyle/>
                    <a:p>
                      <a:pPr algn="ctr"/>
                      <a:r>
                        <a:rPr lang="en-US" sz="1200"/>
                        <a:t>20</a:t>
                      </a:r>
                      <a:endParaRPr lang="en-US" sz="1200" dirty="0"/>
                    </a:p>
                  </a:txBody>
                  <a:tcPr marL="68580" marR="68580" anchor="ctr"/>
                </a:tc>
                <a:tc>
                  <a:txBody>
                    <a:bodyPr/>
                    <a:lstStyle/>
                    <a:p>
                      <a:pPr algn="ctr"/>
                      <a:r>
                        <a:rPr lang="en-US" sz="1200" dirty="0"/>
                        <a:t>25</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aphicFrame>
        <p:nvGraphicFramePr>
          <p:cNvPr id="3" name="Content Placeholder 3"/>
          <p:cNvGraphicFramePr>
            <a:graphicFrameLocks/>
          </p:cNvGraphicFramePr>
          <p:nvPr>
            <p:extLst>
              <p:ext uri="{D42A27DB-BD31-4B8C-83A1-F6EECF244321}">
                <p14:modId xmlns:p14="http://schemas.microsoft.com/office/powerpoint/2010/main" val="1989068880"/>
              </p:ext>
            </p:extLst>
          </p:nvPr>
        </p:nvGraphicFramePr>
        <p:xfrm>
          <a:off x="17787271" y="5322394"/>
          <a:ext cx="6663986" cy="610678"/>
        </p:xfrm>
        <a:graphic>
          <a:graphicData uri="http://schemas.openxmlformats.org/drawingml/2006/table">
            <a:tbl>
              <a:tblPr firstRow="1" bandRow="1">
                <a:tableStyleId>{5940675A-B579-460E-94D1-54222C63F5DA}</a:tableStyleId>
              </a:tblPr>
              <a:tblGrid>
                <a:gridCol w="6663986">
                  <a:extLst>
                    <a:ext uri="{9D8B030D-6E8A-4147-A177-3AD203B41FA5}">
                      <a16:colId xmlns:a16="http://schemas.microsoft.com/office/drawing/2014/main" val="20000"/>
                    </a:ext>
                  </a:extLst>
                </a:gridCol>
              </a:tblGrid>
              <a:tr h="6106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baseline="0">
                          <a:solidFill>
                            <a:srgbClr val="FFFFFF"/>
                          </a:solidFill>
                        </a:rPr>
                        <a:t>7</a:t>
                      </a:r>
                      <a:r>
                        <a:rPr lang="en-US" sz="2400" b="1" baseline="30000">
                          <a:solidFill>
                            <a:srgbClr val="FFFFFF"/>
                          </a:solidFill>
                        </a:rPr>
                        <a:t>th</a:t>
                      </a:r>
                      <a:r>
                        <a:rPr lang="en-US" sz="2400" b="1">
                          <a:solidFill>
                            <a:srgbClr val="FFFFFF"/>
                          </a:solidFill>
                        </a:rPr>
                        <a:t> Grade Writing</a:t>
                      </a:r>
                    </a:p>
                  </a:txBody>
                  <a:tcPr marL="68580" marR="68580">
                    <a:solidFill>
                      <a:srgbClr val="800000"/>
                    </a:solidFill>
                  </a:tcPr>
                </a:tc>
                <a:extLst>
                  <a:ext uri="{0D108BD9-81ED-4DB2-BD59-A6C34878D82A}">
                    <a16:rowId xmlns:a16="http://schemas.microsoft.com/office/drawing/2014/main" val="10000"/>
                  </a:ext>
                </a:extLst>
              </a:tr>
            </a:tbl>
          </a:graphicData>
        </a:graphic>
      </p:graphicFrame>
      <p:grpSp>
        <p:nvGrpSpPr>
          <p:cNvPr id="5" name="Group 4"/>
          <p:cNvGrpSpPr/>
          <p:nvPr/>
        </p:nvGrpSpPr>
        <p:grpSpPr>
          <a:xfrm>
            <a:off x="1121627" y="30696"/>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8243" y="30696"/>
            <a:ext cx="1199758" cy="1209835"/>
          </a:xfrm>
          <a:prstGeom prst="rect">
            <a:avLst/>
          </a:prstGeom>
        </p:spPr>
      </p:pic>
      <p:sp>
        <p:nvSpPr>
          <p:cNvPr id="4" name="Rectangle 3"/>
          <p:cNvSpPr/>
          <p:nvPr/>
        </p:nvSpPr>
        <p:spPr>
          <a:xfrm>
            <a:off x="190500" y="6020835"/>
            <a:ext cx="11384280" cy="584775"/>
          </a:xfrm>
          <a:prstGeom prst="rect">
            <a:avLst/>
          </a:prstGeom>
        </p:spPr>
        <p:txBody>
          <a:bodyPr wrap="square">
            <a:spAutoFit/>
          </a:bodyPr>
          <a:lstStyle/>
          <a:p>
            <a:endParaRPr lang="en-US" sz="800"/>
          </a:p>
          <a:p>
            <a:endParaRPr lang="en-US" sz="800"/>
          </a:p>
          <a:p>
            <a:r>
              <a:rPr lang="en-US" sz="800"/>
              <a:t>These charts do not reflect the State Accountability results because they include district data collected from all of the assessments that the state will use for the state accountability ratings in 2015-2016 (STAAR, STAAR A, STAAR</a:t>
            </a:r>
          </a:p>
          <a:p>
            <a:r>
              <a:rPr lang="en-US" sz="800"/>
              <a:t> ALT 2, STAAR L), including the mathematics 3-8, and all populations. During the 2014-2015 school year, the STAAR A, and STAAR Alt 2, as well as the mathematics 3-8 were excluded.</a:t>
            </a:r>
          </a:p>
        </p:txBody>
      </p:sp>
      <p:sp>
        <p:nvSpPr>
          <p:cNvPr id="10" name="Slide Number Placeholder 9"/>
          <p:cNvSpPr>
            <a:spLocks noGrp="1"/>
          </p:cNvSpPr>
          <p:nvPr>
            <p:ph type="sldNum" sz="quarter" idx="12"/>
          </p:nvPr>
        </p:nvSpPr>
        <p:spPr/>
        <p:txBody>
          <a:bodyPr/>
          <a:lstStyle/>
          <a:p>
            <a:fld id="{236ED5DE-22B7-41E7-A943-79814E858A13}" type="slidenum">
              <a:rPr lang="en-US" smtClean="0"/>
              <a:t>41</a:t>
            </a:fld>
            <a:endParaRPr lang="en-US"/>
          </a:p>
        </p:txBody>
      </p:sp>
      <p:sp>
        <p:nvSpPr>
          <p:cNvPr id="9" name="Rectangle 8"/>
          <p:cNvSpPr/>
          <p:nvPr/>
        </p:nvSpPr>
        <p:spPr>
          <a:xfrm>
            <a:off x="2565661" y="70549"/>
            <a:ext cx="6096000" cy="584775"/>
          </a:xfrm>
          <a:prstGeom prst="rect">
            <a:avLst/>
          </a:prstGeom>
        </p:spPr>
        <p:txBody>
          <a:bodyPr lIns="91440" tIns="45720" rIns="91440" bIns="45720" anchor="t">
            <a:spAutoFit/>
          </a:bodyPr>
          <a:lstStyle/>
          <a:p>
            <a:pPr algn="ctr"/>
            <a:r>
              <a:rPr lang="en-US" sz="3200" b="1">
                <a:solidFill>
                  <a:schemeClr val="bg1"/>
                </a:solidFill>
                <a:latin typeface="Calibri"/>
                <a:cs typeface="Calibri"/>
              </a:rPr>
              <a:t>2020-2021 Campus Goals </a:t>
            </a:r>
            <a:endParaRPr lang="en-US" sz="3200">
              <a:solidFill>
                <a:schemeClr val="bg1"/>
              </a:solidFill>
            </a:endParaRPr>
          </a:p>
        </p:txBody>
      </p:sp>
    </p:spTree>
    <p:extLst>
      <p:ext uri="{BB962C8B-B14F-4D97-AF65-F5344CB8AC3E}">
        <p14:creationId xmlns:p14="http://schemas.microsoft.com/office/powerpoint/2010/main" val="1942769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669232633"/>
              </p:ext>
            </p:extLst>
          </p:nvPr>
        </p:nvGraphicFramePr>
        <p:xfrm>
          <a:off x="3383286" y="1060650"/>
          <a:ext cx="4168134" cy="4515191"/>
        </p:xfrm>
        <a:graphic>
          <a:graphicData uri="http://schemas.openxmlformats.org/drawingml/2006/table">
            <a:tbl>
              <a:tblPr firstRow="1" bandRow="1">
                <a:tableStyleId>{5940675A-B579-460E-94D1-54222C63F5DA}</a:tableStyleId>
              </a:tblPr>
              <a:tblGrid>
                <a:gridCol w="1485415">
                  <a:extLst>
                    <a:ext uri="{9D8B030D-6E8A-4147-A177-3AD203B41FA5}">
                      <a16:colId xmlns:a16="http://schemas.microsoft.com/office/drawing/2014/main" val="20000"/>
                    </a:ext>
                  </a:extLst>
                </a:gridCol>
                <a:gridCol w="655799">
                  <a:extLst>
                    <a:ext uri="{9D8B030D-6E8A-4147-A177-3AD203B41FA5}">
                      <a16:colId xmlns:a16="http://schemas.microsoft.com/office/drawing/2014/main" val="20001"/>
                    </a:ext>
                  </a:extLst>
                </a:gridCol>
                <a:gridCol w="967740">
                  <a:extLst>
                    <a:ext uri="{9D8B030D-6E8A-4147-A177-3AD203B41FA5}">
                      <a16:colId xmlns:a16="http://schemas.microsoft.com/office/drawing/2014/main" val="20002"/>
                    </a:ext>
                  </a:extLst>
                </a:gridCol>
                <a:gridCol w="1059180">
                  <a:extLst>
                    <a:ext uri="{9D8B030D-6E8A-4147-A177-3AD203B41FA5}">
                      <a16:colId xmlns:a16="http://schemas.microsoft.com/office/drawing/2014/main" val="20003"/>
                    </a:ext>
                  </a:extLst>
                </a:gridCol>
              </a:tblGrid>
              <a:tr h="622876">
                <a:tc gridSpan="4">
                  <a:txBody>
                    <a:bodyPr/>
                    <a:lstStyle/>
                    <a:p>
                      <a:pPr algn="ctr"/>
                      <a:r>
                        <a:rPr lang="en-US" sz="2400" b="1">
                          <a:solidFill>
                            <a:srgbClr val="FFFFFF"/>
                          </a:solidFill>
                          <a:latin typeface="+mn-lt"/>
                          <a:cs typeface="Times New Roman"/>
                        </a:rPr>
                        <a:t>5</a:t>
                      </a:r>
                      <a:r>
                        <a:rPr lang="en-US" sz="2400" b="1" baseline="30000">
                          <a:solidFill>
                            <a:srgbClr val="FFFFFF"/>
                          </a:solidFill>
                          <a:latin typeface="+mn-lt"/>
                          <a:cs typeface="Times New Roman"/>
                        </a:rPr>
                        <a:t>th</a:t>
                      </a:r>
                      <a:r>
                        <a:rPr lang="en-US" sz="2400" b="1">
                          <a:solidFill>
                            <a:srgbClr val="FFFFFF"/>
                          </a:solidFill>
                          <a:latin typeface="+mn-lt"/>
                          <a:cs typeface="Times New Roman"/>
                        </a:rPr>
                        <a:t> Grade Science</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70904">
                <a:tc rowSpan="2" grid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dirty="0"/>
                        <a:t> </a:t>
                      </a:r>
                      <a:r>
                        <a:rPr lang="en-US" sz="1200"/>
                        <a:t>Passing State Assessment</a:t>
                      </a:r>
                    </a:p>
                    <a:p>
                      <a:pPr algn="ctr"/>
                      <a:r>
                        <a:rPr lang="en-US" sz="1200" i="1">
                          <a:solidFill>
                            <a:srgbClr val="800000"/>
                          </a:solidFill>
                        </a:rPr>
                        <a:t>TARGET:  60%</a:t>
                      </a:r>
                    </a:p>
                  </a:txBody>
                  <a:tcPr marL="68580" marR="68580"/>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tc>
                <a:extLst>
                  <a:ext uri="{0D108BD9-81ED-4DB2-BD59-A6C34878D82A}">
                    <a16:rowId xmlns:a16="http://schemas.microsoft.com/office/drawing/2014/main" val="10001"/>
                  </a:ext>
                </a:extLst>
              </a:tr>
              <a:tr h="785629">
                <a:tc gridSpan="2" vMerge="1">
                  <a:txBody>
                    <a:bodyPr/>
                    <a:lstStyle/>
                    <a:p>
                      <a:endParaRPr lang="en-US"/>
                    </a:p>
                  </a:txBody>
                  <a:tcPr/>
                </a:tc>
                <a:tc hMerge="1" vMerge="1">
                  <a:txBody>
                    <a:bodyPr/>
                    <a:lstStyle/>
                    <a:p>
                      <a:endParaRPr lang="en-US"/>
                    </a:p>
                  </a:txBody>
                  <a:tcPr/>
                </a:tc>
                <a:tc>
                  <a:txBody>
                    <a:bodyPr/>
                    <a:lstStyle/>
                    <a:p>
                      <a:pPr algn="ctr"/>
                      <a:r>
                        <a:rPr lang="en-US" sz="1200" b="1"/>
                        <a:t>2019</a:t>
                      </a:r>
                    </a:p>
                  </a:txBody>
                  <a:tcPr marL="68580" marR="68580" anchor="ctr"/>
                </a:tc>
                <a:tc>
                  <a:txBody>
                    <a:bodyPr/>
                    <a:lstStyle/>
                    <a:p>
                      <a:pPr algn="ctr"/>
                      <a:r>
                        <a:rPr lang="en-US" sz="1200" b="1"/>
                        <a:t>2021</a:t>
                      </a:r>
                    </a:p>
                  </a:txBody>
                  <a:tcPr marL="68580" marR="68580" anchor="ctr"/>
                </a:tc>
                <a:extLst>
                  <a:ext uri="{0D108BD9-81ED-4DB2-BD59-A6C34878D82A}">
                    <a16:rowId xmlns:a16="http://schemas.microsoft.com/office/drawing/2014/main" val="10002"/>
                  </a:ext>
                </a:extLst>
              </a:tr>
              <a:tr h="639322">
                <a:tc>
                  <a:txBody>
                    <a:bodyPr/>
                    <a:lstStyle/>
                    <a:p>
                      <a:pPr algn="ctr"/>
                      <a:r>
                        <a:rPr lang="en-US" sz="1200"/>
                        <a:t>Approaches</a:t>
                      </a:r>
                    </a:p>
                  </a:txBody>
                  <a:tcPr marL="68580" marR="68580" anchor="ctr"/>
                </a:tc>
                <a:tc>
                  <a:txBody>
                    <a:bodyPr/>
                    <a:lstStyle/>
                    <a:p>
                      <a:pPr algn="ctr"/>
                      <a:endParaRPr lang="en-US" sz="1200" dirty="0"/>
                    </a:p>
                  </a:txBody>
                  <a:tcPr marL="68580" marR="68580" anchor="ctr"/>
                </a:tc>
                <a:tc>
                  <a:txBody>
                    <a:bodyPr/>
                    <a:lstStyle/>
                    <a:p>
                      <a:pPr algn="ctr"/>
                      <a:r>
                        <a:rPr lang="en-US" sz="1200"/>
                        <a:t>92</a:t>
                      </a:r>
                      <a:endParaRPr lang="en-US" sz="1200" dirty="0"/>
                    </a:p>
                  </a:txBody>
                  <a:tcPr marL="68580" marR="68580" anchor="ctr"/>
                </a:tc>
                <a:tc>
                  <a:txBody>
                    <a:bodyPr/>
                    <a:lstStyle/>
                    <a:p>
                      <a:pPr algn="ctr"/>
                      <a:r>
                        <a:rPr lang="en-US" sz="1200"/>
                        <a:t>93</a:t>
                      </a:r>
                      <a:endParaRPr lang="en-US" sz="1200" dirty="0"/>
                    </a:p>
                  </a:txBody>
                  <a:tcPr marL="68580" marR="68580" anchor="ctr">
                    <a:solidFill>
                      <a:srgbClr val="FFFF00"/>
                    </a:solidFill>
                  </a:tcPr>
                </a:tc>
                <a:extLst>
                  <a:ext uri="{0D108BD9-81ED-4DB2-BD59-A6C34878D82A}">
                    <a16:rowId xmlns:a16="http://schemas.microsoft.com/office/drawing/2014/main" val="10003"/>
                  </a:ext>
                </a:extLst>
              </a:tr>
              <a:tr h="639322">
                <a:tc>
                  <a:txBody>
                    <a:bodyPr/>
                    <a:lstStyle/>
                    <a:p>
                      <a:pPr algn="ctr"/>
                      <a:r>
                        <a:rPr lang="en-US" sz="1000"/>
                        <a:t>Meets</a:t>
                      </a:r>
                    </a:p>
                  </a:txBody>
                  <a:tcPr marL="68580" marR="68580" anchor="ctr"/>
                </a:tc>
                <a:tc>
                  <a:txBody>
                    <a:bodyPr/>
                    <a:lstStyle/>
                    <a:p>
                      <a:pPr algn="ctr"/>
                      <a:endParaRPr lang="en-US" sz="1200" dirty="0"/>
                    </a:p>
                  </a:txBody>
                  <a:tcPr marL="68580" marR="68580" anchor="ctr"/>
                </a:tc>
                <a:tc>
                  <a:txBody>
                    <a:bodyPr/>
                    <a:lstStyle/>
                    <a:p>
                      <a:pPr algn="ctr"/>
                      <a:r>
                        <a:rPr lang="en-US" sz="1200"/>
                        <a:t>61</a:t>
                      </a:r>
                      <a:endParaRPr lang="en-US" sz="1200" dirty="0"/>
                    </a:p>
                  </a:txBody>
                  <a:tcPr marL="68580" marR="68580" anchor="ctr"/>
                </a:tc>
                <a:tc>
                  <a:txBody>
                    <a:bodyPr/>
                    <a:lstStyle/>
                    <a:p>
                      <a:pPr algn="ctr"/>
                      <a:r>
                        <a:rPr lang="en-US" sz="1200"/>
                        <a:t>62</a:t>
                      </a:r>
                      <a:endParaRPr lang="en-US" sz="1200" dirty="0"/>
                    </a:p>
                  </a:txBody>
                  <a:tcPr marL="68580" marR="68580" anchor="ctr">
                    <a:solidFill>
                      <a:srgbClr val="FFFF00"/>
                    </a:solidFill>
                  </a:tcPr>
                </a:tc>
                <a:extLst>
                  <a:ext uri="{0D108BD9-81ED-4DB2-BD59-A6C34878D82A}">
                    <a16:rowId xmlns:a16="http://schemas.microsoft.com/office/drawing/2014/main" val="10004"/>
                  </a:ext>
                </a:extLst>
              </a:tr>
              <a:tr h="639322">
                <a:tc>
                  <a:txBody>
                    <a:bodyPr/>
                    <a:lstStyle/>
                    <a:p>
                      <a:pPr algn="ctr"/>
                      <a:r>
                        <a:rPr lang="en-US" sz="1000"/>
                        <a:t>Masters</a:t>
                      </a:r>
                    </a:p>
                  </a:txBody>
                  <a:tcPr marL="68580" marR="68580" anchor="ctr"/>
                </a:tc>
                <a:tc>
                  <a:txBody>
                    <a:bodyPr/>
                    <a:lstStyle/>
                    <a:p>
                      <a:pPr algn="ctr"/>
                      <a:endParaRPr lang="en-US" sz="1200" dirty="0"/>
                    </a:p>
                  </a:txBody>
                  <a:tcPr marL="68580" marR="68580" anchor="ctr"/>
                </a:tc>
                <a:tc>
                  <a:txBody>
                    <a:bodyPr/>
                    <a:lstStyle/>
                    <a:p>
                      <a:pPr algn="ctr"/>
                      <a:r>
                        <a:rPr lang="en-US" sz="1200"/>
                        <a:t>29</a:t>
                      </a:r>
                      <a:endParaRPr lang="en-US" sz="1200" dirty="0"/>
                    </a:p>
                  </a:txBody>
                  <a:tcPr marL="68580" marR="68580" anchor="ctr"/>
                </a:tc>
                <a:tc>
                  <a:txBody>
                    <a:bodyPr/>
                    <a:lstStyle/>
                    <a:p>
                      <a:pPr algn="ctr"/>
                      <a:r>
                        <a:rPr lang="en-US" sz="1200" dirty="0"/>
                        <a:t>30</a:t>
                      </a:r>
                    </a:p>
                  </a:txBody>
                  <a:tcPr marL="68580" marR="68580" anchor="ctr">
                    <a:solidFill>
                      <a:srgbClr val="FFFF00"/>
                    </a:solidFill>
                  </a:tcPr>
                </a:tc>
                <a:extLst>
                  <a:ext uri="{0D108BD9-81ED-4DB2-BD59-A6C34878D82A}">
                    <a16:rowId xmlns:a16="http://schemas.microsoft.com/office/drawing/2014/main" val="10005"/>
                  </a:ext>
                </a:extLst>
              </a:tr>
            </a:tbl>
          </a:graphicData>
        </a:graphic>
      </p:graphicFrame>
      <p:graphicFrame>
        <p:nvGraphicFramePr>
          <p:cNvPr id="3" name="Content Placeholder 3"/>
          <p:cNvGraphicFramePr>
            <a:graphicFrameLocks/>
          </p:cNvGraphicFramePr>
          <p:nvPr>
            <p:extLst>
              <p:ext uri="{D42A27DB-BD31-4B8C-83A1-F6EECF244321}">
                <p14:modId xmlns:p14="http://schemas.microsoft.com/office/powerpoint/2010/main" val="2334508358"/>
              </p:ext>
            </p:extLst>
          </p:nvPr>
        </p:nvGraphicFramePr>
        <p:xfrm>
          <a:off x="16258966" y="2014989"/>
          <a:ext cx="7558339" cy="5008404"/>
        </p:xfrm>
        <a:graphic>
          <a:graphicData uri="http://schemas.openxmlformats.org/drawingml/2006/table">
            <a:tbl>
              <a:tblPr firstRow="1" bandRow="1">
                <a:tableStyleId>{5940675A-B579-460E-94D1-54222C63F5DA}</a:tableStyleId>
              </a:tblPr>
              <a:tblGrid>
                <a:gridCol w="1233576">
                  <a:extLst>
                    <a:ext uri="{9D8B030D-6E8A-4147-A177-3AD203B41FA5}">
                      <a16:colId xmlns:a16="http://schemas.microsoft.com/office/drawing/2014/main" val="20000"/>
                    </a:ext>
                  </a:extLst>
                </a:gridCol>
                <a:gridCol w="1367871">
                  <a:extLst>
                    <a:ext uri="{9D8B030D-6E8A-4147-A177-3AD203B41FA5}">
                      <a16:colId xmlns:a16="http://schemas.microsoft.com/office/drawing/2014/main" val="20001"/>
                    </a:ext>
                  </a:extLst>
                </a:gridCol>
                <a:gridCol w="1244003">
                  <a:extLst>
                    <a:ext uri="{9D8B030D-6E8A-4147-A177-3AD203B41FA5}">
                      <a16:colId xmlns:a16="http://schemas.microsoft.com/office/drawing/2014/main" val="20002"/>
                    </a:ext>
                  </a:extLst>
                </a:gridCol>
                <a:gridCol w="3712889">
                  <a:extLst>
                    <a:ext uri="{9D8B030D-6E8A-4147-A177-3AD203B41FA5}">
                      <a16:colId xmlns:a16="http://schemas.microsoft.com/office/drawing/2014/main" val="20003"/>
                    </a:ext>
                  </a:extLst>
                </a:gridCol>
              </a:tblGrid>
              <a:tr h="730409">
                <a:tc gridSpan="4">
                  <a:txBody>
                    <a:bodyPr/>
                    <a:lstStyle/>
                    <a:p>
                      <a:r>
                        <a:rPr lang="en-US" sz="2400" b="1">
                          <a:solidFill>
                            <a:srgbClr val="FFFFFF"/>
                          </a:solidFill>
                        </a:rPr>
                        <a:t>8</a:t>
                      </a:r>
                      <a:r>
                        <a:rPr lang="en-US" sz="2400" b="1" baseline="30000">
                          <a:solidFill>
                            <a:srgbClr val="FFFFFF"/>
                          </a:solidFill>
                        </a:rPr>
                        <a:t>th</a:t>
                      </a:r>
                      <a:r>
                        <a:rPr lang="en-US" sz="2400" b="1">
                          <a:solidFill>
                            <a:srgbClr val="FFFFFF"/>
                          </a:solidFill>
                        </a:rPr>
                        <a:t> Grade Science</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37949">
                <a:tc rowSpan="2" grid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a:t> Passing State Assessment</a:t>
                      </a:r>
                    </a:p>
                    <a:p>
                      <a:pPr algn="ctr"/>
                      <a:r>
                        <a:rPr lang="en-US" sz="1200" i="1">
                          <a:solidFill>
                            <a:srgbClr val="800000"/>
                          </a:solidFill>
                        </a:rPr>
                        <a:t>TARGET:  60%</a:t>
                      </a:r>
                    </a:p>
                  </a:txBody>
                  <a:tcPr marL="68580" marR="68580"/>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tc>
                <a:extLst>
                  <a:ext uri="{0D108BD9-81ED-4DB2-BD59-A6C34878D82A}">
                    <a16:rowId xmlns:a16="http://schemas.microsoft.com/office/drawing/2014/main" val="10001"/>
                  </a:ext>
                </a:extLst>
              </a:tr>
              <a:tr h="761454">
                <a:tc gridSpan="2" vMerge="1">
                  <a:txBody>
                    <a:bodyPr/>
                    <a:lstStyle/>
                    <a:p>
                      <a:endParaRPr lang="en-US"/>
                    </a:p>
                  </a:txBody>
                  <a:tcPr/>
                </a:tc>
                <a:tc hMerge="1" vMerge="1">
                  <a:txBody>
                    <a:bodyPr/>
                    <a:lstStyle/>
                    <a:p>
                      <a:endParaRPr lang="en-US"/>
                    </a:p>
                  </a:txBody>
                  <a:tcPr/>
                </a:tc>
                <a:tc>
                  <a:txBody>
                    <a:bodyPr/>
                    <a:lstStyle/>
                    <a:p>
                      <a:pPr algn="ctr"/>
                      <a:r>
                        <a:rPr lang="en-US" sz="1200" b="1"/>
                        <a:t>2015</a:t>
                      </a:r>
                    </a:p>
                  </a:txBody>
                  <a:tcPr marL="68580" marR="68580" anchor="ctr"/>
                </a:tc>
                <a:tc>
                  <a:txBody>
                    <a:bodyPr/>
                    <a:lstStyle/>
                    <a:p>
                      <a:pPr algn="ctr"/>
                      <a:r>
                        <a:rPr lang="en-US" sz="1200" b="1"/>
                        <a:t>2016</a:t>
                      </a:r>
                    </a:p>
                  </a:txBody>
                  <a:tcPr marL="68580" marR="68580" anchor="ctr"/>
                </a:tc>
                <a:extLst>
                  <a:ext uri="{0D108BD9-81ED-4DB2-BD59-A6C34878D82A}">
                    <a16:rowId xmlns:a16="http://schemas.microsoft.com/office/drawing/2014/main" val="10002"/>
                  </a:ext>
                </a:extLst>
              </a:tr>
              <a:tr h="619648">
                <a:tc>
                  <a:txBody>
                    <a:bodyPr/>
                    <a:lstStyle/>
                    <a:p>
                      <a:pPr algn="ctr"/>
                      <a:r>
                        <a:rPr lang="en-US" sz="1200"/>
                        <a:t>Phase In 1</a:t>
                      </a:r>
                    </a:p>
                    <a:p>
                      <a:pPr algn="ctr"/>
                      <a:r>
                        <a:rPr lang="en-US" sz="1200"/>
                        <a:t> Level II</a:t>
                      </a:r>
                    </a:p>
                  </a:txBody>
                  <a:tcPr marL="68580" marR="68580" anchor="ctr"/>
                </a:tc>
                <a:tc>
                  <a:txBody>
                    <a:bodyPr/>
                    <a:lstStyle/>
                    <a:p>
                      <a:pPr algn="ctr"/>
                      <a:r>
                        <a:rPr lang="en-US" sz="1200" b="0"/>
                        <a:t>57</a:t>
                      </a:r>
                    </a:p>
                  </a:txBody>
                  <a:tcPr marL="68580" marR="68580" anchor="ctr"/>
                </a:tc>
                <a:tc>
                  <a:txBody>
                    <a:bodyPr/>
                    <a:lstStyle/>
                    <a:p>
                      <a:pPr algn="ctr"/>
                      <a:r>
                        <a:rPr lang="en-US" sz="1200" b="0"/>
                        <a:t>60</a:t>
                      </a:r>
                    </a:p>
                  </a:txBody>
                  <a:tcPr marL="68580" marR="68580" anchor="ctr">
                    <a:noFill/>
                  </a:tcP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3"/>
                  </a:ext>
                </a:extLst>
              </a:tr>
              <a:tr h="619648">
                <a:tc>
                  <a:txBody>
                    <a:bodyPr/>
                    <a:lstStyle/>
                    <a:p>
                      <a:pPr algn="ctr"/>
                      <a:r>
                        <a:rPr lang="en-US" sz="1200"/>
                        <a:t>Phase in 2</a:t>
                      </a:r>
                    </a:p>
                    <a:p>
                      <a:pPr algn="ctr"/>
                      <a:r>
                        <a:rPr lang="en-US" sz="1200"/>
                        <a:t> Level II</a:t>
                      </a:r>
                    </a:p>
                  </a:txBody>
                  <a:tcPr marL="68580" marR="68580" anchor="ctr"/>
                </a:tc>
                <a:tc>
                  <a:txBody>
                    <a:bodyPr/>
                    <a:lstStyle/>
                    <a:p>
                      <a:pPr algn="ctr"/>
                      <a:r>
                        <a:rPr lang="en-US" sz="1200"/>
                        <a:t>63</a:t>
                      </a:r>
                    </a:p>
                  </a:txBody>
                  <a:tcPr marL="68580" marR="68580" anchor="ctr"/>
                </a:tc>
                <a:tc>
                  <a:txBody>
                    <a:bodyPr/>
                    <a:lstStyle/>
                    <a:p>
                      <a:pPr algn="ctr"/>
                      <a:r>
                        <a:rPr lang="en-US" sz="1200"/>
                        <a:t>50</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4"/>
                  </a:ext>
                </a:extLst>
              </a:tr>
              <a:tr h="619648">
                <a:tc>
                  <a:txBody>
                    <a:bodyPr/>
                    <a:lstStyle/>
                    <a:p>
                      <a:pPr algn="ctr"/>
                      <a:r>
                        <a:rPr lang="en-US" sz="1000"/>
                        <a:t>Final Recommended</a:t>
                      </a:r>
                    </a:p>
                  </a:txBody>
                  <a:tcPr marL="68580" marR="68580" anchor="ctr"/>
                </a:tc>
                <a:tc>
                  <a:txBody>
                    <a:bodyPr/>
                    <a:lstStyle/>
                    <a:p>
                      <a:pPr algn="ctr"/>
                      <a:r>
                        <a:rPr lang="en-US" sz="1200"/>
                        <a:t>76</a:t>
                      </a:r>
                    </a:p>
                  </a:txBody>
                  <a:tcPr marL="68580" marR="68580" anchor="ctr"/>
                </a:tc>
                <a:tc>
                  <a:txBody>
                    <a:bodyPr/>
                    <a:lstStyle/>
                    <a:p>
                      <a:pPr algn="ctr"/>
                      <a:r>
                        <a:rPr lang="en-US" sz="1200"/>
                        <a:t>28</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5"/>
                  </a:ext>
                </a:extLst>
              </a:tr>
              <a:tr h="619648">
                <a:tc>
                  <a:txBody>
                    <a:bodyPr/>
                    <a:lstStyle/>
                    <a:p>
                      <a:pPr algn="ctr"/>
                      <a:r>
                        <a:rPr lang="en-US" sz="1000"/>
                        <a:t>Adv.</a:t>
                      </a:r>
                      <a:r>
                        <a:rPr lang="en-US" sz="1000" baseline="0"/>
                        <a:t> </a:t>
                      </a:r>
                      <a:r>
                        <a:rPr lang="en-US" sz="1000"/>
                        <a:t>Level III </a:t>
                      </a:r>
                    </a:p>
                  </a:txBody>
                  <a:tcPr marL="68580" marR="68580" anchor="ctr"/>
                </a:tc>
                <a:tc>
                  <a:txBody>
                    <a:bodyPr/>
                    <a:lstStyle/>
                    <a:p>
                      <a:pPr algn="ctr"/>
                      <a:r>
                        <a:rPr lang="en-US" sz="1200"/>
                        <a:t>87</a:t>
                      </a:r>
                    </a:p>
                  </a:txBody>
                  <a:tcPr marL="68580" marR="68580" anchor="ctr"/>
                </a:tc>
                <a:tc>
                  <a:txBody>
                    <a:bodyPr/>
                    <a:lstStyle/>
                    <a:p>
                      <a:pPr algn="ctr"/>
                      <a:r>
                        <a:rPr lang="en-US" sz="1200"/>
                        <a:t>11</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6"/>
                  </a:ext>
                </a:extLst>
              </a:tr>
            </a:tbl>
          </a:graphicData>
        </a:graphic>
      </p:graphicFrame>
      <p:grpSp>
        <p:nvGrpSpPr>
          <p:cNvPr id="5" name="Group 4"/>
          <p:cNvGrpSpPr/>
          <p:nvPr/>
        </p:nvGrpSpPr>
        <p:grpSpPr>
          <a:xfrm>
            <a:off x="1026598" y="11543"/>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03838" y="11543"/>
            <a:ext cx="933845" cy="941689"/>
          </a:xfrm>
          <a:prstGeom prst="rect">
            <a:avLst/>
          </a:prstGeom>
        </p:spPr>
      </p:pic>
      <p:sp>
        <p:nvSpPr>
          <p:cNvPr id="9" name="Rectangle 8"/>
          <p:cNvSpPr/>
          <p:nvPr/>
        </p:nvSpPr>
        <p:spPr>
          <a:xfrm>
            <a:off x="1026598" y="-835636"/>
            <a:ext cx="7861737" cy="646331"/>
          </a:xfrm>
          <a:prstGeom prst="rect">
            <a:avLst/>
          </a:prstGeom>
        </p:spPr>
        <p:txBody>
          <a:bodyPr wrap="square">
            <a:spAutoFit/>
          </a:bodyPr>
          <a:lstStyle/>
          <a:p>
            <a:pPr algn="ctr"/>
            <a:r>
              <a:rPr lang="en-US" b="1">
                <a:solidFill>
                  <a:schemeClr val="bg1"/>
                </a:solidFill>
                <a:latin typeface="Calibri" panose="020F0502020204030204" pitchFamily="34" charset="0"/>
              </a:rPr>
              <a:t>Pharr-San Juan-Alamo Independent School District </a:t>
            </a:r>
            <a:endParaRPr lang="en-US">
              <a:solidFill>
                <a:schemeClr val="bg1"/>
              </a:solidFill>
              <a:latin typeface="Calibri" panose="020F0502020204030204" pitchFamily="34" charset="0"/>
            </a:endParaRPr>
          </a:p>
          <a:p>
            <a:pPr algn="ctr"/>
            <a:r>
              <a:rPr lang="en-US" b="1">
                <a:solidFill>
                  <a:schemeClr val="bg1"/>
                </a:solidFill>
                <a:latin typeface="Calibri" panose="020F0502020204030204" pitchFamily="34" charset="0"/>
              </a:rPr>
              <a:t>2014-2015 Goals </a:t>
            </a:r>
            <a:endParaRPr lang="en-US">
              <a:solidFill>
                <a:schemeClr val="bg1"/>
              </a:solidFill>
            </a:endParaRPr>
          </a:p>
        </p:txBody>
      </p:sp>
      <p:sp>
        <p:nvSpPr>
          <p:cNvPr id="4" name="Rectangle 3"/>
          <p:cNvSpPr/>
          <p:nvPr/>
        </p:nvSpPr>
        <p:spPr>
          <a:xfrm>
            <a:off x="467638" y="6045886"/>
            <a:ext cx="10367376" cy="584775"/>
          </a:xfrm>
          <a:prstGeom prst="rect">
            <a:avLst/>
          </a:prstGeom>
        </p:spPr>
        <p:txBody>
          <a:bodyPr wrap="square">
            <a:spAutoFit/>
          </a:bodyPr>
          <a:lstStyle/>
          <a:p>
            <a:endParaRPr lang="en-US" sz="800"/>
          </a:p>
          <a:p>
            <a:endParaRPr lang="en-US" sz="800"/>
          </a:p>
          <a:p>
            <a:r>
              <a:rPr lang="en-US" sz="800"/>
              <a:t>charts do not reflect the State Accountability results because they include district data collected from all of the assessments that the state will use for the state accountability ratings in 2015-2016 (STAAR, STAAR A, STAAR ALT 2, STAAR L), including the mathematics 3-8, and all populations. During the 2014-2015 school year, the STAAR A, and STAAR Alt 2, as well as the mathematics 3-8 were excluded.</a:t>
            </a:r>
          </a:p>
        </p:txBody>
      </p:sp>
      <p:sp>
        <p:nvSpPr>
          <p:cNvPr id="11" name="Rectangle 10"/>
          <p:cNvSpPr/>
          <p:nvPr/>
        </p:nvSpPr>
        <p:spPr>
          <a:xfrm>
            <a:off x="1841528" y="6008916"/>
            <a:ext cx="453970" cy="215444"/>
          </a:xfrm>
          <a:prstGeom prst="rect">
            <a:avLst/>
          </a:prstGeom>
        </p:spPr>
        <p:txBody>
          <a:bodyPr wrap="none">
            <a:spAutoFit/>
          </a:bodyPr>
          <a:lstStyle/>
          <a:p>
            <a:r>
              <a:rPr lang="en-US" sz="800">
                <a:solidFill>
                  <a:prstClr val="black"/>
                </a:solidFill>
              </a:rPr>
              <a:t>These </a:t>
            </a:r>
            <a:endParaRPr lang="en-US"/>
          </a:p>
        </p:txBody>
      </p:sp>
      <p:sp>
        <p:nvSpPr>
          <p:cNvPr id="12" name="Slide Number Placeholder 11"/>
          <p:cNvSpPr>
            <a:spLocks noGrp="1"/>
          </p:cNvSpPr>
          <p:nvPr>
            <p:ph type="sldNum" sz="quarter" idx="12"/>
          </p:nvPr>
        </p:nvSpPr>
        <p:spPr/>
        <p:txBody>
          <a:bodyPr/>
          <a:lstStyle/>
          <a:p>
            <a:fld id="{236ED5DE-22B7-41E7-A943-79814E858A13}" type="slidenum">
              <a:rPr lang="en-US" smtClean="0"/>
              <a:t>42</a:t>
            </a:fld>
            <a:endParaRPr lang="en-US"/>
          </a:p>
        </p:txBody>
      </p:sp>
      <p:sp>
        <p:nvSpPr>
          <p:cNvPr id="10" name="Rectangle 9"/>
          <p:cNvSpPr/>
          <p:nvPr/>
        </p:nvSpPr>
        <p:spPr>
          <a:xfrm>
            <a:off x="2807838" y="51396"/>
            <a:ext cx="6096000" cy="584775"/>
          </a:xfrm>
          <a:prstGeom prst="rect">
            <a:avLst/>
          </a:prstGeom>
        </p:spPr>
        <p:txBody>
          <a:bodyPr>
            <a:spAutoFit/>
          </a:bodyPr>
          <a:lstStyle/>
          <a:p>
            <a:pPr algn="ctr"/>
            <a:r>
              <a:rPr lang="en-US" sz="3200" b="1" dirty="0">
                <a:solidFill>
                  <a:schemeClr val="bg1"/>
                </a:solidFill>
                <a:latin typeface="Calibri" panose="020F0502020204030204" pitchFamily="34" charset="0"/>
              </a:rPr>
              <a:t>2020-2021 Campus Goals </a:t>
            </a:r>
            <a:endParaRPr lang="en-US" sz="3200" dirty="0">
              <a:solidFill>
                <a:schemeClr val="bg1"/>
              </a:solidFill>
            </a:endParaRPr>
          </a:p>
        </p:txBody>
      </p:sp>
    </p:spTree>
    <p:extLst>
      <p:ext uri="{BB962C8B-B14F-4D97-AF65-F5344CB8AC3E}">
        <p14:creationId xmlns:p14="http://schemas.microsoft.com/office/powerpoint/2010/main" val="21821009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87555" y="1251957"/>
            <a:ext cx="2711986" cy="5003169"/>
          </a:xfrm>
        </p:spPr>
        <p:txBody>
          <a:bodyPr vert="horz" lIns="91440" tIns="45720" rIns="91440" bIns="45720" rtlCol="0" anchor="t">
            <a:normAutofit/>
          </a:bodyPr>
          <a:lstStyle/>
          <a:p>
            <a:pPr>
              <a:lnSpc>
                <a:spcPct val="150000"/>
              </a:lnSpc>
            </a:pPr>
            <a:r>
              <a:rPr lang="en-US" sz="1800" b="1">
                <a:solidFill>
                  <a:srgbClr val="000000"/>
                </a:solidFill>
                <a:latin typeface="Calibri"/>
                <a:cs typeface="Calibri"/>
              </a:rPr>
              <a:t>Goal Area 1 – Student Achievement </a:t>
            </a:r>
          </a:p>
          <a:p>
            <a:pPr>
              <a:lnSpc>
                <a:spcPct val="150000"/>
              </a:lnSpc>
            </a:pPr>
            <a:r>
              <a:rPr lang="en-US" sz="1200" b="1">
                <a:solidFill>
                  <a:srgbClr val="000000"/>
                </a:solidFill>
                <a:latin typeface="Calibri"/>
                <a:cs typeface="Calibri"/>
              </a:rPr>
              <a:t>Focus Area 1- Student Achievement, CCMR, Graduation Rate</a:t>
            </a:r>
            <a:endParaRPr lang="en-US"/>
          </a:p>
          <a:p>
            <a:pPr>
              <a:lnSpc>
                <a:spcPct val="150000"/>
              </a:lnSpc>
            </a:pPr>
            <a:r>
              <a:rPr lang="en-US" sz="1200" b="1">
                <a:solidFill>
                  <a:srgbClr val="000000"/>
                </a:solidFill>
                <a:latin typeface="Calibri"/>
                <a:cs typeface="Calibri"/>
              </a:rPr>
              <a:t>Focus Area 2- School Progress, Academic Growth, Relative Performance</a:t>
            </a:r>
          </a:p>
          <a:p>
            <a:pPr>
              <a:lnSpc>
                <a:spcPct val="150000"/>
              </a:lnSpc>
            </a:pPr>
            <a:r>
              <a:rPr lang="en-US" sz="1200" b="1">
                <a:solidFill>
                  <a:srgbClr val="000000"/>
                </a:solidFill>
                <a:latin typeface="Calibri"/>
                <a:cs typeface="Calibri"/>
              </a:rPr>
              <a:t>Focus Area 5- Technology</a:t>
            </a:r>
          </a:p>
          <a:p>
            <a:pPr>
              <a:lnSpc>
                <a:spcPct val="150000"/>
              </a:lnSpc>
            </a:pPr>
            <a:r>
              <a:rPr lang="en-US" sz="1200" b="1">
                <a:solidFill>
                  <a:srgbClr val="000000"/>
                </a:solidFill>
                <a:latin typeface="Calibri"/>
                <a:cs typeface="Calibri"/>
              </a:rPr>
              <a:t>Focus Area 6- Increase Learning Time</a:t>
            </a:r>
          </a:p>
          <a:p>
            <a:pPr marL="0" indent="0">
              <a:buNone/>
            </a:pPr>
            <a:endParaRPr lang="en-US"/>
          </a:p>
        </p:txBody>
      </p:sp>
      <p:grpSp>
        <p:nvGrpSpPr>
          <p:cNvPr id="5" name="Group 4"/>
          <p:cNvGrpSpPr/>
          <p:nvPr/>
        </p:nvGrpSpPr>
        <p:grpSpPr>
          <a:xfrm>
            <a:off x="1189311" y="254349"/>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sp>
        <p:nvSpPr>
          <p:cNvPr id="2" name="Slide Number Placeholder 1"/>
          <p:cNvSpPr>
            <a:spLocks noGrp="1"/>
          </p:cNvSpPr>
          <p:nvPr>
            <p:ph type="sldNum" sz="quarter" idx="12"/>
          </p:nvPr>
        </p:nvSpPr>
        <p:spPr/>
        <p:txBody>
          <a:bodyPr/>
          <a:lstStyle/>
          <a:p>
            <a:fld id="{236ED5DE-22B7-41E7-A943-79814E858A13}" type="slidenum">
              <a:rPr lang="en-US" smtClean="0"/>
              <a:t>43</a:t>
            </a:fld>
            <a:endParaRPr lang="en-US"/>
          </a:p>
        </p:txBody>
      </p:sp>
      <p:sp>
        <p:nvSpPr>
          <p:cNvPr id="8" name="Rectangle 7"/>
          <p:cNvSpPr/>
          <p:nvPr/>
        </p:nvSpPr>
        <p:spPr>
          <a:xfrm>
            <a:off x="3688862" y="269466"/>
            <a:ext cx="4003212" cy="584775"/>
          </a:xfrm>
          <a:prstGeom prst="rect">
            <a:avLst/>
          </a:prstGeom>
        </p:spPr>
        <p:txBody>
          <a:bodyPr wrap="none" lIns="91440" tIns="45720" rIns="91440" bIns="45720" anchor="t">
            <a:spAutoFit/>
          </a:bodyPr>
          <a:lstStyle/>
          <a:p>
            <a:pPr algn="ctr"/>
            <a:r>
              <a:rPr lang="en-US" sz="3200" b="1">
                <a:solidFill>
                  <a:schemeClr val="bg1"/>
                </a:solidFill>
                <a:latin typeface="Calibri"/>
                <a:cs typeface="Calibri"/>
              </a:rPr>
              <a:t>2020-2021 Goal Areas </a:t>
            </a:r>
            <a:endParaRPr lang="en-US" sz="3200">
              <a:solidFill>
                <a:schemeClr val="bg1"/>
              </a:solidFill>
            </a:endParaRPr>
          </a:p>
        </p:txBody>
      </p:sp>
      <p:sp>
        <p:nvSpPr>
          <p:cNvPr id="3" name="Content Placeholder 3">
            <a:extLst>
              <a:ext uri="{FF2B5EF4-FFF2-40B4-BE49-F238E27FC236}">
                <a16:creationId xmlns:a16="http://schemas.microsoft.com/office/drawing/2014/main" id="{7742BB26-D193-46B7-8225-7FC0BEBD456B}"/>
              </a:ext>
            </a:extLst>
          </p:cNvPr>
          <p:cNvSpPr txBox="1">
            <a:spLocks/>
          </p:cNvSpPr>
          <p:nvPr/>
        </p:nvSpPr>
        <p:spPr>
          <a:xfrm>
            <a:off x="2947280" y="1248285"/>
            <a:ext cx="2748709" cy="50031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1">
                <a:solidFill>
                  <a:srgbClr val="000000"/>
                </a:solidFill>
                <a:latin typeface="Calibri"/>
                <a:cs typeface="Calibri"/>
              </a:rPr>
              <a:t>Goal Area 2 – Closing Gaps </a:t>
            </a:r>
          </a:p>
          <a:p>
            <a:pPr>
              <a:lnSpc>
                <a:spcPct val="150000"/>
              </a:lnSpc>
            </a:pPr>
            <a:r>
              <a:rPr lang="en-US" sz="1200" b="1">
                <a:solidFill>
                  <a:srgbClr val="000000"/>
                </a:solidFill>
                <a:latin typeface="Calibri"/>
                <a:cs typeface="Calibri"/>
              </a:rPr>
              <a:t>Focus Area 1- Student Achievement, CCMR, Graduation Rate</a:t>
            </a:r>
            <a:endParaRPr lang="en-US"/>
          </a:p>
          <a:p>
            <a:pPr>
              <a:lnSpc>
                <a:spcPct val="150000"/>
              </a:lnSpc>
            </a:pPr>
            <a:r>
              <a:rPr lang="en-US" sz="1200" b="1">
                <a:solidFill>
                  <a:srgbClr val="000000"/>
                </a:solidFill>
                <a:latin typeface="Calibri"/>
                <a:cs typeface="Calibri"/>
              </a:rPr>
              <a:t>Focus Area 3- Closing Achievement Gaps</a:t>
            </a:r>
          </a:p>
          <a:p>
            <a:pPr>
              <a:lnSpc>
                <a:spcPct val="150000"/>
              </a:lnSpc>
            </a:pPr>
            <a:r>
              <a:rPr lang="en-US" sz="1200" b="1">
                <a:solidFill>
                  <a:srgbClr val="000000"/>
                </a:solidFill>
                <a:latin typeface="Calibri"/>
                <a:cs typeface="Calibri"/>
              </a:rPr>
              <a:t>Focus Area 5- Technology</a:t>
            </a:r>
          </a:p>
          <a:p>
            <a:pPr>
              <a:lnSpc>
                <a:spcPct val="150000"/>
              </a:lnSpc>
            </a:pPr>
            <a:r>
              <a:rPr lang="en-US" sz="1200" b="1">
                <a:solidFill>
                  <a:srgbClr val="000000"/>
                </a:solidFill>
                <a:latin typeface="Calibri"/>
                <a:cs typeface="Calibri"/>
              </a:rPr>
              <a:t>Focus Area 6- Increase Learning Time</a:t>
            </a:r>
          </a:p>
          <a:p>
            <a:pPr marL="0" indent="0" fontAlgn="t">
              <a:buNone/>
            </a:pPr>
            <a:endParaRPr lang="en-US"/>
          </a:p>
          <a:p>
            <a:pPr marL="0" indent="0">
              <a:buFont typeface="Arial" panose="020B0604020202020204" pitchFamily="34" charset="0"/>
              <a:buNone/>
            </a:pPr>
            <a:endParaRPr lang="en-US"/>
          </a:p>
        </p:txBody>
      </p:sp>
      <p:sp>
        <p:nvSpPr>
          <p:cNvPr id="11" name="Content Placeholder 3">
            <a:extLst>
              <a:ext uri="{FF2B5EF4-FFF2-40B4-BE49-F238E27FC236}">
                <a16:creationId xmlns:a16="http://schemas.microsoft.com/office/drawing/2014/main" id="{CFBA46E2-F797-49F3-A321-C5152049EA68}"/>
              </a:ext>
            </a:extLst>
          </p:cNvPr>
          <p:cNvSpPr txBox="1">
            <a:spLocks/>
          </p:cNvSpPr>
          <p:nvPr/>
        </p:nvSpPr>
        <p:spPr>
          <a:xfrm>
            <a:off x="5931015" y="1248284"/>
            <a:ext cx="2711986" cy="50031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1">
                <a:solidFill>
                  <a:srgbClr val="000000"/>
                </a:solidFill>
                <a:latin typeface="Calibri"/>
                <a:cs typeface="Calibri"/>
              </a:rPr>
              <a:t>Goal Area 3 – Improve Safety, Public Support, Culture and Climate</a:t>
            </a:r>
          </a:p>
          <a:p>
            <a:pPr>
              <a:lnSpc>
                <a:spcPct val="150000"/>
              </a:lnSpc>
            </a:pPr>
            <a:r>
              <a:rPr lang="en-US" sz="1200" b="1">
                <a:solidFill>
                  <a:srgbClr val="000000"/>
                </a:solidFill>
                <a:latin typeface="Calibri"/>
                <a:cs typeface="Calibri"/>
              </a:rPr>
              <a:t>Focus Area 4- Family and Community Involvement</a:t>
            </a:r>
          </a:p>
          <a:p>
            <a:pPr>
              <a:lnSpc>
                <a:spcPct val="150000"/>
              </a:lnSpc>
            </a:pPr>
            <a:r>
              <a:rPr lang="en-US" sz="1200" b="1">
                <a:solidFill>
                  <a:srgbClr val="000000"/>
                </a:solidFill>
                <a:latin typeface="Calibri"/>
                <a:cs typeface="Calibri"/>
              </a:rPr>
              <a:t>Focus Area 7- School Culture and Climate</a:t>
            </a:r>
          </a:p>
          <a:p>
            <a:pPr marL="0" indent="0" fontAlgn="t">
              <a:buNone/>
            </a:pPr>
            <a:endParaRPr lang="en-US"/>
          </a:p>
          <a:p>
            <a:pPr marL="0" indent="0">
              <a:buFont typeface="Arial" panose="020B0604020202020204" pitchFamily="34" charset="0"/>
              <a:buNone/>
            </a:pPr>
            <a:endParaRPr lang="en-US"/>
          </a:p>
        </p:txBody>
      </p:sp>
      <p:sp>
        <p:nvSpPr>
          <p:cNvPr id="12" name="Content Placeholder 3">
            <a:extLst>
              <a:ext uri="{FF2B5EF4-FFF2-40B4-BE49-F238E27FC236}">
                <a16:creationId xmlns:a16="http://schemas.microsoft.com/office/drawing/2014/main" id="{1CD8E7B7-8359-4894-82DA-FDFF68B7B2F8}"/>
              </a:ext>
            </a:extLst>
          </p:cNvPr>
          <p:cNvSpPr txBox="1">
            <a:spLocks/>
          </p:cNvSpPr>
          <p:nvPr/>
        </p:nvSpPr>
        <p:spPr>
          <a:xfrm>
            <a:off x="8878026" y="1193199"/>
            <a:ext cx="2711986" cy="50031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1">
                <a:solidFill>
                  <a:srgbClr val="000000"/>
                </a:solidFill>
                <a:latin typeface="Calibri"/>
                <a:cs typeface="Calibri"/>
              </a:rPr>
              <a:t>Goal Area 4 – Increase Staff Qualiaty, Recruitment and Retention </a:t>
            </a:r>
          </a:p>
          <a:p>
            <a:pPr>
              <a:lnSpc>
                <a:spcPct val="150000"/>
              </a:lnSpc>
            </a:pPr>
            <a:r>
              <a:rPr lang="en-US" sz="1200" b="1">
                <a:solidFill>
                  <a:srgbClr val="000000"/>
                </a:solidFill>
                <a:latin typeface="Calibri"/>
                <a:cs typeface="Calibri"/>
              </a:rPr>
              <a:t>Focus Area 6- Increase Learning Time</a:t>
            </a:r>
          </a:p>
          <a:p>
            <a:pPr>
              <a:lnSpc>
                <a:spcPct val="150000"/>
              </a:lnSpc>
            </a:pPr>
            <a:r>
              <a:rPr lang="en-US" sz="1200" b="1">
                <a:solidFill>
                  <a:srgbClr val="000000"/>
                </a:solidFill>
                <a:latin typeface="Calibri"/>
                <a:cs typeface="Calibri"/>
              </a:rPr>
              <a:t>Focus Area 8- Staff Quality, Recruitment and Retention</a:t>
            </a:r>
          </a:p>
          <a:p>
            <a:pPr marL="0" indent="0" fontAlgn="t">
              <a:buFont typeface="Arial" panose="020B0604020202020204" pitchFamily="34" charset="0"/>
              <a:buNone/>
            </a:pPr>
            <a:endParaRPr lang="en-US"/>
          </a:p>
          <a:p>
            <a:pPr marL="0" indent="0">
              <a:buFont typeface="Arial" panose="020B0604020202020204" pitchFamily="34" charset="0"/>
              <a:buNone/>
            </a:pPr>
            <a:endParaRPr lang="en-US"/>
          </a:p>
        </p:txBody>
      </p:sp>
    </p:spTree>
    <p:extLst>
      <p:ext uri="{BB962C8B-B14F-4D97-AF65-F5344CB8AC3E}">
        <p14:creationId xmlns:p14="http://schemas.microsoft.com/office/powerpoint/2010/main" val="1091296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4BCF3C5-D07D-4D3F-B382-F051166EE733}"/>
              </a:ext>
            </a:extLst>
          </p:cNvPr>
          <p:cNvGraphicFramePr>
            <a:graphicFrameLocks noGrp="1"/>
          </p:cNvGraphicFramePr>
          <p:nvPr/>
        </p:nvGraphicFramePr>
        <p:xfrm>
          <a:off x="0" y="1"/>
          <a:ext cx="12192000" cy="6858000"/>
        </p:xfrm>
        <a:graphic>
          <a:graphicData uri="http://schemas.openxmlformats.org/drawingml/2006/table">
            <a:tbl>
              <a:tblPr firstRow="1" firstCol="1" bandRow="1"/>
              <a:tblGrid>
                <a:gridCol w="1783188">
                  <a:extLst>
                    <a:ext uri="{9D8B030D-6E8A-4147-A177-3AD203B41FA5}">
                      <a16:colId xmlns:a16="http://schemas.microsoft.com/office/drawing/2014/main" val="3391028988"/>
                    </a:ext>
                  </a:extLst>
                </a:gridCol>
                <a:gridCol w="1458900">
                  <a:extLst>
                    <a:ext uri="{9D8B030D-6E8A-4147-A177-3AD203B41FA5}">
                      <a16:colId xmlns:a16="http://schemas.microsoft.com/office/drawing/2014/main" val="3442946464"/>
                    </a:ext>
                  </a:extLst>
                </a:gridCol>
                <a:gridCol w="1414422">
                  <a:extLst>
                    <a:ext uri="{9D8B030D-6E8A-4147-A177-3AD203B41FA5}">
                      <a16:colId xmlns:a16="http://schemas.microsoft.com/office/drawing/2014/main" val="829534161"/>
                    </a:ext>
                  </a:extLst>
                </a:gridCol>
                <a:gridCol w="870972">
                  <a:extLst>
                    <a:ext uri="{9D8B030D-6E8A-4147-A177-3AD203B41FA5}">
                      <a16:colId xmlns:a16="http://schemas.microsoft.com/office/drawing/2014/main" val="3646157287"/>
                    </a:ext>
                  </a:extLst>
                </a:gridCol>
                <a:gridCol w="1844651">
                  <a:extLst>
                    <a:ext uri="{9D8B030D-6E8A-4147-A177-3AD203B41FA5}">
                      <a16:colId xmlns:a16="http://schemas.microsoft.com/office/drawing/2014/main" val="4268317151"/>
                    </a:ext>
                  </a:extLst>
                </a:gridCol>
                <a:gridCol w="1551900">
                  <a:extLst>
                    <a:ext uri="{9D8B030D-6E8A-4147-A177-3AD203B41FA5}">
                      <a16:colId xmlns:a16="http://schemas.microsoft.com/office/drawing/2014/main" val="1415067699"/>
                    </a:ext>
                  </a:extLst>
                </a:gridCol>
                <a:gridCol w="1475882">
                  <a:extLst>
                    <a:ext uri="{9D8B030D-6E8A-4147-A177-3AD203B41FA5}">
                      <a16:colId xmlns:a16="http://schemas.microsoft.com/office/drawing/2014/main" val="2492237093"/>
                    </a:ext>
                  </a:extLst>
                </a:gridCol>
                <a:gridCol w="1792085">
                  <a:extLst>
                    <a:ext uri="{9D8B030D-6E8A-4147-A177-3AD203B41FA5}">
                      <a16:colId xmlns:a16="http://schemas.microsoft.com/office/drawing/2014/main" val="2420352572"/>
                    </a:ext>
                  </a:extLst>
                </a:gridCol>
              </a:tblGrid>
              <a:tr h="139322">
                <a:tc>
                  <a:txBody>
                    <a:bodyPr/>
                    <a:lstStyle/>
                    <a:p>
                      <a:pPr marL="0" marR="0" algn="l">
                        <a:lnSpc>
                          <a:spcPct val="107000"/>
                        </a:lnSpc>
                        <a:spcBef>
                          <a:spcPts val="0"/>
                        </a:spcBef>
                        <a:spcAft>
                          <a:spcPts val="0"/>
                        </a:spcAft>
                      </a:pPr>
                      <a:r>
                        <a:rPr lang="en-US" sz="8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 Achievement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72570290"/>
                  </a:ext>
                </a:extLst>
              </a:tr>
              <a:tr h="139322">
                <a:tc>
                  <a:txBody>
                    <a:bodyPr/>
                    <a:lstStyle/>
                    <a:p>
                      <a:pPr marL="0" marR="0" algn="l">
                        <a:lnSpc>
                          <a:spcPct val="107000"/>
                        </a:lnSpc>
                        <a:spcBef>
                          <a:spcPts val="0"/>
                        </a:spcBef>
                        <a:spcAft>
                          <a:spcPts val="0"/>
                        </a:spcAft>
                      </a:pPr>
                      <a:r>
                        <a:rPr lang="en-US" sz="8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1: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who perform at meets grade level or above on STAAR Reading will increase by four percentage points by June 2021.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91730650"/>
                  </a:ext>
                </a:extLst>
              </a:tr>
              <a:tr h="225960">
                <a:tc>
                  <a:txBody>
                    <a:bodyPr/>
                    <a:lstStyle/>
                    <a:p>
                      <a:pPr marL="0" marR="0" algn="l">
                        <a:lnSpc>
                          <a:spcPct val="107000"/>
                        </a:lnSpc>
                        <a:spcBef>
                          <a:spcPts val="0"/>
                        </a:spcBef>
                        <a:spcAft>
                          <a:spcPts val="0"/>
                        </a:spcAft>
                      </a:pPr>
                      <a:r>
                        <a:rPr lang="en-US" sz="8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1: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reading 3-5 will increase from 54% to 58% by having access to a standards-aligned guaranteed and viable curriculum.</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344267"/>
                  </a:ext>
                </a:extLst>
              </a:tr>
              <a:tr h="225960">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85971539"/>
                  </a:ext>
                </a:extLst>
              </a:tr>
              <a:tr h="1305671">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Curriculum writing initiatives with virtual and in-person learning for ELAR/SLAR based on need's assessment using data and trends will be executed.</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Executive Officers</a:t>
                      </a:r>
                      <a:b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Content Coordinators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ts val="12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ts val="12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Homeroom teachers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TEKS resources </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Templates</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Calendar</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local student data</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June 2020 – Aug. 2021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documents</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Lesson plans</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Collaborative Learning Leader [CLL] agendas</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Walkthrough documents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Achievement gains on the STAAR</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Teacher retention</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TELPAS</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Results Driven Accountability Report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Formative assessments </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Benchmarks [BMs]</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TELPAS</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Results Driven Accountability </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Learning  Objectives [SLOs] Pre/Post Test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III</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Special Ed. &amp; Bilingual Funds</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Migrant Funds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9410806"/>
                  </a:ext>
                </a:extLst>
              </a:tr>
              <a:tr h="139322">
                <a:tc gridSpan="8">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1891933"/>
                  </a:ext>
                </a:extLst>
              </a:tr>
              <a:tr h="139322">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 Writing instruction will be provided for all students in grades PK – 5</a:t>
                      </a:r>
                      <a:r>
                        <a:rPr lang="en-US" sz="850"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850">
                          <a:effectLst/>
                          <a:latin typeface="Calibri" panose="020F0502020204030204" pitchFamily="34" charset="0"/>
                          <a:ea typeface="Calibri" panose="020F0502020204030204" pitchFamily="34" charset="0"/>
                          <a:cs typeface="Times New Roman" panose="02020603050405020304" pitchFamily="18" charset="0"/>
                        </a:rPr>
                        <a:t> grade. </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2985009"/>
                  </a:ext>
                </a:extLst>
              </a:tr>
              <a:tr h="139322">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Calibri" panose="020F0502020204030204" pitchFamily="34" charset="0"/>
                        </a:rPr>
                        <a:t>2) Depth of Knowledge (DOK) questions will be updated for each literary selection (all genres) during curriculum development sessions.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68554719"/>
                  </a:ext>
                </a:extLst>
              </a:tr>
              <a:tr h="225960">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3) Integrate technology into the curriculum to provide virtual and in-person learning with the use of the following platforms: Google Classroom, Istation, MyOn, Newsela, Accelerated Reader, Learning Ally, and  MackinVia.</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8016873"/>
                  </a:ext>
                </a:extLst>
              </a:tr>
              <a:tr h="225960">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852982162"/>
                  </a:ext>
                </a:extLst>
              </a:tr>
              <a:tr h="1014084">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Leadership Team will monitor the implementation of the​ curriculum through teamed-up intentional walkthroughs (virtual and in-person).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CLL</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Content Coordinators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Walkthrough Portal</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Pacing Guides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 Reminders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Schedules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Sep. 2020–</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May 2021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Walk-through documentation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BM1 and BM2 scores show increases in student achievement and student performance growth                            Teacher implementation of feedback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TRPI/Tejas Lee</a:t>
                      </a:r>
                    </a:p>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Circle</a:t>
                      </a:r>
                    </a:p>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DRA</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STAAR/TELPAS</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STAR test from AR</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 II, III, IV</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Bilingual Funds</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Comp.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4024733"/>
                  </a:ext>
                </a:extLst>
              </a:tr>
              <a:tr h="139322">
                <a:tc gridSpan="8">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0863481"/>
                  </a:ext>
                </a:extLst>
              </a:tr>
              <a:tr h="139322">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Calibri" panose="020F0502020204030204" pitchFamily="34" charset="0"/>
                        </a:rPr>
                        <a:t>1) Observe and provide feedback to teachers on effective and rigorous instructional reading strategies.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10695761"/>
                  </a:ext>
                </a:extLst>
              </a:tr>
              <a:tr h="139322">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Calibri" panose="020F0502020204030204" pitchFamily="34" charset="0"/>
                        </a:rPr>
                        <a:t>2) Ensure appropriate pacing of the curriculum based on the timelines.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2790649"/>
                  </a:ext>
                </a:extLst>
              </a:tr>
              <a:tr h="139322">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3) Team Walks, with Principal and AP will be scheduled monthly in order to calibrate and provide growth opportunities for campus administrators. </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2471465"/>
                  </a:ext>
                </a:extLst>
              </a:tr>
              <a:tr h="225960">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598811554"/>
                  </a:ext>
                </a:extLst>
              </a:tr>
              <a:tr h="1597259">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Ongoing support for the implementation of the ELAR/SLAR curriculum through CLCs.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CLL</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TXCEE support staff</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Training Material</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Training Agenda</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District Curriculum, Pacing guide, Year- at- a- Glance, Weekly Lessons</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Local Data</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Forde Ferier WB</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Mentoring Minds WB</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 Master WB</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Leveled Readers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Trade books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Sep. 2020-</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Aug. 2021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Agendas and sign-in sheets</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Collaborative Learning Communities Meetings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BM1 and BM2 scores show increases in student achievement and student performance growth</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 performance of students at Meets &amp; Master performance level on STAAR/EOC</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TRPI/</a:t>
                      </a:r>
                      <a:r>
                        <a:rPr lang="en-US" sz="850" err="1">
                          <a:effectLst/>
                          <a:latin typeface="Calibri" panose="020F0502020204030204" pitchFamily="34" charset="0"/>
                          <a:ea typeface="Calibri" panose="020F0502020204030204" pitchFamily="34" charset="0"/>
                          <a:cs typeface="Times New Roman" panose="02020603050405020304" pitchFamily="18" charset="0"/>
                        </a:rPr>
                        <a:t>Tejas</a:t>
                      </a:r>
                      <a:r>
                        <a:rPr lang="en-US" sz="850">
                          <a:effectLst/>
                          <a:latin typeface="Calibri" panose="020F0502020204030204" pitchFamily="34" charset="0"/>
                          <a:ea typeface="Calibri" panose="020F0502020204030204" pitchFamily="34" charset="0"/>
                          <a:cs typeface="Times New Roman" panose="02020603050405020304" pitchFamily="18" charset="0"/>
                        </a:rPr>
                        <a:t> Lee</a:t>
                      </a:r>
                    </a:p>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Circle</a:t>
                      </a:r>
                    </a:p>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DRA</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50">
                          <a:effectLst/>
                          <a:latin typeface="Calibri" panose="020F0502020204030204" pitchFamily="34" charset="0"/>
                          <a:ea typeface="Calibri" panose="020F0502020204030204" pitchFamily="34" charset="0"/>
                          <a:cs typeface="Times New Roman" panose="02020603050405020304" pitchFamily="18" charset="0"/>
                        </a:rPr>
                      </a:br>
                      <a:r>
                        <a:rPr lang="en-US" sz="8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 II, III, IV</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Bilingual Funds</a:t>
                      </a:r>
                      <a:b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Comp. </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656130"/>
                  </a:ext>
                </a:extLst>
              </a:tr>
              <a:tr h="139322">
                <a:tc gridSpan="8">
                  <a:txBody>
                    <a:bodyPr/>
                    <a:lstStyle/>
                    <a:p>
                      <a:pPr marL="0" marR="0" algn="ctr">
                        <a:lnSpc>
                          <a:spcPct val="107000"/>
                        </a:lnSpc>
                        <a:spcBef>
                          <a:spcPts val="0"/>
                        </a:spcBef>
                        <a:spcAft>
                          <a:spcPts val="0"/>
                        </a:spcAft>
                      </a:pPr>
                      <a:r>
                        <a:rPr lang="en-US" sz="8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3704907"/>
                  </a:ext>
                </a:extLst>
              </a:tr>
              <a:tr h="139322">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Calibri" panose="020F0502020204030204" pitchFamily="34" charset="0"/>
                        </a:rPr>
                        <a:t>1) Teachers will be provided support in the implementation of writing across all subjects.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443049"/>
                  </a:ext>
                </a:extLst>
              </a:tr>
              <a:tr h="139322">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Calibri" panose="020F0502020204030204" pitchFamily="34" charset="0"/>
                        </a:rPr>
                        <a:t>2) Support technology integration within the ELAR/ SLAR curriculum in order to enhance the virtual learning lessons.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27106364"/>
                  </a:ext>
                </a:extLst>
              </a:tr>
              <a:tr h="139322">
                <a:tc gridSpan="8">
                  <a:txBody>
                    <a:bodyPr/>
                    <a:lstStyle/>
                    <a:p>
                      <a:pPr marL="0" marR="0" algn="l">
                        <a:lnSpc>
                          <a:spcPct val="107000"/>
                        </a:lnSpc>
                        <a:spcBef>
                          <a:spcPts val="0"/>
                        </a:spcBef>
                        <a:spcAft>
                          <a:spcPts val="0"/>
                        </a:spcAft>
                      </a:pPr>
                      <a:r>
                        <a:rPr lang="en-US" sz="850">
                          <a:effectLst/>
                          <a:latin typeface="Calibri" panose="020F0502020204030204" pitchFamily="34" charset="0"/>
                          <a:ea typeface="Calibri" panose="020F0502020204030204" pitchFamily="34" charset="0"/>
                          <a:cs typeface="Calibri" panose="020F0502020204030204" pitchFamily="34" charset="0"/>
                        </a:rPr>
                        <a:t>3) CLLs will allow for math lesson planning during CLCs in order to create consistency among the reading classes being taught.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3324508"/>
                  </a:ext>
                </a:extLst>
              </a:tr>
            </a:tbl>
          </a:graphicData>
        </a:graphic>
      </p:graphicFrame>
    </p:spTree>
    <p:extLst>
      <p:ext uri="{BB962C8B-B14F-4D97-AF65-F5344CB8AC3E}">
        <p14:creationId xmlns:p14="http://schemas.microsoft.com/office/powerpoint/2010/main" val="40226355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35B9685-0993-40A7-B45A-088F3D340F3F}"/>
              </a:ext>
            </a:extLst>
          </p:cNvPr>
          <p:cNvGraphicFramePr>
            <a:graphicFrameLocks noGrp="1"/>
          </p:cNvGraphicFramePr>
          <p:nvPr>
            <p:extLst>
              <p:ext uri="{D42A27DB-BD31-4B8C-83A1-F6EECF244321}">
                <p14:modId xmlns:p14="http://schemas.microsoft.com/office/powerpoint/2010/main" val="1549324301"/>
              </p:ext>
            </p:extLst>
          </p:nvPr>
        </p:nvGraphicFramePr>
        <p:xfrm>
          <a:off x="0" y="1"/>
          <a:ext cx="12191999" cy="6884251"/>
        </p:xfrm>
        <a:graphic>
          <a:graphicData uri="http://schemas.openxmlformats.org/drawingml/2006/table">
            <a:tbl>
              <a:tblPr firstRow="1" firstCol="1" bandRow="1"/>
              <a:tblGrid>
                <a:gridCol w="1790467">
                  <a:extLst>
                    <a:ext uri="{9D8B030D-6E8A-4147-A177-3AD203B41FA5}">
                      <a16:colId xmlns:a16="http://schemas.microsoft.com/office/drawing/2014/main" val="261211328"/>
                    </a:ext>
                  </a:extLst>
                </a:gridCol>
                <a:gridCol w="1458092">
                  <a:extLst>
                    <a:ext uri="{9D8B030D-6E8A-4147-A177-3AD203B41FA5}">
                      <a16:colId xmlns:a16="http://schemas.microsoft.com/office/drawing/2014/main" val="3599991549"/>
                    </a:ext>
                  </a:extLst>
                </a:gridCol>
                <a:gridCol w="1414419">
                  <a:extLst>
                    <a:ext uri="{9D8B030D-6E8A-4147-A177-3AD203B41FA5}">
                      <a16:colId xmlns:a16="http://schemas.microsoft.com/office/drawing/2014/main" val="2142288163"/>
                    </a:ext>
                  </a:extLst>
                </a:gridCol>
                <a:gridCol w="870974">
                  <a:extLst>
                    <a:ext uri="{9D8B030D-6E8A-4147-A177-3AD203B41FA5}">
                      <a16:colId xmlns:a16="http://schemas.microsoft.com/office/drawing/2014/main" val="2322551027"/>
                    </a:ext>
                  </a:extLst>
                </a:gridCol>
                <a:gridCol w="1844649">
                  <a:extLst>
                    <a:ext uri="{9D8B030D-6E8A-4147-A177-3AD203B41FA5}">
                      <a16:colId xmlns:a16="http://schemas.microsoft.com/office/drawing/2014/main" val="2086733514"/>
                    </a:ext>
                  </a:extLst>
                </a:gridCol>
                <a:gridCol w="1546239">
                  <a:extLst>
                    <a:ext uri="{9D8B030D-6E8A-4147-A177-3AD203B41FA5}">
                      <a16:colId xmlns:a16="http://schemas.microsoft.com/office/drawing/2014/main" val="95964061"/>
                    </a:ext>
                  </a:extLst>
                </a:gridCol>
                <a:gridCol w="1475883">
                  <a:extLst>
                    <a:ext uri="{9D8B030D-6E8A-4147-A177-3AD203B41FA5}">
                      <a16:colId xmlns:a16="http://schemas.microsoft.com/office/drawing/2014/main" val="660812249"/>
                    </a:ext>
                  </a:extLst>
                </a:gridCol>
                <a:gridCol w="1791276">
                  <a:extLst>
                    <a:ext uri="{9D8B030D-6E8A-4147-A177-3AD203B41FA5}">
                      <a16:colId xmlns:a16="http://schemas.microsoft.com/office/drawing/2014/main" val="1321576686"/>
                    </a:ext>
                  </a:extLst>
                </a:gridCol>
              </a:tblGrid>
              <a:tr h="138962">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 Achievement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07439379"/>
                  </a:ext>
                </a:extLst>
              </a:tr>
              <a:tr h="138962">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who perform at meets grade level or above on STAAR Reading will increase by four percentage points by 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018884"/>
                  </a:ext>
                </a:extLst>
              </a:tr>
              <a:tr h="138962">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2: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reading 3-5 will increase from 54% to 58% through data-driven instruction.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49457080"/>
                  </a:ext>
                </a:extLst>
              </a:tr>
              <a:tr h="220631">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241119527"/>
                  </a:ext>
                </a:extLst>
              </a:tr>
              <a:tr h="1334821">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Testing calendar will be created to provide campus-wide alignment of assessments and progress monitoring</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Assessment Director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Executive Officers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Content Coordinators </a:t>
                      </a: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CLL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Grade Level Leaders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Assessment calendar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Instructional timelines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Assessed curriculum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based progress monitoring</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Sep. 2020 – Aug.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Completed testing calendars and timelines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Agendas and sign in sheets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Completed assessment progress monitoring recording sheets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 on the  STAAR, Domain III, TELPAS, Results Driven Accountability Report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Progress on Monitoring sheets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Formative assessments </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CBAs, Benchmarks [BMs]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TELPAS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Results Driven Accountability (RDA)</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Learning  Objectives [SLOs] Pre/Post Test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II, III</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Special Education &amp; Bilingual Funds,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Migrant Funds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2649580"/>
                  </a:ext>
                </a:extLst>
              </a:tr>
              <a:tr h="138962">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7299127"/>
                  </a:ext>
                </a:extLst>
              </a:tr>
              <a:tr h="138962">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Aligned CBAs and district Benchmarks will be administered campus-wide to monitor student progress in the curriculum.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6528535"/>
                  </a:ext>
                </a:extLst>
              </a:tr>
              <a:tr h="138962">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2) Utilize DMAC reports (ie. Distractor analysis, item analysis, SE tutorials, quintile charts etc.,) to identify areas of concern in order to prescribe appropriate resources for intervention.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53222093"/>
                  </a:ext>
                </a:extLst>
              </a:tr>
              <a:tr h="138962">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Utilize DMAC TAG/stem questions to create spiral reviews based on areas of concerns to ensure progress from BM1 to BM 2 and from previous year to current year STAAR.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35898713"/>
                  </a:ext>
                </a:extLst>
              </a:tr>
              <a:tr h="233919">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24642254"/>
                  </a:ext>
                </a:extLst>
              </a:tr>
              <a:tr h="1302296">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Grade Level Performance Review sessions will be held to each grade level within 48 hours following the district level CBA or Benchmark.</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                          Campus Leadership Grade level Team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 and DMAC data reports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Action Plans and timelines\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Tutorial Curriculum and Tutorial Student lists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Plan for each student group</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Lead4ward trainings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Oct. 2020</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Nov. 2020</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Jan. 2021</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Feb. 2021</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Mar.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Progress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Profiles, DMAC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Campus Data</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Grade Level Data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Teacher Data</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Student Data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achievement gains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Closing achievement gaps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 in the percent of students at the Meets and Masters levels on STAAR/EOC</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 in student progress made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Benchmarks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Progress Monitoring</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TPRI/TEJAS LEE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II, III</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Compensatory Funds,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Migrant Funds,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Bilingual Funds,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Funds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3233862"/>
                  </a:ext>
                </a:extLst>
              </a:tr>
              <a:tr h="138962">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687526"/>
                  </a:ext>
                </a:extLst>
              </a:tr>
              <a:tr h="138962">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1) Closely monitor and intervene when students are not reading on grade level by the end of 2nd grade (fluency, comprehension).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42599783"/>
                  </a:ext>
                </a:extLst>
              </a:tr>
              <a:tr h="284378">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Following each CBA or Benchmark, the campus admin team will analyze grade level data and develop action plans, including tutorials, that target areas of concern for all student groups and sub-groups scheduled after-school, Saturday or through enrichment periods.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831282"/>
                  </a:ext>
                </a:extLst>
              </a:tr>
              <a:tr h="138962">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3) Schedule academic meetings with parents following district benchmarks to inform them of students' results, progress and available interventions.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1971959"/>
                  </a:ext>
                </a:extLst>
              </a:tr>
              <a:tr h="138962">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 Teachers will identify students in each phase of accountability following each CBA and Benchmark using DMAC reports to form tutorial groups for the Master's Level on the STAAR assessment.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6513706"/>
                  </a:ext>
                </a:extLst>
              </a:tr>
              <a:tr h="247097">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114157482"/>
                  </a:ext>
                </a:extLst>
              </a:tr>
              <a:tr h="1011463">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Review Sessions will be held to review CBA and Benchmark data with grade level leaders identify areas of concern in order to plan next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CLL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Grade Level Leader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District and Campus Benchmark Data Reports</a:t>
                      </a:r>
                      <a:br>
                        <a:rPr lang="en-US" sz="800" dirty="0">
                          <a:effectLst/>
                          <a:latin typeface="Calibri" panose="020F0502020204030204" pitchFamily="34" charset="0"/>
                          <a:ea typeface="Calibri" panose="020F0502020204030204" pitchFamily="34" charset="0"/>
                          <a:cs typeface="Times New Roman" panose="02020603050405020304" pitchFamily="18" charset="0"/>
                        </a:rPr>
                      </a:b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Plan for Interventions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Tutoring Calendar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Trade books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 Created Material</a:t>
                      </a:r>
                    </a:p>
                    <a:p>
                      <a:pPr marL="0" marR="0" algn="l">
                        <a:lnSpc>
                          <a:spcPct val="107000"/>
                        </a:lnSpc>
                        <a:spcBef>
                          <a:spcPts val="0"/>
                        </a:spcBef>
                        <a:spcAft>
                          <a:spcPts val="0"/>
                        </a:spcAft>
                      </a:pPr>
                      <a:r>
                        <a:rPr lang="en-US" sz="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MyOn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Oct. 2020</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Nov. 2020</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Jan. 2021</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Feb. 2021</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Mar.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Agendas and sign-in sheets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Data Analysis documents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Review documents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Tutoring Calendar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BM1 and BM2 scores</a:t>
                      </a:r>
                      <a:b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achievement gains</a:t>
                      </a:r>
                      <a:b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growth</a:t>
                      </a:r>
                      <a:b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Increased performance of students at Meets &amp; Masters performance levels</a:t>
                      </a:r>
                    </a:p>
                    <a:p>
                      <a:pPr marL="0" marR="0" algn="l">
                        <a:lnSpc>
                          <a:spcPct val="107000"/>
                        </a:lnSpc>
                        <a:spcBef>
                          <a:spcPts val="0"/>
                        </a:spcBef>
                        <a:spcAft>
                          <a:spcPts val="0"/>
                        </a:spcAft>
                      </a:pPr>
                      <a:r>
                        <a:rPr lang="en-US" sz="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MyOn</a:t>
                      </a: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Reports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Progress Monitoring</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II, III, IV</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Bilingual Funds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Comp.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3940811"/>
                  </a:ext>
                </a:extLst>
              </a:tr>
              <a:tr h="138962">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6431190"/>
                  </a:ext>
                </a:extLst>
              </a:tr>
              <a:tr h="138962">
                <a:tc gridSpan="8">
                  <a:txBody>
                    <a:bodyPr/>
                    <a:lstStyle/>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 Teachers will be provided support in the implementation of writing across all subjects.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11690511"/>
                  </a:ext>
                </a:extLst>
              </a:tr>
              <a:tr h="138962">
                <a:tc gridSpan="8">
                  <a:txBody>
                    <a:bodyPr/>
                    <a:lstStyle/>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 Support technology integration within the ELAR/ SLAR curriculum in order to enhance the virtual learning lessons.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706343"/>
                  </a:ext>
                </a:extLst>
              </a:tr>
              <a:tr h="138962">
                <a:tc gridSpan="8">
                  <a:txBody>
                    <a:bodyPr/>
                    <a:lstStyle/>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 CLLs will allow for reading lesson planning during CLCs in order to create interconnection of subjects.</a:t>
                      </a: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92258178"/>
                  </a:ext>
                </a:extLst>
              </a:tr>
              <a:tr h="138962">
                <a:tc gridSpan="8">
                  <a:txBody>
                    <a:bodyPr/>
                    <a:lstStyle/>
                    <a:p>
                      <a:pPr marL="0" marR="0" algn="l">
                        <a:lnSpc>
                          <a:spcPct val="107000"/>
                        </a:lnSpc>
                        <a:spcBef>
                          <a:spcPts val="0"/>
                        </a:spcBef>
                        <a:spcAft>
                          <a:spcPts val="8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 PK-5</a:t>
                      </a:r>
                      <a:r>
                        <a:rPr lang="en-US" sz="8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800" dirty="0">
                          <a:effectLst/>
                          <a:latin typeface="Calibri" panose="020F0502020204030204" pitchFamily="34" charset="0"/>
                          <a:ea typeface="Calibri" panose="020F0502020204030204" pitchFamily="34" charset="0"/>
                          <a:cs typeface="Times New Roman" panose="02020603050405020304" pitchFamily="18" charset="0"/>
                        </a:rPr>
                        <a:t> Grade teachers will receive extra time to work collaboratively and align TEKS to student groups. </a:t>
                      </a: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10548279"/>
                  </a:ext>
                </a:extLst>
              </a:tr>
            </a:tbl>
          </a:graphicData>
        </a:graphic>
      </p:graphicFrame>
    </p:spTree>
    <p:extLst>
      <p:ext uri="{BB962C8B-B14F-4D97-AF65-F5344CB8AC3E}">
        <p14:creationId xmlns:p14="http://schemas.microsoft.com/office/powerpoint/2010/main" val="18404772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7E2D319-60F2-4C09-AD52-B304F903A551}"/>
              </a:ext>
            </a:extLst>
          </p:cNvPr>
          <p:cNvGraphicFramePr>
            <a:graphicFrameLocks noGrp="1"/>
          </p:cNvGraphicFramePr>
          <p:nvPr/>
        </p:nvGraphicFramePr>
        <p:xfrm>
          <a:off x="1" y="1"/>
          <a:ext cx="12191999" cy="6872379"/>
        </p:xfrm>
        <a:graphic>
          <a:graphicData uri="http://schemas.openxmlformats.org/drawingml/2006/table">
            <a:tbl>
              <a:tblPr firstRow="1" firstCol="1" bandRow="1"/>
              <a:tblGrid>
                <a:gridCol w="1790467">
                  <a:extLst>
                    <a:ext uri="{9D8B030D-6E8A-4147-A177-3AD203B41FA5}">
                      <a16:colId xmlns:a16="http://schemas.microsoft.com/office/drawing/2014/main" val="2038018793"/>
                    </a:ext>
                  </a:extLst>
                </a:gridCol>
                <a:gridCol w="1458092">
                  <a:extLst>
                    <a:ext uri="{9D8B030D-6E8A-4147-A177-3AD203B41FA5}">
                      <a16:colId xmlns:a16="http://schemas.microsoft.com/office/drawing/2014/main" val="408556119"/>
                    </a:ext>
                  </a:extLst>
                </a:gridCol>
                <a:gridCol w="1414422">
                  <a:extLst>
                    <a:ext uri="{9D8B030D-6E8A-4147-A177-3AD203B41FA5}">
                      <a16:colId xmlns:a16="http://schemas.microsoft.com/office/drawing/2014/main" val="3859638011"/>
                    </a:ext>
                  </a:extLst>
                </a:gridCol>
                <a:gridCol w="870972">
                  <a:extLst>
                    <a:ext uri="{9D8B030D-6E8A-4147-A177-3AD203B41FA5}">
                      <a16:colId xmlns:a16="http://schemas.microsoft.com/office/drawing/2014/main" val="3564874256"/>
                    </a:ext>
                  </a:extLst>
                </a:gridCol>
                <a:gridCol w="1844650">
                  <a:extLst>
                    <a:ext uri="{9D8B030D-6E8A-4147-A177-3AD203B41FA5}">
                      <a16:colId xmlns:a16="http://schemas.microsoft.com/office/drawing/2014/main" val="1974742747"/>
                    </a:ext>
                  </a:extLst>
                </a:gridCol>
                <a:gridCol w="1546240">
                  <a:extLst>
                    <a:ext uri="{9D8B030D-6E8A-4147-A177-3AD203B41FA5}">
                      <a16:colId xmlns:a16="http://schemas.microsoft.com/office/drawing/2014/main" val="3581607473"/>
                    </a:ext>
                  </a:extLst>
                </a:gridCol>
                <a:gridCol w="1475881">
                  <a:extLst>
                    <a:ext uri="{9D8B030D-6E8A-4147-A177-3AD203B41FA5}">
                      <a16:colId xmlns:a16="http://schemas.microsoft.com/office/drawing/2014/main" val="187751061"/>
                    </a:ext>
                  </a:extLst>
                </a:gridCol>
                <a:gridCol w="1791275">
                  <a:extLst>
                    <a:ext uri="{9D8B030D-6E8A-4147-A177-3AD203B41FA5}">
                      <a16:colId xmlns:a16="http://schemas.microsoft.com/office/drawing/2014/main" val="1273285592"/>
                    </a:ext>
                  </a:extLst>
                </a:gridCol>
              </a:tblGrid>
              <a:tr h="154870">
                <a:tc>
                  <a:txBody>
                    <a:bodyPr/>
                    <a:lstStyle/>
                    <a:p>
                      <a:pPr marL="0" marR="0" algn="l">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 Achievement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3560445"/>
                  </a:ext>
                </a:extLst>
              </a:tr>
              <a:tr h="154870">
                <a:tc>
                  <a:txBody>
                    <a:bodyPr/>
                    <a:lstStyle/>
                    <a:p>
                      <a:pPr marL="0" marR="0" algn="l">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who perform at meets grade level or above on STAAR Reading will increase by four percentage points by June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81889029"/>
                  </a:ext>
                </a:extLst>
              </a:tr>
              <a:tr h="154870">
                <a:tc>
                  <a:txBody>
                    <a:bodyPr/>
                    <a:lstStyle/>
                    <a:p>
                      <a:pPr marL="0" marR="0" algn="l">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3: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Reading 3-5 will increase from 54% to 58% through job-embedded instructional practices.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45193226"/>
                  </a:ext>
                </a:extLst>
              </a:tr>
              <a:tr h="294247">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817123445"/>
                  </a:ext>
                </a:extLst>
              </a:tr>
              <a:tr h="1347346">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Training will be provided for teachers, administrators and program related staff throughout the school year on the assessed curriculum and the state accountability system.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Assistant principals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leadership team</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Collaborative Learning Leader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Department chairs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teachers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Lead4ward</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Region 1</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DMAC</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federal accountability reports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Assessment Conference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Oct. 2020 -              April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Agenda</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Sign-in sheets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Data reports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PowerPoints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Closing achievement gaps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the percent of students at the Meets and Masters levels on 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student progress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Progress Monitoring</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Benchmarks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III </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1447182"/>
                  </a:ext>
                </a:extLst>
              </a:tr>
              <a:tr h="154870">
                <a:tc gridSpan="8">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36322732"/>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1) Initial and ongoing training on the changes in the Texas accountability system by Lead4ward and Region One ESC.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87162827"/>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Discuss effective reading strategies by high scoring teachers for other teachers across the campus during CLCs.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1429536"/>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Progress Monitoring (from Assessed Curriculum) will be created by Grade Lever leaders and be provided to teachers based on areas of concern.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13603944"/>
                  </a:ext>
                </a:extLst>
              </a:tr>
              <a:tr h="294247">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27483321"/>
                  </a:ext>
                </a:extLst>
              </a:tr>
              <a:tr h="1367251">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Ongoing professional development curriculum training will be provided for teachers, administrators and program related staff on virtual instructional strategies (e.g. CIF) and data analysis.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Assistant principals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leadership team</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Collaborative Learning Leader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Department chairs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teachers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Lead4ward</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Region 1</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DMAC</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and federal accountability reports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Aug. 2020 -     May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Agenda</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Sign-in sheets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Data reports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PowerPoints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Closing achievement gaps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the percent of students at the Meets and Masters levels on 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student progress made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Formative assessments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Benchmarks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III </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5500763"/>
                  </a:ext>
                </a:extLst>
              </a:tr>
              <a:tr h="154870">
                <a:tc gridSpan="8">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40708775"/>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1) Opportunities to participate in online technology professional development will be offered to address time constraint issues. This will be done via Hoonuit and the MegaByte Consortium.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13361704"/>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2) Resources and support will be provided by District and Campus Instructional Technologist to integrate technology into the core curriculum.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736246"/>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3) Library Media Specialists provide training in various areas of technology and online resources for ELA/SLAR.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1234835"/>
                  </a:ext>
                </a:extLst>
              </a:tr>
              <a:tr h="294247">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77350895"/>
                  </a:ext>
                </a:extLst>
              </a:tr>
              <a:tr h="937606">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 teachers will receive training on TEKS analysis to determine depth and complexity of each student expectation taught.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ELAR Coordinators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Instructional Coaches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Administration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Funds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Aug. 2020 -           March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Agenda</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Sign-in sheets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Increased student progress for all students to include sub populations as measured on CBAs, BMs, STAAR, 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BMs</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b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II, III</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0820467"/>
                  </a:ext>
                </a:extLst>
              </a:tr>
              <a:tr h="154870">
                <a:tc gridSpan="8">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0791262"/>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Training on reading development skills (state reading academies) will be conducted for K-3rd grade teachers by Region One ESC and Diana Ramirez.</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9008594"/>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Training on reading comprehension skill by Forde Ferrier.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8941869"/>
                  </a:ext>
                </a:extLst>
              </a:tr>
              <a:tr h="154870">
                <a:tc gridSpan="8">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Training on fluency development.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2833173"/>
                  </a:ext>
                </a:extLst>
              </a:tr>
            </a:tbl>
          </a:graphicData>
        </a:graphic>
      </p:graphicFrame>
    </p:spTree>
    <p:extLst>
      <p:ext uri="{BB962C8B-B14F-4D97-AF65-F5344CB8AC3E}">
        <p14:creationId xmlns:p14="http://schemas.microsoft.com/office/powerpoint/2010/main" val="10324385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F9FCBBB-86FC-4024-B5F6-12774BDD1DA5}"/>
              </a:ext>
            </a:extLst>
          </p:cNvPr>
          <p:cNvGraphicFramePr>
            <a:graphicFrameLocks noGrp="1"/>
          </p:cNvGraphicFramePr>
          <p:nvPr/>
        </p:nvGraphicFramePr>
        <p:xfrm>
          <a:off x="1" y="1"/>
          <a:ext cx="12191999" cy="6858002"/>
        </p:xfrm>
        <a:graphic>
          <a:graphicData uri="http://schemas.openxmlformats.org/drawingml/2006/table">
            <a:tbl>
              <a:tblPr firstRow="1" firstCol="1" bandRow="1"/>
              <a:tblGrid>
                <a:gridCol w="1769228">
                  <a:extLst>
                    <a:ext uri="{9D8B030D-6E8A-4147-A177-3AD203B41FA5}">
                      <a16:colId xmlns:a16="http://schemas.microsoft.com/office/drawing/2014/main" val="3500011185"/>
                    </a:ext>
                  </a:extLst>
                </a:gridCol>
                <a:gridCol w="1430765">
                  <a:extLst>
                    <a:ext uri="{9D8B030D-6E8A-4147-A177-3AD203B41FA5}">
                      <a16:colId xmlns:a16="http://schemas.microsoft.com/office/drawing/2014/main" val="1673273302"/>
                    </a:ext>
                  </a:extLst>
                </a:gridCol>
                <a:gridCol w="1387851">
                  <a:extLst>
                    <a:ext uri="{9D8B030D-6E8A-4147-A177-3AD203B41FA5}">
                      <a16:colId xmlns:a16="http://schemas.microsoft.com/office/drawing/2014/main" val="717930670"/>
                    </a:ext>
                  </a:extLst>
                </a:gridCol>
                <a:gridCol w="863156">
                  <a:extLst>
                    <a:ext uri="{9D8B030D-6E8A-4147-A177-3AD203B41FA5}">
                      <a16:colId xmlns:a16="http://schemas.microsoft.com/office/drawing/2014/main" val="1299879021"/>
                    </a:ext>
                  </a:extLst>
                </a:gridCol>
                <a:gridCol w="1805664">
                  <a:extLst>
                    <a:ext uri="{9D8B030D-6E8A-4147-A177-3AD203B41FA5}">
                      <a16:colId xmlns:a16="http://schemas.microsoft.com/office/drawing/2014/main" val="2931636046"/>
                    </a:ext>
                  </a:extLst>
                </a:gridCol>
                <a:gridCol w="1526313">
                  <a:extLst>
                    <a:ext uri="{9D8B030D-6E8A-4147-A177-3AD203B41FA5}">
                      <a16:colId xmlns:a16="http://schemas.microsoft.com/office/drawing/2014/main" val="964327858"/>
                    </a:ext>
                  </a:extLst>
                </a:gridCol>
                <a:gridCol w="1681778">
                  <a:extLst>
                    <a:ext uri="{9D8B030D-6E8A-4147-A177-3AD203B41FA5}">
                      <a16:colId xmlns:a16="http://schemas.microsoft.com/office/drawing/2014/main" val="1775743575"/>
                    </a:ext>
                  </a:extLst>
                </a:gridCol>
                <a:gridCol w="1727244">
                  <a:extLst>
                    <a:ext uri="{9D8B030D-6E8A-4147-A177-3AD203B41FA5}">
                      <a16:colId xmlns:a16="http://schemas.microsoft.com/office/drawing/2014/main" val="285694666"/>
                    </a:ext>
                  </a:extLst>
                </a:gridCol>
              </a:tblGrid>
              <a:tr h="135170">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 Achievement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2347045"/>
                  </a:ext>
                </a:extLst>
              </a:tr>
              <a:tr h="135170">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2: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who perform at meets grade level or above on STAAR Mathematics will increase two percentage points by 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6984817"/>
                  </a:ext>
                </a:extLst>
              </a:tr>
              <a:tr h="212534">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Mathematics 3-5 will increase from 64% to 66% by having access to a standards-aligned guaranteed and viable curriculum.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1205168"/>
                  </a:ext>
                </a:extLst>
              </a:tr>
              <a:tr h="276619">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639749632"/>
                  </a:ext>
                </a:extLst>
              </a:tr>
              <a:tr h="1266763">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Curriculum writing initiatives with virtual and in-person learning for mathematics based on need's assessment using data and trends will be executed.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Content Coordinators </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Content teachers </a:t>
                      </a: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TEKS resources </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Templates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Calendar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local student data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Forde Ferrier WB</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Mentoring Minds WB</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 Master WB</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June 2020 – Aug.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Curriculum documents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Lesson plans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Collaborative Learning Leader [CLL] agendas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Walkthrough documents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Achievement gains on the STAAR</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Teacher retention</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Results Driven Accountability Report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Formative assessments </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CBAs, Benchmarks [BMs]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Results Driven Accountability </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Learning  Objectives [SLOs] Pre/Post Test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III</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Special Ed. &amp; Bilingual Funds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Migrant Funds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3341182"/>
                  </a:ext>
                </a:extLst>
              </a:tr>
              <a:tr h="135170">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7044954"/>
                  </a:ext>
                </a:extLst>
              </a:tr>
              <a:tr h="135170">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1) Gradual Release Math Lessons have been identified/created, included in the curriculum and introduced to teachers during math curriculum rollouts.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83359758"/>
                  </a:ext>
                </a:extLst>
              </a:tr>
              <a:tr h="135170">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2) Integrate technology into the curriculum to provide virtual and in-person learning with the use of the following platforms: Google Classroom, Sharon Wells, Pearlized Math and Imagine Math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24266"/>
                  </a:ext>
                </a:extLst>
              </a:tr>
              <a:tr h="135170">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3) End of Unit assessment campus data in mathematics will be utilized to measure strengths, areas of concerns and trends weekly/bi-weekly.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417746"/>
                  </a:ext>
                </a:extLst>
              </a:tr>
              <a:tr h="276619">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60206397"/>
                  </a:ext>
                </a:extLst>
              </a:tr>
              <a:tr h="1125314">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District and Campus Leadership Teams will monitor the implementation of the​ curriculum at each campus through teamed-up walkthroughs (virtual and in-person).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Principals</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Assistant principals</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Executive Officers</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Coordinators</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Strategists</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Assistant principals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Executive Officers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Coordinators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Strategists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Walkthrough portal</a:t>
                      </a:r>
                    </a:p>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Technology</a:t>
                      </a:r>
                      <a:br>
                        <a:rPr lang="en-US" sz="800">
                          <a:effectLst/>
                          <a:latin typeface="Calibri" panose="020F0502020204030204" pitchFamily="34" charset="0"/>
                          <a:ea typeface="Calibri" panose="020F0502020204030204" pitchFamily="34" charset="0"/>
                          <a:cs typeface="Times New Roman" panose="02020603050405020304" pitchFamily="18" charset="0"/>
                        </a:rPr>
                      </a:b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Sep. 2020–</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May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−Walk-through documentation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BM1 and BM2 scores show increases in student achievement and student performance growth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Progress Monition progress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 II, III, IV</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Bilingual Funds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Comp.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4635436"/>
                  </a:ext>
                </a:extLst>
              </a:tr>
              <a:tr h="135170">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5174858"/>
                  </a:ext>
                </a:extLst>
              </a:tr>
              <a:tr h="135170">
                <a:tc gridSpan="8">
                  <a:txBody>
                    <a:bodyPr/>
                    <a:lstStyle/>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 Observe and provide feedback to teachers on effective and rigorous instructional mathematics strategies that incorporate application.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15761170"/>
                  </a:ext>
                </a:extLst>
              </a:tr>
              <a:tr h="135170">
                <a:tc gridSpan="8">
                  <a:txBody>
                    <a:bodyPr/>
                    <a:lstStyle/>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 Ensure appropriate pacing of the curriculum based on the timelines.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5987911"/>
                  </a:ext>
                </a:extLst>
              </a:tr>
              <a:tr h="135170">
                <a:tc gridSpan="8">
                  <a:txBody>
                    <a:bodyPr/>
                    <a:lstStyle/>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 Team Walks, with Campus Administration Team will be scheduled monthly in order to calibrate and provide growth opportunities for teachers and paraprofessionals. </a:t>
                      </a: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9574522"/>
                  </a:ext>
                </a:extLst>
              </a:tr>
              <a:tr h="276619">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562609907"/>
                  </a:ext>
                </a:extLst>
              </a:tr>
              <a:tr h="1531154">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Ongoing support for the implementation of the mathematics curriculum through CLCs.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Executive Officers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Directors for Assessment, Dual Language and Special Education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504/Dyslexia Director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Coordinators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Coaches, Strategists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ts val="12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effectLst/>
                          <a:latin typeface="Calibri" panose="020F0502020204030204" pitchFamily="34" charset="0"/>
                          <a:ea typeface="Calibri" panose="020F0502020204030204" pitchFamily="34" charset="0"/>
                          <a:cs typeface="Times New Roman" panose="02020603050405020304" pitchFamily="18" charset="0"/>
                        </a:rPr>
                      </a:b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Training Material</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Training Agenda</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District Curriculum, Pacing guide, Year- at- a- Glance, Weekly Lessons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Local Data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Manipulatives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Visuals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Calculating devices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Sep. 2020-</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Aug.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Agendas and sign-in sheets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Collaborative Learning Communities Meetings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Math Journals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BM1 and BM2 scores show increases in student achievement and growth</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performance of students at Meets &amp; Master performance level on STAAR</a:t>
                      </a:r>
                      <a:br>
                        <a:rPr lang="en-US" sz="800">
                          <a:effectLst/>
                          <a:latin typeface="Calibri" panose="020F0502020204030204" pitchFamily="34" charset="0"/>
                          <a:ea typeface="Calibri" panose="020F0502020204030204" pitchFamily="34" charset="0"/>
                          <a:cs typeface="Times New Roman" panose="02020603050405020304" pitchFamily="18" charset="0"/>
                        </a:rPr>
                      </a:b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 II, III, IV</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Bilingual Funds</a:t>
                      </a:r>
                      <a:b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Comp.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800543"/>
                  </a:ext>
                </a:extLst>
              </a:tr>
              <a:tr h="135170">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4136505"/>
                  </a:ext>
                </a:extLst>
              </a:tr>
              <a:tr h="135170">
                <a:tc gridSpan="8">
                  <a:txBody>
                    <a:bodyPr/>
                    <a:lstStyle/>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 Teachers will be provided support in the implementation of writing across all subjects including math.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2984919"/>
                  </a:ext>
                </a:extLst>
              </a:tr>
              <a:tr h="135170">
                <a:tc gridSpan="8">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2) Support technology integration within the mathematics curriculum in order to enhance the virtual learning lessons.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980960"/>
                  </a:ext>
                </a:extLst>
              </a:tr>
              <a:tr h="135170">
                <a:tc gridSpan="8">
                  <a:txBody>
                    <a:bodyPr/>
                    <a:lstStyle/>
                    <a:p>
                      <a:pPr marL="0" marR="0" algn="l">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 CLLs will allow for math lesson planning during CLCs in order to create consistency among the math classes being taught.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51427908"/>
                  </a:ext>
                </a:extLst>
              </a:tr>
            </a:tbl>
          </a:graphicData>
        </a:graphic>
      </p:graphicFrame>
    </p:spTree>
    <p:extLst>
      <p:ext uri="{BB962C8B-B14F-4D97-AF65-F5344CB8AC3E}">
        <p14:creationId xmlns:p14="http://schemas.microsoft.com/office/powerpoint/2010/main" val="42611797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4FCF1C7-2C4B-467A-B2DA-4DD93C0F07A4}"/>
              </a:ext>
            </a:extLst>
          </p:cNvPr>
          <p:cNvGraphicFramePr>
            <a:graphicFrameLocks noGrp="1"/>
          </p:cNvGraphicFramePr>
          <p:nvPr/>
        </p:nvGraphicFramePr>
        <p:xfrm>
          <a:off x="0" y="1"/>
          <a:ext cx="12191999" cy="6858006"/>
        </p:xfrm>
        <a:graphic>
          <a:graphicData uri="http://schemas.openxmlformats.org/drawingml/2006/table">
            <a:tbl>
              <a:tblPr firstRow="1" firstCol="1" bandRow="1"/>
              <a:tblGrid>
                <a:gridCol w="1790466">
                  <a:extLst>
                    <a:ext uri="{9D8B030D-6E8A-4147-A177-3AD203B41FA5}">
                      <a16:colId xmlns:a16="http://schemas.microsoft.com/office/drawing/2014/main" val="2588486825"/>
                    </a:ext>
                  </a:extLst>
                </a:gridCol>
                <a:gridCol w="1458092">
                  <a:extLst>
                    <a:ext uri="{9D8B030D-6E8A-4147-A177-3AD203B41FA5}">
                      <a16:colId xmlns:a16="http://schemas.microsoft.com/office/drawing/2014/main" val="3791105809"/>
                    </a:ext>
                  </a:extLst>
                </a:gridCol>
                <a:gridCol w="1414420">
                  <a:extLst>
                    <a:ext uri="{9D8B030D-6E8A-4147-A177-3AD203B41FA5}">
                      <a16:colId xmlns:a16="http://schemas.microsoft.com/office/drawing/2014/main" val="638627370"/>
                    </a:ext>
                  </a:extLst>
                </a:gridCol>
                <a:gridCol w="870974">
                  <a:extLst>
                    <a:ext uri="{9D8B030D-6E8A-4147-A177-3AD203B41FA5}">
                      <a16:colId xmlns:a16="http://schemas.microsoft.com/office/drawing/2014/main" val="2814705415"/>
                    </a:ext>
                  </a:extLst>
                </a:gridCol>
                <a:gridCol w="1844650">
                  <a:extLst>
                    <a:ext uri="{9D8B030D-6E8A-4147-A177-3AD203B41FA5}">
                      <a16:colId xmlns:a16="http://schemas.microsoft.com/office/drawing/2014/main" val="3932612188"/>
                    </a:ext>
                  </a:extLst>
                </a:gridCol>
                <a:gridCol w="1546239">
                  <a:extLst>
                    <a:ext uri="{9D8B030D-6E8A-4147-A177-3AD203B41FA5}">
                      <a16:colId xmlns:a16="http://schemas.microsoft.com/office/drawing/2014/main" val="1873761962"/>
                    </a:ext>
                  </a:extLst>
                </a:gridCol>
                <a:gridCol w="1475882">
                  <a:extLst>
                    <a:ext uri="{9D8B030D-6E8A-4147-A177-3AD203B41FA5}">
                      <a16:colId xmlns:a16="http://schemas.microsoft.com/office/drawing/2014/main" val="1333499689"/>
                    </a:ext>
                  </a:extLst>
                </a:gridCol>
                <a:gridCol w="1791276">
                  <a:extLst>
                    <a:ext uri="{9D8B030D-6E8A-4147-A177-3AD203B41FA5}">
                      <a16:colId xmlns:a16="http://schemas.microsoft.com/office/drawing/2014/main" val="2372926162"/>
                    </a:ext>
                  </a:extLst>
                </a:gridCol>
              </a:tblGrid>
              <a:tr h="151683">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 Achievement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4988077"/>
                  </a:ext>
                </a:extLst>
              </a:tr>
              <a:tr h="151683">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2: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percent of students who perform at meets grade level or above on STAAR Mathematics will increase two percentage points by June 2021.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0842793"/>
                  </a:ext>
                </a:extLst>
              </a:tr>
              <a:tr h="151683">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2: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Mathematics 3-5 will increase from 66% to 68% through data-driven instruction.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6854262"/>
                  </a:ext>
                </a:extLst>
              </a:tr>
              <a:tr h="202751">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198544105"/>
                  </a:ext>
                </a:extLst>
              </a:tr>
              <a:tr h="1263106">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Testing calendar will be created to provide district-wide alignment of assessments.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Assessment Director</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Executive Officers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Content Coordinators </a:t>
                      </a: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950">
                          <a:effectLst/>
                          <a:latin typeface="Calibri" panose="020F0502020204030204" pitchFamily="34" charset="0"/>
                          <a:ea typeface="Calibri" panose="020F0502020204030204" pitchFamily="34" charset="0"/>
                          <a:cs typeface="Times New Roman" panose="02020603050405020304" pitchFamily="18" charset="0"/>
                        </a:rPr>
                      </a:b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Assessment calendar</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Instructional timelines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Assessed curriculum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YAG</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Sep. 2020 – Aug. 2021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Completed testing calendars and timelines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Agendas and sign in sheets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Progress Monitoring Sheets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achievement gains on Benchmarks ( BM1 to BM2), STAAR, Domain III, Results Driven Accountability Report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Formative assessments </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Benchmarks [BMs]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Results Driven Accountability </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Learning Objectives [SLOs] Pre/Post Test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II, III</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Special Education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Bilingual Funds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Migrant Funds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8786796"/>
                  </a:ext>
                </a:extLst>
              </a:tr>
              <a:tr h="151683">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9917630"/>
                  </a:ext>
                </a:extLst>
              </a:tr>
              <a:tr h="15168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1) Aligned CBAs and district Benchmarks will be administered district-wide to monitor student progress in the curriculum.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0680338"/>
                  </a:ext>
                </a:extLst>
              </a:tr>
              <a:tr h="151683">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2) Utilize DMAC reports (ie. Distractor analysis, item analysis, SE tutorials, quintile charts etc,) to identify areas of concern in order to prescribe appropriate resources for intervention.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2827428"/>
                  </a:ext>
                </a:extLst>
              </a:tr>
              <a:tr h="151683">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  Utilize DMAC TAG/stem questions to create spiral reviews based on areas of concerns to ensure progress from BM1 to BM 2 and from previous year to current year STAAR.</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4726150"/>
                  </a:ext>
                </a:extLst>
              </a:tr>
              <a:tr h="219505">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6697599"/>
                  </a:ext>
                </a:extLst>
              </a:tr>
              <a:tr h="1263106">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Grade Level Performance Review sessions will be held to each grade level within 48 hours following the district level CBA or Benchmark.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                          Campus Leadership Team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STAAR and DMAC data reports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Plans and timelines\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Tutorial Curriculum and Tutorial Student lists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Plan for each student group</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Oct. 2020</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Nov. 2020</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Jan. 2021</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Feb. 2021</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Mar. 2021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Progress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Profiles, DMAC</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Campus Data</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Grade Level Data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Teacher Data</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Student Data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achievement gains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Closing achievement gaps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 in the percent of students at the Meets and Masters levels on STAAR/EOC</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 in student progress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Benchmarks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SW/Pearlized benchmarks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II, III</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Compensatory Funds,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Migrant Funds,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Bilingual Funds,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Funds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9947340"/>
                  </a:ext>
                </a:extLst>
              </a:tr>
              <a:tr h="151683">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87550706"/>
                  </a:ext>
                </a:extLst>
              </a:tr>
              <a:tr h="151683">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1) Closely monitor and intervene when students are not performing on grade level.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6889762"/>
                  </a:ext>
                </a:extLst>
              </a:tr>
              <a:tr h="310457">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2) Following each CBA or Benchmark, the campus leadership team will analyze campus level data and develop action plans, including tutorials, that target areas of concern for all student groups and sub-groups scheduled after-school, Saturday or through enrichment periods.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0463219"/>
                  </a:ext>
                </a:extLst>
              </a:tr>
              <a:tr h="151683">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3) Schedule academic meetings with parents following district benchmarks to inform them of students' results, progress and available interventions.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93408584"/>
                  </a:ext>
                </a:extLst>
              </a:tr>
              <a:tr h="151683">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4) Teachers will identify students in each phase of accountability following each CBA and Benchmark using DMAC reports to form tutorial groups for the Master's Level on the STAAR/EOC assessment.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0940654"/>
                  </a:ext>
                </a:extLst>
              </a:tr>
              <a:tr h="219505">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00984414"/>
                  </a:ext>
                </a:extLst>
              </a:tr>
              <a:tr h="1104331">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Review Sessions will be held to review CBA and Benchmark data with grade level leaders identify areas of concern in order to plan next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Executive Officers                 Program Directors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Coordinators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writers for all levels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District and Campus Benchmark Data Reports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Plan for Interventions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Forde Ferrier WB</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Mentoring Minds WB</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 Master WB</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Oct. 2020</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Nov. 2020</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Jan. 2021</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Feb. 2021</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Mar. 2021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Agendas and sign-in sheets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Data Analysis documents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Campus Review[CPRs] documents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BM1 and BM2 scores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achievement gains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 growth</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Increased performance of students at Meets &amp; Masters performance levels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950">
                          <a:effectLst/>
                          <a:latin typeface="Calibri" panose="020F0502020204030204" pitchFamily="34" charset="0"/>
                          <a:ea typeface="Calibri" panose="020F0502020204030204" pitchFamily="34" charset="0"/>
                          <a:cs typeface="Times New Roman" panose="02020603050405020304" pitchFamily="18" charset="0"/>
                        </a:rPr>
                      </a:b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II, III, IV</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Bilingual Funds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Comp.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4769632"/>
                  </a:ext>
                </a:extLst>
              </a:tr>
              <a:tr h="151683">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98652820"/>
                  </a:ext>
                </a:extLst>
              </a:tr>
              <a:tr h="151683">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 Specialized personnel will support the academic needs of each area of need. </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7748117"/>
                  </a:ext>
                </a:extLst>
              </a:tr>
              <a:tr h="15168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2) Involve program directors and coordinators in DRSs so that collective efforts are coordinated with action plans on how each department will address areas of need.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8100118"/>
                  </a:ext>
                </a:extLst>
              </a:tr>
              <a:tr h="151683">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  After each DRS, teachers will submit calendars with tutoring, spiral activities, and concept to admin for feedback.</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4848303"/>
                  </a:ext>
                </a:extLst>
              </a:tr>
            </a:tbl>
          </a:graphicData>
        </a:graphic>
      </p:graphicFrame>
    </p:spTree>
    <p:extLst>
      <p:ext uri="{BB962C8B-B14F-4D97-AF65-F5344CB8AC3E}">
        <p14:creationId xmlns:p14="http://schemas.microsoft.com/office/powerpoint/2010/main" val="14769228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9D7BF4B-1BBC-4CC1-BBE3-FE6E260BDD90}"/>
              </a:ext>
            </a:extLst>
          </p:cNvPr>
          <p:cNvGraphicFramePr>
            <a:graphicFrameLocks noGrp="1"/>
          </p:cNvGraphicFramePr>
          <p:nvPr/>
        </p:nvGraphicFramePr>
        <p:xfrm>
          <a:off x="0" y="1"/>
          <a:ext cx="12191999" cy="6858002"/>
        </p:xfrm>
        <a:graphic>
          <a:graphicData uri="http://schemas.openxmlformats.org/drawingml/2006/table">
            <a:tbl>
              <a:tblPr firstRow="1" firstCol="1" bandRow="1"/>
              <a:tblGrid>
                <a:gridCol w="1790468">
                  <a:extLst>
                    <a:ext uri="{9D8B030D-6E8A-4147-A177-3AD203B41FA5}">
                      <a16:colId xmlns:a16="http://schemas.microsoft.com/office/drawing/2014/main" val="3099448398"/>
                    </a:ext>
                  </a:extLst>
                </a:gridCol>
                <a:gridCol w="1458090">
                  <a:extLst>
                    <a:ext uri="{9D8B030D-6E8A-4147-A177-3AD203B41FA5}">
                      <a16:colId xmlns:a16="http://schemas.microsoft.com/office/drawing/2014/main" val="2636551517"/>
                    </a:ext>
                  </a:extLst>
                </a:gridCol>
                <a:gridCol w="1414420">
                  <a:extLst>
                    <a:ext uri="{9D8B030D-6E8A-4147-A177-3AD203B41FA5}">
                      <a16:colId xmlns:a16="http://schemas.microsoft.com/office/drawing/2014/main" val="464758371"/>
                    </a:ext>
                  </a:extLst>
                </a:gridCol>
                <a:gridCol w="870972">
                  <a:extLst>
                    <a:ext uri="{9D8B030D-6E8A-4147-A177-3AD203B41FA5}">
                      <a16:colId xmlns:a16="http://schemas.microsoft.com/office/drawing/2014/main" val="2805746813"/>
                    </a:ext>
                  </a:extLst>
                </a:gridCol>
                <a:gridCol w="1844650">
                  <a:extLst>
                    <a:ext uri="{9D8B030D-6E8A-4147-A177-3AD203B41FA5}">
                      <a16:colId xmlns:a16="http://schemas.microsoft.com/office/drawing/2014/main" val="1434531720"/>
                    </a:ext>
                  </a:extLst>
                </a:gridCol>
                <a:gridCol w="1546241">
                  <a:extLst>
                    <a:ext uri="{9D8B030D-6E8A-4147-A177-3AD203B41FA5}">
                      <a16:colId xmlns:a16="http://schemas.microsoft.com/office/drawing/2014/main" val="1609126210"/>
                    </a:ext>
                  </a:extLst>
                </a:gridCol>
                <a:gridCol w="1475883">
                  <a:extLst>
                    <a:ext uri="{9D8B030D-6E8A-4147-A177-3AD203B41FA5}">
                      <a16:colId xmlns:a16="http://schemas.microsoft.com/office/drawing/2014/main" val="1720757219"/>
                    </a:ext>
                  </a:extLst>
                </a:gridCol>
                <a:gridCol w="1791275">
                  <a:extLst>
                    <a:ext uri="{9D8B030D-6E8A-4147-A177-3AD203B41FA5}">
                      <a16:colId xmlns:a16="http://schemas.microsoft.com/office/drawing/2014/main" val="1274418525"/>
                    </a:ext>
                  </a:extLst>
                </a:gridCol>
              </a:tblGrid>
              <a:tr h="150203">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 Achievement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8104780"/>
                  </a:ext>
                </a:extLst>
              </a:tr>
              <a:tr h="150203">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2: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percent of students who perform at meets grade level or above on STAAR Mathematics will increase two percentage points by June 2021.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5757122"/>
                  </a:ext>
                </a:extLst>
              </a:tr>
              <a:tr h="150203">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3: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Mathematics 3-5 will increase from 66% to 68% through job-embedded instructional practices.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48001184"/>
                  </a:ext>
                </a:extLst>
              </a:tr>
              <a:tr h="291479">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25150013"/>
                  </a:ext>
                </a:extLst>
              </a:tr>
              <a:tr h="1407647">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Training will be provided for teachers, administrators and program related staff throughout the school year on the assessed curriculum and the state accountability system.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Assistant principals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Campus leadership team</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Collaborative Learning Leader</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Collaborative Learning Facilitator</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Department chairs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Campus teachers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Lead4ward</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Region 1</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DMAC</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and federal accountability reports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Oct. 2020 -              April 2021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Agenda</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Sign-in sheets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Data reports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PowerPoints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Closing achievement gaps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the percent of students at the Meets and Masters levels on STAAR</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student progress made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Formative assessments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Benchmarks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III </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IV</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Textbook Allotment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3417287"/>
                  </a:ext>
                </a:extLst>
              </a:tr>
              <a:tr h="150203">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56151882"/>
                  </a:ext>
                </a:extLst>
              </a:tr>
              <a:tr h="15020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1) Initial and ongoing training on the changes in the Texas accountability system by Lead4ward  and Region One ESC.</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56973508"/>
                  </a:ext>
                </a:extLst>
              </a:tr>
              <a:tr h="15020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Focused mini sessions on math strategies by high scoring teachers for other teachers across the campus.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4742254"/>
                  </a:ext>
                </a:extLst>
              </a:tr>
              <a:tr h="15020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Spiral Reviews (from Assessed Curriculum) will be created by grade level leaders and be provided to teachers based on areas of concern.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6366615"/>
                  </a:ext>
                </a:extLst>
              </a:tr>
              <a:tr h="285689">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11026028"/>
                  </a:ext>
                </a:extLst>
              </a:tr>
              <a:tr h="1407647">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Ongoing professional development curriculum training will be provided for teachers, administrators and program related staff on virtual lessons/instructional strategies (e.g. CIF) and data analysis.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Assistant principals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Campus leadership team</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Collaborative Learning Leader</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Collaborative Learning Facilitator</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Department chairs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Campus teachers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Lead4ward</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Region 1</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DMAC</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state and federal accountability reports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Aug. 2020 -     May 2021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Agenda</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Sign-in sheets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Data reports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PowerPoints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Closing achievement gaps</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the percent of students at the Meets and Masters levels on STAAR</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student progress made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Formative assessments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Benchmarks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III </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IV</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8939219"/>
                  </a:ext>
                </a:extLst>
              </a:tr>
              <a:tr h="150203">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4576717"/>
                  </a:ext>
                </a:extLst>
              </a:tr>
              <a:tr h="15020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1) Opportunities to participate in online technology professional development will be offered to address time constraint issues. This will be done via Hoonuit and the MegaByte Consortium.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71719492"/>
                  </a:ext>
                </a:extLst>
              </a:tr>
              <a:tr h="15020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2) Resources and support will be provided by District and Campus Instructional Technologist to integrate technology into the core curriculum.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5545438"/>
                  </a:ext>
                </a:extLst>
              </a:tr>
              <a:tr h="15020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3) Library Media Specialists provide training in various areas of technology and online resources.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13856509"/>
                  </a:ext>
                </a:extLst>
              </a:tr>
              <a:tr h="276390">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286306192"/>
                  </a:ext>
                </a:extLst>
              </a:tr>
              <a:tr h="936105">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Mathematics teachers will receive training on TEKS analysis to determine depth and complexity of each student expectation taught.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District ELAR Coordinators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Instructional Coaches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Teachers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Campus Administration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II</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Funds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Aug. 2020 -           March 2021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Agenda</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Sign-in sheets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Increased student progress for all students to include sub populations as measured on CBAs, BMs, STAAR</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CBAs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BMs</a:t>
                      </a:r>
                      <a:b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STAAR</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Title I, II, III</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0030221"/>
                  </a:ext>
                </a:extLst>
              </a:tr>
              <a:tr h="150203">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7221392"/>
                  </a:ext>
                </a:extLst>
              </a:tr>
              <a:tr h="150203">
                <a:tc gridSpan="8">
                  <a:txBody>
                    <a:bodyPr/>
                    <a:lstStyle/>
                    <a:p>
                      <a:pPr marL="0" marR="0" algn="l">
                        <a:lnSpc>
                          <a:spcPct val="107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 Training on teaching and learning math concepts and skills will be conducted every 6 weeks in order to understand level of complexity within the SEs by Sharon Wells/Pearlized Math. </a:t>
                      </a: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88617572"/>
                  </a:ext>
                </a:extLst>
              </a:tr>
              <a:tr h="150203">
                <a:tc gridSpan="8">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2) Training on TEKS analysis will be conducted every six weeks prior to teaching upcoming identified TEKS.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1894676"/>
                  </a:ext>
                </a:extLst>
              </a:tr>
              <a:tr h="150203">
                <a:tc gridSpan="8">
                  <a:txBody>
                    <a:bodyPr/>
                    <a:lstStyle/>
                    <a:p>
                      <a:pPr marL="0" marR="0" algn="l">
                        <a:lnSpc>
                          <a:spcPct val="107000"/>
                        </a:lnSpc>
                        <a:spcBef>
                          <a:spcPts val="0"/>
                        </a:spcBef>
                        <a:spcAft>
                          <a:spcPts val="0"/>
                        </a:spcAft>
                      </a:pPr>
                      <a:r>
                        <a:rPr lang="en-US" sz="950" dirty="0">
                          <a:effectLst/>
                          <a:latin typeface="Calibri" panose="020F0502020204030204" pitchFamily="34" charset="0"/>
                          <a:ea typeface="Calibri" panose="020F0502020204030204" pitchFamily="34" charset="0"/>
                          <a:cs typeface="Calibri" panose="020F0502020204030204" pitchFamily="34" charset="0"/>
                        </a:rPr>
                        <a:t>3) Analysis of TEKS taught will be conducted during CLCs based weekly/biweekly formative assessments. </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312409"/>
                  </a:ext>
                </a:extLst>
              </a:tr>
            </a:tbl>
          </a:graphicData>
        </a:graphic>
      </p:graphicFrame>
    </p:spTree>
    <p:extLst>
      <p:ext uri="{BB962C8B-B14F-4D97-AF65-F5344CB8AC3E}">
        <p14:creationId xmlns:p14="http://schemas.microsoft.com/office/powerpoint/2010/main" val="33144936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FEF48D8-1BA2-4131-8A18-245FB3AF3BD9}"/>
              </a:ext>
            </a:extLst>
          </p:cNvPr>
          <p:cNvGraphicFramePr>
            <a:graphicFrameLocks noGrp="1"/>
          </p:cNvGraphicFramePr>
          <p:nvPr>
            <p:extLst>
              <p:ext uri="{D42A27DB-BD31-4B8C-83A1-F6EECF244321}">
                <p14:modId xmlns:p14="http://schemas.microsoft.com/office/powerpoint/2010/main" val="3133800387"/>
              </p:ext>
            </p:extLst>
          </p:nvPr>
        </p:nvGraphicFramePr>
        <p:xfrm>
          <a:off x="0" y="0"/>
          <a:ext cx="12192002" cy="6857997"/>
        </p:xfrm>
        <a:graphic>
          <a:graphicData uri="http://schemas.openxmlformats.org/drawingml/2006/table">
            <a:tbl>
              <a:tblPr firstRow="1" firstCol="1" bandRow="1"/>
              <a:tblGrid>
                <a:gridCol w="1759737">
                  <a:extLst>
                    <a:ext uri="{9D8B030D-6E8A-4147-A177-3AD203B41FA5}">
                      <a16:colId xmlns:a16="http://schemas.microsoft.com/office/drawing/2014/main" val="656166427"/>
                    </a:ext>
                  </a:extLst>
                </a:gridCol>
                <a:gridCol w="1429785">
                  <a:extLst>
                    <a:ext uri="{9D8B030D-6E8A-4147-A177-3AD203B41FA5}">
                      <a16:colId xmlns:a16="http://schemas.microsoft.com/office/drawing/2014/main" val="3557140705"/>
                    </a:ext>
                  </a:extLst>
                </a:gridCol>
                <a:gridCol w="1386117">
                  <a:extLst>
                    <a:ext uri="{9D8B030D-6E8A-4147-A177-3AD203B41FA5}">
                      <a16:colId xmlns:a16="http://schemas.microsoft.com/office/drawing/2014/main" val="1146520311"/>
                    </a:ext>
                  </a:extLst>
                </a:gridCol>
                <a:gridCol w="862078">
                  <a:extLst>
                    <a:ext uri="{9D8B030D-6E8A-4147-A177-3AD203B41FA5}">
                      <a16:colId xmlns:a16="http://schemas.microsoft.com/office/drawing/2014/main" val="598729055"/>
                    </a:ext>
                  </a:extLst>
                </a:gridCol>
                <a:gridCol w="1803408">
                  <a:extLst>
                    <a:ext uri="{9D8B030D-6E8A-4147-A177-3AD203B41FA5}">
                      <a16:colId xmlns:a16="http://schemas.microsoft.com/office/drawing/2014/main" val="3457658663"/>
                    </a:ext>
                  </a:extLst>
                </a:gridCol>
                <a:gridCol w="1530064">
                  <a:extLst>
                    <a:ext uri="{9D8B030D-6E8A-4147-A177-3AD203B41FA5}">
                      <a16:colId xmlns:a16="http://schemas.microsoft.com/office/drawing/2014/main" val="2694660867"/>
                    </a:ext>
                  </a:extLst>
                </a:gridCol>
                <a:gridCol w="1679675">
                  <a:extLst>
                    <a:ext uri="{9D8B030D-6E8A-4147-A177-3AD203B41FA5}">
                      <a16:colId xmlns:a16="http://schemas.microsoft.com/office/drawing/2014/main" val="603492418"/>
                    </a:ext>
                  </a:extLst>
                </a:gridCol>
                <a:gridCol w="1741138">
                  <a:extLst>
                    <a:ext uri="{9D8B030D-6E8A-4147-A177-3AD203B41FA5}">
                      <a16:colId xmlns:a16="http://schemas.microsoft.com/office/drawing/2014/main" val="2292196721"/>
                    </a:ext>
                  </a:extLst>
                </a:gridCol>
              </a:tblGrid>
              <a:tr h="138877">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Goal Area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Student Achievement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17313613"/>
                  </a:ext>
                </a:extLst>
              </a:tr>
              <a:tr h="138877">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Annual Goal 3: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who perform at meets grade level or above on STAAR all grades all subjects will increase by two percentage points by 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8710742"/>
                  </a:ext>
                </a:extLst>
              </a:tr>
              <a:tr h="284206">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Objective 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Science and Writing 3-5 will increase from 58% to 60% by having access to a standards-aligned guaranteed and viable curriculum.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8672266"/>
                  </a:ext>
                </a:extLst>
              </a:tr>
              <a:tr h="284206">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05084794"/>
                  </a:ext>
                </a:extLst>
              </a:tr>
              <a:tr h="1173882">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writing initiatives with virtual and in-person learning for Writing and Science based on need's assessment using data and trends will be executed.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Executive Officers</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Content Coordinators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ts val="1200"/>
                        </a:lnSpc>
                        <a:spcBef>
                          <a:spcPts val="0"/>
                        </a:spcBef>
                        <a:spcAft>
                          <a:spcPts val="80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ts val="1200"/>
                        </a:lnSpc>
                        <a:spcBef>
                          <a:spcPts val="0"/>
                        </a:spcBef>
                        <a:spcAft>
                          <a:spcPts val="80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Homeroom teachers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TEKS resources </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Templates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Calendar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local student data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Summit K-12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Rubric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June 2020 – Aug.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Curriculum documents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Lesson plans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Collaborative Learning Leader [CLL] agendas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Walkthrough documents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 on the 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 retention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Results Driven Accountability Report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 </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Benchmarks [BMs]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Results Driven Accountability </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Learning  Objectives [SLOs] Pre/Post Test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III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Special Ed. &amp; Bilingual Funds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Migrant Funds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9890446"/>
                  </a:ext>
                </a:extLst>
              </a:tr>
              <a:tr h="138877">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2754913"/>
                  </a:ext>
                </a:extLst>
              </a:tr>
              <a:tr h="138877">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 Writing instruction will be provided for all students in grades PK – 5</a:t>
                      </a:r>
                      <a:r>
                        <a:rPr lang="en-US" sz="800"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800">
                          <a:effectLst/>
                          <a:latin typeface="Calibri" panose="020F0502020204030204" pitchFamily="34" charset="0"/>
                          <a:ea typeface="Calibri" panose="020F0502020204030204" pitchFamily="34" charset="0"/>
                          <a:cs typeface="Times New Roman" panose="02020603050405020304" pitchFamily="18" charset="0"/>
                        </a:rPr>
                        <a:t> grade. </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6032579"/>
                  </a:ext>
                </a:extLst>
              </a:tr>
              <a:tr h="138877">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 Depth of Knowledge (DOK) questions will be updated for each literary selection (all genres) during curriculum development sessions.</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20790066"/>
                  </a:ext>
                </a:extLst>
              </a:tr>
              <a:tr h="138877">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 Integrate technology into the curriculum to provide virtual and in-person learning with the use of the following platforms: Google Classroom, Istation, MyOn, Newsela, Accelerated Reader, Learning Ally, and  MackinVia.</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783234"/>
                  </a:ext>
                </a:extLst>
              </a:tr>
              <a:tr h="284206">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187022335"/>
                  </a:ext>
                </a:extLst>
              </a:tr>
              <a:tr h="1010849">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Leadership Team will monitor the implementation of the​ curriculum through teamed-up intentional walkthroughs (virtual and in-person).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ts val="1200"/>
                        </a:lnSpc>
                        <a:spcBef>
                          <a:spcPts val="0"/>
                        </a:spcBef>
                        <a:spcAft>
                          <a:spcPts val="80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CLL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Content Coordinators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Walkthrough Portal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Pacing Guides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 Reminders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Schedules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Rubrics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Sep. 2020–</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May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Walk-through documentation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120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BM1 and BM2 scores show increases in student achievement and student performance growth                            Teacher implementation of feedback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TRPI/Tejas Lee</a:t>
                      </a:r>
                    </a:p>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Circle</a:t>
                      </a:r>
                    </a:p>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DRA</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STAAR/TELPAS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STAR test from 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 , II, III, IV</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Bilingual Funds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Comp.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9433525"/>
                  </a:ext>
                </a:extLst>
              </a:tr>
              <a:tr h="138877">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8123676"/>
                  </a:ext>
                </a:extLst>
              </a:tr>
              <a:tr h="138877">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 Observe and provide feedback to teachers on effective and rigorous instructional reading strategies. </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9620059"/>
                  </a:ext>
                </a:extLst>
              </a:tr>
              <a:tr h="138877">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 Ensure appropriate pacing of the curriculum based on the timelines. </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1922298"/>
                  </a:ext>
                </a:extLst>
              </a:tr>
              <a:tr h="138877">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 Team Walks, with Principal and AP will be scheduled monthly in order to calibrate and provide growth opportunities for campus administrators. </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81022880"/>
                  </a:ext>
                </a:extLst>
              </a:tr>
              <a:tr h="284206">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63118530"/>
                  </a:ext>
                </a:extLst>
              </a:tr>
              <a:tr h="1592164">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Ongoing support for the implementation/integration of the Science and Writing curriculum through CLCs.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ts val="1200"/>
                        </a:lnSpc>
                        <a:spcBef>
                          <a:spcPts val="0"/>
                        </a:spcBef>
                        <a:spcAft>
                          <a:spcPts val="80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Content Coordinator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ts val="1200"/>
                        </a:lnSpc>
                        <a:spcBef>
                          <a:spcPts val="0"/>
                        </a:spcBef>
                        <a:spcAft>
                          <a:spcPts val="80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CLL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TXCEE support staff</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Training Material</a:t>
                      </a:r>
                      <a:br>
                        <a:rPr lang="en-US" sz="800" dirty="0">
                          <a:effectLst/>
                          <a:latin typeface="Calibri" panose="020F0502020204030204" pitchFamily="34" charset="0"/>
                          <a:ea typeface="Calibri" panose="020F0502020204030204" pitchFamily="34" charset="0"/>
                          <a:cs typeface="Times New Roman" panose="02020603050405020304" pitchFamily="18" charset="0"/>
                        </a:rPr>
                      </a:b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Training Agenda</a:t>
                      </a:r>
                      <a:br>
                        <a:rPr lang="en-US" sz="800" dirty="0">
                          <a:effectLst/>
                          <a:latin typeface="Calibri" panose="020F0502020204030204" pitchFamily="34" charset="0"/>
                          <a:ea typeface="Calibri" panose="020F0502020204030204" pitchFamily="34" charset="0"/>
                          <a:cs typeface="Times New Roman" panose="02020603050405020304" pitchFamily="18" charset="0"/>
                        </a:rPr>
                      </a:b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District Curriculum, Pacing guide, Year- at- a- Glance, Weekly Lessons</a:t>
                      </a:r>
                      <a:br>
                        <a:rPr lang="en-US" sz="800" dirty="0">
                          <a:effectLst/>
                          <a:latin typeface="Calibri" panose="020F0502020204030204" pitchFamily="34" charset="0"/>
                          <a:ea typeface="Calibri" panose="020F0502020204030204" pitchFamily="34" charset="0"/>
                          <a:cs typeface="Times New Roman" panose="02020603050405020304" pitchFamily="18" charset="0"/>
                        </a:rPr>
                      </a:b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Local Data</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Forde Ferrier WB</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Mentoring Minds WB</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Leveled Readers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Trade books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Primary Journals</a:t>
                      </a:r>
                    </a:p>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Count down to STAAR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Sep. 2020-</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Aug.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Agendas and sign-in sheets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Collaborative Learning Communities Meetings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BM1 and BM2 scores show increases in student achievement and student performance growth</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performance of students at Meets &amp; Master performance level on STAAR/EOC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TRPI/Tejas Lee</a:t>
                      </a:r>
                    </a:p>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Circle</a:t>
                      </a:r>
                    </a:p>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DRA</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 , II, III, IV</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Bilingual Funds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Comp.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1343321"/>
                  </a:ext>
                </a:extLst>
              </a:tr>
              <a:tr h="138877">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9641359"/>
                  </a:ext>
                </a:extLst>
              </a:tr>
              <a:tr h="138877">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 Teachers will be provided support in the implementation of writing across all subjects.</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3854417"/>
                  </a:ext>
                </a:extLst>
              </a:tr>
              <a:tr h="138877">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 Support technology integration within the Science and Writing curriculum in order to enhance the virtual learning lessons.</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1339538"/>
                  </a:ext>
                </a:extLst>
              </a:tr>
              <a:tr h="138877">
                <a:tc gridSpan="8">
                  <a:txBody>
                    <a:bodyPr/>
                    <a:lstStyle/>
                    <a:p>
                      <a:pPr marL="0" marR="0">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 CLLs will allow for Science and Writing lesson planning during CLCs in order to create consistency among the reading classes being taught.</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0943092"/>
                  </a:ext>
                </a:extLst>
              </a:tr>
            </a:tbl>
          </a:graphicData>
        </a:graphic>
      </p:graphicFrame>
    </p:spTree>
    <p:extLst>
      <p:ext uri="{BB962C8B-B14F-4D97-AF65-F5344CB8AC3E}">
        <p14:creationId xmlns:p14="http://schemas.microsoft.com/office/powerpoint/2010/main" val="35554248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E284B5B-1C12-44AA-9A2E-94C02189267F}"/>
              </a:ext>
            </a:extLst>
          </p:cNvPr>
          <p:cNvGraphicFramePr>
            <a:graphicFrameLocks noGrp="1"/>
          </p:cNvGraphicFramePr>
          <p:nvPr/>
        </p:nvGraphicFramePr>
        <p:xfrm>
          <a:off x="0" y="1"/>
          <a:ext cx="12192000" cy="6863011"/>
        </p:xfrm>
        <a:graphic>
          <a:graphicData uri="http://schemas.openxmlformats.org/drawingml/2006/table">
            <a:tbl>
              <a:tblPr firstRow="1" firstCol="1" bandRow="1"/>
              <a:tblGrid>
                <a:gridCol w="1777529">
                  <a:extLst>
                    <a:ext uri="{9D8B030D-6E8A-4147-A177-3AD203B41FA5}">
                      <a16:colId xmlns:a16="http://schemas.microsoft.com/office/drawing/2014/main" val="4077037498"/>
                    </a:ext>
                  </a:extLst>
                </a:gridCol>
                <a:gridCol w="1423317">
                  <a:extLst>
                    <a:ext uri="{9D8B030D-6E8A-4147-A177-3AD203B41FA5}">
                      <a16:colId xmlns:a16="http://schemas.microsoft.com/office/drawing/2014/main" val="3914797563"/>
                    </a:ext>
                  </a:extLst>
                </a:gridCol>
                <a:gridCol w="1383689">
                  <a:extLst>
                    <a:ext uri="{9D8B030D-6E8A-4147-A177-3AD203B41FA5}">
                      <a16:colId xmlns:a16="http://schemas.microsoft.com/office/drawing/2014/main" val="1601172806"/>
                    </a:ext>
                  </a:extLst>
                </a:gridCol>
                <a:gridCol w="861268">
                  <a:extLst>
                    <a:ext uri="{9D8B030D-6E8A-4147-A177-3AD203B41FA5}">
                      <a16:colId xmlns:a16="http://schemas.microsoft.com/office/drawing/2014/main" val="1863774651"/>
                    </a:ext>
                  </a:extLst>
                </a:gridCol>
                <a:gridCol w="1813920">
                  <a:extLst>
                    <a:ext uri="{9D8B030D-6E8A-4147-A177-3AD203B41FA5}">
                      <a16:colId xmlns:a16="http://schemas.microsoft.com/office/drawing/2014/main" val="3508826604"/>
                    </a:ext>
                  </a:extLst>
                </a:gridCol>
                <a:gridCol w="1510658">
                  <a:extLst>
                    <a:ext uri="{9D8B030D-6E8A-4147-A177-3AD203B41FA5}">
                      <a16:colId xmlns:a16="http://schemas.microsoft.com/office/drawing/2014/main" val="1297419054"/>
                    </a:ext>
                  </a:extLst>
                </a:gridCol>
                <a:gridCol w="1679675">
                  <a:extLst>
                    <a:ext uri="{9D8B030D-6E8A-4147-A177-3AD203B41FA5}">
                      <a16:colId xmlns:a16="http://schemas.microsoft.com/office/drawing/2014/main" val="723773838"/>
                    </a:ext>
                  </a:extLst>
                </a:gridCol>
                <a:gridCol w="1741944">
                  <a:extLst>
                    <a:ext uri="{9D8B030D-6E8A-4147-A177-3AD203B41FA5}">
                      <a16:colId xmlns:a16="http://schemas.microsoft.com/office/drawing/2014/main" val="305995199"/>
                    </a:ext>
                  </a:extLst>
                </a:gridCol>
              </a:tblGrid>
              <a:tr h="124401">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Goal Area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Student Achievement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2183404"/>
                  </a:ext>
                </a:extLst>
              </a:tr>
              <a:tr h="124401">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Annual Goal 3: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who perform at meets grade level or above on STAAR all grades all subjects will increase by two percentage points by 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12687041"/>
                  </a:ext>
                </a:extLst>
              </a:tr>
              <a:tr h="124401">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Objective 2: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all subjects 3-5 will increase from 58% to 60% through data-driven instruction.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00367958"/>
                  </a:ext>
                </a:extLst>
              </a:tr>
              <a:tr h="218776">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82901097"/>
                  </a:ext>
                </a:extLst>
              </a:tr>
              <a:tr h="1515569">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Testing calendar will be created to provide campus-wide alignment of assessments and progress monitoring</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ts val="1200"/>
                        </a:lnSpc>
                        <a:spcBef>
                          <a:spcPts val="0"/>
                        </a:spcBef>
                        <a:spcAft>
                          <a:spcPts val="80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Assessment Director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Executive Officers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Content Coordinators </a:t>
                      </a: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CLL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Grade Level Leaders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Assessment calendar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Instructional timelines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Assessed curriculum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based progress monitoring</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Sep. 2020 – Aug.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Completed testing calendars and timelines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Agendas and sign in sheets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Completed assessment progress monitoring recording sheets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 on the  STAAR, Domain III, TELPAS, Results Driven Accountability Report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Progress on Monitoring sheets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 </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Benchmarks [BMs]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Results Driven Accountability (RDA)</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Learning  Objectives [SLOs] Pre/Post Test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 II, III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Special Education &amp; Bilingual Funds,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Migrant Funds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4084312"/>
                  </a:ext>
                </a:extLst>
              </a:tr>
              <a:tr h="124401">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4387709"/>
                  </a:ext>
                </a:extLst>
              </a:tr>
              <a:tr h="124401">
                <a:tc gridSpan="8">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Aligned CBAs and district Benchmarks will be administered campus-wide to monitor student progress in the curriculum.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9233424"/>
                  </a:ext>
                </a:extLst>
              </a:tr>
              <a:tr h="124401">
                <a:tc gridSpan="8">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Utilize DMAC reports (ie. Distractor analysis, item analysis, SE tutorials, quintile charts etc.,) to identify areas of concern in order to prescribe appropriate resources for intervention.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8732705"/>
                  </a:ext>
                </a:extLst>
              </a:tr>
              <a:tr h="124401">
                <a:tc gridSpan="8">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Utilize DMAC TAG/stem questions to create spiral reviews based on areas of concerns to ensure progress from BM1 to BM 2 and from previous year to current year STAAR.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8282641"/>
                  </a:ext>
                </a:extLst>
              </a:tr>
              <a:tr h="225277">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40772567"/>
                  </a:ext>
                </a:extLst>
              </a:tr>
              <a:tr h="1337482">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Grade Level Performance Review sessions will be held to each grade level within 48 hours following the district level CBA or Benchmark.</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                          Campus Leadership Grade level Team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Science Lab Teacher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 and DMAC data reports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Action Plans and timelines\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Tutorial Curriculum and Tutorial Student lists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Plan for each student group</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Lead4ward trainings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Write from the Begining</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Oct. 2020</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Nov. 2020</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Jan. 2021</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Feb. 2021</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Progress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Profiles, DMAC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Campus Data</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Grade Level Data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Teacher Data</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Reports, Student Data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120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Closing achievement gaps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the percent of students at the Meets and Masters levels on STAAR/EOC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student progress made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Benchmarks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Progress Monitoring</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TPRI/TEJAS LEE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 II, III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Compensatory Funds,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Migrant Funds,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Bilingual Funds,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Local Funds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8986788"/>
                  </a:ext>
                </a:extLst>
              </a:tr>
              <a:tr h="124401">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04200367"/>
                  </a:ext>
                </a:extLst>
              </a:tr>
              <a:tr h="124401">
                <a:tc gridSpan="8">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Closely monitor and intervene when students are not reading on grade level by the end of 2nd grade (fluency, comprehension).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4238048"/>
                  </a:ext>
                </a:extLst>
              </a:tr>
              <a:tr h="218776">
                <a:tc gridSpan="8">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Following each CBA or Benchmark, the campus admin team will analyze grade level data and develop action plans, including tutorials, that target areas of concern for all student groups and sub-groups scheduled after-school, Saturday or through enrichment periods.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44687115"/>
                  </a:ext>
                </a:extLst>
              </a:tr>
              <a:tr h="124401">
                <a:tc gridSpan="8">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Schedule academic meetings with parents following district benchmarks to inform them of students' results, progress and available interventions.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94437038"/>
                  </a:ext>
                </a:extLst>
              </a:tr>
              <a:tr h="124401">
                <a:tc gridSpan="8">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 Teachers will identify students in each phase of accountability following each CBA and Benchmark using DMAC reports to form tutorial groups for the Master's Level on the STAAR assessment.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1793447"/>
                  </a:ext>
                </a:extLst>
              </a:tr>
              <a:tr h="237968">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98323891"/>
                  </a:ext>
                </a:extLst>
              </a:tr>
              <a:tr h="1113739">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Review Sessions will be held to review CBA and Benchmark data with grade level leaders identify areas of concern in order to plan next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ts val="1200"/>
                        </a:lnSpc>
                        <a:spcBef>
                          <a:spcPts val="0"/>
                        </a:spcBef>
                        <a:spcAft>
                          <a:spcPts val="80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Principal (Mrs. C. Espinoza)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AP (Mrs. Y. Galvan)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CLL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Grade Level Leader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Science Lab Teacher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District and Campus Benchmark Data Reports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Plan for Interventions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Tutoring Calendar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Trade books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 Created Material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Kamico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Primary Journals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Oct. 2020</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Nov. 2020</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Jan. 2021</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Feb. 2021</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Mar.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Agendas and sign-in sheets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Data Analysis documents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Review documents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Tutoring Calendar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BM1 and BM2 scores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growth</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Increased performance of students at Meets &amp; Masters performance levels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 and Benchmarks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Progress Monitoring</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 II, III, IV</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Bilingual Funds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Comp.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5244519"/>
                  </a:ext>
                </a:extLst>
              </a:tr>
              <a:tr h="124401">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2222140"/>
                  </a:ext>
                </a:extLst>
              </a:tr>
              <a:tr h="124401">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 Teachers will be provided support in the implementation of writing across all subjects.</a:t>
                      </a: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74573962"/>
                  </a:ext>
                </a:extLst>
              </a:tr>
              <a:tr h="124401">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 Support technology integration within the Science and Writing curriculum in order to enhance the virtual learning lessons.</a:t>
                      </a: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0862772"/>
                  </a:ext>
                </a:extLst>
              </a:tr>
              <a:tr h="124401">
                <a:tc gridSpan="8">
                  <a:txBody>
                    <a:bodyPr/>
                    <a:lstStyle/>
                    <a:p>
                      <a:pPr marL="0" marR="0">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 CLLs will allow for Science and Writing lesson planning during CLCs in order to create interconnection of subjects.</a:t>
                      </a: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3502321"/>
                  </a:ext>
                </a:extLst>
              </a:tr>
              <a:tr h="124401">
                <a:tc gridSpan="8">
                  <a:txBody>
                    <a:bodyPr/>
                    <a:lstStyle/>
                    <a:p>
                      <a:pPr marL="0" marR="0">
                        <a:lnSpc>
                          <a:spcPct val="107000"/>
                        </a:lnSpc>
                        <a:spcBef>
                          <a:spcPts val="0"/>
                        </a:spcBef>
                        <a:spcAft>
                          <a:spcPts val="800"/>
                        </a:spcAft>
                      </a:pPr>
                      <a:r>
                        <a:rPr lang="en-US" sz="800">
                          <a:effectLst/>
                          <a:latin typeface="Calibri" panose="020F0502020204030204" pitchFamily="34" charset="0"/>
                          <a:ea typeface="Calibri" panose="020F0502020204030204" pitchFamily="34" charset="0"/>
                          <a:cs typeface="Times New Roman" panose="02020603050405020304" pitchFamily="18" charset="0"/>
                        </a:rPr>
                        <a:t>4) PK-5</a:t>
                      </a:r>
                      <a:r>
                        <a:rPr lang="en-US" sz="800" baseline="30000">
                          <a:effectLst/>
                          <a:latin typeface="Calibri" panose="020F0502020204030204" pitchFamily="34" charset="0"/>
                          <a:ea typeface="Calibri" panose="020F0502020204030204" pitchFamily="34" charset="0"/>
                          <a:cs typeface="Times New Roman" panose="02020603050405020304" pitchFamily="18" charset="0"/>
                        </a:rPr>
                        <a:t>th</a:t>
                      </a:r>
                      <a:r>
                        <a:rPr lang="en-US" sz="800">
                          <a:effectLst/>
                          <a:latin typeface="Calibri" panose="020F0502020204030204" pitchFamily="34" charset="0"/>
                          <a:ea typeface="Calibri" panose="020F0502020204030204" pitchFamily="34" charset="0"/>
                          <a:cs typeface="Times New Roman" panose="02020603050405020304" pitchFamily="18" charset="0"/>
                        </a:rPr>
                        <a:t> Grade teachers will receive extra time to work collaboratively and align TEKS to student groups. </a:t>
                      </a: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6907378"/>
                  </a:ext>
                </a:extLst>
              </a:tr>
            </a:tbl>
          </a:graphicData>
        </a:graphic>
      </p:graphicFrame>
    </p:spTree>
    <p:extLst>
      <p:ext uri="{BB962C8B-B14F-4D97-AF65-F5344CB8AC3E}">
        <p14:creationId xmlns:p14="http://schemas.microsoft.com/office/powerpoint/2010/main" val="2217903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ED31D90-B9E6-4951-B9FD-761A91F5498F}"/>
              </a:ext>
            </a:extLst>
          </p:cNvPr>
          <p:cNvGraphicFramePr>
            <a:graphicFrameLocks noGrp="1"/>
          </p:cNvGraphicFramePr>
          <p:nvPr/>
        </p:nvGraphicFramePr>
        <p:xfrm>
          <a:off x="1" y="1"/>
          <a:ext cx="12192001" cy="6864968"/>
        </p:xfrm>
        <a:graphic>
          <a:graphicData uri="http://schemas.openxmlformats.org/drawingml/2006/table">
            <a:tbl>
              <a:tblPr firstRow="1" firstCol="1" bandRow="1"/>
              <a:tblGrid>
                <a:gridCol w="1790467">
                  <a:extLst>
                    <a:ext uri="{9D8B030D-6E8A-4147-A177-3AD203B41FA5}">
                      <a16:colId xmlns:a16="http://schemas.microsoft.com/office/drawing/2014/main" val="3294086980"/>
                    </a:ext>
                  </a:extLst>
                </a:gridCol>
                <a:gridCol w="1458090">
                  <a:extLst>
                    <a:ext uri="{9D8B030D-6E8A-4147-A177-3AD203B41FA5}">
                      <a16:colId xmlns:a16="http://schemas.microsoft.com/office/drawing/2014/main" val="2835741459"/>
                    </a:ext>
                  </a:extLst>
                </a:gridCol>
                <a:gridCol w="1414421">
                  <a:extLst>
                    <a:ext uri="{9D8B030D-6E8A-4147-A177-3AD203B41FA5}">
                      <a16:colId xmlns:a16="http://schemas.microsoft.com/office/drawing/2014/main" val="2004832838"/>
                    </a:ext>
                  </a:extLst>
                </a:gridCol>
                <a:gridCol w="870972">
                  <a:extLst>
                    <a:ext uri="{9D8B030D-6E8A-4147-A177-3AD203B41FA5}">
                      <a16:colId xmlns:a16="http://schemas.microsoft.com/office/drawing/2014/main" val="3783555350"/>
                    </a:ext>
                  </a:extLst>
                </a:gridCol>
                <a:gridCol w="1844650">
                  <a:extLst>
                    <a:ext uri="{9D8B030D-6E8A-4147-A177-3AD203B41FA5}">
                      <a16:colId xmlns:a16="http://schemas.microsoft.com/office/drawing/2014/main" val="208715127"/>
                    </a:ext>
                  </a:extLst>
                </a:gridCol>
                <a:gridCol w="1546241">
                  <a:extLst>
                    <a:ext uri="{9D8B030D-6E8A-4147-A177-3AD203B41FA5}">
                      <a16:colId xmlns:a16="http://schemas.microsoft.com/office/drawing/2014/main" val="1251468783"/>
                    </a:ext>
                  </a:extLst>
                </a:gridCol>
                <a:gridCol w="1475883">
                  <a:extLst>
                    <a:ext uri="{9D8B030D-6E8A-4147-A177-3AD203B41FA5}">
                      <a16:colId xmlns:a16="http://schemas.microsoft.com/office/drawing/2014/main" val="2143477888"/>
                    </a:ext>
                  </a:extLst>
                </a:gridCol>
                <a:gridCol w="1791277">
                  <a:extLst>
                    <a:ext uri="{9D8B030D-6E8A-4147-A177-3AD203B41FA5}">
                      <a16:colId xmlns:a16="http://schemas.microsoft.com/office/drawing/2014/main" val="3749894712"/>
                    </a:ext>
                  </a:extLst>
                </a:gridCol>
              </a:tblGrid>
              <a:tr h="155331">
                <a:tc>
                  <a:txBody>
                    <a:bodyPr/>
                    <a:lstStyle/>
                    <a:p>
                      <a:pPr marL="0" marR="0">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Goal Area 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Student Achievement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7582568"/>
                  </a:ext>
                </a:extLst>
              </a:tr>
              <a:tr h="155331">
                <a:tc>
                  <a:txBody>
                    <a:bodyPr/>
                    <a:lstStyle/>
                    <a:p>
                      <a:pPr marL="0" marR="0">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Annual Goal 3: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who perform at meets grade level or above on STAAR all grades all subjects will increase by two percentage points by June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9550549"/>
                  </a:ext>
                </a:extLst>
              </a:tr>
              <a:tr h="155331">
                <a:tc>
                  <a:txBody>
                    <a:bodyPr/>
                    <a:lstStyle/>
                    <a:p>
                      <a:pPr marL="0" marR="0">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Objective 3: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percent of students performing at meets grade level or above on STAAR all subjects 3-5 will increase from 58% to 60% through job-embedded instructional practices.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9258196"/>
                  </a:ext>
                </a:extLst>
              </a:tr>
              <a:tr h="272917">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90880395"/>
                  </a:ext>
                </a:extLst>
              </a:tr>
              <a:tr h="1389211">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Training will be provided for teachers, administrators and program related staff throughout the school year on the assessed curriculum and the state accountability system.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Assistant principals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leadership team</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Collaborative Learning Leader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Department chairs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teachers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Lead4ward</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Region 1</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DMAC</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federal accountability reports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Assessment Conference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Oct. 2020 -              April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Sign-in sheets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Data reports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PowerPoints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Closing achievement gaps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the percent of students at the Meets and Masters levels on 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student progress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Progress Monitoring</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Benchmarks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 </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II</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III </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751388"/>
                  </a:ext>
                </a:extLst>
              </a:tr>
              <a:tr h="155331">
                <a:tc gridSpan="8">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1039874"/>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Initial and ongoing training on the changes in the Texas accountability system by Lead4ward and Region One ESC.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7169057"/>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Discuss effective reading strategies by high scoring teachers for other teachers across the campus during CLCs.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9948024"/>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Progress Monitoring (from Assessed Curriculum) will be created by Grade Lever leaders and be provided to teachers based on areas of concern.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6325708"/>
                  </a:ext>
                </a:extLst>
              </a:tr>
              <a:tr h="272917">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763444632"/>
                  </a:ext>
                </a:extLst>
              </a:tr>
              <a:tr h="1389211">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Ongoing professional development curriculum training will be provided for teachers, administrators and program related staff on virtual instructional strategies (e.g. CIF) and data analysis.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Principals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Assistant principals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leadership team</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Collaborative Learning Leader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Department chairs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teachers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Lead4ward</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Region 1</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DMAC</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State and federal accountability reports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Aug. 2020 -     May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Sign-in sheets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Data reports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PowerPoints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12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Student achievement gains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Closing achievement gaps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the percent of students at the Meets and Masters levels on 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in student progress made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Formative assessments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Benchmarks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 </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II</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III </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0906607"/>
                  </a:ext>
                </a:extLst>
              </a:tr>
              <a:tr h="155331">
                <a:tc gridSpan="8">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1753709"/>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Opportunities to participate in online technology professional development will be offered to address time constraint issues. This will be done via Hoonuit and the MegaByte Consortium.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92109535"/>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Resources and support will be provided by District and Campus Instructional Technologist to integrate technology into the core curriculum.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7976938"/>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Library Media Specialists provide training in various areas of technology and online resources for Science and Writing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8854582"/>
                  </a:ext>
                </a:extLst>
              </a:tr>
              <a:tr h="272917">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Strategy 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Persons Responsible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Implementation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25101916"/>
                  </a:ext>
                </a:extLst>
              </a:tr>
              <a:tr h="855724">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All teachers will receive training on TEKS analysis to determine depth and complexity of each student expectation taught.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ELAR Coordinators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Instructional Coaches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Teachers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Campus Administration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II</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Local  Funds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Summit K-12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Aug. 2020 -           March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Agenda</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Sign-in sheets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Increased student progress for all students to include sub populations as measured on CBAs, BMs, STAAR, 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CBAs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BMs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Title I, II, III</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76055"/>
                  </a:ext>
                </a:extLst>
              </a:tr>
              <a:tr h="230465">
                <a:tc gridSpan="8">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Action Steps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2592752"/>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Training on reading development skills (state reading academies) will be conducted for K-3rd grade teachers by Region One ESC and Summit K-12.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080713"/>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Training on Science vertical alignment by Science Lab teacher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00168355"/>
                  </a:ext>
                </a:extLst>
              </a:tr>
              <a:tr h="155331">
                <a:tc gridSpan="8">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Training on Writing vertical alignment by team leader.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2022587"/>
                  </a:ext>
                </a:extLst>
              </a:tr>
            </a:tbl>
          </a:graphicData>
        </a:graphic>
      </p:graphicFrame>
    </p:spTree>
    <p:extLst>
      <p:ext uri="{BB962C8B-B14F-4D97-AF65-F5344CB8AC3E}">
        <p14:creationId xmlns:p14="http://schemas.microsoft.com/office/powerpoint/2010/main" val="29505721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FAF9D19-C6DF-4A8F-8DF0-D344E3D5146F}"/>
              </a:ext>
            </a:extLst>
          </p:cNvPr>
          <p:cNvGraphicFramePr>
            <a:graphicFrameLocks noGrp="1"/>
          </p:cNvGraphicFramePr>
          <p:nvPr/>
        </p:nvGraphicFramePr>
        <p:xfrm>
          <a:off x="0" y="0"/>
          <a:ext cx="12192002" cy="6878807"/>
        </p:xfrm>
        <a:graphic>
          <a:graphicData uri="http://schemas.openxmlformats.org/drawingml/2006/table">
            <a:tbl>
              <a:tblPr firstRow="1" firstCol="1" bandRow="1"/>
              <a:tblGrid>
                <a:gridCol w="1783188">
                  <a:extLst>
                    <a:ext uri="{9D8B030D-6E8A-4147-A177-3AD203B41FA5}">
                      <a16:colId xmlns:a16="http://schemas.microsoft.com/office/drawing/2014/main" val="2443219065"/>
                    </a:ext>
                  </a:extLst>
                </a:gridCol>
                <a:gridCol w="1458900">
                  <a:extLst>
                    <a:ext uri="{9D8B030D-6E8A-4147-A177-3AD203B41FA5}">
                      <a16:colId xmlns:a16="http://schemas.microsoft.com/office/drawing/2014/main" val="3068305659"/>
                    </a:ext>
                  </a:extLst>
                </a:gridCol>
                <a:gridCol w="1414421">
                  <a:extLst>
                    <a:ext uri="{9D8B030D-6E8A-4147-A177-3AD203B41FA5}">
                      <a16:colId xmlns:a16="http://schemas.microsoft.com/office/drawing/2014/main" val="636711846"/>
                    </a:ext>
                  </a:extLst>
                </a:gridCol>
                <a:gridCol w="870972">
                  <a:extLst>
                    <a:ext uri="{9D8B030D-6E8A-4147-A177-3AD203B41FA5}">
                      <a16:colId xmlns:a16="http://schemas.microsoft.com/office/drawing/2014/main" val="2734486930"/>
                    </a:ext>
                  </a:extLst>
                </a:gridCol>
                <a:gridCol w="1844652">
                  <a:extLst>
                    <a:ext uri="{9D8B030D-6E8A-4147-A177-3AD203B41FA5}">
                      <a16:colId xmlns:a16="http://schemas.microsoft.com/office/drawing/2014/main" val="3317883112"/>
                    </a:ext>
                  </a:extLst>
                </a:gridCol>
                <a:gridCol w="1551901">
                  <a:extLst>
                    <a:ext uri="{9D8B030D-6E8A-4147-A177-3AD203B41FA5}">
                      <a16:colId xmlns:a16="http://schemas.microsoft.com/office/drawing/2014/main" val="1028010516"/>
                    </a:ext>
                  </a:extLst>
                </a:gridCol>
                <a:gridCol w="1475882">
                  <a:extLst>
                    <a:ext uri="{9D8B030D-6E8A-4147-A177-3AD203B41FA5}">
                      <a16:colId xmlns:a16="http://schemas.microsoft.com/office/drawing/2014/main" val="4229349277"/>
                    </a:ext>
                  </a:extLst>
                </a:gridCol>
                <a:gridCol w="1792086">
                  <a:extLst>
                    <a:ext uri="{9D8B030D-6E8A-4147-A177-3AD203B41FA5}">
                      <a16:colId xmlns:a16="http://schemas.microsoft.com/office/drawing/2014/main" val="862850326"/>
                    </a:ext>
                  </a:extLst>
                </a:gridCol>
              </a:tblGrid>
              <a:tr h="139378">
                <a:tc>
                  <a:txBody>
                    <a:bodyPr/>
                    <a:lstStyle/>
                    <a:p>
                      <a:pPr marL="0" marR="0" algn="l">
                        <a:lnSpc>
                          <a:spcPct val="107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Closing the Achievement Gaps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15009638"/>
                  </a:ext>
                </a:extLst>
              </a:tr>
              <a:tr h="139378">
                <a:tc>
                  <a:txBody>
                    <a:bodyPr/>
                    <a:lstStyle/>
                    <a:p>
                      <a:pPr marL="0" marR="0" algn="l">
                        <a:lnSpc>
                          <a:spcPct val="107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All identified student groups in the Closing the Gaps domain will meet 80% of the indicators in the Academic Achievement component by June 2021.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465854"/>
                  </a:ext>
                </a:extLst>
              </a:tr>
              <a:tr h="139378">
                <a:tc>
                  <a:txBody>
                    <a:bodyPr/>
                    <a:lstStyle/>
                    <a:p>
                      <a:pPr marL="0" marR="0" algn="l">
                        <a:lnSpc>
                          <a:spcPct val="107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All identified student groups in the Closing the Gaps domain will be monitored to ensure that at least 80% of the indicators in the Academic Achievement component are met by June 2021.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5470232"/>
                  </a:ext>
                </a:extLst>
              </a:tr>
              <a:tr h="210340">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182642360"/>
                  </a:ext>
                </a:extLst>
              </a:tr>
              <a:tr h="1491336">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*Collect and assess data to monitor student progress weekly and drive interventions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Leadership Team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*Istation Reading</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*Imagine Math</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*Success Maker</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Release Assessments (BM I &amp; II)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*Interim Assessments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*DMAC data reports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Performance Reviews (CPR)</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*Progress Monitoring Reports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*LPAC notes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Acquisition Monitoring</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Application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all student groups in all BM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Math (3</a:t>
                      </a:r>
                      <a:r>
                        <a:rPr lang="en-US" sz="900" baseline="30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rd</a:t>
                      </a: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-5</a:t>
                      </a:r>
                      <a:r>
                        <a:rPr lang="en-US" sz="900" baseline="30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a:t>
                      </a: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Reading (3</a:t>
                      </a:r>
                      <a:r>
                        <a:rPr lang="en-US" sz="900" baseline="30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rd</a:t>
                      </a: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-5</a:t>
                      </a:r>
                      <a:r>
                        <a:rPr lang="en-US" sz="900" baseline="30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baseline="30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Writing (4th)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baseline="30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Science (5th)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4321545"/>
                  </a:ext>
                </a:extLst>
              </a:tr>
              <a:tr h="139378">
                <a:tc gridSpan="8">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48453957"/>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Use ongoing district and campus created  formative and summative assessments by grade levels (e.g., weekly, unit, CBA, BM I&amp;II, Practice Listening &amp; Speaking Sets)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363824"/>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Student groups’ data will be disaggregated at the campus levels (CPR)  to determine student progress and increase performance at the Meets level and above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2823859"/>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Use assessment data to drive intervention plans and build intervention time into the day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5651465"/>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4) Provide instruction and interventions that are directly related to students’ needs as demonstrated by data (e.g., enrichment classes, tutorials, extended learning time, enrichment camps, academies, summer school)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6153595"/>
                  </a:ext>
                </a:extLst>
              </a:tr>
              <a:tr h="210340">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757019633"/>
                  </a:ext>
                </a:extLst>
              </a:tr>
              <a:tr h="1014258">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*Use formative assessment results to establish priorities for weekly progress monitoring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Leadership Team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CLL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*Istation Reading</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Release Assessments (BM I &amp; II)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*Imagine Math                  *myON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*Student Progress Profiles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*DMAC Reports                               *Campus Data Reports                    *Campus Performance Reviews (CPR)</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                     *Walkthroughs                                      *CLCs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*Student achievement gains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achievement gaps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in the percent of students at the Meets and Masters levels on STAAR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*Formative assessments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*Benchmarks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*TPRI/TEJAS LEE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*Interim Assessments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*Title I , II,III</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*State Compensatory Funds</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*Migrant Funds</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*State Bilingual Funds</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*Local Funds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9619047"/>
                  </a:ext>
                </a:extLst>
              </a:tr>
              <a:tr h="139378">
                <a:tc gridSpan="8">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267082"/>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Re-establish priorities based on data and identified student needs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673358"/>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Use program systems to provide efficient and effective feedback within timelines to monitor progress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7408986"/>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Provide equitable resources on a timely manner to ensure student success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1612"/>
                  </a:ext>
                </a:extLst>
              </a:tr>
              <a:tr h="210340">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796421570"/>
                  </a:ext>
                </a:extLst>
              </a:tr>
              <a:tr h="1491336">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*Provide technology resources to facilitate reading development and differentiate student learning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*Principal  </a:t>
                      </a:r>
                    </a:p>
                    <a:p>
                      <a:pPr marL="0" marR="0" algn="l">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*Assistant Principal           </a:t>
                      </a:r>
                    </a:p>
                    <a:p>
                      <a:pPr marL="0" marR="0" algn="l">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*Campus Leadership Team </a:t>
                      </a:r>
                    </a:p>
                    <a:p>
                      <a:pPr marL="0" marR="0" algn="l">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CLL   </a:t>
                      </a:r>
                    </a:p>
                    <a:p>
                      <a:pPr marL="0" marR="0" algn="l">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*Teachers </a:t>
                      </a:r>
                    </a:p>
                    <a:p>
                      <a:pPr marL="0" marR="0" algn="l">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*CIT</a:t>
                      </a:r>
                      <a:br>
                        <a:rPr lang="en-US" sz="900">
                          <a:effectLst/>
                          <a:latin typeface="Calibri" panose="020F0502020204030204" pitchFamily="34" charset="0"/>
                          <a:ea typeface="Calibri" panose="020F0502020204030204" pitchFamily="34" charset="0"/>
                          <a:cs typeface="Times New Roman" panose="02020603050405020304" pitchFamily="18" charset="0"/>
                        </a:rPr>
                      </a:b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*Istation Reading</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Release Assessments (BM I &amp; II)   *MyON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*DMAC data reports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Performance Reviews (CPR)</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*Progress Monitoring Reports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*LPAC notes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Acquisition Monitoring</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Application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all student groups in all BM,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*Formative assessments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*Benchmarks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br>
                        <a:rPr lang="en-US" sz="900">
                          <a:effectLst/>
                          <a:latin typeface="Calibri" panose="020F05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*TPRI/TEJAS LEE         *Interim Assessments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3243879"/>
                  </a:ext>
                </a:extLst>
              </a:tr>
              <a:tr h="139378">
                <a:tc gridSpan="8">
                  <a:txBody>
                    <a:bodyPr/>
                    <a:lstStyle/>
                    <a:p>
                      <a:pPr marL="0" marR="0" algn="ctr">
                        <a:lnSpc>
                          <a:spcPct val="107000"/>
                        </a:lnSpc>
                        <a:spcBef>
                          <a:spcPts val="0"/>
                        </a:spcBef>
                        <a:spcAft>
                          <a:spcPts val="0"/>
                        </a:spcAft>
                      </a:pPr>
                      <a:r>
                        <a:rPr lang="en-US" sz="9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40227766"/>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Allocate resources (e.g., Istation, Accelerated Reading/Star software and myON) to facilitate reading development for student groups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93464679"/>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Monitor usage of programs to track student progress and adjust instructional delivery or interventions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1672560"/>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Ensure that campus/classroom schedules allow for instructional time for the program implementation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76648594"/>
                  </a:ext>
                </a:extLst>
              </a:tr>
            </a:tbl>
          </a:graphicData>
        </a:graphic>
      </p:graphicFrame>
    </p:spTree>
    <p:extLst>
      <p:ext uri="{BB962C8B-B14F-4D97-AF65-F5344CB8AC3E}">
        <p14:creationId xmlns:p14="http://schemas.microsoft.com/office/powerpoint/2010/main" val="3279208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E7D5FA8-3EE5-4539-856B-ABFEA7DDA031}"/>
              </a:ext>
            </a:extLst>
          </p:cNvPr>
          <p:cNvGraphicFramePr>
            <a:graphicFrameLocks noGrp="1"/>
          </p:cNvGraphicFramePr>
          <p:nvPr>
            <p:extLst>
              <p:ext uri="{D42A27DB-BD31-4B8C-83A1-F6EECF244321}">
                <p14:modId xmlns:p14="http://schemas.microsoft.com/office/powerpoint/2010/main" val="294240518"/>
              </p:ext>
            </p:extLst>
          </p:nvPr>
        </p:nvGraphicFramePr>
        <p:xfrm>
          <a:off x="0" y="1"/>
          <a:ext cx="12191998" cy="6869784"/>
        </p:xfrm>
        <a:graphic>
          <a:graphicData uri="http://schemas.openxmlformats.org/drawingml/2006/table">
            <a:tbl>
              <a:tblPr firstRow="1" firstCol="1" bandRow="1"/>
              <a:tblGrid>
                <a:gridCol w="1777527">
                  <a:extLst>
                    <a:ext uri="{9D8B030D-6E8A-4147-A177-3AD203B41FA5}">
                      <a16:colId xmlns:a16="http://schemas.microsoft.com/office/drawing/2014/main" val="2576872720"/>
                    </a:ext>
                  </a:extLst>
                </a:gridCol>
                <a:gridCol w="1423316">
                  <a:extLst>
                    <a:ext uri="{9D8B030D-6E8A-4147-A177-3AD203B41FA5}">
                      <a16:colId xmlns:a16="http://schemas.microsoft.com/office/drawing/2014/main" val="2058343270"/>
                    </a:ext>
                  </a:extLst>
                </a:gridCol>
                <a:gridCol w="1383690">
                  <a:extLst>
                    <a:ext uri="{9D8B030D-6E8A-4147-A177-3AD203B41FA5}">
                      <a16:colId xmlns:a16="http://schemas.microsoft.com/office/drawing/2014/main" val="2273676655"/>
                    </a:ext>
                  </a:extLst>
                </a:gridCol>
                <a:gridCol w="861268">
                  <a:extLst>
                    <a:ext uri="{9D8B030D-6E8A-4147-A177-3AD203B41FA5}">
                      <a16:colId xmlns:a16="http://schemas.microsoft.com/office/drawing/2014/main" val="1803779519"/>
                    </a:ext>
                  </a:extLst>
                </a:gridCol>
                <a:gridCol w="2119609">
                  <a:extLst>
                    <a:ext uri="{9D8B030D-6E8A-4147-A177-3AD203B41FA5}">
                      <a16:colId xmlns:a16="http://schemas.microsoft.com/office/drawing/2014/main" val="2946325309"/>
                    </a:ext>
                  </a:extLst>
                </a:gridCol>
                <a:gridCol w="1204966">
                  <a:extLst>
                    <a:ext uri="{9D8B030D-6E8A-4147-A177-3AD203B41FA5}">
                      <a16:colId xmlns:a16="http://schemas.microsoft.com/office/drawing/2014/main" val="3659417172"/>
                    </a:ext>
                  </a:extLst>
                </a:gridCol>
                <a:gridCol w="1488014">
                  <a:extLst>
                    <a:ext uri="{9D8B030D-6E8A-4147-A177-3AD203B41FA5}">
                      <a16:colId xmlns:a16="http://schemas.microsoft.com/office/drawing/2014/main" val="1840994822"/>
                    </a:ext>
                  </a:extLst>
                </a:gridCol>
                <a:gridCol w="1933608">
                  <a:extLst>
                    <a:ext uri="{9D8B030D-6E8A-4147-A177-3AD203B41FA5}">
                      <a16:colId xmlns:a16="http://schemas.microsoft.com/office/drawing/2014/main" val="1757732791"/>
                    </a:ext>
                  </a:extLst>
                </a:gridCol>
              </a:tblGrid>
              <a:tr h="138826">
                <a:tc>
                  <a:txBody>
                    <a:bodyPr/>
                    <a:lstStyle/>
                    <a:p>
                      <a:pPr marL="0" marR="0" algn="l">
                        <a:lnSpc>
                          <a:spcPct val="107000"/>
                        </a:lnSpc>
                        <a:spcBef>
                          <a:spcPts val="0"/>
                        </a:spcBef>
                        <a:spcAft>
                          <a:spcPts val="0"/>
                        </a:spcAft>
                      </a:pPr>
                      <a:r>
                        <a:rPr lang="en-US" sz="900" b="1" dirty="0">
                          <a:solidFill>
                            <a:srgbClr val="000000"/>
                          </a:solidFill>
                          <a:effectLst/>
                          <a:latin typeface="Calibri"/>
                          <a:ea typeface="Times New Roman" panose="02020603050405020304" pitchFamily="18" charset="0"/>
                          <a:cs typeface="Calibri"/>
                        </a:rPr>
                        <a:t>Goal Area 2:</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dirty="0">
                          <a:solidFill>
                            <a:srgbClr val="000000"/>
                          </a:solidFill>
                          <a:effectLst/>
                          <a:latin typeface="Calibri"/>
                          <a:ea typeface="Times New Roman" panose="02020603050405020304" pitchFamily="18" charset="0"/>
                          <a:cs typeface="Calibri"/>
                        </a:rPr>
                        <a:t>Closing the Achievement Gaps</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16989631"/>
                  </a:ext>
                </a:extLst>
              </a:tr>
              <a:tr h="138826">
                <a:tc>
                  <a:txBody>
                    <a:bodyPr/>
                    <a:lstStyle/>
                    <a:p>
                      <a:pPr marL="0" marR="0" algn="l">
                        <a:lnSpc>
                          <a:spcPct val="107000"/>
                        </a:lnSpc>
                        <a:spcBef>
                          <a:spcPts val="0"/>
                        </a:spcBef>
                        <a:spcAft>
                          <a:spcPts val="0"/>
                        </a:spcAft>
                      </a:pPr>
                      <a:r>
                        <a:rPr lang="en-US" sz="900" b="1" dirty="0">
                          <a:solidFill>
                            <a:srgbClr val="000000"/>
                          </a:solidFill>
                          <a:effectLst/>
                          <a:latin typeface="Calibri"/>
                          <a:ea typeface="Times New Roman" panose="02020603050405020304" pitchFamily="18" charset="0"/>
                          <a:cs typeface="Calibri"/>
                        </a:rPr>
                        <a:t>Annual Goal 1:  </a:t>
                      </a:r>
                      <a:endParaRPr lang="en-US" sz="900" dirty="0">
                        <a:effectLst/>
                        <a:latin typeface="Times New Roman"/>
                        <a:ea typeface="Calibri" panose="020F0502020204030204" pitchFamily="34" charset="0"/>
                        <a:cs typeface="Times New Roman" panose="02020603050405020304" pitchFamily="18" charset="0"/>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All identified student groups in the Closing the Gaps domain will meet 80% of the indicators in the Academic Achievement component by June 2020.</a:t>
                      </a:r>
                      <a:endParaRPr lang="en-US" sz="900" dirty="0">
                        <a:effectLst/>
                        <a:latin typeface="Calibri Light"/>
                        <a:ea typeface="Calibri" panose="020F0502020204030204" pitchFamily="34" charset="0"/>
                        <a:cs typeface="Times New Roman"/>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5296775"/>
                  </a:ext>
                </a:extLst>
              </a:tr>
              <a:tr h="169224">
                <a:tc>
                  <a:txBody>
                    <a:bodyPr/>
                    <a:lstStyle/>
                    <a:p>
                      <a:pPr marL="0" marR="0" algn="l">
                        <a:lnSpc>
                          <a:spcPct val="107000"/>
                        </a:lnSpc>
                        <a:spcBef>
                          <a:spcPts val="0"/>
                        </a:spcBef>
                        <a:spcAft>
                          <a:spcPts val="0"/>
                        </a:spcAft>
                      </a:pPr>
                      <a:r>
                        <a:rPr lang="en-US" sz="900" b="1" dirty="0">
                          <a:solidFill>
                            <a:srgbClr val="000000"/>
                          </a:solidFill>
                          <a:effectLst/>
                          <a:latin typeface="Calibri"/>
                          <a:ea typeface="Times New Roman" panose="02020603050405020304" pitchFamily="18" charset="0"/>
                          <a:cs typeface="Calibri"/>
                        </a:rPr>
                        <a:t>Objective 2:  </a:t>
                      </a:r>
                      <a:endParaRPr lang="en-US" sz="900" dirty="0">
                        <a:effectLst/>
                        <a:latin typeface="Times New Roman"/>
                        <a:ea typeface="Calibri" panose="020F0502020204030204" pitchFamily="34" charset="0"/>
                        <a:cs typeface="Times New Roman" panose="02020603050405020304" pitchFamily="18" charset="0"/>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All identified student groups in the Academic Achievement component will meet 80% of the indicators by providing  high-quality, research-based instruction throughout the 2020-2021 school year.  </a:t>
                      </a:r>
                      <a:endParaRPr lang="en-US" sz="900" dirty="0">
                        <a:effectLst/>
                        <a:latin typeface="Calibri"/>
                        <a:ea typeface="Calibri" panose="020F0502020204030204" pitchFamily="34" charset="0"/>
                        <a:cs typeface="Times New Roman" panose="02020603050405020304" pitchFamily="18" charset="0"/>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10028204"/>
                  </a:ext>
                </a:extLst>
              </a:tr>
              <a:tr h="169224">
                <a:tc>
                  <a:txBody>
                    <a:bodyPr/>
                    <a:lstStyle/>
                    <a:p>
                      <a:pPr marL="0" marR="0" algn="ctr">
                        <a:lnSpc>
                          <a:spcPct val="107000"/>
                        </a:lnSpc>
                        <a:spcBef>
                          <a:spcPts val="0"/>
                        </a:spcBef>
                        <a:spcAft>
                          <a:spcPts val="0"/>
                        </a:spcAft>
                      </a:pPr>
                      <a:r>
                        <a:rPr lang="en-US" sz="900" b="1" dirty="0">
                          <a:solidFill>
                            <a:srgbClr val="FFFFFF"/>
                          </a:solidFill>
                          <a:effectLst/>
                          <a:latin typeface="Calibri"/>
                          <a:ea typeface="Times New Roman" panose="02020603050405020304" pitchFamily="18" charset="0"/>
                          <a:cs typeface="Calibri"/>
                        </a:rPr>
                        <a:t>Strategy 1</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lvl="0" algn="ctr">
                        <a:lnSpc>
                          <a:spcPct val="107000"/>
                        </a:lnSpc>
                        <a:spcBef>
                          <a:spcPts val="0"/>
                        </a:spcBef>
                        <a:spcAft>
                          <a:spcPts val="0"/>
                        </a:spcAft>
                        <a:buNone/>
                      </a:pPr>
                      <a:r>
                        <a:rPr lang="en-US" sz="900" b="1" i="0" u="none" strike="noStrike" noProof="0" dirty="0">
                          <a:solidFill>
                            <a:schemeClr val="bg1"/>
                          </a:solidFill>
                          <a:effectLst/>
                        </a:rPr>
                        <a:t>Persons Responsible</a:t>
                      </a:r>
                      <a:r>
                        <a:rPr lang="en-US" sz="900" b="1" dirty="0">
                          <a:solidFill>
                            <a:srgbClr val="FFFFFF"/>
                          </a:solidFill>
                          <a:effectLst/>
                          <a:latin typeface="Calibri"/>
                          <a:ea typeface="Times New Roman" panose="02020603050405020304" pitchFamily="18" charset="0"/>
                          <a:cs typeface="Calibri"/>
                        </a:rPr>
                        <a:t> </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dirty="0">
                          <a:solidFill>
                            <a:srgbClr val="FFFFFF"/>
                          </a:solidFill>
                          <a:effectLst/>
                          <a:latin typeface="Calibri"/>
                          <a:ea typeface="Times New Roman" panose="02020603050405020304" pitchFamily="18" charset="0"/>
                          <a:cs typeface="Calibri"/>
                        </a:rPr>
                        <a:t>Resources</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dirty="0">
                          <a:solidFill>
                            <a:srgbClr val="FFFFFF"/>
                          </a:solidFill>
                          <a:effectLst/>
                          <a:latin typeface="Calibri"/>
                          <a:ea typeface="Times New Roman" panose="02020603050405020304" pitchFamily="18" charset="0"/>
                          <a:cs typeface="Calibri"/>
                        </a:rPr>
                        <a:t>Timeline</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dirty="0">
                          <a:solidFill>
                            <a:srgbClr val="FFFFFF"/>
                          </a:solidFill>
                          <a:effectLst/>
                          <a:latin typeface="Calibri"/>
                          <a:ea typeface="Times New Roman" panose="02020603050405020304" pitchFamily="18" charset="0"/>
                          <a:cs typeface="Calibri"/>
                        </a:rPr>
                        <a:t>Evidence of Implementation</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dirty="0">
                          <a:solidFill>
                            <a:srgbClr val="FFFFFF"/>
                          </a:solidFill>
                          <a:effectLst/>
                          <a:latin typeface="Calibri"/>
                          <a:ea typeface="Times New Roman" panose="02020603050405020304" pitchFamily="18" charset="0"/>
                          <a:cs typeface="Calibri"/>
                        </a:rPr>
                        <a:t>Evidence of Impact</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dirty="0">
                          <a:solidFill>
                            <a:srgbClr val="FFFFFF"/>
                          </a:solidFill>
                          <a:effectLst/>
                          <a:latin typeface="Calibri"/>
                          <a:ea typeface="Times New Roman" panose="02020603050405020304" pitchFamily="18" charset="0"/>
                          <a:cs typeface="Calibri"/>
                        </a:rPr>
                        <a:t>Formative Evaluation</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dirty="0">
                          <a:solidFill>
                            <a:srgbClr val="FFFFFF"/>
                          </a:solidFill>
                          <a:effectLst/>
                          <a:latin typeface="Calibri"/>
                          <a:ea typeface="Times New Roman" panose="02020603050405020304" pitchFamily="18" charset="0"/>
                          <a:cs typeface="Calibri"/>
                        </a:rPr>
                        <a:t>Title-I School- Wide Component</a:t>
                      </a:r>
                      <a:endParaRPr lang="en-US" sz="900" dirty="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36285565"/>
                  </a:ext>
                </a:extLst>
              </a:tr>
              <a:tr h="1331490">
                <a:tc>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Ensure effective delivery of instruction remains the key focus for student groups.</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dirty="0">
                          <a:effectLst/>
                          <a:latin typeface="Calibri"/>
                          <a:ea typeface="Calibri" panose="020F0502020204030204" pitchFamily="34" charset="0"/>
                          <a:cs typeface="Times New Roman"/>
                        </a:rPr>
                        <a:t>-Principal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dirty="0">
                          <a:effectLst/>
                          <a:latin typeface="Calibri"/>
                          <a:ea typeface="Calibri" panose="020F0502020204030204" pitchFamily="34" charset="0"/>
                          <a:cs typeface="Times New Roman"/>
                        </a:rPr>
                        <a:t>-Assistant Principal           </a:t>
                      </a:r>
                    </a:p>
                    <a:p>
                      <a:pPr marL="0" marR="0" algn="l">
                        <a:lnSpc>
                          <a:spcPct val="107000"/>
                        </a:lnSpc>
                        <a:spcBef>
                          <a:spcPts val="0"/>
                        </a:spcBef>
                        <a:spcAft>
                          <a:spcPts val="0"/>
                        </a:spcAft>
                      </a:pPr>
                      <a:r>
                        <a:rPr lang="en-US" sz="900" dirty="0">
                          <a:effectLst/>
                          <a:latin typeface="Calibri"/>
                          <a:ea typeface="Calibri" panose="020F0502020204030204" pitchFamily="34" charset="0"/>
                          <a:cs typeface="Times New Roman"/>
                        </a:rPr>
                        <a:t>-Campus Leadership Team </a:t>
                      </a:r>
                    </a:p>
                    <a:p>
                      <a:pPr marL="0" marR="0" algn="l">
                        <a:lnSpc>
                          <a:spcPct val="107000"/>
                        </a:lnSpc>
                        <a:spcBef>
                          <a:spcPts val="0"/>
                        </a:spcBef>
                        <a:spcAft>
                          <a:spcPts val="0"/>
                        </a:spcAft>
                      </a:pPr>
                      <a:r>
                        <a:rPr lang="en-US" sz="900" dirty="0">
                          <a:effectLst/>
                          <a:latin typeface="Calibri"/>
                          <a:ea typeface="Calibri" panose="020F0502020204030204" pitchFamily="34" charset="0"/>
                          <a:cs typeface="Times New Roman"/>
                        </a:rPr>
                        <a:t>-CLL   </a:t>
                      </a:r>
                    </a:p>
                    <a:p>
                      <a:pPr marL="0" marR="0" algn="l">
                        <a:lnSpc>
                          <a:spcPct val="107000"/>
                        </a:lnSpc>
                        <a:spcBef>
                          <a:spcPts val="0"/>
                        </a:spcBef>
                        <a:spcAft>
                          <a:spcPts val="0"/>
                        </a:spcAft>
                      </a:pPr>
                      <a:r>
                        <a:rPr lang="en-US" sz="900" dirty="0">
                          <a:effectLst/>
                          <a:latin typeface="Calibri"/>
                          <a:ea typeface="Calibri" panose="020F0502020204030204" pitchFamily="34" charset="0"/>
                          <a:cs typeface="Times New Roman"/>
                        </a:rPr>
                        <a:t>-Teachers</a:t>
                      </a:r>
                    </a:p>
                    <a:p>
                      <a:pPr marL="0" marR="0" algn="l">
                        <a:lnSpc>
                          <a:spcPct val="107000"/>
                        </a:lnSpc>
                        <a:spcBef>
                          <a:spcPts val="0"/>
                        </a:spcBef>
                        <a:spcAft>
                          <a:spcPts val="0"/>
                        </a:spcAft>
                      </a:pPr>
                      <a:endParaRPr lang="en-US" sz="900">
                        <a:effectLst/>
                        <a:latin typeface="Calibri"/>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-District Curriculum</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a:t>
                      </a:r>
                      <a:r>
                        <a:rPr lang="en-US" sz="900" dirty="0" err="1">
                          <a:solidFill>
                            <a:srgbClr val="000000"/>
                          </a:solidFill>
                          <a:effectLst/>
                          <a:latin typeface="Calibri Light"/>
                          <a:ea typeface="Calibri" panose="020F0502020204030204" pitchFamily="34" charset="0"/>
                          <a:cs typeface="Times New Roman"/>
                        </a:rPr>
                        <a:t>Istation</a:t>
                      </a:r>
                      <a:r>
                        <a:rPr lang="en-US" sz="900" dirty="0">
                          <a:solidFill>
                            <a:srgbClr val="000000"/>
                          </a:solidFill>
                          <a:effectLst/>
                          <a:latin typeface="Calibri Light"/>
                          <a:ea typeface="Calibri" panose="020F0502020204030204" pitchFamily="34" charset="0"/>
                          <a:cs typeface="Times New Roman"/>
                        </a:rPr>
                        <a:t> Reading</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-Imagine Math</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-Success Maker</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-STAAR Release </a:t>
                      </a:r>
                      <a:endParaRPr lang="en-US" sz="900" dirty="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-Assessments (BM I &amp; II)</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-Aug. 2020</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-Oct. 2020</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-Nov. 2020</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-Jan. 2021</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-March 2021</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-April 2021</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-June 2021</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-District Review Sessions (DRS)</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-DMAC data reports</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-Campus Performance Reviews (CPR)</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-Progress Monitoring Reports</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-Walk-through feedback</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-LPAC notes</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-Lesson Plans</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-Language Acquisition Monitoring</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 Application</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-Closing the achievement gap among </a:t>
                      </a:r>
                      <a:r>
                        <a:rPr lang="en-US" sz="900" dirty="0" err="1">
                          <a:solidFill>
                            <a:srgbClr val="000000"/>
                          </a:solidFill>
                          <a:effectLst/>
                          <a:latin typeface="Calibri Light"/>
                          <a:ea typeface="Calibri" panose="020F0502020204030204" pitchFamily="34" charset="0"/>
                          <a:cs typeface="Times New Roman"/>
                        </a:rPr>
                        <a:t>Enligsh</a:t>
                      </a:r>
                      <a:r>
                        <a:rPr lang="en-US" sz="900" dirty="0">
                          <a:solidFill>
                            <a:srgbClr val="000000"/>
                          </a:solidFill>
                          <a:effectLst/>
                          <a:latin typeface="Calibri Light"/>
                          <a:ea typeface="Calibri" panose="020F0502020204030204" pitchFamily="34" charset="0"/>
                          <a:cs typeface="Times New Roman"/>
                        </a:rPr>
                        <a:t> Learners and the all student group</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-Weekly Assessments</a:t>
                      </a:r>
                      <a:br>
                        <a:rPr lang="en-US" sz="900" dirty="0">
                          <a:effectLst/>
                          <a:latin typeface="Calibri"/>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-CBA I</a:t>
                      </a:r>
                      <a:br>
                        <a:rPr lang="en-US" sz="900" dirty="0">
                          <a:effectLst/>
                          <a:latin typeface="Calibri"/>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-BM I &amp; II</a:t>
                      </a:r>
                      <a:endParaRPr lang="en-US" sz="9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-Interim Assessments</a:t>
                      </a:r>
                      <a:br>
                        <a:rPr lang="en-US" sz="900" dirty="0">
                          <a:effectLst/>
                          <a:latin typeface="Calibri"/>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-STAAR</a:t>
                      </a:r>
                      <a:br>
                        <a:rPr lang="en-US" sz="900" dirty="0">
                          <a:effectLst/>
                          <a:latin typeface="Calibri"/>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-TELPAS</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-Comprehensive Needs Assessment-</a:t>
                      </a:r>
                      <a:r>
                        <a:rPr lang="en-US" sz="900" dirty="0" err="1">
                          <a:solidFill>
                            <a:srgbClr val="000000"/>
                          </a:solidFill>
                          <a:effectLst/>
                          <a:latin typeface="Calibri Light"/>
                          <a:ea typeface="Calibri" panose="020F0502020204030204" pitchFamily="34" charset="0"/>
                          <a:cs typeface="Times New Roman"/>
                        </a:rPr>
                        <a:t>a,b,c</a:t>
                      </a:r>
                      <a:r>
                        <a:rPr lang="en-US" sz="900" dirty="0">
                          <a:solidFill>
                            <a:srgbClr val="000000"/>
                          </a:solidFill>
                          <a:effectLst/>
                          <a:latin typeface="Calibri Light"/>
                          <a:ea typeface="Calibri" panose="020F0502020204030204" pitchFamily="34" charset="0"/>
                          <a:cs typeface="Times New Roman"/>
                        </a:rPr>
                        <a:t>,</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-Reform Strategies- </a:t>
                      </a:r>
                      <a:r>
                        <a:rPr lang="en-US" sz="900" dirty="0" err="1">
                          <a:solidFill>
                            <a:srgbClr val="000000"/>
                          </a:solidFill>
                          <a:effectLst/>
                          <a:latin typeface="Calibri Light"/>
                          <a:ea typeface="Calibri" panose="020F0502020204030204" pitchFamily="34" charset="0"/>
                          <a:cs typeface="Times New Roman"/>
                        </a:rPr>
                        <a:t>a,b,c</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-Teacher Decision Making Regarding Assessments-</a:t>
                      </a:r>
                      <a:r>
                        <a:rPr lang="en-US" sz="900" dirty="0" err="1">
                          <a:solidFill>
                            <a:srgbClr val="000000"/>
                          </a:solidFill>
                          <a:effectLst/>
                          <a:latin typeface="Calibri Light"/>
                          <a:ea typeface="Calibri" panose="020F0502020204030204" pitchFamily="34" charset="0"/>
                          <a:cs typeface="Times New Roman"/>
                        </a:rPr>
                        <a:t>a,b,c</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dirty="0" err="1">
                          <a:solidFill>
                            <a:srgbClr val="000000"/>
                          </a:solidFill>
                          <a:effectLst/>
                          <a:latin typeface="Calibri Light"/>
                          <a:ea typeface="Calibri" panose="020F0502020204030204" pitchFamily="34" charset="0"/>
                          <a:cs typeface="Times New Roman"/>
                        </a:rPr>
                        <a:t>a,b,c</a:t>
                      </a:r>
                      <a:br>
                        <a:rPr lang="en-US" sz="900" dirty="0">
                          <a:solidFill>
                            <a:srgbClr val="000000"/>
                          </a:solidFill>
                          <a:effectLst/>
                          <a:latin typeface="Calibri Light"/>
                          <a:ea typeface="Calibri" panose="020F0502020204030204" pitchFamily="34" charset="0"/>
                          <a:cs typeface="Times New Roman"/>
                        </a:rPr>
                      </a:br>
                      <a:r>
                        <a:rPr lang="en-US" sz="900" dirty="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dirty="0" err="1">
                          <a:solidFill>
                            <a:srgbClr val="000000"/>
                          </a:solidFill>
                          <a:effectLst/>
                          <a:latin typeface="Calibri Light"/>
                          <a:ea typeface="Calibri" panose="020F0502020204030204" pitchFamily="34" charset="0"/>
                          <a:cs typeface="Times New Roman"/>
                        </a:rPr>
                        <a:t>a,b,c</a:t>
                      </a:r>
                      <a:endParaRPr lang="en-US" sz="900" dirty="0" err="1">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1837164"/>
                  </a:ext>
                </a:extLst>
              </a:tr>
              <a:tr h="138826">
                <a:tc gridSpan="8">
                  <a:txBody>
                    <a:bodyPr/>
                    <a:lstStyle/>
                    <a:p>
                      <a:pPr marL="0" marR="0" lvl="0" algn="ctr">
                        <a:lnSpc>
                          <a:spcPct val="107000"/>
                        </a:lnSpc>
                        <a:spcBef>
                          <a:spcPts val="0"/>
                        </a:spcBef>
                        <a:spcAft>
                          <a:spcPts val="0"/>
                        </a:spcAft>
                        <a:buNone/>
                      </a:pPr>
                      <a:r>
                        <a:rPr lang="en-US" sz="900" b="1" i="0" u="none" strike="noStrike" noProof="0" dirty="0">
                          <a:solidFill>
                            <a:schemeClr val="bg1"/>
                          </a:solidFill>
                          <a:effectLst/>
                        </a:rPr>
                        <a:t>Action Steps</a:t>
                      </a:r>
                      <a:r>
                        <a:rPr lang="en-US" sz="900" b="1" dirty="0">
                          <a:solidFill>
                            <a:schemeClr val="bg1"/>
                          </a:solidFill>
                          <a:effectLst/>
                          <a:latin typeface="Calibri"/>
                          <a:ea typeface="Times New Roman" panose="02020603050405020304" pitchFamily="18" charset="0"/>
                          <a:cs typeface="Calibri"/>
                        </a:rPr>
                        <a:t> </a:t>
                      </a:r>
                      <a:endParaRPr lang="en-US" sz="900" dirty="0">
                        <a:solidFill>
                          <a:schemeClr val="bg1"/>
                        </a:solidFill>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56537309"/>
                  </a:ext>
                </a:extLst>
              </a:tr>
              <a:tr h="138826">
                <a:tc gridSpan="8">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1) Implement instructional programs with fidelity (e.g., </a:t>
                      </a:r>
                      <a:r>
                        <a:rPr lang="en-US" sz="900" dirty="0" err="1">
                          <a:solidFill>
                            <a:srgbClr val="000000"/>
                          </a:solidFill>
                          <a:effectLst/>
                          <a:latin typeface="Calibri Light"/>
                          <a:ea typeface="Calibri" panose="020F0502020204030204" pitchFamily="34" charset="0"/>
                          <a:cs typeface="Times New Roman"/>
                        </a:rPr>
                        <a:t>Istation</a:t>
                      </a:r>
                      <a:r>
                        <a:rPr lang="en-US" sz="900" dirty="0">
                          <a:solidFill>
                            <a:srgbClr val="000000"/>
                          </a:solidFill>
                          <a:effectLst/>
                          <a:latin typeface="Calibri Light"/>
                          <a:ea typeface="Calibri" panose="020F0502020204030204" pitchFamily="34" charset="0"/>
                          <a:cs typeface="Times New Roman"/>
                        </a:rPr>
                        <a:t>, Imagine Math, </a:t>
                      </a:r>
                      <a:r>
                        <a:rPr lang="en-US" sz="900" dirty="0" err="1">
                          <a:solidFill>
                            <a:srgbClr val="000000"/>
                          </a:solidFill>
                          <a:effectLst/>
                          <a:latin typeface="Calibri Light"/>
                          <a:ea typeface="Calibri" panose="020F0502020204030204" pitchFamily="34" charset="0"/>
                          <a:cs typeface="Times New Roman"/>
                        </a:rPr>
                        <a:t>Edusmart</a:t>
                      </a:r>
                      <a:r>
                        <a:rPr lang="en-US" sz="900" dirty="0">
                          <a:solidFill>
                            <a:srgbClr val="000000"/>
                          </a:solidFill>
                          <a:effectLst/>
                          <a:latin typeface="Calibri Light"/>
                          <a:ea typeface="Calibri" panose="020F0502020204030204" pitchFamily="34" charset="0"/>
                          <a:cs typeface="Times New Roman"/>
                        </a:rPr>
                        <a:t>, Summit K-12, Grad. Point,  Star/AR, and MyOn)</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2030216"/>
                  </a:ext>
                </a:extLst>
              </a:tr>
              <a:tr h="138826">
                <a:tc gridSpan="8">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2) Utilize reports to monitor student progress and identify areas of need to personalize usage across programs.</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8264002"/>
                  </a:ext>
                </a:extLst>
              </a:tr>
              <a:tr h="138826">
                <a:tc gridSpan="8">
                  <a:txBody>
                    <a:bodyPr/>
                    <a:lstStyle/>
                    <a:p>
                      <a:pPr marL="0" marR="0" algn="l">
                        <a:lnSpc>
                          <a:spcPct val="107000"/>
                        </a:lnSpc>
                        <a:spcBef>
                          <a:spcPts val="0"/>
                        </a:spcBef>
                        <a:spcAft>
                          <a:spcPts val="0"/>
                        </a:spcAft>
                      </a:pPr>
                      <a:r>
                        <a:rPr lang="en-US" sz="900" dirty="0">
                          <a:solidFill>
                            <a:srgbClr val="000000"/>
                          </a:solidFill>
                          <a:effectLst/>
                          <a:latin typeface="Calibri Light"/>
                          <a:ea typeface="Calibri" panose="020F0502020204030204" pitchFamily="34" charset="0"/>
                          <a:cs typeface="Times New Roman"/>
                        </a:rPr>
                        <a:t>3) Address various learning styles with clear and focused instruction</a:t>
                      </a:r>
                      <a:endParaRPr lang="en-US" sz="900" dirty="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6664323"/>
                  </a:ext>
                </a:extLst>
              </a:tr>
              <a:tr h="169224">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Strategy 2</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Persons Responsible</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Resources</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Timeline</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Implementation</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Impact</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Formative Evaluation</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Title-I School- Wide Component</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15148200"/>
                  </a:ext>
                </a:extLst>
              </a:tr>
              <a:tr h="1445963">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-Use professional development time to address instructional needs of teachers as revealed by data</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-Principal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-Assistant Principal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-Campus Leadership Team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-CLL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-Teachers</a:t>
                      </a: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Curriculum</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Reading </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 Release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-Assessments (BM I &amp; II)</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-Aug. 2020</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-Oct. 2020</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-Nov. 2020</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-Jan. 2021</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-March 2021</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-April 2021</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-June 2021</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-Teacher survey results, program reports, End of Six Weeks Survey Results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900">
                          <a:solidFill>
                            <a:srgbClr val="000000"/>
                          </a:solidFill>
                          <a:effectLst/>
                          <a:latin typeface="Calibri Light"/>
                          <a:ea typeface="Calibri" panose="020F0502020204030204" pitchFamily="34" charset="0"/>
                          <a:cs typeface="Times New Roman"/>
                        </a:rPr>
                        <a:t>-Increase academic performance of English Learners on all BM and STAAR assessments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-Weekly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-CBA 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-BM I &amp; II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-STAAR/EOC</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-TELPAS</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-Interim Assessments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-Comprehensive Needs Assessment-</a:t>
                      </a:r>
                      <a:br>
                        <a:rPr lang="en-US" sz="900">
                          <a:solidFill>
                            <a:srgbClr val="000000"/>
                          </a:solidFill>
                          <a:effectLst/>
                          <a:latin typeface="Calibri Light"/>
                          <a:ea typeface="Calibri" panose="020F0502020204030204" pitchFamily="34" charset="0"/>
                          <a:cs typeface="Times New Roman"/>
                        </a:rPr>
                      </a:br>
                      <a:r>
                        <a:rPr lang="en-US" sz="900" err="1">
                          <a:solidFill>
                            <a:srgbClr val="000000"/>
                          </a:solidFill>
                          <a:effectLst/>
                          <a:latin typeface="Calibri Light"/>
                          <a:ea typeface="Calibri" panose="020F0502020204030204" pitchFamily="34" charset="0"/>
                          <a:cs typeface="Times New Roman"/>
                        </a:rPr>
                        <a:t>a,b,c</a:t>
                      </a:r>
                      <a:r>
                        <a:rPr lang="en-US" sz="900">
                          <a:solidFill>
                            <a:srgbClr val="000000"/>
                          </a:solidFill>
                          <a:effectLst/>
                          <a:latin typeface="Calibri Light"/>
                          <a:ea typeface="Calibri" panose="020F0502020204030204" pitchFamily="34" charset="0"/>
                          <a:cs typeface="Times New Roman"/>
                        </a:rPr>
                        <a:t>,</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-Reform Strategies- </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-Teacher Decision Making Regarding Assessments-</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err="1">
                          <a:solidFill>
                            <a:srgbClr val="000000"/>
                          </a:solidFill>
                          <a:effectLst/>
                          <a:latin typeface="Calibri Light"/>
                          <a:ea typeface="Calibri" panose="020F0502020204030204" pitchFamily="34" charset="0"/>
                          <a:cs typeface="Times New Roman"/>
                        </a:rPr>
                        <a:t>a,b,c</a:t>
                      </a:r>
                      <a:endParaRPr lang="en-US" sz="900" err="1">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203631"/>
                  </a:ext>
                </a:extLst>
              </a:tr>
              <a:tr h="138826">
                <a:tc gridSpan="8">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Action Steps</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0179495"/>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1) Deconstruct the standards to increase content knowledge to plan and use effective instructional strategies to maximize instructional time.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31727063"/>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2) Allocate professional development time to coach and grow teacher efficacy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54213303"/>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3) Continue to provide collaborative planning time and opportunities to share best practices through peer observations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0151740"/>
                  </a:ext>
                </a:extLst>
              </a:tr>
              <a:tr h="169224">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Strategy 3</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Persons Responsible</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Resources</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Timeline</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Implementation</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Impact</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Formative Evaluation</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Title-I School- Wide Component</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90033242"/>
                  </a:ext>
                </a:extLst>
              </a:tr>
              <a:tr h="1453025">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Use information from walkthrough observations to collect data trends about systemic instructional needs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-Executive Officers</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-Principal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-Assistant Principal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-Campus Leadership Team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-Mentor Teachers</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-CLL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-Teachers</a:t>
                      </a:r>
                    </a:p>
                    <a:p>
                      <a:pPr marL="0" marR="0" algn="l">
                        <a:lnSpc>
                          <a:spcPct val="107000"/>
                        </a:lnSpc>
                        <a:spcBef>
                          <a:spcPts val="0"/>
                        </a:spcBef>
                        <a:spcAft>
                          <a:spcPts val="0"/>
                        </a:spcAft>
                      </a:pP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Curriculum</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Reading</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 Release Assessments (BM I &amp; II)</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-Aug. 2020</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-Oct. 2020</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-Nov. 2020</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-Jan. 2021</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-March 2021</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-April 2021</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-June 2021</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-Teacher survey results, program reports, End of Six Weeks Survey Results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-Increase academic performance of English Learners on all BM, STAAR/EOC assessments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-Weekly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-CBA 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-BM I &amp; II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-TELPAS</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-Interim </a:t>
                      </a:r>
                      <a:r>
                        <a:rPr lang="en-US" sz="900" err="1">
                          <a:solidFill>
                            <a:srgbClr val="000000"/>
                          </a:solidFill>
                          <a:effectLst/>
                          <a:latin typeface="Calibri Light"/>
                          <a:ea typeface="Calibri" panose="020F0502020204030204" pitchFamily="34" charset="0"/>
                          <a:cs typeface="Times New Roman"/>
                        </a:rPr>
                        <a:t>Assessements</a:t>
                      </a:r>
                      <a:endParaRPr lang="en-US" sz="900" err="1">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-Comprehensive Needs Assessment-</a:t>
                      </a:r>
                      <a:br>
                        <a:rPr lang="en-US" sz="900">
                          <a:solidFill>
                            <a:srgbClr val="000000"/>
                          </a:solidFill>
                          <a:effectLst/>
                          <a:latin typeface="Calibri Light"/>
                          <a:ea typeface="Calibri" panose="020F0502020204030204" pitchFamily="34" charset="0"/>
                          <a:cs typeface="Times New Roman"/>
                        </a:rPr>
                      </a:br>
                      <a:r>
                        <a:rPr lang="en-US" sz="900" err="1">
                          <a:solidFill>
                            <a:srgbClr val="000000"/>
                          </a:solidFill>
                          <a:effectLst/>
                          <a:latin typeface="Calibri Light"/>
                          <a:ea typeface="Calibri" panose="020F0502020204030204" pitchFamily="34" charset="0"/>
                          <a:cs typeface="Times New Roman"/>
                        </a:rPr>
                        <a:t>a,b,c</a:t>
                      </a:r>
                      <a:r>
                        <a:rPr lang="en-US" sz="900">
                          <a:solidFill>
                            <a:srgbClr val="000000"/>
                          </a:solidFill>
                          <a:effectLst/>
                          <a:latin typeface="Calibri Light"/>
                          <a:ea typeface="Calibri" panose="020F0502020204030204" pitchFamily="34" charset="0"/>
                          <a:cs typeface="Times New Roman"/>
                        </a:rPr>
                        <a:t>,</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-Reform Strategies- </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-Teacher Decision Making Regarding Assessments-</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err="1">
                          <a:solidFill>
                            <a:srgbClr val="000000"/>
                          </a:solidFill>
                          <a:effectLst/>
                          <a:latin typeface="Calibri Light"/>
                          <a:ea typeface="Calibri" panose="020F0502020204030204" pitchFamily="34" charset="0"/>
                          <a:cs typeface="Times New Roman"/>
                        </a:rPr>
                        <a:t>a,b,c</a:t>
                      </a:r>
                      <a:endParaRPr lang="en-US" sz="900" err="1">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3423593"/>
                  </a:ext>
                </a:extLst>
              </a:tr>
              <a:tr h="138826">
                <a:tc gridSpan="8">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Action Steps</a:t>
                      </a:r>
                      <a:endParaRPr lang="en-US" sz="900">
                        <a:effectLst/>
                        <a:latin typeface="Calibri"/>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30015722"/>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1) Conduct instructional rounds to highlight research based instructional practices with proven student success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6834861"/>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2) Use multiple data points collected through observations to coach and provide specific feedback to teachers to improve instruction</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0689082"/>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3) Use information collected through observations and data analysis to recommend individualized professional development for teachers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9806023"/>
                  </a:ext>
                </a:extLst>
              </a:tr>
            </a:tbl>
          </a:graphicData>
        </a:graphic>
      </p:graphicFrame>
    </p:spTree>
    <p:extLst>
      <p:ext uri="{BB962C8B-B14F-4D97-AF65-F5344CB8AC3E}">
        <p14:creationId xmlns:p14="http://schemas.microsoft.com/office/powerpoint/2010/main" val="38853674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E87C9BE-C7B0-4488-B941-1C81F7AF03A4}"/>
              </a:ext>
            </a:extLst>
          </p:cNvPr>
          <p:cNvGraphicFramePr>
            <a:graphicFrameLocks noGrp="1"/>
          </p:cNvGraphicFramePr>
          <p:nvPr/>
        </p:nvGraphicFramePr>
        <p:xfrm>
          <a:off x="0" y="1"/>
          <a:ext cx="12191999" cy="6858003"/>
        </p:xfrm>
        <a:graphic>
          <a:graphicData uri="http://schemas.openxmlformats.org/drawingml/2006/table">
            <a:tbl>
              <a:tblPr firstRow="1" firstCol="1" bandRow="1"/>
              <a:tblGrid>
                <a:gridCol w="1790467">
                  <a:extLst>
                    <a:ext uri="{9D8B030D-6E8A-4147-A177-3AD203B41FA5}">
                      <a16:colId xmlns:a16="http://schemas.microsoft.com/office/drawing/2014/main" val="1216532259"/>
                    </a:ext>
                  </a:extLst>
                </a:gridCol>
                <a:gridCol w="1458092">
                  <a:extLst>
                    <a:ext uri="{9D8B030D-6E8A-4147-A177-3AD203B41FA5}">
                      <a16:colId xmlns:a16="http://schemas.microsoft.com/office/drawing/2014/main" val="2706154031"/>
                    </a:ext>
                  </a:extLst>
                </a:gridCol>
                <a:gridCol w="1414421">
                  <a:extLst>
                    <a:ext uri="{9D8B030D-6E8A-4147-A177-3AD203B41FA5}">
                      <a16:colId xmlns:a16="http://schemas.microsoft.com/office/drawing/2014/main" val="3734936224"/>
                    </a:ext>
                  </a:extLst>
                </a:gridCol>
                <a:gridCol w="870973">
                  <a:extLst>
                    <a:ext uri="{9D8B030D-6E8A-4147-A177-3AD203B41FA5}">
                      <a16:colId xmlns:a16="http://schemas.microsoft.com/office/drawing/2014/main" val="1603581271"/>
                    </a:ext>
                  </a:extLst>
                </a:gridCol>
                <a:gridCol w="1844650">
                  <a:extLst>
                    <a:ext uri="{9D8B030D-6E8A-4147-A177-3AD203B41FA5}">
                      <a16:colId xmlns:a16="http://schemas.microsoft.com/office/drawing/2014/main" val="4006293539"/>
                    </a:ext>
                  </a:extLst>
                </a:gridCol>
                <a:gridCol w="1546238">
                  <a:extLst>
                    <a:ext uri="{9D8B030D-6E8A-4147-A177-3AD203B41FA5}">
                      <a16:colId xmlns:a16="http://schemas.microsoft.com/office/drawing/2014/main" val="4192763308"/>
                    </a:ext>
                  </a:extLst>
                </a:gridCol>
                <a:gridCol w="1333550">
                  <a:extLst>
                    <a:ext uri="{9D8B030D-6E8A-4147-A177-3AD203B41FA5}">
                      <a16:colId xmlns:a16="http://schemas.microsoft.com/office/drawing/2014/main" val="2316140417"/>
                    </a:ext>
                  </a:extLst>
                </a:gridCol>
                <a:gridCol w="1933608">
                  <a:extLst>
                    <a:ext uri="{9D8B030D-6E8A-4147-A177-3AD203B41FA5}">
                      <a16:colId xmlns:a16="http://schemas.microsoft.com/office/drawing/2014/main" val="3593742495"/>
                    </a:ext>
                  </a:extLst>
                </a:gridCol>
              </a:tblGrid>
              <a:tr h="131586">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Closing the Achievement Gaps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78349085"/>
                  </a:ext>
                </a:extLst>
              </a:tr>
              <a:tr h="131586">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All identified student groups in the Closing the Gaps domain will meet 80% of the indicators in the Academic Achievement component by June 2020.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7960237"/>
                  </a:ext>
                </a:extLst>
              </a:tr>
              <a:tr h="131586">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3: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 Education students and English Learners in the Academic Achievement component will meet the performance targets in the areas of reading and mathematics by 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2488397"/>
                  </a:ext>
                </a:extLst>
              </a:tr>
              <a:tr h="131586">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63759676"/>
                  </a:ext>
                </a:extLst>
              </a:tr>
              <a:tr h="1370127">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-Ensure specialized departments and personnel support the academic needs of the different student groups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-LPAC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-Diagnostician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-Sped Teachers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 Departments (DL, </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SpEd</a:t>
                      </a: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Migrant, 504/RTI)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Leadership Team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 Istation Reading, Imagine Math, Success Maker, STAAR Release Assessments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MAC data reports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Performance Reviews (CPR)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-Progress Monitoring Reports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-LPAC notes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Acquisition Monitoring</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Application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Special Education students and the all student group</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and End of Unit Assessments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Interim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0359947"/>
                  </a:ext>
                </a:extLst>
              </a:tr>
              <a:tr h="131586">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74411820"/>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1)Determine teacher capacity and provide targeted professional development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6677724"/>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2)Ensure teachers are trained and utilize research-based effective instruction to meet student needs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8381490"/>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3)Ensure that student groups (i. e., Special Education &amp; English Learners) are monitors and are on track to graduate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848241"/>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4)Monitor that all student groups from grades PK3-5</a:t>
                      </a:r>
                      <a:r>
                        <a:rPr lang="en-US" sz="800" baseline="30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th</a:t>
                      </a: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are on grade level or showing growth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2445482"/>
                  </a:ext>
                </a:extLst>
              </a:tr>
              <a:tr h="131586">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5004896"/>
                  </a:ext>
                </a:extLst>
              </a:tr>
              <a:tr h="1362285">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-Provide professional development for teachers and teacher assistants assigned to determine the best way to provide on-grade level instruction for special education students throughout the district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Directors (DL, SpEd, Migrant, 504/RTI)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-Title I Coordinator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-Content Coordinators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-Principals and Assist. Principals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-Istation Reading -Study Sync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-Systems 44 -Criterion</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-Read 180 </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Release Assessments (BM I &amp; II)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survey results, program reports, End of Six Weeks Survey Results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Special Education on all BM, STAAR/EOC assessments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-Interim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-STAAR/EOC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1261661"/>
                  </a:ext>
                </a:extLst>
              </a:tr>
              <a:tr h="131586">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3879124"/>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Ensure special education teachers are involved in common planning of ELAR/content teachers and receive the same information and resources (access to the general curriculum)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91849907"/>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Collaboration between special education monitoring teachers and content teachers to design lessons and include modifications and supplement aids (noted on IEPs) to reflect the needs of the students and monitor their progress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62000068"/>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Ensure a core content teacher is present at the ARD committee meetings representing the special education student and advocating for their instructional and testing arrangements.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37360182"/>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4) Provide specific instructional training for general education teachers and co-teachers to best serve special education students remotely or in class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1084418"/>
                  </a:ext>
                </a:extLst>
              </a:tr>
              <a:tr h="131586">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25955689"/>
                  </a:ext>
                </a:extLst>
              </a:tr>
              <a:tr h="1362285">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-Ensure there is professional development, alignment of services, instruction, and resources for English Learners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-LPAC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-Diagnostician</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-Sped Teachers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 Departments (DL, SpEd, Migrant, 504/RTI)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-Istation Reading</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-Imagine Math</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-Success Maker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Release Assessments (BM I &amp; II)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Review Sessions (DRS)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-DMAC data reports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Performance Reviews (CPR)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-Progress Monitoring Reports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-LPAC notes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-ARD notes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-Virtual and In-class walk-throughs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special education students and all student group</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special education students in all BM, STAAR/EOC tested subjects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-Interim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-STAAR/EOC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6004045"/>
                  </a:ext>
                </a:extLst>
              </a:tr>
              <a:tr h="131586">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29661429"/>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Provide training in language acquisition strategies for all teachers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4601664"/>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Ensure that Bilingual/ESL teachers are involved in common planning and receive the same information and 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1532618"/>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Implement the English language Proficiency Standards (ELPS) and educate the entire staff is serving the EL population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74291986"/>
                  </a:ext>
                </a:extLst>
              </a:tr>
              <a:tr h="131586">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4) Monitor the implementation and use of the language supports during instructional time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40194848"/>
                  </a:ext>
                </a:extLst>
              </a:tr>
            </a:tbl>
          </a:graphicData>
        </a:graphic>
      </p:graphicFrame>
    </p:spTree>
    <p:extLst>
      <p:ext uri="{BB962C8B-B14F-4D97-AF65-F5344CB8AC3E}">
        <p14:creationId xmlns:p14="http://schemas.microsoft.com/office/powerpoint/2010/main" val="1578385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2C55FA7-5DA3-4D63-A8F4-7BEE96ECF2EE}"/>
              </a:ext>
            </a:extLst>
          </p:cNvPr>
          <p:cNvGraphicFramePr>
            <a:graphicFrameLocks noGrp="1"/>
          </p:cNvGraphicFramePr>
          <p:nvPr>
            <p:extLst>
              <p:ext uri="{D42A27DB-BD31-4B8C-83A1-F6EECF244321}">
                <p14:modId xmlns:p14="http://schemas.microsoft.com/office/powerpoint/2010/main" val="2367163837"/>
              </p:ext>
            </p:extLst>
          </p:nvPr>
        </p:nvGraphicFramePr>
        <p:xfrm>
          <a:off x="1" y="1"/>
          <a:ext cx="12192001" cy="6857999"/>
        </p:xfrm>
        <a:graphic>
          <a:graphicData uri="http://schemas.openxmlformats.org/drawingml/2006/table">
            <a:tbl>
              <a:tblPr firstRow="1" firstCol="1" bandRow="1"/>
              <a:tblGrid>
                <a:gridCol w="1767014">
                  <a:extLst>
                    <a:ext uri="{9D8B030D-6E8A-4147-A177-3AD203B41FA5}">
                      <a16:colId xmlns:a16="http://schemas.microsoft.com/office/drawing/2014/main" val="2765548049"/>
                    </a:ext>
                  </a:extLst>
                </a:gridCol>
                <a:gridCol w="1428978">
                  <a:extLst>
                    <a:ext uri="{9D8B030D-6E8A-4147-A177-3AD203B41FA5}">
                      <a16:colId xmlns:a16="http://schemas.microsoft.com/office/drawing/2014/main" val="1699780124"/>
                    </a:ext>
                  </a:extLst>
                </a:gridCol>
                <a:gridCol w="1386116">
                  <a:extLst>
                    <a:ext uri="{9D8B030D-6E8A-4147-A177-3AD203B41FA5}">
                      <a16:colId xmlns:a16="http://schemas.microsoft.com/office/drawing/2014/main" val="1817439939"/>
                    </a:ext>
                  </a:extLst>
                </a:gridCol>
                <a:gridCol w="862078">
                  <a:extLst>
                    <a:ext uri="{9D8B030D-6E8A-4147-A177-3AD203B41FA5}">
                      <a16:colId xmlns:a16="http://schemas.microsoft.com/office/drawing/2014/main" val="4035162497"/>
                    </a:ext>
                  </a:extLst>
                </a:gridCol>
                <a:gridCol w="1803406">
                  <a:extLst>
                    <a:ext uri="{9D8B030D-6E8A-4147-A177-3AD203B41FA5}">
                      <a16:colId xmlns:a16="http://schemas.microsoft.com/office/drawing/2014/main" val="823731223"/>
                    </a:ext>
                  </a:extLst>
                </a:gridCol>
                <a:gridCol w="1524404">
                  <a:extLst>
                    <a:ext uri="{9D8B030D-6E8A-4147-A177-3AD203B41FA5}">
                      <a16:colId xmlns:a16="http://schemas.microsoft.com/office/drawing/2014/main" val="3821126847"/>
                    </a:ext>
                  </a:extLst>
                </a:gridCol>
                <a:gridCol w="1679677">
                  <a:extLst>
                    <a:ext uri="{9D8B030D-6E8A-4147-A177-3AD203B41FA5}">
                      <a16:colId xmlns:a16="http://schemas.microsoft.com/office/drawing/2014/main" val="246272854"/>
                    </a:ext>
                  </a:extLst>
                </a:gridCol>
                <a:gridCol w="1740328">
                  <a:extLst>
                    <a:ext uri="{9D8B030D-6E8A-4147-A177-3AD203B41FA5}">
                      <a16:colId xmlns:a16="http://schemas.microsoft.com/office/drawing/2014/main" val="625270127"/>
                    </a:ext>
                  </a:extLst>
                </a:gridCol>
              </a:tblGrid>
              <a:tr h="126720">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Closing the Achievement Gaps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14399161"/>
                  </a:ext>
                </a:extLst>
              </a:tr>
              <a:tr h="126720">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2: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least 80% of indicators evaluated in the Academic Growth Status will be met by all student groups by June 2021.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6901011"/>
                  </a:ext>
                </a:extLst>
              </a:tr>
              <a:tr h="126720">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All students will demonstrate a 5% increase of  academic progress in the areas of reading and mathematics  by 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8654526"/>
                  </a:ext>
                </a:extLst>
              </a:tr>
              <a:tr h="216264">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268543080"/>
                  </a:ext>
                </a:extLst>
              </a:tr>
              <a:tr h="1319857">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-Monitor all student progress on a bi-weekly basis in the areas of Reading and Mathematics.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Departments (DL, SpEd, Migrant, 504/RTI)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Strategists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800" dirty="0">
                          <a:effectLst/>
                          <a:latin typeface="Calibri" panose="020F0502020204030204" pitchFamily="34" charset="0"/>
                          <a:ea typeface="Calibri" panose="020F0502020204030204" pitchFamily="34" charset="0"/>
                          <a:cs typeface="Times New Roman" panose="02020603050405020304" pitchFamily="18" charset="0"/>
                        </a:rPr>
                      </a:b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r>
                        <a:rPr lang="en-US" sz="800" dirty="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Istation</a:t>
                      </a: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Reading</a:t>
                      </a:r>
                      <a:br>
                        <a:rPr lang="en-US" sz="800" dirty="0">
                          <a:effectLst/>
                          <a:latin typeface="Calibri" panose="020F0502020204030204" pitchFamily="34" charset="0"/>
                          <a:ea typeface="Calibri" panose="020F0502020204030204" pitchFamily="34" charset="0"/>
                          <a:cs typeface="Times New Roman" panose="02020603050405020304" pitchFamily="18" charset="0"/>
                        </a:rPr>
                      </a:b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-Imagine Math</a:t>
                      </a:r>
                      <a:br>
                        <a:rPr lang="en-US" sz="800" dirty="0">
                          <a:effectLst/>
                          <a:latin typeface="Calibri" panose="020F0502020204030204" pitchFamily="34" charset="0"/>
                          <a:ea typeface="Calibri" panose="020F0502020204030204" pitchFamily="34" charset="0"/>
                          <a:cs typeface="Times New Roman" panose="02020603050405020304" pitchFamily="18" charset="0"/>
                        </a:rPr>
                      </a:b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-Success Maker</a:t>
                      </a:r>
                      <a:br>
                        <a:rPr lang="en-US" sz="800" dirty="0">
                          <a:effectLst/>
                          <a:latin typeface="Calibri" panose="020F0502020204030204" pitchFamily="34" charset="0"/>
                          <a:ea typeface="Calibri" panose="020F0502020204030204" pitchFamily="34" charset="0"/>
                          <a:cs typeface="Times New Roman" panose="02020603050405020304" pitchFamily="18" charset="0"/>
                        </a:rPr>
                      </a:b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Release Assessments (BM I &amp; II)</a:t>
                      </a:r>
                    </a:p>
                    <a:p>
                      <a:pPr marL="0" marR="0" algn="l">
                        <a:lnSpc>
                          <a:spcPct val="107000"/>
                        </a:lnSpc>
                        <a:spcBef>
                          <a:spcPts val="0"/>
                        </a:spcBef>
                        <a:spcAft>
                          <a:spcPts val="0"/>
                        </a:spcAft>
                      </a:pP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Count down to STAAR</a:t>
                      </a:r>
                    </a:p>
                    <a:p>
                      <a:pPr marL="0" marR="0" algn="l">
                        <a:lnSpc>
                          <a:spcPct val="107000"/>
                        </a:lnSpc>
                        <a:spcBef>
                          <a:spcPts val="0"/>
                        </a:spcBef>
                        <a:spcAft>
                          <a:spcPts val="0"/>
                        </a:spcAft>
                      </a:pPr>
                      <a:r>
                        <a:rPr lang="en-US" sz="800" dirty="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TEKSing</a:t>
                      </a: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to TEKS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           - Sept. 2020                </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            -Dec.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            -Feb.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Review Sessions (DRS)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-DMAC data reports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Performance Reviews (CPR)</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-Progress Monitoring Reports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Application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of the number of students demonstrating academic growth of all student groups in all BM, STAAR tested subjects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An increase on our STAAR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 a,bc, </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 b, 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0418760"/>
                  </a:ext>
                </a:extLst>
              </a:tr>
              <a:tr h="126720">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8899959"/>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1)Use ongoing district and campus created formative and summative assessments by grade levels (e.g., weekly, unit, CBA, BM I&amp;II)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5187089"/>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2)Student groups’ data will be disaggregated at the district level (DRS) and campus levels (CPR) to determine student progress and towards increasing performance at the Meets level and above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371292"/>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3)Use assessment data to drive individualized intervention/acceleration plans by holding teacher/principal led student conferences after every CBA and Benchmark.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73153309"/>
                  </a:ext>
                </a:extLst>
              </a:tr>
              <a:tr h="216264">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4)Plan and provide instruction, interventions, and enrichment that are directly related to students’ needs/strengths as demonstrated by data (e.g., enrichment classes, tutorials, extended learning time, enrichment camps, academies, summer school)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5194407"/>
                  </a:ext>
                </a:extLst>
              </a:tr>
              <a:tr h="216264">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381886590"/>
                  </a:ext>
                </a:extLst>
              </a:tr>
              <a:tr h="1452429">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-Create and display data-growth walls in the areas of Reading and Mathematics in a centralized location (e.g., data room, every classroom, CLL room) to monitor and have students set their own goals.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Leadership Team</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-Istation Reading</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-Imagine Math</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Release Assessments (BM I &amp; II)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Review Sessions (DRS)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-DMAC data reports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Performance Reviews (CPR)</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-Progress Monitoring Reports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-LPAC notes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Acquisition Monitoring</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Application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all student groups in all BM, STAAR/EOC tested subjects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-STAAR/EOC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5074608"/>
                  </a:ext>
                </a:extLst>
              </a:tr>
              <a:tr h="126720">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91680438"/>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Students assist in placing their 2019 STAAR data on designated data-growth wall so that they acknowledge their starting point and set their goals for the current school year.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28762628"/>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Students update data-growth walls after each CBA and Benchmark to acknowledge their growth, or lack of growth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4726741"/>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Teachers will keep track of their students' academic progress to be able to target specific student needs for growth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9420577"/>
                  </a:ext>
                </a:extLst>
              </a:tr>
              <a:tr h="216264">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73232715"/>
                  </a:ext>
                </a:extLst>
              </a:tr>
              <a:tr h="1319857">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-Communicate and celebrate student academic progress in the areas of Reading and Mathematics to all campus stakeholders. (students and parents)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-Counselor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-Istation Reading</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-Imagine Math</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-Success Maker</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Release Assessments (BM I &amp; II)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Review Sessions (DRS)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-DMAC data reports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-Campus Performance Reviews (CPR)</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-Progress Monitoring Reports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-LPAC notes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Acquisition Monitoring</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Application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all student groups in all BM, STAAR/EOC tested subjects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-STAAR/EOC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9810447"/>
                  </a:ext>
                </a:extLst>
              </a:tr>
              <a:tr h="126720">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1457692"/>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Use student academic progress monitoring forms to identify and celebrate any growth that is demonstrated.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20157352"/>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Teacher/administrator/counselor - student meetings to discuss student academic goals to achieve growth based on 2019 STAAR performance.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6266270"/>
                  </a:ext>
                </a:extLst>
              </a:tr>
              <a:tr h="126720">
                <a:tc gridSpan="8">
                  <a:txBody>
                    <a:bodyPr/>
                    <a:lstStyle/>
                    <a:p>
                      <a:pPr marL="0" marR="0" algn="l">
                        <a:lnSpc>
                          <a:spcPct val="107000"/>
                        </a:lnSpc>
                        <a:spcBef>
                          <a:spcPts val="0"/>
                        </a:spcBef>
                        <a:spcAft>
                          <a:spcPts val="0"/>
                        </a:spcAft>
                      </a:pPr>
                      <a:r>
                        <a:rPr lang="en-US" sz="8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Communicate student growth with parents after each Benchmark</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44055094"/>
                  </a:ext>
                </a:extLst>
              </a:tr>
            </a:tbl>
          </a:graphicData>
        </a:graphic>
      </p:graphicFrame>
    </p:spTree>
    <p:extLst>
      <p:ext uri="{BB962C8B-B14F-4D97-AF65-F5344CB8AC3E}">
        <p14:creationId xmlns:p14="http://schemas.microsoft.com/office/powerpoint/2010/main" val="35855778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2B2A2D-38FC-4D67-BA6D-E599E8F752DF}"/>
              </a:ext>
            </a:extLst>
          </p:cNvPr>
          <p:cNvGraphicFramePr>
            <a:graphicFrameLocks noGrp="1"/>
          </p:cNvGraphicFramePr>
          <p:nvPr>
            <p:extLst>
              <p:ext uri="{D42A27DB-BD31-4B8C-83A1-F6EECF244321}">
                <p14:modId xmlns:p14="http://schemas.microsoft.com/office/powerpoint/2010/main" val="3269519794"/>
              </p:ext>
            </p:extLst>
          </p:nvPr>
        </p:nvGraphicFramePr>
        <p:xfrm>
          <a:off x="1" y="1"/>
          <a:ext cx="12236306" cy="7020071"/>
        </p:xfrm>
        <a:graphic>
          <a:graphicData uri="http://schemas.openxmlformats.org/drawingml/2006/table">
            <a:tbl>
              <a:tblPr firstRow="1" firstCol="1" bandRow="1"/>
              <a:tblGrid>
                <a:gridCol w="2102959">
                  <a:extLst>
                    <a:ext uri="{9D8B030D-6E8A-4147-A177-3AD203B41FA5}">
                      <a16:colId xmlns:a16="http://schemas.microsoft.com/office/drawing/2014/main" val="1493877665"/>
                    </a:ext>
                  </a:extLst>
                </a:gridCol>
                <a:gridCol w="1470991">
                  <a:extLst>
                    <a:ext uri="{9D8B030D-6E8A-4147-A177-3AD203B41FA5}">
                      <a16:colId xmlns:a16="http://schemas.microsoft.com/office/drawing/2014/main" val="3972970584"/>
                    </a:ext>
                  </a:extLst>
                </a:gridCol>
                <a:gridCol w="1144442">
                  <a:extLst>
                    <a:ext uri="{9D8B030D-6E8A-4147-A177-3AD203B41FA5}">
                      <a16:colId xmlns:a16="http://schemas.microsoft.com/office/drawing/2014/main" val="535836670"/>
                    </a:ext>
                  </a:extLst>
                </a:gridCol>
                <a:gridCol w="208280">
                  <a:extLst>
                    <a:ext uri="{9D8B030D-6E8A-4147-A177-3AD203B41FA5}">
                      <a16:colId xmlns:a16="http://schemas.microsoft.com/office/drawing/2014/main" val="3198121902"/>
                    </a:ext>
                  </a:extLst>
                </a:gridCol>
                <a:gridCol w="208280">
                  <a:extLst>
                    <a:ext uri="{9D8B030D-6E8A-4147-A177-3AD203B41FA5}">
                      <a16:colId xmlns:a16="http://schemas.microsoft.com/office/drawing/2014/main" val="28048076"/>
                    </a:ext>
                  </a:extLst>
                </a:gridCol>
                <a:gridCol w="601066">
                  <a:extLst>
                    <a:ext uri="{9D8B030D-6E8A-4147-A177-3AD203B41FA5}">
                      <a16:colId xmlns:a16="http://schemas.microsoft.com/office/drawing/2014/main" val="129315933"/>
                    </a:ext>
                  </a:extLst>
                </a:gridCol>
                <a:gridCol w="208280">
                  <a:extLst>
                    <a:ext uri="{9D8B030D-6E8A-4147-A177-3AD203B41FA5}">
                      <a16:colId xmlns:a16="http://schemas.microsoft.com/office/drawing/2014/main" val="1814912199"/>
                    </a:ext>
                  </a:extLst>
                </a:gridCol>
                <a:gridCol w="300534">
                  <a:extLst>
                    <a:ext uri="{9D8B030D-6E8A-4147-A177-3AD203B41FA5}">
                      <a16:colId xmlns:a16="http://schemas.microsoft.com/office/drawing/2014/main" val="2547622839"/>
                    </a:ext>
                  </a:extLst>
                </a:gridCol>
                <a:gridCol w="1367433">
                  <a:extLst>
                    <a:ext uri="{9D8B030D-6E8A-4147-A177-3AD203B41FA5}">
                      <a16:colId xmlns:a16="http://schemas.microsoft.com/office/drawing/2014/main" val="503332855"/>
                    </a:ext>
                  </a:extLst>
                </a:gridCol>
                <a:gridCol w="208280">
                  <a:extLst>
                    <a:ext uri="{9D8B030D-6E8A-4147-A177-3AD203B41FA5}">
                      <a16:colId xmlns:a16="http://schemas.microsoft.com/office/drawing/2014/main" val="2571359031"/>
                    </a:ext>
                  </a:extLst>
                </a:gridCol>
                <a:gridCol w="360641">
                  <a:extLst>
                    <a:ext uri="{9D8B030D-6E8A-4147-A177-3AD203B41FA5}">
                      <a16:colId xmlns:a16="http://schemas.microsoft.com/office/drawing/2014/main" val="893224727"/>
                    </a:ext>
                  </a:extLst>
                </a:gridCol>
                <a:gridCol w="360641">
                  <a:extLst>
                    <a:ext uri="{9D8B030D-6E8A-4147-A177-3AD203B41FA5}">
                      <a16:colId xmlns:a16="http://schemas.microsoft.com/office/drawing/2014/main" val="1547748827"/>
                    </a:ext>
                  </a:extLst>
                </a:gridCol>
                <a:gridCol w="360641">
                  <a:extLst>
                    <a:ext uri="{9D8B030D-6E8A-4147-A177-3AD203B41FA5}">
                      <a16:colId xmlns:a16="http://schemas.microsoft.com/office/drawing/2014/main" val="4268179745"/>
                    </a:ext>
                  </a:extLst>
                </a:gridCol>
                <a:gridCol w="420748">
                  <a:extLst>
                    <a:ext uri="{9D8B030D-6E8A-4147-A177-3AD203B41FA5}">
                      <a16:colId xmlns:a16="http://schemas.microsoft.com/office/drawing/2014/main" val="3109538512"/>
                    </a:ext>
                  </a:extLst>
                </a:gridCol>
                <a:gridCol w="631122">
                  <a:extLst>
                    <a:ext uri="{9D8B030D-6E8A-4147-A177-3AD203B41FA5}">
                      <a16:colId xmlns:a16="http://schemas.microsoft.com/office/drawing/2014/main" val="2488445970"/>
                    </a:ext>
                  </a:extLst>
                </a:gridCol>
                <a:gridCol w="480855">
                  <a:extLst>
                    <a:ext uri="{9D8B030D-6E8A-4147-A177-3AD203B41FA5}">
                      <a16:colId xmlns:a16="http://schemas.microsoft.com/office/drawing/2014/main" val="1214110496"/>
                    </a:ext>
                  </a:extLst>
                </a:gridCol>
                <a:gridCol w="208280">
                  <a:extLst>
                    <a:ext uri="{9D8B030D-6E8A-4147-A177-3AD203B41FA5}">
                      <a16:colId xmlns:a16="http://schemas.microsoft.com/office/drawing/2014/main" val="4165380538"/>
                    </a:ext>
                  </a:extLst>
                </a:gridCol>
                <a:gridCol w="450802">
                  <a:extLst>
                    <a:ext uri="{9D8B030D-6E8A-4147-A177-3AD203B41FA5}">
                      <a16:colId xmlns:a16="http://schemas.microsoft.com/office/drawing/2014/main" val="702717539"/>
                    </a:ext>
                  </a:extLst>
                </a:gridCol>
                <a:gridCol w="1142031">
                  <a:extLst>
                    <a:ext uri="{9D8B030D-6E8A-4147-A177-3AD203B41FA5}">
                      <a16:colId xmlns:a16="http://schemas.microsoft.com/office/drawing/2014/main" val="2218693942"/>
                    </a:ext>
                  </a:extLst>
                </a:gridCol>
              </a:tblGrid>
              <a:tr h="0">
                <a:tc>
                  <a:txBody>
                    <a:bodyPr/>
                    <a:lstStyle/>
                    <a:p>
                      <a:pPr marL="0" marR="0" algn="l">
                        <a:lnSpc>
                          <a:spcPct val="107000"/>
                        </a:lnSpc>
                        <a:spcBef>
                          <a:spcPts val="0"/>
                        </a:spcBef>
                        <a:spcAft>
                          <a:spcPts val="0"/>
                        </a:spcAft>
                      </a:pPr>
                      <a:r>
                        <a:rPr lang="en-US" sz="700" b="1">
                          <a:solidFill>
                            <a:srgbClr val="000000"/>
                          </a:solidFill>
                          <a:effectLst/>
                          <a:latin typeface="Calibri"/>
                          <a:ea typeface="Times New Roman" panose="02020603050405020304" pitchFamily="18" charset="0"/>
                          <a:cs typeface="Calibri"/>
                        </a:rPr>
                        <a:t>Goal Area 2:</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8">
                  <a:txBody>
                    <a:bodyPr/>
                    <a:lstStyle/>
                    <a:p>
                      <a:pPr lvl="0">
                        <a:buNone/>
                      </a:pPr>
                      <a:r>
                        <a:rPr lang="en-US" sz="700">
                          <a:solidFill>
                            <a:srgbClr val="000000"/>
                          </a:solidFill>
                          <a:effectLst/>
                          <a:latin typeface="Calibri"/>
                          <a:ea typeface="Times New Roman" panose="02020603050405020304" pitchFamily="18" charset="0"/>
                          <a:cs typeface="Calibri"/>
                        </a:rPr>
                        <a:t>Closing the Achievement Gaps</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335294"/>
                  </a:ext>
                </a:extLst>
              </a:tr>
              <a:tr h="0">
                <a:tc>
                  <a:txBody>
                    <a:bodyPr/>
                    <a:lstStyle/>
                    <a:p>
                      <a:pPr marL="0" marR="0" algn="l">
                        <a:lnSpc>
                          <a:spcPct val="107000"/>
                        </a:lnSpc>
                        <a:spcBef>
                          <a:spcPts val="0"/>
                        </a:spcBef>
                        <a:spcAft>
                          <a:spcPts val="0"/>
                        </a:spcAft>
                      </a:pPr>
                      <a:r>
                        <a:rPr lang="en-US" sz="700" b="1">
                          <a:solidFill>
                            <a:srgbClr val="000000"/>
                          </a:solidFill>
                          <a:effectLst/>
                          <a:latin typeface="Calibri"/>
                          <a:ea typeface="Times New Roman" panose="02020603050405020304" pitchFamily="18" charset="0"/>
                          <a:cs typeface="Calibri"/>
                        </a:rPr>
                        <a:t>Annual Goal 2: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8">
                  <a:txBody>
                    <a:bodyPr/>
                    <a:lstStyle/>
                    <a:p>
                      <a:pPr lvl="0">
                        <a:buNone/>
                      </a:pPr>
                      <a:r>
                        <a:rPr lang="en-US" sz="700">
                          <a:solidFill>
                            <a:srgbClr val="000000"/>
                          </a:solidFill>
                          <a:effectLst/>
                          <a:latin typeface="Calibri Light"/>
                          <a:ea typeface="Calibri" panose="020F0502020204030204" pitchFamily="34" charset="0"/>
                          <a:cs typeface="Times New Roman"/>
                        </a:rPr>
                        <a:t>At least 80% of indicators evaluated in the Academic Growth Status will be met by all student groups by June 2021. </a:t>
                      </a:r>
                      <a:endParaRPr lang="en-US" sz="700"/>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199696"/>
                  </a:ext>
                </a:extLst>
              </a:tr>
              <a:tr h="0">
                <a:tc>
                  <a:txBody>
                    <a:bodyPr/>
                    <a:lstStyle/>
                    <a:p>
                      <a:pPr marL="0" marR="0" algn="l">
                        <a:lnSpc>
                          <a:spcPct val="107000"/>
                        </a:lnSpc>
                        <a:spcBef>
                          <a:spcPts val="0"/>
                        </a:spcBef>
                        <a:spcAft>
                          <a:spcPts val="0"/>
                        </a:spcAft>
                      </a:pPr>
                      <a:r>
                        <a:rPr lang="en-US" sz="700" b="1">
                          <a:solidFill>
                            <a:srgbClr val="000000"/>
                          </a:solidFill>
                          <a:effectLst/>
                          <a:latin typeface="Calibri"/>
                          <a:ea typeface="Times New Roman" panose="02020603050405020304" pitchFamily="18" charset="0"/>
                          <a:cs typeface="Calibri"/>
                        </a:rPr>
                        <a:t>Objective 2: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8">
                  <a:txBody>
                    <a:bodyPr/>
                    <a:lstStyle/>
                    <a:p>
                      <a:pPr lvl="0">
                        <a:buNone/>
                      </a:pPr>
                      <a:r>
                        <a:rPr lang="en-US" sz="700">
                          <a:solidFill>
                            <a:srgbClr val="000000"/>
                          </a:solidFill>
                          <a:effectLst/>
                          <a:latin typeface="Calibri Light"/>
                          <a:ea typeface="Calibri" panose="020F0502020204030204" pitchFamily="34" charset="0"/>
                          <a:cs typeface="Times New Roman"/>
                        </a:rPr>
                        <a:t>All Special Education students will be monitored bi-weekly to demonstrate a minimum of 2% growth in academic progress in the areas of Math &amp; Reading by June 2021.</a:t>
                      </a:r>
                      <a:endParaRPr lang="en-US" sz="700">
                        <a:latin typeface="Calibri Light"/>
                        <a:cs typeface="Times New Roman"/>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1748452"/>
                  </a:ext>
                </a:extLst>
              </a:tr>
              <a:tr h="211604">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Strategy 1</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lvl="0">
                        <a:buNone/>
                      </a:pPr>
                      <a:r>
                        <a:rPr lang="en-US" sz="700" b="1">
                          <a:solidFill>
                            <a:srgbClr val="FFFFFF"/>
                          </a:solidFill>
                          <a:effectLst/>
                          <a:latin typeface="Calibri"/>
                          <a:ea typeface="Times New Roman" panose="02020603050405020304" pitchFamily="18" charset="0"/>
                          <a:cs typeface="Calibri"/>
                        </a:rPr>
                        <a:t>Persons Responsible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lvl="0" algn="ctr">
                        <a:lnSpc>
                          <a:spcPct val="107000"/>
                        </a:lnSpc>
                        <a:spcBef>
                          <a:spcPts val="0"/>
                        </a:spcBef>
                        <a:spcAft>
                          <a:spcPts val="0"/>
                        </a:spcAft>
                        <a:buNone/>
                      </a:pPr>
                      <a:r>
                        <a:rPr lang="en-US" sz="700" b="1">
                          <a:solidFill>
                            <a:srgbClr val="FFFFFF"/>
                          </a:solidFill>
                          <a:effectLst/>
                          <a:latin typeface="Calibri"/>
                          <a:ea typeface="Times New Roman" panose="02020603050405020304" pitchFamily="18" charset="0"/>
                          <a:cs typeface="Calibri"/>
                        </a:rPr>
                        <a:t>Resources</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5">
                  <a:txBody>
                    <a:bodyPr/>
                    <a:lstStyle/>
                    <a:p>
                      <a:pPr lvl="0">
                        <a:buNone/>
                      </a:pPr>
                      <a:r>
                        <a:rPr lang="en-US" sz="700" b="1">
                          <a:solidFill>
                            <a:srgbClr val="FFFFFF"/>
                          </a:solidFill>
                          <a:effectLst/>
                          <a:latin typeface="Calibri"/>
                          <a:ea typeface="Times New Roman" panose="02020603050405020304" pitchFamily="18" charset="0"/>
                          <a:cs typeface="Calibri"/>
                        </a:rPr>
                        <a:t>Timeline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gridSpan="4">
                  <a:txBody>
                    <a:bodyPr/>
                    <a:lstStyle/>
                    <a:p>
                      <a:r>
                        <a:rPr lang="en-US" sz="700" b="1">
                          <a:solidFill>
                            <a:srgbClr val="FFFFFF"/>
                          </a:solidFill>
                          <a:effectLst/>
                          <a:latin typeface="Calibri"/>
                          <a:ea typeface="Times New Roman" panose="02020603050405020304" pitchFamily="18" charset="0"/>
                          <a:cs typeface="Calibri"/>
                        </a:rPr>
                        <a:t>Evidence of Implementation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2">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Evidence of Impact</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4">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Formative Evaluation</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Title-I School- Wide Component</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329059379"/>
                  </a:ext>
                </a:extLst>
              </a:tr>
              <a:tr h="1035745">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The progress of special education students will be monitored, and appropriate academic interventions will be provided.</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-Diagnostician</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-LPAC</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-Language Coaches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-Sped Teachers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Departments </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(DL, </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Migrant, 504/RTI)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-Principal</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-Assistant Principal</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-Teachers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DMAC Program</a:t>
                      </a:r>
                      <a:br>
                        <a:rPr lang="en-US" sz="700">
                          <a:effectLst/>
                          <a:latin typeface="Calibri"/>
                          <a:ea typeface="Calibri" panose="020F0502020204030204" pitchFamily="34" charset="0"/>
                          <a:cs typeface="Times New Roman"/>
                        </a:rPr>
                      </a:br>
                      <a:r>
                        <a:rPr lang="en-US" sz="700" err="1">
                          <a:solidFill>
                            <a:srgbClr val="000000"/>
                          </a:solidFill>
                          <a:effectLst/>
                          <a:latin typeface="Calibri Light"/>
                          <a:ea typeface="Calibri" panose="020F0502020204030204" pitchFamily="34" charset="0"/>
                          <a:cs typeface="Times New Roman"/>
                        </a:rPr>
                        <a:t>Istation</a:t>
                      </a:r>
                      <a:r>
                        <a:rPr lang="en-US" sz="700">
                          <a:solidFill>
                            <a:srgbClr val="000000"/>
                          </a:solidFill>
                          <a:effectLst/>
                          <a:latin typeface="Calibri Light"/>
                          <a:ea typeface="Calibri" panose="020F0502020204030204" pitchFamily="34" charset="0"/>
                          <a:cs typeface="Times New Roman"/>
                        </a:rPr>
                        <a:t> Reading</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Success Maker</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Imagine Math</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Benchmarks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IEP Goal Progress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lvl="0">
                        <a:buNone/>
                      </a:pPr>
                      <a:r>
                        <a:rPr lang="en-US" sz="700">
                          <a:solidFill>
                            <a:srgbClr val="000000"/>
                          </a:solidFill>
                          <a:effectLst/>
                          <a:latin typeface="Calibri Light"/>
                          <a:ea typeface="Calibri" panose="020F0502020204030204" pitchFamily="34" charset="0"/>
                          <a:cs typeface="Times New Roman"/>
                        </a:rPr>
                        <a:t>-Aug.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2021</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gridSpan="4">
                  <a:txBody>
                    <a:bodyPr/>
                    <a:lstStyle/>
                    <a:p>
                      <a:r>
                        <a:rPr lang="en-US" sz="700">
                          <a:solidFill>
                            <a:srgbClr val="000000"/>
                          </a:solidFill>
                          <a:effectLst/>
                          <a:latin typeface="Calibri Light"/>
                          <a:ea typeface="Calibri" panose="020F0502020204030204" pitchFamily="34" charset="0"/>
                          <a:cs typeface="Times New Roman"/>
                        </a:rPr>
                        <a:t>Campus Administrator Walk-throughs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education classroom visits by Special Education Director, Coordinators and Teacher Strategists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LPAC notes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Lesson Plans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-Academic progress in Reading and Math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Weekly Assessments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CBAs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BMs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STAAR/EOC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TELPAS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Systems 44 Benchmarks (BOY, MOY, EOY)</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Unique monthly assessments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Special Ed 162, 224, 225 and 429.</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Title I provides Instructional Aides to support students in mainstream settings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3478474"/>
                  </a:ext>
                </a:extLst>
              </a:tr>
              <a:tr h="0">
                <a:tc gridSpan="19">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Action Steps</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46652257"/>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1)Provide professional development in the areas of ELA/SLA, Math, Best Practices on Co-Teaching, and State Assessment Accessibility Features and Designated Supports.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4127529"/>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2)Provide specialized materials and supplies as per students' IEP.</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1074251"/>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3)Provide specialized equipment and assistive technology as per students' IEP.</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6546650"/>
                  </a:ext>
                </a:extLst>
              </a:tr>
              <a:tr h="200466">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Strategy 2</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r>
                        <a:rPr lang="en-US" sz="700" b="1">
                          <a:solidFill>
                            <a:srgbClr val="FFFFFF"/>
                          </a:solidFill>
                          <a:effectLst/>
                          <a:latin typeface="Calibri"/>
                          <a:ea typeface="Times New Roman" panose="02020603050405020304" pitchFamily="18" charset="0"/>
                          <a:cs typeface="Calibri"/>
                        </a:rPr>
                        <a:t>Persons Responsible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gridSpan="2">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Resources</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4">
                  <a:txBody>
                    <a:bodyPr/>
                    <a:lstStyle/>
                    <a:p>
                      <a:r>
                        <a:rPr lang="en-US" sz="700" b="1">
                          <a:solidFill>
                            <a:srgbClr val="FFFFFF"/>
                          </a:solidFill>
                          <a:effectLst/>
                          <a:latin typeface="Calibri"/>
                          <a:ea typeface="Times New Roman" panose="02020603050405020304" pitchFamily="18" charset="0"/>
                          <a:cs typeface="Calibri"/>
                        </a:rPr>
                        <a:t>Timeline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pPr lvl="0">
                        <a:buNone/>
                      </a:pPr>
                      <a:r>
                        <a:rPr lang="en-US" sz="700" b="1">
                          <a:solidFill>
                            <a:srgbClr val="FFFFFF"/>
                          </a:solidFill>
                          <a:effectLst/>
                          <a:latin typeface="Calibri"/>
                          <a:cs typeface="Calibri"/>
                        </a:rPr>
                        <a:t>Evidence of Implementation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gridSpan="2">
                  <a:txBody>
                    <a:bodyPr/>
                    <a:lstStyle/>
                    <a:p>
                      <a:r>
                        <a:rPr lang="en-US" sz="700" b="1">
                          <a:solidFill>
                            <a:srgbClr val="FFFFFF"/>
                          </a:solidFill>
                          <a:effectLst/>
                          <a:latin typeface="Calibri"/>
                          <a:ea typeface="Times New Roman" panose="02020603050405020304" pitchFamily="18" charset="0"/>
                          <a:cs typeface="Calibri"/>
                        </a:rPr>
                        <a:t>Evidence of Impact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4">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Formative Evaluation</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gridSpan="2">
                  <a:txBody>
                    <a:bodyPr/>
                    <a:lstStyle/>
                    <a:p>
                      <a:r>
                        <a:rPr lang="en-US" sz="700" b="1">
                          <a:solidFill>
                            <a:srgbClr val="FFFFFF"/>
                          </a:solidFill>
                          <a:effectLst/>
                          <a:latin typeface="Calibri"/>
                          <a:ea typeface="Times New Roman" panose="02020603050405020304" pitchFamily="18" charset="0"/>
                          <a:cs typeface="Calibri"/>
                        </a:rPr>
                        <a:t>Title-I School- Wide Component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707534232"/>
                  </a:ext>
                </a:extLst>
              </a:tr>
              <a:tr h="986927">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Special education personnel will support the academic needs of students with disabilities.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Director of Special Education</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Education Coordinators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Education Assessment Staff</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Related Service Providers</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Assistant 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Teachers (</a:t>
                      </a:r>
                      <a:r>
                        <a:rPr lang="en-US" sz="700">
                          <a:effectLst/>
                          <a:latin typeface="Calibri Light"/>
                          <a:ea typeface="Calibri Light" panose="020F0302020204030204" pitchFamily="34" charset="0"/>
                          <a:cs typeface="Times New Roman"/>
                        </a:rPr>
                        <a:t>Special Education Instructional Staff)</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Special education data management system</a:t>
                      </a:r>
                      <a:br>
                        <a:rPr lang="en-US" sz="700">
                          <a:effectLst/>
                          <a:latin typeface="Calibri"/>
                          <a:ea typeface="Calibri" panose="020F0502020204030204" pitchFamily="34" charset="0"/>
                          <a:cs typeface="Times New Roman"/>
                        </a:rPr>
                      </a:br>
                      <a:r>
                        <a:rPr lang="en-US" sz="700" err="1">
                          <a:solidFill>
                            <a:srgbClr val="000000"/>
                          </a:solidFill>
                          <a:effectLst/>
                          <a:latin typeface="Calibri Light"/>
                          <a:ea typeface="Calibri" panose="020F0502020204030204" pitchFamily="34" charset="0"/>
                          <a:cs typeface="Times New Roman"/>
                        </a:rPr>
                        <a:t>Eschool</a:t>
                      </a:r>
                      <a:r>
                        <a:rPr lang="en-US" sz="700">
                          <a:solidFill>
                            <a:srgbClr val="000000"/>
                          </a:solidFill>
                          <a:effectLst/>
                          <a:latin typeface="Calibri Light"/>
                          <a:ea typeface="Calibri" panose="020F0502020204030204" pitchFamily="34" charset="0"/>
                          <a:cs typeface="Times New Roman"/>
                        </a:rPr>
                        <a:t> Plus/COGNOS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DMAC</a:t>
                      </a:r>
                      <a:br>
                        <a:rPr lang="en-US" sz="700">
                          <a:effectLst/>
                          <a:latin typeface="Calibri"/>
                          <a:ea typeface="Calibri" panose="020F0502020204030204" pitchFamily="34" charset="0"/>
                          <a:cs typeface="Times New Roman"/>
                        </a:rPr>
                      </a:br>
                      <a:endParaRPr lang="en-US" sz="700">
                        <a:solidFill>
                          <a:srgbClr val="000000"/>
                        </a:solidFill>
                        <a:effectLst/>
                        <a:highlight>
                          <a:srgbClr val="FFFF00"/>
                        </a:highligh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r>
                        <a:rPr lang="en-US" sz="700">
                          <a:solidFill>
                            <a:srgbClr val="000000"/>
                          </a:solidFill>
                          <a:effectLst/>
                          <a:latin typeface="Calibri Light"/>
                          <a:ea typeface="Calibri" panose="020F0502020204030204" pitchFamily="34" charset="0"/>
                          <a:cs typeface="Times New Roman"/>
                        </a:rPr>
                        <a:t>-Aug.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2021</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lvl="0">
                        <a:buNone/>
                      </a:pPr>
                      <a:r>
                        <a:rPr lang="en-US" sz="700">
                          <a:solidFill>
                            <a:srgbClr val="000000"/>
                          </a:solidFill>
                          <a:effectLst/>
                          <a:latin typeface="Calibri Light"/>
                          <a:cs typeface="Times New Roman"/>
                        </a:rPr>
                        <a:t>Campus Administrator Walk-throughs</a:t>
                      </a:r>
                      <a:br>
                        <a:rPr lang="en-US" sz="700">
                          <a:solidFill>
                            <a:srgbClr val="000000"/>
                          </a:solidFill>
                          <a:effectLst/>
                          <a:latin typeface="Calibri Light"/>
                          <a:cs typeface="Times New Roman"/>
                        </a:rPr>
                      </a:br>
                      <a:r>
                        <a:rPr lang="en-US" sz="700">
                          <a:solidFill>
                            <a:srgbClr val="000000"/>
                          </a:solidFill>
                          <a:effectLst/>
                          <a:latin typeface="Calibri Light"/>
                          <a:cs typeface="Times New Roman"/>
                        </a:rPr>
                        <a:t>Special education classroom visits by Special Education Director, Coordinators and Teacher Strategists</a:t>
                      </a:r>
                      <a:br>
                        <a:rPr lang="en-US" sz="700">
                          <a:solidFill>
                            <a:srgbClr val="000000"/>
                          </a:solidFill>
                          <a:effectLst/>
                          <a:latin typeface="Calibri Light"/>
                          <a:cs typeface="Times New Roman"/>
                        </a:rPr>
                      </a:br>
                      <a:r>
                        <a:rPr lang="en-US" sz="700">
                          <a:solidFill>
                            <a:srgbClr val="000000"/>
                          </a:solidFill>
                          <a:effectLst/>
                          <a:latin typeface="Calibri Light"/>
                          <a:cs typeface="Times New Roman"/>
                        </a:rPr>
                        <a:t>Special education teacher service schedules</a:t>
                      </a:r>
                      <a:br>
                        <a:rPr lang="en-US" sz="700">
                          <a:solidFill>
                            <a:srgbClr val="000000"/>
                          </a:solidFill>
                          <a:effectLst/>
                          <a:latin typeface="Calibri Light"/>
                          <a:cs typeface="Times New Roman"/>
                        </a:rPr>
                      </a:br>
                      <a:r>
                        <a:rPr lang="en-US" sz="700">
                          <a:solidFill>
                            <a:srgbClr val="000000"/>
                          </a:solidFill>
                          <a:effectLst/>
                          <a:latin typeface="Calibri Light"/>
                          <a:cs typeface="Times New Roman"/>
                        </a:rPr>
                        <a:t>Student daily service logs</a:t>
                      </a:r>
                      <a:br>
                        <a:rPr lang="en-US" sz="700">
                          <a:solidFill>
                            <a:srgbClr val="000000"/>
                          </a:solidFill>
                          <a:effectLst/>
                          <a:latin typeface="Calibri Light"/>
                          <a:cs typeface="Times New Roman"/>
                        </a:rPr>
                      </a:br>
                      <a:r>
                        <a:rPr lang="en-US" sz="700">
                          <a:solidFill>
                            <a:srgbClr val="000000"/>
                          </a:solidFill>
                          <a:effectLst/>
                          <a:latin typeface="Calibri Light"/>
                          <a:cs typeface="Times New Roman"/>
                        </a:rPr>
                        <a:t>Completed student IEP progress reports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US" sz="700">
                          <a:solidFill>
                            <a:srgbClr val="000000"/>
                          </a:solidFill>
                          <a:effectLst/>
                          <a:latin typeface="Calibri Light"/>
                          <a:ea typeface="Calibri" panose="020F0502020204030204" pitchFamily="34" charset="0"/>
                          <a:cs typeface="Times New Roman"/>
                        </a:rPr>
                        <a:t>-Academic progress in Reading and Math </a:t>
                      </a:r>
                      <a:endParaRPr lang="en-US" sz="700"/>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120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-Academic progress in Reading and Math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Weekly Assessments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CBAs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BMs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 </a:t>
                      </a:r>
                      <a:endParaRPr lang="en-US" sz="7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STAAR ALT</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TELPAS </a:t>
                      </a:r>
                      <a:endParaRPr lang="en-US" sz="7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TELPAS ALT</a:t>
                      </a:r>
                      <a:br>
                        <a:rPr lang="en-US" sz="700">
                          <a:effectLst/>
                          <a:latin typeface="Calibri"/>
                          <a:ea typeface="Calibri" panose="020F0502020204030204" pitchFamily="34" charset="0"/>
                          <a:cs typeface="Times New Roman"/>
                        </a:rPr>
                      </a:br>
                      <a:endParaRPr lang="en-US" sz="700">
                        <a:solidFill>
                          <a:srgbClr val="000000"/>
                        </a:solidFill>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120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 Ed 162, 224, 225 and 429.</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Title I provide Instructional Aides to support students in mainstream settings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US" sz="700">
                          <a:solidFill>
                            <a:srgbClr val="000000"/>
                          </a:solidFill>
                          <a:effectLst/>
                          <a:latin typeface="Calibri Light"/>
                          <a:ea typeface="Calibri" panose="020F0502020204030204" pitchFamily="34" charset="0"/>
                          <a:cs typeface="Times New Roman"/>
                        </a:rPr>
                        <a:t>Special Ed 162, 224, 225 and 429.</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Title I provide Instructional Aides to support students in mainstream settings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 Ed 162, 224, 225 and 429.</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Title I provide Instructional Aides to support students in mainstream settings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4128381"/>
                  </a:ext>
                </a:extLst>
              </a:tr>
              <a:tr h="0">
                <a:tc gridSpan="19">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Action Steps</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427035282"/>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1)District and campus personnel will review teacher caseloads to ensure adequate support can be provided to special education eligible students.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4198831"/>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2)Provide consultation to campus staff and parents to ensure student needs are met.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8617922"/>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3)Provide specialized materials and supplies as per students' IEP.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5722453"/>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4)Provide specialized equipment and assistive technology as per students' IEP.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1092474"/>
                  </a:ext>
                </a:extLst>
              </a:tr>
              <a:tr h="0">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Strategy 3</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r>
                        <a:rPr lang="en-US" sz="700" b="1">
                          <a:solidFill>
                            <a:srgbClr val="FFFFFF"/>
                          </a:solidFill>
                          <a:effectLst/>
                          <a:latin typeface="Calibri"/>
                          <a:ea typeface="Times New Roman" panose="02020603050405020304" pitchFamily="18" charset="0"/>
                          <a:cs typeface="Calibri"/>
                        </a:rPr>
                        <a:t>Persons Responsible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Resources</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Timeline</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Evidence of Implementation</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pPr marL="0" marR="0" algn="ctr">
                        <a:lnSpc>
                          <a:spcPct val="107000"/>
                        </a:lnSpc>
                        <a:spcBef>
                          <a:spcPts val="0"/>
                        </a:spcBef>
                        <a:spcAft>
                          <a:spcPts val="0"/>
                        </a:spcAft>
                      </a:pP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5">
                  <a:txBody>
                    <a:bodyPr/>
                    <a:lstStyle/>
                    <a:p>
                      <a:r>
                        <a:rPr lang="en-US" sz="700" b="1">
                          <a:solidFill>
                            <a:srgbClr val="FFFFFF"/>
                          </a:solidFill>
                          <a:effectLst/>
                          <a:latin typeface="Calibri"/>
                          <a:ea typeface="Times New Roman" panose="02020603050405020304" pitchFamily="18" charset="0"/>
                          <a:cs typeface="Calibri"/>
                        </a:rPr>
                        <a:t>Evidence of Impact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gridSpan="2">
                  <a:txBody>
                    <a:bodyPr/>
                    <a:lstStyle/>
                    <a:p>
                      <a:r>
                        <a:rPr lang="en-US" sz="700" b="1">
                          <a:solidFill>
                            <a:srgbClr val="FFFFFF"/>
                          </a:solidFill>
                          <a:effectLst/>
                          <a:latin typeface="Calibri"/>
                          <a:ea typeface="Times New Roman" panose="02020603050405020304" pitchFamily="18" charset="0"/>
                          <a:cs typeface="Calibri"/>
                        </a:rPr>
                        <a:t>Formative Evaluation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r>
                        <a:rPr lang="en-US" sz="700" b="1">
                          <a:solidFill>
                            <a:srgbClr val="FFFFFF"/>
                          </a:solidFill>
                          <a:effectLst/>
                          <a:latin typeface="Calibri"/>
                          <a:ea typeface="Times New Roman" panose="02020603050405020304" pitchFamily="18" charset="0"/>
                          <a:cs typeface="Calibri"/>
                        </a:rPr>
                        <a:t>Title-I School- Wide Component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785651120"/>
                  </a:ext>
                </a:extLst>
              </a:tr>
              <a:tr h="1069157">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-Collect and assess data to monitor student progress and drive interventions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-Diagnostician</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-LPAC</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Teachers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Departments (DL, </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Migrant, 504/RTI)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-Assistant 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-Teachers</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-District Curriculum</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t>
                      </a:r>
                      <a:r>
                        <a:rPr lang="en-US" sz="700" err="1">
                          <a:solidFill>
                            <a:srgbClr val="000000"/>
                          </a:solidFill>
                          <a:effectLst/>
                          <a:latin typeface="Calibri Light"/>
                          <a:ea typeface="Calibri" panose="020F0502020204030204" pitchFamily="34" charset="0"/>
                          <a:cs typeface="Times New Roman"/>
                        </a:rPr>
                        <a:t>Istation</a:t>
                      </a:r>
                      <a:r>
                        <a:rPr lang="en-US" sz="700">
                          <a:solidFill>
                            <a:srgbClr val="000000"/>
                          </a:solidFill>
                          <a:effectLst/>
                          <a:latin typeface="Calibri Light"/>
                          <a:ea typeface="Calibri" panose="020F0502020204030204" pitchFamily="34" charset="0"/>
                          <a:cs typeface="Times New Roman"/>
                        </a:rPr>
                        <a:t> Reading</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-Imagine Math</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-Success Maker</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 Release Assessments (BM I &amp; II)</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-Aug.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2021</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-District Review Sessions (DRS)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-DMAC data reports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-Campus Performance Reviews (CPR)</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-Progress Monitoring Reports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-Walk-through feedback</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-LPAC notes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-Lesson Plans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-Language Acquisition Monitoring</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 Application</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r>
                        <a:rPr lang="en-US" sz="700">
                          <a:solidFill>
                            <a:srgbClr val="000000"/>
                          </a:solidFill>
                          <a:effectLst/>
                          <a:latin typeface="Calibri Light"/>
                          <a:ea typeface="Calibri" panose="020F0502020204030204" pitchFamily="34" charset="0"/>
                          <a:cs typeface="Times New Roman"/>
                        </a:rPr>
                        <a:t>-Closing the achievement gap among student groups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-Increase academic performance of all student groups in all BM, STAAR/EOC tested subjects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all student groups in all BM, STAAR/EOC tested subjects</a:t>
                      </a:r>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r>
                        <a:rPr lang="en-US" sz="700">
                          <a:solidFill>
                            <a:srgbClr val="000000"/>
                          </a:solidFill>
                          <a:effectLst/>
                          <a:latin typeface="Calibri Light"/>
                          <a:ea typeface="Calibri" panose="020F0502020204030204" pitchFamily="34" charset="0"/>
                          <a:cs typeface="Times New Roman"/>
                        </a:rPr>
                        <a:t>-Weekly Assessments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-CBA 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-BM I &amp; II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-TELPAS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US" sz="700">
                          <a:solidFill>
                            <a:srgbClr val="000000"/>
                          </a:solidFill>
                          <a:effectLst/>
                          <a:latin typeface="Calibri Light"/>
                          <a:ea typeface="Calibri" panose="020F0502020204030204" pitchFamily="34" charset="0"/>
                          <a:cs typeface="Times New Roman"/>
                        </a:rPr>
                        <a:t>-Comprehensive Needs Assessment-</a:t>
                      </a:r>
                      <a:br>
                        <a:rPr lang="en-US" sz="700">
                          <a:solidFill>
                            <a:srgbClr val="000000"/>
                          </a:solidFill>
                          <a:effectLst/>
                          <a:latin typeface="Calibri Light"/>
                          <a:ea typeface="Calibri" panose="020F0502020204030204" pitchFamily="34" charset="0"/>
                          <a:cs typeface="Times New Roman"/>
                        </a:rPr>
                      </a:br>
                      <a:r>
                        <a:rPr lang="en-US" sz="700" err="1">
                          <a:solidFill>
                            <a:srgbClr val="000000"/>
                          </a:solidFill>
                          <a:effectLst/>
                          <a:latin typeface="Calibri Light"/>
                          <a:ea typeface="Calibri" panose="020F0502020204030204" pitchFamily="34" charset="0"/>
                          <a:cs typeface="Times New Roman"/>
                        </a:rPr>
                        <a:t>a,b,c</a:t>
                      </a:r>
                      <a:r>
                        <a:rPr lang="en-US" sz="700">
                          <a:solidFill>
                            <a:srgbClr val="000000"/>
                          </a:solidFill>
                          <a:effectLst/>
                          <a:latin typeface="Calibri Light"/>
                          <a:ea typeface="Calibri" panose="020F0502020204030204" pitchFamily="34" charset="0"/>
                          <a:cs typeface="Times New Roman"/>
                        </a:rPr>
                        <a:t>,</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-Reform Strategies- </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-Teacher Decision Making Regarding Assessments-</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-Integration of Fed., State, &amp; Local Services, Programs and Funds- </a:t>
                      </a:r>
                      <a:r>
                        <a:rPr lang="en-US" sz="700" err="1">
                          <a:solidFill>
                            <a:srgbClr val="000000"/>
                          </a:solidFill>
                          <a:effectLst/>
                          <a:latin typeface="Calibri Light"/>
                          <a:ea typeface="Calibri" panose="020F0502020204030204" pitchFamily="34" charset="0"/>
                          <a:cs typeface="Times New Roman"/>
                        </a:rPr>
                        <a:t>a,b,c</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8510126"/>
                  </a:ext>
                </a:extLst>
              </a:tr>
              <a:tr h="0">
                <a:tc gridSpan="19">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Action Steps</a:t>
                      </a:r>
                      <a:endParaRPr lang="en-US" sz="700">
                        <a:effectLst/>
                        <a:latin typeface="Calibri"/>
                        <a:ea typeface="Calibri" panose="020F0502020204030204" pitchFamily="34" charset="0"/>
                        <a:cs typeface="Calibri"/>
                      </a:endParaRPr>
                    </a:p>
                  </a:txBody>
                  <a:tcPr marL="11429" marR="114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52973478"/>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1)Use ongoing district built and campus formative and summative assessments by grade levels (e.g., weekly, unit, CBA, BM I&amp;II, Practice Listening &amp; Speaking Sets)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7224192"/>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2)Student groups’ data will be disaggregated at the campus levels (CPR) to determine student progress and towards increasing performance at the Meets level and above</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3709259"/>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3)Use assessment data to drive intervention plans and build intervention time into the day for every grade level</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1683077"/>
                  </a:ext>
                </a:extLst>
              </a:tr>
              <a:tr h="0">
                <a:tc>
                  <a:txBody>
                    <a:bodyPr/>
                    <a:lstStyle/>
                    <a:p>
                      <a:pPr marL="0" marR="0" algn="l">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Strategy 4</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l">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Persons Responsible</a:t>
                      </a:r>
                      <a:endParaRPr lang="en-US" sz="700">
                        <a:effectLst/>
                        <a:latin typeface="Calibri"/>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gridSpan="3">
                  <a:txBody>
                    <a:bodyPr/>
                    <a:lstStyle/>
                    <a:p>
                      <a:r>
                        <a:rPr lang="en-US" sz="700" b="1">
                          <a:solidFill>
                            <a:srgbClr val="FFFFFF"/>
                          </a:solidFill>
                          <a:effectLst/>
                          <a:latin typeface="Calibri"/>
                          <a:ea typeface="Times New Roman" panose="02020603050405020304" pitchFamily="18" charset="0"/>
                          <a:cs typeface="Calibri"/>
                        </a:rPr>
                        <a:t>Resources</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2">
                  <a:txBody>
                    <a:bodyPr/>
                    <a:lstStyle/>
                    <a:p>
                      <a:r>
                        <a:rPr lang="en-US" sz="700" b="1">
                          <a:solidFill>
                            <a:srgbClr val="FFFFFF"/>
                          </a:solidFill>
                          <a:effectLst/>
                          <a:latin typeface="Calibri"/>
                          <a:ea typeface="Times New Roman" panose="02020603050405020304" pitchFamily="18" charset="0"/>
                          <a:cs typeface="Calibri"/>
                        </a:rPr>
                        <a:t>Timeline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r>
                        <a:rPr lang="en-US" sz="700" b="1">
                          <a:solidFill>
                            <a:srgbClr val="FFFFFF"/>
                          </a:solidFill>
                          <a:effectLst/>
                          <a:latin typeface="Calibri"/>
                          <a:ea typeface="Times New Roman" panose="02020603050405020304" pitchFamily="18" charset="0"/>
                          <a:cs typeface="Calibri"/>
                        </a:rPr>
                        <a:t>Evidence of Implementation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r>
                        <a:rPr lang="en-US" sz="700" b="1">
                          <a:solidFill>
                            <a:srgbClr val="FFFFFF"/>
                          </a:solidFill>
                          <a:effectLst/>
                          <a:latin typeface="Calibri"/>
                          <a:ea typeface="Times New Roman" panose="02020603050405020304" pitchFamily="18" charset="0"/>
                          <a:cs typeface="Calibri"/>
                        </a:rPr>
                        <a:t>Evidence of Impact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2">
                  <a:txBody>
                    <a:bodyPr/>
                    <a:lstStyle/>
                    <a:p>
                      <a:r>
                        <a:rPr lang="en-US" sz="700" b="1">
                          <a:solidFill>
                            <a:srgbClr val="FFFFFF"/>
                          </a:solidFill>
                          <a:effectLst/>
                          <a:latin typeface="Calibri"/>
                          <a:ea typeface="Times New Roman" panose="02020603050405020304" pitchFamily="18" charset="0"/>
                          <a:cs typeface="Calibri"/>
                        </a:rPr>
                        <a:t>Formative Evaluation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gridSpan="4">
                  <a:txBody>
                    <a:bodyPr/>
                    <a:lstStyle/>
                    <a:p>
                      <a:r>
                        <a:rPr lang="en-US" sz="700" b="1">
                          <a:solidFill>
                            <a:srgbClr val="FFFFFF"/>
                          </a:solidFill>
                          <a:effectLst/>
                          <a:latin typeface="Calibri"/>
                          <a:ea typeface="Times New Roman" panose="02020603050405020304" pitchFamily="18" charset="0"/>
                          <a:cs typeface="Calibri"/>
                        </a:rPr>
                        <a:t>Title-I School- Wide Component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68575304"/>
                  </a:ext>
                </a:extLst>
              </a:tr>
              <a:tr h="957785">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District and campus personnel will review teacher caseloads to ensure adequate support can be provided to Special Education eligible students.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-Diagnostician</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-LPAC</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Teachers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Departments (DL, </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Migrant, 504/RTI)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-Assistant Principal</a:t>
                      </a:r>
                      <a:endParaRPr lang="en-US" sz="7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-Teachers</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US" sz="700">
                          <a:solidFill>
                            <a:srgbClr val="000000"/>
                          </a:solidFill>
                          <a:effectLst/>
                          <a:latin typeface="Calibri Light"/>
                          <a:ea typeface="Calibri" panose="020F0502020204030204" pitchFamily="34" charset="0"/>
                          <a:cs typeface="Times New Roman"/>
                        </a:rPr>
                        <a:t>-District Curriculum</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t>
                      </a:r>
                      <a:r>
                        <a:rPr lang="en-US" sz="700" err="1">
                          <a:solidFill>
                            <a:srgbClr val="000000"/>
                          </a:solidFill>
                          <a:effectLst/>
                          <a:latin typeface="Calibri Light"/>
                          <a:ea typeface="Calibri" panose="020F0502020204030204" pitchFamily="34" charset="0"/>
                          <a:cs typeface="Times New Roman"/>
                        </a:rPr>
                        <a:t>Istation</a:t>
                      </a:r>
                      <a:r>
                        <a:rPr lang="en-US" sz="700">
                          <a:solidFill>
                            <a:srgbClr val="000000"/>
                          </a:solidFill>
                          <a:effectLst/>
                          <a:latin typeface="Calibri Light"/>
                          <a:ea typeface="Calibri" panose="020F0502020204030204" pitchFamily="34" charset="0"/>
                          <a:cs typeface="Times New Roman"/>
                        </a:rPr>
                        <a:t> Reading</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-Imagine Math</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-Success Maker</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 Release Assessments (BM I &amp; II)</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US" sz="700">
                          <a:solidFill>
                            <a:srgbClr val="000000"/>
                          </a:solidFill>
                          <a:effectLst/>
                          <a:latin typeface="Calibri Light"/>
                          <a:ea typeface="Calibri" panose="020F0502020204030204" pitchFamily="34" charset="0"/>
                          <a:cs typeface="Times New Roman"/>
                        </a:rPr>
                        <a:t>-Aug.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2020</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2021</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2021</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US" sz="700">
                          <a:solidFill>
                            <a:srgbClr val="000000"/>
                          </a:solidFill>
                          <a:effectLst/>
                          <a:latin typeface="Calibri Light"/>
                          <a:ea typeface="Calibri" panose="020F0502020204030204" pitchFamily="34" charset="0"/>
                          <a:cs typeface="Times New Roman"/>
                        </a:rPr>
                        <a:t>-District Review Sessions (DRS)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-DMAC data reports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-Campus Performance Reviews (CPR)</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-Progress Monitoring Reports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-Walk-through feedback</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-LPAC notes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-Lesson Plans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-Language Acquisition Monitoring</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 Application</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US" sz="700">
                          <a:solidFill>
                            <a:srgbClr val="000000"/>
                          </a:solidFill>
                          <a:effectLst/>
                          <a:latin typeface="Calibri Light"/>
                          <a:ea typeface="Calibri" panose="020F0502020204030204" pitchFamily="34" charset="0"/>
                          <a:cs typeface="Times New Roman"/>
                        </a:rPr>
                        <a:t>-Closing the achievement gap among student groups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-Increase academic performance of all student groups in all BM, STAAR tested subjects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all student groups in all BM, STAAR tested subjects</a:t>
                      </a:r>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US" sz="700">
                          <a:solidFill>
                            <a:srgbClr val="000000"/>
                          </a:solidFill>
                          <a:effectLst/>
                          <a:latin typeface="Calibri Light"/>
                          <a:ea typeface="Calibri" panose="020F0502020204030204" pitchFamily="34" charset="0"/>
                          <a:cs typeface="Times New Roman"/>
                        </a:rPr>
                        <a:t>-Weekly Assessments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-CBA I</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-BM I &amp; II</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-STAAR/EOC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-TELPAS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4">
                  <a:txBody>
                    <a:bodyPr/>
                    <a:lstStyle/>
                    <a:p>
                      <a:r>
                        <a:rPr lang="en-US" sz="700">
                          <a:solidFill>
                            <a:srgbClr val="000000"/>
                          </a:solidFill>
                          <a:effectLst/>
                          <a:latin typeface="Calibri Light"/>
                          <a:ea typeface="Calibri" panose="020F0502020204030204" pitchFamily="34" charset="0"/>
                          <a:cs typeface="Times New Roman"/>
                        </a:rPr>
                        <a:t>-Comprehensive Needs Assessment-</a:t>
                      </a:r>
                      <a:br>
                        <a:rPr lang="en-US" sz="700">
                          <a:solidFill>
                            <a:srgbClr val="000000"/>
                          </a:solidFill>
                          <a:effectLst/>
                          <a:latin typeface="Calibri Light"/>
                          <a:ea typeface="Calibri" panose="020F0502020204030204" pitchFamily="34" charset="0"/>
                          <a:cs typeface="Times New Roman"/>
                        </a:rPr>
                      </a:br>
                      <a:r>
                        <a:rPr lang="en-US" sz="700" err="1">
                          <a:solidFill>
                            <a:srgbClr val="000000"/>
                          </a:solidFill>
                          <a:effectLst/>
                          <a:latin typeface="Calibri Light"/>
                          <a:ea typeface="Calibri" panose="020F0502020204030204" pitchFamily="34" charset="0"/>
                          <a:cs typeface="Times New Roman"/>
                        </a:rPr>
                        <a:t>a,b,c</a:t>
                      </a:r>
                      <a:r>
                        <a:rPr lang="en-US" sz="700">
                          <a:solidFill>
                            <a:srgbClr val="000000"/>
                          </a:solidFill>
                          <a:effectLst/>
                          <a:latin typeface="Calibri Light"/>
                          <a:ea typeface="Calibri" panose="020F0502020204030204" pitchFamily="34" charset="0"/>
                          <a:cs typeface="Times New Roman"/>
                        </a:rPr>
                        <a:t>,</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-Reform Strategies- </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-Teacher Decision Making Regarding Assessments-</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-Integration of Fed., State, &amp; Local Services, Programs and Funds- </a:t>
                      </a:r>
                      <a:r>
                        <a:rPr lang="en-US" sz="700" err="1">
                          <a:solidFill>
                            <a:srgbClr val="000000"/>
                          </a:solidFill>
                          <a:effectLst/>
                          <a:latin typeface="Calibri Light"/>
                          <a:ea typeface="Calibri" panose="020F0502020204030204" pitchFamily="34" charset="0"/>
                          <a:cs typeface="Times New Roman"/>
                        </a:rPr>
                        <a:t>a,b,c</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496370"/>
                  </a:ext>
                </a:extLst>
              </a:tr>
              <a:tr h="0">
                <a:tc gridSpan="19">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Action Steps</a:t>
                      </a:r>
                      <a:endParaRPr lang="en-US" sz="700">
                        <a:effectLst/>
                        <a:latin typeface="Calibri"/>
                        <a:ea typeface="Calibri" panose="020F0502020204030204" pitchFamily="34" charset="0"/>
                        <a:cs typeface="Calibri"/>
                      </a:endParaRPr>
                    </a:p>
                  </a:txBody>
                  <a:tcPr marL="11429" marR="114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94502403"/>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1)Use ongoing district built formative and summative assessments by grade levels (e.g., weekly, unit, CBA, BM I&amp;II, Practice Listening &amp; Speaking Sets)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4950099"/>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2)Student groups’ data will be disaggregated at the district level (DRS) and campus levels (CPR) to determine student progress and towards increasing performance at the Meets level and above</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2394013"/>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3)Use assessment data to drive intervention plans and build intervention time into the day at every level</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4512632"/>
                  </a:ext>
                </a:extLst>
              </a:tr>
            </a:tbl>
          </a:graphicData>
        </a:graphic>
      </p:graphicFrame>
    </p:spTree>
    <p:extLst>
      <p:ext uri="{BB962C8B-B14F-4D97-AF65-F5344CB8AC3E}">
        <p14:creationId xmlns:p14="http://schemas.microsoft.com/office/powerpoint/2010/main" val="30007866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4177750-EAF4-4555-9BB5-3D7E0AE149C6}"/>
              </a:ext>
            </a:extLst>
          </p:cNvPr>
          <p:cNvGraphicFramePr>
            <a:graphicFrameLocks noGrp="1"/>
          </p:cNvGraphicFramePr>
          <p:nvPr>
            <p:extLst>
              <p:ext uri="{D42A27DB-BD31-4B8C-83A1-F6EECF244321}">
                <p14:modId xmlns:p14="http://schemas.microsoft.com/office/powerpoint/2010/main" val="932368859"/>
              </p:ext>
            </p:extLst>
          </p:nvPr>
        </p:nvGraphicFramePr>
        <p:xfrm>
          <a:off x="1" y="1"/>
          <a:ext cx="12191999" cy="6858000"/>
        </p:xfrm>
        <a:graphic>
          <a:graphicData uri="http://schemas.openxmlformats.org/drawingml/2006/table">
            <a:tbl>
              <a:tblPr firstRow="1" firstCol="1" bandRow="1"/>
              <a:tblGrid>
                <a:gridCol w="1955443">
                  <a:extLst>
                    <a:ext uri="{9D8B030D-6E8A-4147-A177-3AD203B41FA5}">
                      <a16:colId xmlns:a16="http://schemas.microsoft.com/office/drawing/2014/main" val="219490421"/>
                    </a:ext>
                  </a:extLst>
                </a:gridCol>
                <a:gridCol w="1443533">
                  <a:extLst>
                    <a:ext uri="{9D8B030D-6E8A-4147-A177-3AD203B41FA5}">
                      <a16:colId xmlns:a16="http://schemas.microsoft.com/office/drawing/2014/main" val="3150565349"/>
                    </a:ext>
                  </a:extLst>
                </a:gridCol>
                <a:gridCol w="1390159">
                  <a:extLst>
                    <a:ext uri="{9D8B030D-6E8A-4147-A177-3AD203B41FA5}">
                      <a16:colId xmlns:a16="http://schemas.microsoft.com/office/drawing/2014/main" val="544628834"/>
                    </a:ext>
                  </a:extLst>
                </a:gridCol>
                <a:gridCol w="862077">
                  <a:extLst>
                    <a:ext uri="{9D8B030D-6E8A-4147-A177-3AD203B41FA5}">
                      <a16:colId xmlns:a16="http://schemas.microsoft.com/office/drawing/2014/main" val="842207037"/>
                    </a:ext>
                  </a:extLst>
                </a:gridCol>
                <a:gridCol w="1815538">
                  <a:extLst>
                    <a:ext uri="{9D8B030D-6E8A-4147-A177-3AD203B41FA5}">
                      <a16:colId xmlns:a16="http://schemas.microsoft.com/office/drawing/2014/main" val="3516170900"/>
                    </a:ext>
                  </a:extLst>
                </a:gridCol>
                <a:gridCol w="1517934">
                  <a:extLst>
                    <a:ext uri="{9D8B030D-6E8A-4147-A177-3AD203B41FA5}">
                      <a16:colId xmlns:a16="http://schemas.microsoft.com/office/drawing/2014/main" val="1337365657"/>
                    </a:ext>
                  </a:extLst>
                </a:gridCol>
                <a:gridCol w="1449195">
                  <a:extLst>
                    <a:ext uri="{9D8B030D-6E8A-4147-A177-3AD203B41FA5}">
                      <a16:colId xmlns:a16="http://schemas.microsoft.com/office/drawing/2014/main" val="2671528241"/>
                    </a:ext>
                  </a:extLst>
                </a:gridCol>
                <a:gridCol w="1758120">
                  <a:extLst>
                    <a:ext uri="{9D8B030D-6E8A-4147-A177-3AD203B41FA5}">
                      <a16:colId xmlns:a16="http://schemas.microsoft.com/office/drawing/2014/main" val="610599987"/>
                    </a:ext>
                  </a:extLst>
                </a:gridCol>
              </a:tblGrid>
              <a:tr h="125474">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Times New Roman"/>
                        </a:rPr>
                        <a:t>Goal Area 2:</a:t>
                      </a:r>
                      <a:endParaRPr lang="en-US" sz="800">
                        <a:effectLst/>
                        <a:latin typeface="Calibri"/>
                        <a:ea typeface="Calibri" panose="020F0502020204030204" pitchFamily="34" charset="0"/>
                        <a:cs typeface="Times New Roman"/>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a:ea typeface="Times New Roman" panose="02020603050405020304" pitchFamily="18" charset="0"/>
                          <a:cs typeface="Calibri"/>
                        </a:rPr>
                        <a:t>Closing the Achievement Gaps</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76808742"/>
                  </a:ext>
                </a:extLst>
              </a:tr>
              <a:tr h="125474">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Annual Goal 2: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At least 80% of indicators evaluated in the Academic Growth Status will be met by all student groups by June 2021.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56042636"/>
                  </a:ext>
                </a:extLst>
              </a:tr>
              <a:tr h="125474">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Objective 3: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All English Learners will demonstrate a 3% increase of academic progress in the areas of Reading and Mathematics by June 2021.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8788098"/>
                  </a:ext>
                </a:extLst>
              </a:tr>
              <a:tr h="222729">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1</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393884017"/>
                  </a:ext>
                </a:extLst>
              </a:tr>
              <a:tr h="1361658">
                <a:tc>
                  <a:txBody>
                    <a:bodyPr/>
                    <a:lstStyle/>
                    <a:p>
                      <a:pPr marL="0" marR="0" algn="l">
                        <a:lnSpc>
                          <a:spcPct val="107000"/>
                        </a:lnSpc>
                        <a:spcBef>
                          <a:spcPts val="0"/>
                        </a:spcBef>
                        <a:spcAft>
                          <a:spcPts val="0"/>
                        </a:spcAft>
                      </a:pPr>
                      <a:r>
                        <a:rPr lang="en-US" sz="800">
                          <a:solidFill>
                            <a:srgbClr val="000000"/>
                          </a:solidFill>
                          <a:effectLst/>
                          <a:latin typeface="Calibri"/>
                          <a:ea typeface="Calibri" panose="020F0502020204030204" pitchFamily="34" charset="0"/>
                          <a:cs typeface="Calibri"/>
                        </a:rPr>
                        <a:t>The progress of EL students academic growth in the areas of Reading and Mathematics will be monitored bi-weekly by all stakeholders. (teachers, administrators, Dual Lang. coordinators/strategists/coaches).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Strategists/Coaches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-Instructional Coaches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-Success Maker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-Oct.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2021</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-LPAC notes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-Language Acquisition Monitoring</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academic performance of all student groups in all BM and  STAAR tested subjects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p>
                    <a:p>
                      <a:pPr marL="0" marR="0" lvl="0" algn="l">
                        <a:lnSpc>
                          <a:spcPct val="107000"/>
                        </a:lnSpc>
                        <a:spcBef>
                          <a:spcPts val="0"/>
                        </a:spcBef>
                        <a:spcAft>
                          <a:spcPts val="0"/>
                        </a:spcAft>
                        <a:buNone/>
                      </a:pPr>
                      <a:r>
                        <a:rPr lang="en-US" sz="800">
                          <a:solidFill>
                            <a:srgbClr val="000000"/>
                          </a:solidFill>
                          <a:effectLst/>
                          <a:latin typeface="Calibri Light"/>
                          <a:ea typeface="Calibri" panose="020F0502020204030204" pitchFamily="34" charset="0"/>
                          <a:cs typeface="Times New Roman"/>
                        </a:rPr>
                        <a:t>-Interim Assessments</a:t>
                      </a: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solidFill>
                            <a:srgbClr val="000000"/>
                          </a:solidFill>
                          <a:effectLst/>
                          <a:latin typeface="Calibri Light"/>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4254345"/>
                  </a:ext>
                </a:extLst>
              </a:tr>
              <a:tr h="125474">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9301610"/>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1)Use ongoing district and campus created formative and summative assessments by grade levels (e.g., weekly, unit, CBA, BM I&amp;II) and identify EL groups to address specific academic needs based on growth performance</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79717311"/>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2)EL student group data will be disaggregated at the campus levels (CPR) to determine student progress and develop goals and plans to increasing performance to the Meets level and above</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7327338"/>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3)Use assessment data to drive EL students' individualized intervention/acceleration plans by holding teacher/principal led student conferences after every CBA and Benchmark.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92369"/>
                  </a:ext>
                </a:extLst>
              </a:tr>
              <a:tr h="222729">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4)Plan and provide instruction, interventions, and enrichment that are directly related to students’ needs/strengths as demonstrated by EL student group data (e.g., enrichment classes, tutorials, extended learning time, enrichment camps, academies, summer school)</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65177819"/>
                  </a:ext>
                </a:extLst>
              </a:tr>
              <a:tr h="222729">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2</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34773261"/>
                  </a:ext>
                </a:extLst>
              </a:tr>
              <a:tr h="1361658">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Provide specialized professional development that addresses the ELPS for Reading and Mathematics.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Strategists/Coaches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-Instructional Coaches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-CLL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-Success Maker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-MyOn</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-Accelerated Reader</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-Oct.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2021</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-LPAC notes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-Language Acquisition Monitoring</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academic performance of all student groups in all BM, STAAR/EOC tested subjects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p>
                    <a:p>
                      <a:pPr marL="0" marR="0" lvl="0" algn="l">
                        <a:lnSpc>
                          <a:spcPct val="107000"/>
                        </a:lnSpc>
                        <a:spcBef>
                          <a:spcPts val="0"/>
                        </a:spcBef>
                        <a:spcAft>
                          <a:spcPts val="0"/>
                        </a:spcAft>
                        <a:buNone/>
                      </a:pPr>
                      <a:r>
                        <a:rPr lang="en-US" sz="800">
                          <a:solidFill>
                            <a:srgbClr val="000000"/>
                          </a:solidFill>
                          <a:effectLst/>
                          <a:latin typeface="Calibri Light"/>
                          <a:ea typeface="Calibri" panose="020F0502020204030204" pitchFamily="34" charset="0"/>
                          <a:cs typeface="Times New Roman"/>
                        </a:rPr>
                        <a:t>-Interim Assessments</a:t>
                      </a: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solidFill>
                            <a:srgbClr val="000000"/>
                          </a:solidFill>
                          <a:effectLst/>
                          <a:latin typeface="Calibri Light"/>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9753362"/>
                  </a:ext>
                </a:extLst>
              </a:tr>
              <a:tr h="125474">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0335889"/>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1)Identify specific areas in which students are not meeting academic progress to provide specialized professional development and coaching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14521385"/>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2)Provide specialized training on the ELPS to be able to support student needs based on academic progress needs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71195489"/>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 Provide professional development on differentiated instruction to assist EL student groups in meeting academic progress.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04394910"/>
                  </a:ext>
                </a:extLst>
              </a:tr>
              <a:tr h="222729">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3</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Calibri"/>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839471472"/>
                  </a:ext>
                </a:extLst>
              </a:tr>
              <a:tr h="1361658">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-Differentiate instruction for English Learners based on their individual academic growth needs.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Strategists/Coaches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-Instructional Coaches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-CLL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-Success Maker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-MyOn</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-Accelerated Reader</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-Oct.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 2020</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2021</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2021</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-LPAC notes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-Language Acquisition Monitoring</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academic performance of all student groups in all BM, Interim Assessments and  STAAR tested subjects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-Interim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solidFill>
                            <a:srgbClr val="000000"/>
                          </a:solidFill>
                          <a:effectLst/>
                          <a:latin typeface="Calibri Light"/>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833640"/>
                  </a:ext>
                </a:extLst>
              </a:tr>
              <a:tr h="125474">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Calibri"/>
                        <a:ea typeface="Calibri" panose="020F0502020204030204" pitchFamily="34" charset="0"/>
                        <a:cs typeface="Calibri"/>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0101988"/>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 Analyze student assessments (CBAs and Benchmarks) to identify specific areas of need for EL students.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2012018"/>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 Provide targeted instruction based on EL group needs during intervention/accelerated time (small group, Extended day tutoring, Saturday tutoring)</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88566250"/>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 Schedule in intervention/accelerated instruction during school hours to target EL student groups that are unable to attend extended day/Saturday tutoring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33175380"/>
                  </a:ext>
                </a:extLst>
              </a:tr>
            </a:tbl>
          </a:graphicData>
        </a:graphic>
      </p:graphicFrame>
    </p:spTree>
    <p:extLst>
      <p:ext uri="{BB962C8B-B14F-4D97-AF65-F5344CB8AC3E}">
        <p14:creationId xmlns:p14="http://schemas.microsoft.com/office/powerpoint/2010/main" val="22337155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67A48190-7C25-4C27-838A-150C7C0E1DFC}"/>
              </a:ext>
            </a:extLst>
          </p:cNvPr>
          <p:cNvGraphicFramePr>
            <a:graphicFrameLocks noGrp="1"/>
          </p:cNvGraphicFramePr>
          <p:nvPr/>
        </p:nvGraphicFramePr>
        <p:xfrm>
          <a:off x="1" y="0"/>
          <a:ext cx="12192000" cy="6857998"/>
        </p:xfrm>
        <a:graphic>
          <a:graphicData uri="http://schemas.openxmlformats.org/drawingml/2006/table">
            <a:tbl>
              <a:tblPr firstRow="1" firstCol="1" bandRow="1"/>
              <a:tblGrid>
                <a:gridCol w="1790466">
                  <a:extLst>
                    <a:ext uri="{9D8B030D-6E8A-4147-A177-3AD203B41FA5}">
                      <a16:colId xmlns:a16="http://schemas.microsoft.com/office/drawing/2014/main" val="591252523"/>
                    </a:ext>
                  </a:extLst>
                </a:gridCol>
                <a:gridCol w="1458089">
                  <a:extLst>
                    <a:ext uri="{9D8B030D-6E8A-4147-A177-3AD203B41FA5}">
                      <a16:colId xmlns:a16="http://schemas.microsoft.com/office/drawing/2014/main" val="1831930030"/>
                    </a:ext>
                  </a:extLst>
                </a:gridCol>
                <a:gridCol w="1414421">
                  <a:extLst>
                    <a:ext uri="{9D8B030D-6E8A-4147-A177-3AD203B41FA5}">
                      <a16:colId xmlns:a16="http://schemas.microsoft.com/office/drawing/2014/main" val="794330326"/>
                    </a:ext>
                  </a:extLst>
                </a:gridCol>
                <a:gridCol w="870973">
                  <a:extLst>
                    <a:ext uri="{9D8B030D-6E8A-4147-A177-3AD203B41FA5}">
                      <a16:colId xmlns:a16="http://schemas.microsoft.com/office/drawing/2014/main" val="3685127032"/>
                    </a:ext>
                  </a:extLst>
                </a:gridCol>
                <a:gridCol w="1844650">
                  <a:extLst>
                    <a:ext uri="{9D8B030D-6E8A-4147-A177-3AD203B41FA5}">
                      <a16:colId xmlns:a16="http://schemas.microsoft.com/office/drawing/2014/main" val="404731746"/>
                    </a:ext>
                  </a:extLst>
                </a:gridCol>
                <a:gridCol w="1546240">
                  <a:extLst>
                    <a:ext uri="{9D8B030D-6E8A-4147-A177-3AD203B41FA5}">
                      <a16:colId xmlns:a16="http://schemas.microsoft.com/office/drawing/2014/main" val="3157611669"/>
                    </a:ext>
                  </a:extLst>
                </a:gridCol>
                <a:gridCol w="1475884">
                  <a:extLst>
                    <a:ext uri="{9D8B030D-6E8A-4147-A177-3AD203B41FA5}">
                      <a16:colId xmlns:a16="http://schemas.microsoft.com/office/drawing/2014/main" val="491156308"/>
                    </a:ext>
                  </a:extLst>
                </a:gridCol>
                <a:gridCol w="1791277">
                  <a:extLst>
                    <a:ext uri="{9D8B030D-6E8A-4147-A177-3AD203B41FA5}">
                      <a16:colId xmlns:a16="http://schemas.microsoft.com/office/drawing/2014/main" val="1676201430"/>
                    </a:ext>
                  </a:extLst>
                </a:gridCol>
              </a:tblGrid>
              <a:tr h="129164">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Closing the Achievement Gaps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84763178"/>
                  </a:ext>
                </a:extLst>
              </a:tr>
              <a:tr h="129164">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3: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English learners will advance by at least one level of TELPAS composite rating from June 2019 to 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9962531"/>
                  </a:ext>
                </a:extLst>
              </a:tr>
              <a:tr h="129164">
                <a:tc>
                  <a:txBody>
                    <a:bodyPr/>
                    <a:lstStyle/>
                    <a:p>
                      <a:pPr marL="0" marR="0" algn="l">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1: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By June 2021, the ccampus will effectively implement the adopted dual language programs in PK to 12th grade.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8375519"/>
                  </a:ext>
                </a:extLst>
              </a:tr>
              <a:tr h="221452">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34094607"/>
                  </a:ext>
                </a:extLst>
              </a:tr>
              <a:tr h="1467090">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Professional development training will target researched based instructional strategies and practices for the dual language model  implemented  at the elementary level.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Dual Language Director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Dual Language Coordinator  &amp; Language Development Specialists                         Bilingual Strategist                 English Language Development Coach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DLTI                                      Region One                            Chapter 89                              ELPS/SLPS/TEKS                Summit K-12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August 2020 - June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Sign in Sheets                                         Agendas                                                 PowerPoint Presentations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                               Walkthroughs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Student achievement gains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achievement gaps Increase in the percent of progress in TELPAS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CBA's                    Benchmarks              Biliteracy Checks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Interim Assessments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7380614"/>
                  </a:ext>
                </a:extLst>
              </a:tr>
              <a:tr h="129164">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8051412"/>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offer multiple trainings throughout the year for teachers and administrators.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74722697"/>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monitor and support teachers in the implementation of the program by modeling, coaching, co-teaching, etc.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7869821"/>
                  </a:ext>
                </a:extLst>
              </a:tr>
              <a:tr h="221452">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839050554"/>
                  </a:ext>
                </a:extLst>
              </a:tr>
              <a:tr h="1467090">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Professional development training will target researched based instructional strategies and practices for the dual language model  implemented  at the secondary level.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Executive Officers for Elementary                              Dual Language Director        Dual Language Coordinator                           Language Development Specialists Bilingual Strategist            English Language Development Coach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DLTI                                      Region One                            Chapter 89                              </a:t>
                      </a:r>
                      <a:r>
                        <a:rPr lang="en-US" sz="800">
                          <a:effectLst/>
                          <a:latin typeface="Calibri Light" panose="020F0302020204030204" pitchFamily="34" charset="0"/>
                          <a:ea typeface="Calibri" panose="020F0502020204030204" pitchFamily="34" charset="0"/>
                          <a:cs typeface="Times New Roman" panose="02020603050405020304" pitchFamily="18" charset="0"/>
                        </a:rPr>
                        <a:t>ELPS/SLPS/TEKS                   Summit K-12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August 2020-May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Sign in Sheets                                         Agendas                                                PowerPoint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Presentations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                                   Walkthroughs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Student achievement gains Closing achievement gaps Increase in the percent of progress in TELPAS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TELPAS                   CBA's                    Benchmarks              Biliteracy Checks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0693537"/>
                  </a:ext>
                </a:extLst>
              </a:tr>
              <a:tr h="129164">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1800231"/>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have multiple trainings/meetings with all DL contents teachers and administrators throughout the school year.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6415991"/>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monitor and support teachers in the implementation of the program by modeling, coaching, co-teaching, etc.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6387364"/>
                  </a:ext>
                </a:extLst>
              </a:tr>
              <a:tr h="221452">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804931185"/>
                  </a:ext>
                </a:extLst>
              </a:tr>
              <a:tr h="1580330">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Conduct parent trainings/meetings on the program model implemented at the elementary campus.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Dual Language Director        Dual Language Coordinator                           Language Development Specialists Bilingual Strategist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English Language Development Coach              Parental Engagement Director                         Parent Educators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Elementary  DL Models PowerPoints                       Chapter 89                            Grading Policy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September 2020-May 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Flyers, Agendas, Sign-In Sheets,     Meeting Recordings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in student achievement                   Closing achievement Gaps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in parental involvement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                  TELPAS                   CBA's                    Benchmarks              Biliteracy Checks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800">
                          <a:effectLst/>
                          <a:latin typeface="Calibri" panose="020F0502020204030204" pitchFamily="34" charset="0"/>
                          <a:ea typeface="Calibri" panose="020F0502020204030204" pitchFamily="34" charset="0"/>
                          <a:cs typeface="Times New Roman" panose="02020603050405020304" pitchFamily="18" charset="0"/>
                        </a:rPr>
                      </a:b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t>
                      </a:r>
                      <a:r>
                        <a:rPr lang="en-US" sz="8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6528982"/>
                  </a:ext>
                </a:extLst>
              </a:tr>
              <a:tr h="129164">
                <a:tc gridSpan="8">
                  <a:txBody>
                    <a:bodyPr/>
                    <a:lstStyle/>
                    <a:p>
                      <a:pPr marL="0" marR="0" algn="ctr">
                        <a:lnSpc>
                          <a:spcPct val="107000"/>
                        </a:lnSpc>
                        <a:spcBef>
                          <a:spcPts val="0"/>
                        </a:spcBef>
                        <a:spcAft>
                          <a:spcPts val="0"/>
                        </a:spcAft>
                      </a:pPr>
                      <a:r>
                        <a:rPr lang="en-US" sz="800" b="1">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9652396"/>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Dual Language depaetment collaborates with Parental Engagement Director, parent educators and campus administrator to set meeting dates.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34704062"/>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Create flyers that campus PR will posts on Social Media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7437048"/>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Collaborate with campus Parent Educators to make contact with parents.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4001791"/>
                  </a:ext>
                </a:extLst>
              </a:tr>
            </a:tbl>
          </a:graphicData>
        </a:graphic>
      </p:graphicFrame>
    </p:spTree>
    <p:extLst>
      <p:ext uri="{BB962C8B-B14F-4D97-AF65-F5344CB8AC3E}">
        <p14:creationId xmlns:p14="http://schemas.microsoft.com/office/powerpoint/2010/main" val="40788682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C1900D8-07E0-4ECA-924E-897F3506A03F}"/>
              </a:ext>
            </a:extLst>
          </p:cNvPr>
          <p:cNvGraphicFramePr>
            <a:graphicFrameLocks noGrp="1"/>
          </p:cNvGraphicFramePr>
          <p:nvPr/>
        </p:nvGraphicFramePr>
        <p:xfrm>
          <a:off x="0" y="1"/>
          <a:ext cx="12192000" cy="6858000"/>
        </p:xfrm>
        <a:graphic>
          <a:graphicData uri="http://schemas.openxmlformats.org/drawingml/2006/table">
            <a:tbl>
              <a:tblPr firstRow="1" firstCol="1" bandRow="1"/>
              <a:tblGrid>
                <a:gridCol w="1736285">
                  <a:extLst>
                    <a:ext uri="{9D8B030D-6E8A-4147-A177-3AD203B41FA5}">
                      <a16:colId xmlns:a16="http://schemas.microsoft.com/office/drawing/2014/main" val="361292967"/>
                    </a:ext>
                  </a:extLst>
                </a:gridCol>
                <a:gridCol w="1410379">
                  <a:extLst>
                    <a:ext uri="{9D8B030D-6E8A-4147-A177-3AD203B41FA5}">
                      <a16:colId xmlns:a16="http://schemas.microsoft.com/office/drawing/2014/main" val="3925379654"/>
                    </a:ext>
                  </a:extLst>
                </a:gridCol>
                <a:gridCol w="1987790">
                  <a:extLst>
                    <a:ext uri="{9D8B030D-6E8A-4147-A177-3AD203B41FA5}">
                      <a16:colId xmlns:a16="http://schemas.microsoft.com/office/drawing/2014/main" val="2297288698"/>
                    </a:ext>
                  </a:extLst>
                </a:gridCol>
                <a:gridCol w="829729">
                  <a:extLst>
                    <a:ext uri="{9D8B030D-6E8A-4147-A177-3AD203B41FA5}">
                      <a16:colId xmlns:a16="http://schemas.microsoft.com/office/drawing/2014/main" val="777166021"/>
                    </a:ext>
                  </a:extLst>
                </a:gridCol>
                <a:gridCol w="1594761">
                  <a:extLst>
                    <a:ext uri="{9D8B030D-6E8A-4147-A177-3AD203B41FA5}">
                      <a16:colId xmlns:a16="http://schemas.microsoft.com/office/drawing/2014/main" val="2902536028"/>
                    </a:ext>
                  </a:extLst>
                </a:gridCol>
                <a:gridCol w="1488013">
                  <a:extLst>
                    <a:ext uri="{9D8B030D-6E8A-4147-A177-3AD203B41FA5}">
                      <a16:colId xmlns:a16="http://schemas.microsoft.com/office/drawing/2014/main" val="2534739665"/>
                    </a:ext>
                  </a:extLst>
                </a:gridCol>
                <a:gridCol w="1421698">
                  <a:extLst>
                    <a:ext uri="{9D8B030D-6E8A-4147-A177-3AD203B41FA5}">
                      <a16:colId xmlns:a16="http://schemas.microsoft.com/office/drawing/2014/main" val="4049654383"/>
                    </a:ext>
                  </a:extLst>
                </a:gridCol>
                <a:gridCol w="1723345">
                  <a:extLst>
                    <a:ext uri="{9D8B030D-6E8A-4147-A177-3AD203B41FA5}">
                      <a16:colId xmlns:a16="http://schemas.microsoft.com/office/drawing/2014/main" val="380912566"/>
                    </a:ext>
                  </a:extLst>
                </a:gridCol>
              </a:tblGrid>
              <a:tr h="121466">
                <a:tc>
                  <a:txBody>
                    <a:bodyPr/>
                    <a:lstStyle/>
                    <a:p>
                      <a:pPr marL="0" marR="0" algn="l">
                        <a:lnSpc>
                          <a:spcPct val="107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Closing the Achievement Gaps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0772898"/>
                  </a:ext>
                </a:extLst>
              </a:tr>
              <a:tr h="121466">
                <a:tc>
                  <a:txBody>
                    <a:bodyPr/>
                    <a:lstStyle/>
                    <a:p>
                      <a:pPr marL="0" marR="0" algn="l">
                        <a:lnSpc>
                          <a:spcPct val="107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3: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English learners will advance by at least one level on the TELPAS composite rating from June 2019 to June 2021.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11538944"/>
                  </a:ext>
                </a:extLst>
              </a:tr>
              <a:tr h="121466">
                <a:tc>
                  <a:txBody>
                    <a:bodyPr/>
                    <a:lstStyle/>
                    <a:p>
                      <a:pPr marL="0" marR="0" algn="l">
                        <a:lnSpc>
                          <a:spcPct val="107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2: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By June 2021, staff servicing English Learners will be proficient in all dual language support systems.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69906524"/>
                  </a:ext>
                </a:extLst>
              </a:tr>
              <a:tr h="201754">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13877141"/>
                  </a:ext>
                </a:extLst>
              </a:tr>
              <a:tr h="1392200">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facilitate professional development on the English Language Proficiency Standards.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Directors (DL, SpEd, Migrant, 504/RTI)</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Development Specialists                              Bilingual Strategist</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-Content Coordinators             English Language Development Coach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-English Language Proficiency Standards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-District Curriculum</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-Proficiency Level Descriptors </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Educator Guide</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-LEP Strategic Plan </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-Linguistic Instructional Alignment Guide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2020 - </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Sign in  Sheets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Agendas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PowerPoint Presentations                             Lesson Plans                                              Language Objectives posted and aligned</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in student progress by domain                         Increase in student progress on composite level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-CBAs                                   -Benchmarks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-Interim Assessments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0438972"/>
                  </a:ext>
                </a:extLst>
              </a:tr>
              <a:tr h="121466">
                <a:tc gridSpan="8">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1847471"/>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offer multiple trainings throughout the school year.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0580784"/>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ensure that the ELPS are integrated across curriculums.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0295073"/>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monitor and support teachers with the implementation of the ELPS during instruction.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7635632"/>
                  </a:ext>
                </a:extLst>
              </a:tr>
              <a:tr h="201754">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98078480"/>
                  </a:ext>
                </a:extLst>
              </a:tr>
              <a:tr h="1265127">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Specialized personnel will provide coaching to novice teachers and teachers who need support in working with students at the beginning and intermediate levels of TELPAS on Composite Rating.</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Development Specialists                          Bilingual Strategist                    English Language Development Coach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-English Language Proficiency Standards                              District Curriculum</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-Proficiency Level Descriptors </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-Composite Rating Template</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Educator Guide</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-LEP Strategic Plan </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-Linguistic Instructional Alignment Guide                       EL Instructional and Assessment Accommodations Checklist   New Teacher Institute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2020 -</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June 2021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-LEP Strategic Plans completed</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-EL Accommodations Checklist completed</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-Agendas, Sign in Sheets</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Objectives posted and aligned</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linguistic performance of Beg/Int students                  Composite Level Progression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Benchmark   TELPAS Software Quizzes</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Assessment                Coaching/Mentoring Forms (plan of action)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a,b,c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0187334"/>
                  </a:ext>
                </a:extLst>
              </a:tr>
              <a:tr h="121466">
                <a:tc gridSpan="8">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69752913"/>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1)Specialized personnel will identify new teachers and teachers who have majority of students with B and I Composite ratings.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19526627"/>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Specialized personnel will coach staff members on how to implement instructional learning strategies regarding the implementation of the ELPS in their content.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9421325"/>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Specialized personnel will follow up with staff biweekly to provide feedback, support, and next steps (plan of action).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8095971"/>
                  </a:ext>
                </a:extLst>
              </a:tr>
              <a:tr h="201754">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577584595"/>
                  </a:ext>
                </a:extLst>
              </a:tr>
              <a:tr h="1773421">
                <a:tc>
                  <a:txBody>
                    <a:bodyPr/>
                    <a:lstStyle/>
                    <a:p>
                      <a:pPr marL="0" marR="0" algn="l">
                        <a:lnSpc>
                          <a:spcPct val="107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professional development training on how to strategically analyze TELPAS data for student progress on composite level of TELPAS.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Development Specialists and Strategists</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English Language Development Coach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-Principal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-Assistant Principal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-ELPS                                       -District Curriculum</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-PLDs </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-Composite Rating Template</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Educator Guide</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-LEP Strategic Plan </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-Linguistic Instructional Alignment Guide                 EL Accommodations Checklist      </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Data Reports  </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Region One </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Summit K-12</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Listening &amp; Speaking Practice Sets</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Speaking Scoring Guides</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Tutorials </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Individualized Student TELPAS Plan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2020 -</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June 2021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-LEP Strategic Plans completed</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-EL Accommodations Checklist completed</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-Agendas, Sign in Sheets</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-Language Objectives posted and aligned</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feedback</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-Lesson Plans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linguistic performance of Beg/Int students                           Increased progression in individual domains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Benchmark</a:t>
                      </a:r>
                      <a:br>
                        <a:rPr lang="en-US" sz="750">
                          <a:effectLst/>
                          <a:latin typeface="Calibri" panose="020F05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Assessment  Student Artifacts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t>
                      </a:r>
                      <a:r>
                        <a:rPr lang="en-US" sz="75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t>
                      </a:r>
                      <a:r>
                        <a:rPr lang="en-US" sz="75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t>
                      </a:r>
                      <a:r>
                        <a:rPr lang="en-US" sz="75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t>
                      </a:r>
                      <a:r>
                        <a:rPr lang="en-US" sz="75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1059253"/>
                  </a:ext>
                </a:extLst>
              </a:tr>
              <a:tr h="121466">
                <a:tc gridSpan="8">
                  <a:txBody>
                    <a:bodyPr/>
                    <a:lstStyle/>
                    <a:p>
                      <a:pPr marL="0" marR="0" algn="ctr">
                        <a:lnSpc>
                          <a:spcPct val="107000"/>
                        </a:lnSpc>
                        <a:spcBef>
                          <a:spcPts val="0"/>
                        </a:spcBef>
                        <a:spcAft>
                          <a:spcPts val="0"/>
                        </a:spcAft>
                      </a:pPr>
                      <a:r>
                        <a:rPr lang="en-US" sz="750" b="1">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332229"/>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Team prepares training by disaggregating 2020 TELPAS data and reviewing TEA updates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78157630"/>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Train TELPAS CTCs/LPAC administrators on how to analyze TELPAS student data to determine which domains to focus on for composite level progression.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75177"/>
                  </a:ext>
                </a:extLst>
              </a:tr>
              <a:tr h="121466">
                <a:tc gridSpan="8">
                  <a:txBody>
                    <a:bodyPr/>
                    <a:lstStyle/>
                    <a:p>
                      <a:pPr marL="0" marR="0" algn="l">
                        <a:lnSpc>
                          <a:spcPct val="107000"/>
                        </a:lnSpc>
                        <a:spcBef>
                          <a:spcPts val="0"/>
                        </a:spcBef>
                        <a:spcAft>
                          <a:spcPts val="0"/>
                        </a:spcAft>
                      </a:pPr>
                      <a:r>
                        <a:rPr lang="en-US" sz="7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 CTCs/LPAC administrators and teachers develop individualized TELPAS plans.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9066293"/>
                  </a:ext>
                </a:extLst>
              </a:tr>
            </a:tbl>
          </a:graphicData>
        </a:graphic>
      </p:graphicFrame>
    </p:spTree>
    <p:extLst>
      <p:ext uri="{BB962C8B-B14F-4D97-AF65-F5344CB8AC3E}">
        <p14:creationId xmlns:p14="http://schemas.microsoft.com/office/powerpoint/2010/main" val="16671416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708E357-AB1F-4A3D-B4DD-44A053669517}"/>
              </a:ext>
            </a:extLst>
          </p:cNvPr>
          <p:cNvGraphicFramePr>
            <a:graphicFrameLocks noGrp="1"/>
          </p:cNvGraphicFramePr>
          <p:nvPr>
            <p:extLst>
              <p:ext uri="{D42A27DB-BD31-4B8C-83A1-F6EECF244321}">
                <p14:modId xmlns:p14="http://schemas.microsoft.com/office/powerpoint/2010/main" val="1104951555"/>
              </p:ext>
            </p:extLst>
          </p:nvPr>
        </p:nvGraphicFramePr>
        <p:xfrm>
          <a:off x="0" y="1"/>
          <a:ext cx="12191999" cy="7040090"/>
        </p:xfrm>
        <a:graphic>
          <a:graphicData uri="http://schemas.openxmlformats.org/drawingml/2006/table">
            <a:tbl>
              <a:tblPr firstRow="1" firstCol="1" bandRow="1"/>
              <a:tblGrid>
                <a:gridCol w="1790468">
                  <a:extLst>
                    <a:ext uri="{9D8B030D-6E8A-4147-A177-3AD203B41FA5}">
                      <a16:colId xmlns:a16="http://schemas.microsoft.com/office/drawing/2014/main" val="1426653964"/>
                    </a:ext>
                  </a:extLst>
                </a:gridCol>
                <a:gridCol w="1458091">
                  <a:extLst>
                    <a:ext uri="{9D8B030D-6E8A-4147-A177-3AD203B41FA5}">
                      <a16:colId xmlns:a16="http://schemas.microsoft.com/office/drawing/2014/main" val="4195859091"/>
                    </a:ext>
                  </a:extLst>
                </a:gridCol>
                <a:gridCol w="1414420">
                  <a:extLst>
                    <a:ext uri="{9D8B030D-6E8A-4147-A177-3AD203B41FA5}">
                      <a16:colId xmlns:a16="http://schemas.microsoft.com/office/drawing/2014/main" val="2353398586"/>
                    </a:ext>
                  </a:extLst>
                </a:gridCol>
                <a:gridCol w="870973">
                  <a:extLst>
                    <a:ext uri="{9D8B030D-6E8A-4147-A177-3AD203B41FA5}">
                      <a16:colId xmlns:a16="http://schemas.microsoft.com/office/drawing/2014/main" val="1452056207"/>
                    </a:ext>
                  </a:extLst>
                </a:gridCol>
                <a:gridCol w="1844650">
                  <a:extLst>
                    <a:ext uri="{9D8B030D-6E8A-4147-A177-3AD203B41FA5}">
                      <a16:colId xmlns:a16="http://schemas.microsoft.com/office/drawing/2014/main" val="1242008306"/>
                    </a:ext>
                  </a:extLst>
                </a:gridCol>
                <a:gridCol w="1546239">
                  <a:extLst>
                    <a:ext uri="{9D8B030D-6E8A-4147-A177-3AD203B41FA5}">
                      <a16:colId xmlns:a16="http://schemas.microsoft.com/office/drawing/2014/main" val="3048539640"/>
                    </a:ext>
                  </a:extLst>
                </a:gridCol>
                <a:gridCol w="1475882">
                  <a:extLst>
                    <a:ext uri="{9D8B030D-6E8A-4147-A177-3AD203B41FA5}">
                      <a16:colId xmlns:a16="http://schemas.microsoft.com/office/drawing/2014/main" val="1920731937"/>
                    </a:ext>
                  </a:extLst>
                </a:gridCol>
                <a:gridCol w="1791276">
                  <a:extLst>
                    <a:ext uri="{9D8B030D-6E8A-4147-A177-3AD203B41FA5}">
                      <a16:colId xmlns:a16="http://schemas.microsoft.com/office/drawing/2014/main" val="2354095252"/>
                    </a:ext>
                  </a:extLst>
                </a:gridCol>
              </a:tblGrid>
              <a:tr h="129168">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Goal Area 2:</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a:ea typeface="Times New Roman" panose="02020603050405020304" pitchFamily="18" charset="0"/>
                          <a:cs typeface="Calibri"/>
                        </a:rPr>
                        <a:t>Closing the Achievement Gaps</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98805974"/>
                  </a:ext>
                </a:extLst>
              </a:tr>
              <a:tr h="129168">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Annual Goal 3: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English learners will advance by at least one level on the TELPAS composite rating from June 2019 to June 2021.</a:t>
                      </a:r>
                      <a:endParaRPr lang="en-US" sz="800">
                        <a:effectLst/>
                        <a:latin typeface="Calibri Light"/>
                        <a:ea typeface="Calibri" panose="020F0502020204030204" pitchFamily="34" charset="0"/>
                        <a:cs typeface="Times New Roman"/>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4277841"/>
                  </a:ext>
                </a:extLst>
              </a:tr>
              <a:tr h="129168">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Objective 3: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By June 2021, progress in second language acquisition will occur through embedded supports in the curriculum.</a:t>
                      </a:r>
                      <a:endParaRPr lang="en-US" sz="800">
                        <a:effectLst/>
                        <a:latin typeface="Calibri Light"/>
                        <a:ea typeface="Calibri" panose="020F0502020204030204" pitchFamily="34" charset="0"/>
                        <a:cs typeface="Times New Roman"/>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41068705"/>
                  </a:ext>
                </a:extLst>
              </a:tr>
              <a:tr h="248291">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1</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71479856"/>
                  </a:ext>
                </a:extLst>
              </a:tr>
              <a:tr h="1010072">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Embed TELPAS writing practice across all contents areas. </a:t>
                      </a:r>
                      <a:endParaRPr lang="en-US" sz="800">
                        <a:effectLst/>
                        <a:latin typeface="Calibri"/>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Language Development Specialists                        Bilingual Strategist                  English Language Development Coach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Times New Roman" panose="02020603050405020304" pitchFamily="18"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Times New Roman" panose="02020603050405020304" pitchFamily="18" charset="0"/>
                          <a:cs typeface="Times New Roman"/>
                        </a:rPr>
                        <a:t>Assistant 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Times New Roman" panose="02020603050405020304" pitchFamily="18" charset="0"/>
                          <a:cs typeface="Times New Roman"/>
                        </a:rPr>
                        <a:t>Teachers</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English Language Proficiency Standards                          District Curriculum                Types of Writing                      TELPAS Educator Guide           PLDs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Sept. 2020 -May 2021</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Writing samples                                                 TELPAS Writing Prompts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Sign-In Sheets                                              Agendas                                                  PowerPoint Presentations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Student achievement gains Closing achievement gaps Increase in the percent of progress in TELPAS  Composite                         Level progression in Writing Domain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TELPAS Writing Mock    TELPAS Writing Collection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 -Integration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567988"/>
                  </a:ext>
                </a:extLst>
              </a:tr>
              <a:tr h="129168">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3259484"/>
                  </a:ext>
                </a:extLst>
              </a:tr>
              <a:tr h="129168">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Embed TELPAS prompts across all curriculums for student to practice at least biweekly.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54829188"/>
                  </a:ext>
                </a:extLst>
              </a:tr>
              <a:tr h="129168">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Train teachers on the embedded writing prompts in the curriculum to explain the process of collection and feedback to students.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7511639"/>
                  </a:ext>
                </a:extLst>
              </a:tr>
              <a:tr h="129168">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Monitor and support teachers to ensure that writing practice is implemented in their content.</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3725264"/>
                  </a:ext>
                </a:extLst>
              </a:tr>
              <a:tr h="248291">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2</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615751608"/>
                  </a:ext>
                </a:extLst>
              </a:tr>
              <a:tr h="2155468">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Provide TELPAS practice and Benchmarks for Reading, Listening and Speaking.</a:t>
                      </a:r>
                      <a:endParaRPr lang="en-US" sz="800"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 Language Development Specialists                         Bilingual Strategist              English Language Development Coach</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-ELPS                                       -District Curriculum</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-PLDs </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 Educator Guide</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-LEP Strategic Plan </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-Linguistic Instructional Alignment Guide                       EL Accommodations Rubric      Data Reports  </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Region One </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Texas Gateway</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Listening &amp; Speaking Practice Sets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Speaking Scoring Guides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 Tutorials                  TELPAS Software Program</a:t>
                      </a:r>
                      <a:endParaRPr lang="en-US" sz="8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800">
                          <a:solidFill>
                            <a:srgbClr val="000000"/>
                          </a:solidFill>
                          <a:effectLst/>
                          <a:latin typeface="Calibri Light"/>
                          <a:ea typeface="Calibri" panose="020F0502020204030204" pitchFamily="34" charset="0"/>
                          <a:cs typeface="Times New Roman"/>
                        </a:rPr>
                        <a:t>Summit K-12</a:t>
                      </a: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Sept. 2020 -May 2021</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Student Rosters                                                    Usage Reports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Walk-through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Light"/>
                          <a:ea typeface="Calibri" panose="020F0502020204030204" pitchFamily="34" charset="0"/>
                          <a:cs typeface="Times New Roman"/>
                        </a:rPr>
                        <a:t>Student achievement gains Closing achievement gaps Increase in the percent of progress in TELPAS Composite                            Level progression in individual Domains</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TELPAS Software Program Quizzes    TELPAS Benchmark   TELPAS Assessment</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dirty="0" err="1">
                          <a:solidFill>
                            <a:srgbClr val="000000"/>
                          </a:solidFill>
                          <a:effectLst/>
                          <a:latin typeface="Calibri Light"/>
                          <a:ea typeface="Calibri" panose="020F0502020204030204" pitchFamily="34" charset="0"/>
                          <a:cs typeface="Times New Roman"/>
                        </a:rPr>
                        <a:t>a,b,c</a:t>
                      </a:r>
                      <a:r>
                        <a:rPr lang="en-US" sz="800" dirty="0">
                          <a:solidFill>
                            <a:srgbClr val="000000"/>
                          </a:solidFill>
                          <a:effectLst/>
                          <a:latin typeface="Calibri Light"/>
                          <a:ea typeface="Calibri" panose="020F0502020204030204" pitchFamily="34" charset="0"/>
                          <a:cs typeface="Times New Roman"/>
                        </a:rPr>
                        <a:t> -Integration of Fed., State, &amp; Local Services, Programs and Funds- </a:t>
                      </a:r>
                      <a:r>
                        <a:rPr lang="en-US" sz="800" dirty="0" err="1">
                          <a:solidFill>
                            <a:srgbClr val="000000"/>
                          </a:solidFill>
                          <a:effectLst/>
                          <a:latin typeface="Calibri Light"/>
                          <a:ea typeface="Calibri" panose="020F0502020204030204" pitchFamily="34" charset="0"/>
                          <a:cs typeface="Times New Roman"/>
                        </a:rPr>
                        <a:t>a,b,c</a:t>
                      </a:r>
                      <a:endParaRPr lang="en-US" sz="800"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351770"/>
                  </a:ext>
                </a:extLst>
              </a:tr>
              <a:tr h="129168">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19188510"/>
                  </a:ext>
                </a:extLst>
              </a:tr>
              <a:tr h="129168">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Meet with TELPAS CTCs/LPAC Administrators to review the TELPAS calendar and determine practice for TELPAS and to schedule the TELPAS Benchmark.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2917565"/>
                  </a:ext>
                </a:extLst>
              </a:tr>
              <a:tr h="129168">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Schedule English Learners to practice for TELPAS Listening, Speaking, and Reading using the TELPAS Software Program and practice sets provided by the TEA.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8902811"/>
                  </a:ext>
                </a:extLst>
              </a:tr>
              <a:tr h="129168">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Administer the TELPAS Reading Benchmark as scheduled in the TELPAS calendar.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6849478"/>
                  </a:ext>
                </a:extLst>
              </a:tr>
              <a:tr h="248291">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3</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Calibri"/>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82657164"/>
                  </a:ext>
                </a:extLst>
              </a:tr>
              <a:tr h="1010072">
                <a:tc>
                  <a:txBody>
                    <a:bodyPr/>
                    <a:lstStyle/>
                    <a:p>
                      <a:pPr marL="0" marR="0" algn="l">
                        <a:lnSpc>
                          <a:spcPct val="107000"/>
                        </a:lnSpc>
                        <a:spcBef>
                          <a:spcPts val="0"/>
                        </a:spcBef>
                        <a:spcAft>
                          <a:spcPts val="0"/>
                        </a:spcAft>
                      </a:pPr>
                      <a:r>
                        <a:rPr lang="en-US" sz="800">
                          <a:solidFill>
                            <a:srgbClr val="000000"/>
                          </a:solidFill>
                          <a:effectLst/>
                          <a:latin typeface="Calibri"/>
                          <a:ea typeface="Calibri" panose="020F0502020204030204" pitchFamily="34" charset="0"/>
                          <a:cs typeface="Calibri"/>
                        </a:rPr>
                        <a:t>Embed ELPS across all curriculums.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Directors (Dual, SPED, Migrant, 504)                                       Curriculum Coordinators Language Development Specialists                         Bilingual Strategist              English Language Development Coach</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English Language Proficiency Standards                          District Curriculum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ELPS Flip Book                      TELPAS Educator Guide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PLDs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Sept. 2020 -May 2021</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ELPS embedded in Curriculum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ELPS included in Lesson plans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Language Objective posted and aligned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Student achievement gains Closing achievement gaps Increase in the percent of progress in TELPAS Composite                            Level progression in individual Domains</a:t>
                      </a:r>
                      <a:endParaRPr lang="en-US" sz="80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Curriculum Audit TELPAS Program Quizzes              TELPAS Benchmark   TELPAS Assessment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Classroom Observations/  Walkthroughs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68437958"/>
                  </a:ext>
                </a:extLst>
              </a:tr>
              <a:tr h="129168">
                <a:tc gridSpan="8">
                  <a:txBody>
                    <a:bodyPr/>
                    <a:lstStyle/>
                    <a:p>
                      <a:pPr marL="0" marR="0" algn="ctr">
                        <a:lnSpc>
                          <a:spcPct val="107000"/>
                        </a:lnSpc>
                        <a:spcBef>
                          <a:spcPts val="0"/>
                        </a:spcBef>
                        <a:spcAft>
                          <a:spcPts val="0"/>
                        </a:spcAft>
                      </a:pPr>
                      <a:r>
                        <a:rPr lang="en-US" sz="800" b="1">
                          <a:solidFill>
                            <a:srgbClr val="FFFFFF"/>
                          </a:solidFill>
                          <a:effectLst/>
                          <a:latin typeface="Calibri"/>
                          <a:ea typeface="Calibri" panose="020F0502020204030204" pitchFamily="34" charset="0"/>
                          <a:cs typeface="Calibri"/>
                        </a:rPr>
                        <a:t>Action Steps</a:t>
                      </a:r>
                      <a:endParaRPr lang="en-US" sz="800">
                        <a:effectLst/>
                        <a:latin typeface="Calibri"/>
                        <a:ea typeface="Calibri" panose="020F0502020204030204" pitchFamily="34" charset="0"/>
                        <a:cs typeface="Calibri"/>
                      </a:endParaRPr>
                    </a:p>
                  </a:txBody>
                  <a:tcPr marL="45425" marR="454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5668094"/>
                  </a:ext>
                </a:extLst>
              </a:tr>
              <a:tr h="114759">
                <a:tc gridSpan="8">
                  <a:txBody>
                    <a:bodyPr/>
                    <a:lstStyle/>
                    <a:p>
                      <a:pPr marL="0" marR="0" lvl="0" algn="l">
                        <a:lnSpc>
                          <a:spcPct val="107000"/>
                        </a:lnSpc>
                        <a:spcBef>
                          <a:spcPts val="0"/>
                        </a:spcBef>
                        <a:spcAft>
                          <a:spcPts val="0"/>
                        </a:spcAft>
                        <a:buNone/>
                      </a:pPr>
                      <a:r>
                        <a:rPr lang="en-US" sz="800" b="0" i="0" u="none" strike="noStrike" noProof="0">
                          <a:effectLst/>
                        </a:rPr>
                        <a:t>Specialized personnel train teachers on how to develop language objectives (ELPS) aligned to the content objective (TEKS). </a:t>
                      </a:r>
                      <a:endParaRPr lang="en-US"/>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93690368"/>
                  </a:ext>
                </a:extLst>
              </a:tr>
              <a:tr h="129168">
                <a:tc gridSpan="8">
                  <a:txBody>
                    <a:bodyPr/>
                    <a:lstStyle/>
                    <a:p>
                      <a:pPr marL="0" marR="0" lvl="0" algn="l">
                        <a:lnSpc>
                          <a:spcPct val="107000"/>
                        </a:lnSpc>
                        <a:spcBef>
                          <a:spcPts val="0"/>
                        </a:spcBef>
                        <a:spcAft>
                          <a:spcPts val="0"/>
                        </a:spcAft>
                        <a:buNone/>
                      </a:pPr>
                      <a:r>
                        <a:rPr lang="en-US" sz="800" b="0" i="0" u="none" strike="noStrike" noProof="0">
                          <a:effectLst/>
                        </a:rPr>
                        <a:t>Specialized personnel support teachers on creating language objectives for lessons based on the ELPS</a:t>
                      </a:r>
                      <a:endParaRPr lang="en-US"/>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08308911"/>
                  </a:ext>
                </a:extLst>
              </a:tr>
              <a:tr h="129168">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 </a:t>
                      </a:r>
                      <a:endParaRPr lang="en-US" sz="800" dirty="0">
                        <a:effectLst/>
                        <a:latin typeface="Calibri"/>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5841152"/>
                  </a:ext>
                </a:extLst>
              </a:tr>
            </a:tbl>
          </a:graphicData>
        </a:graphic>
      </p:graphicFrame>
    </p:spTree>
    <p:extLst>
      <p:ext uri="{BB962C8B-B14F-4D97-AF65-F5344CB8AC3E}">
        <p14:creationId xmlns:p14="http://schemas.microsoft.com/office/powerpoint/2010/main" val="33424896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B4DDD4C-D722-4DD5-97C5-F12CFB465E08}"/>
              </a:ext>
            </a:extLst>
          </p:cNvPr>
          <p:cNvGraphicFramePr>
            <a:graphicFrameLocks noGrp="1"/>
          </p:cNvGraphicFramePr>
          <p:nvPr>
            <p:extLst>
              <p:ext uri="{D42A27DB-BD31-4B8C-83A1-F6EECF244321}">
                <p14:modId xmlns:p14="http://schemas.microsoft.com/office/powerpoint/2010/main" val="1450414861"/>
              </p:ext>
            </p:extLst>
          </p:nvPr>
        </p:nvGraphicFramePr>
        <p:xfrm>
          <a:off x="0" y="2"/>
          <a:ext cx="12192000" cy="5668534"/>
        </p:xfrm>
        <a:graphic>
          <a:graphicData uri="http://schemas.openxmlformats.org/drawingml/2006/table">
            <a:tbl>
              <a:tblPr firstRow="1" firstCol="1" bandRow="1"/>
              <a:tblGrid>
                <a:gridCol w="1783189">
                  <a:extLst>
                    <a:ext uri="{9D8B030D-6E8A-4147-A177-3AD203B41FA5}">
                      <a16:colId xmlns:a16="http://schemas.microsoft.com/office/drawing/2014/main" val="3982797719"/>
                    </a:ext>
                  </a:extLst>
                </a:gridCol>
                <a:gridCol w="1458898">
                  <a:extLst>
                    <a:ext uri="{9D8B030D-6E8A-4147-A177-3AD203B41FA5}">
                      <a16:colId xmlns:a16="http://schemas.microsoft.com/office/drawing/2014/main" val="209977792"/>
                    </a:ext>
                  </a:extLst>
                </a:gridCol>
                <a:gridCol w="1414422">
                  <a:extLst>
                    <a:ext uri="{9D8B030D-6E8A-4147-A177-3AD203B41FA5}">
                      <a16:colId xmlns:a16="http://schemas.microsoft.com/office/drawing/2014/main" val="4223611124"/>
                    </a:ext>
                  </a:extLst>
                </a:gridCol>
                <a:gridCol w="870973">
                  <a:extLst>
                    <a:ext uri="{9D8B030D-6E8A-4147-A177-3AD203B41FA5}">
                      <a16:colId xmlns:a16="http://schemas.microsoft.com/office/drawing/2014/main" val="3440077385"/>
                    </a:ext>
                  </a:extLst>
                </a:gridCol>
                <a:gridCol w="1844650">
                  <a:extLst>
                    <a:ext uri="{9D8B030D-6E8A-4147-A177-3AD203B41FA5}">
                      <a16:colId xmlns:a16="http://schemas.microsoft.com/office/drawing/2014/main" val="2247652368"/>
                    </a:ext>
                  </a:extLst>
                </a:gridCol>
                <a:gridCol w="1551901">
                  <a:extLst>
                    <a:ext uri="{9D8B030D-6E8A-4147-A177-3AD203B41FA5}">
                      <a16:colId xmlns:a16="http://schemas.microsoft.com/office/drawing/2014/main" val="1558500350"/>
                    </a:ext>
                  </a:extLst>
                </a:gridCol>
                <a:gridCol w="1475882">
                  <a:extLst>
                    <a:ext uri="{9D8B030D-6E8A-4147-A177-3AD203B41FA5}">
                      <a16:colId xmlns:a16="http://schemas.microsoft.com/office/drawing/2014/main" val="1929433297"/>
                    </a:ext>
                  </a:extLst>
                </a:gridCol>
                <a:gridCol w="1792085">
                  <a:extLst>
                    <a:ext uri="{9D8B030D-6E8A-4147-A177-3AD203B41FA5}">
                      <a16:colId xmlns:a16="http://schemas.microsoft.com/office/drawing/2014/main" val="369495991"/>
                    </a:ext>
                  </a:extLst>
                </a:gridCol>
              </a:tblGrid>
              <a:tr h="15839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4371199"/>
                  </a:ext>
                </a:extLst>
              </a:tr>
              <a:tr h="15839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the campus’s positive culture and climate will increase for teachers and staff perception of staff-student relationships.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9385"/>
                  </a:ext>
                </a:extLst>
              </a:tr>
              <a:tr h="15839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student social and emotional learning knowledge and skills will increase.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7612448"/>
                  </a:ext>
                </a:extLst>
              </a:tr>
              <a:tr h="32410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180618241"/>
                  </a:ext>
                </a:extLst>
              </a:tr>
              <a:tr h="198119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All students will be provided guidance lessons that build on the social emotional development of the student</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Teachers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Principals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a:t>
                      </a:r>
                      <a:br>
                        <a:rPr lang="en-US" sz="1000">
                          <a:effectLst/>
                          <a:latin typeface="Calibri"/>
                          <a:ea typeface="Calibri" panose="020F0502020204030204" pitchFamily="34" charset="0"/>
                          <a:cs typeface="Times New Roman"/>
                        </a:rPr>
                      </a:br>
                      <a:endParaRPr lang="en-US" sz="1000">
                        <a:effectLst/>
                        <a:latin typeface="Calibri"/>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*Region One and State Conference Training and Materials​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*Research Based Best Practices​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*PreK-5th Counseling and Guidance Curriculum</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*Structured and intentional Timelines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*Feedback Surveys​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2020 –August 2021</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*Attendance Reports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*Walk Through/Observation Reports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*Timelines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 PowerPoint Presentations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 SEL Profiles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 Guidance Lessons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*Completed Surveys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*Culture and Climate Survey​ (BOY, MOY &amp; EOY)​</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*Increase in student participation​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*Increase in Student Achievement</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a:t>
                      </a:r>
                      <a:r>
                        <a:rPr lang="en-US" sz="1000" err="1">
                          <a:solidFill>
                            <a:srgbClr val="000000"/>
                          </a:solidFill>
                          <a:effectLst/>
                          <a:latin typeface="Calibri Light"/>
                          <a:ea typeface="Calibri" panose="020F0502020204030204" pitchFamily="34" charset="0"/>
                          <a:cs typeface="Times New Roman"/>
                        </a:rPr>
                        <a:t>Panoroma</a:t>
                      </a:r>
                      <a:r>
                        <a:rPr lang="en-US" sz="1000">
                          <a:solidFill>
                            <a:srgbClr val="000000"/>
                          </a:solidFill>
                          <a:effectLst/>
                          <a:latin typeface="Calibri Light"/>
                          <a:ea typeface="Calibri" panose="020F0502020204030204" pitchFamily="34" charset="0"/>
                          <a:cs typeface="Times New Roman"/>
                        </a:rPr>
                        <a:t> Surveys and Needs Assessments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*SEL Skills Universal Screener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*Participation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*Performance</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 Walk Through Software/Portal</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#2, #9, #10</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4726974"/>
                  </a:ext>
                </a:extLst>
              </a:tr>
              <a:tr h="158396">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1691868"/>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Implement Pre-K through 5th comprehensive counseling and guidance curriculum during advisory period</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4026282"/>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Deliver virtual Social Emotional Learning Student Academies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62611180"/>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Analyze data collected from Panorama SEL skills surveys and needs assessments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77325194"/>
                  </a:ext>
                </a:extLst>
              </a:tr>
              <a:tr h="32410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76910308"/>
                  </a:ext>
                </a:extLst>
              </a:tr>
              <a:tr h="1296777">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Teachers will embed the five social emotional learning competencies during their content areas and extra-curricular activities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*Principals​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*Teachers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*District Training and Materials​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*Research Based Best Practices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*Structured and intentional Timelines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*Survey Feedback</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2020 –August 2021</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 Through /Observation Reports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*Lesson Plans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*Completed Surveys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*SEL Skills Screener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*Increase in student classroom participation​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*Increase in Student Achievement</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Panorama Climate Survey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*Participation and Performance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*Panorama SEL Skills Screener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#2 #9, #10</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5405035"/>
                  </a:ext>
                </a:extLst>
              </a:tr>
              <a:tr h="158396">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4210039"/>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Implement and address the following skills in their lessons such as: self-awareness, self-management, social awareness, relationship skills, and responsible decision-making.</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3062982"/>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Promote the five competencies in extra-curricular activities such as cheerleading, football, UIL academic events, Enrichment Camps, etc.</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9269959"/>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Analyze data collected from Panorama SEL skills surveys and needs assessments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57764"/>
                  </a:ext>
                </a:extLst>
              </a:tr>
            </a:tbl>
          </a:graphicData>
        </a:graphic>
      </p:graphicFrame>
    </p:spTree>
    <p:extLst>
      <p:ext uri="{BB962C8B-B14F-4D97-AF65-F5344CB8AC3E}">
        <p14:creationId xmlns:p14="http://schemas.microsoft.com/office/powerpoint/2010/main" val="10931454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3444B94-7CAD-493E-A103-E6E88B4F4AFD}"/>
              </a:ext>
            </a:extLst>
          </p:cNvPr>
          <p:cNvGraphicFramePr>
            <a:graphicFrameLocks noGrp="1"/>
          </p:cNvGraphicFramePr>
          <p:nvPr>
            <p:extLst>
              <p:ext uri="{D42A27DB-BD31-4B8C-83A1-F6EECF244321}">
                <p14:modId xmlns:p14="http://schemas.microsoft.com/office/powerpoint/2010/main" val="3288974932"/>
              </p:ext>
            </p:extLst>
          </p:nvPr>
        </p:nvGraphicFramePr>
        <p:xfrm>
          <a:off x="0" y="1"/>
          <a:ext cx="12191999" cy="5419938"/>
        </p:xfrm>
        <a:graphic>
          <a:graphicData uri="http://schemas.openxmlformats.org/drawingml/2006/table">
            <a:tbl>
              <a:tblPr firstRow="1" firstCol="1" bandRow="1"/>
              <a:tblGrid>
                <a:gridCol w="1829546">
                  <a:extLst>
                    <a:ext uri="{9D8B030D-6E8A-4147-A177-3AD203B41FA5}">
                      <a16:colId xmlns:a16="http://schemas.microsoft.com/office/drawing/2014/main" val="1039880934"/>
                    </a:ext>
                  </a:extLst>
                </a:gridCol>
                <a:gridCol w="1489913">
                  <a:extLst>
                    <a:ext uri="{9D8B030D-6E8A-4147-A177-3AD203B41FA5}">
                      <a16:colId xmlns:a16="http://schemas.microsoft.com/office/drawing/2014/main" val="4271662884"/>
                    </a:ext>
                  </a:extLst>
                </a:gridCol>
                <a:gridCol w="1445290">
                  <a:extLst>
                    <a:ext uri="{9D8B030D-6E8A-4147-A177-3AD203B41FA5}">
                      <a16:colId xmlns:a16="http://schemas.microsoft.com/office/drawing/2014/main" val="2365780000"/>
                    </a:ext>
                  </a:extLst>
                </a:gridCol>
                <a:gridCol w="889981">
                  <a:extLst>
                    <a:ext uri="{9D8B030D-6E8A-4147-A177-3AD203B41FA5}">
                      <a16:colId xmlns:a16="http://schemas.microsoft.com/office/drawing/2014/main" val="2130108873"/>
                    </a:ext>
                  </a:extLst>
                </a:gridCol>
                <a:gridCol w="1884910">
                  <a:extLst>
                    <a:ext uri="{9D8B030D-6E8A-4147-A177-3AD203B41FA5}">
                      <a16:colId xmlns:a16="http://schemas.microsoft.com/office/drawing/2014/main" val="1454104807"/>
                    </a:ext>
                  </a:extLst>
                </a:gridCol>
                <a:gridCol w="1579987">
                  <a:extLst>
                    <a:ext uri="{9D8B030D-6E8A-4147-A177-3AD203B41FA5}">
                      <a16:colId xmlns:a16="http://schemas.microsoft.com/office/drawing/2014/main" val="3238441150"/>
                    </a:ext>
                  </a:extLst>
                </a:gridCol>
                <a:gridCol w="1508095">
                  <a:extLst>
                    <a:ext uri="{9D8B030D-6E8A-4147-A177-3AD203B41FA5}">
                      <a16:colId xmlns:a16="http://schemas.microsoft.com/office/drawing/2014/main" val="4266645813"/>
                    </a:ext>
                  </a:extLst>
                </a:gridCol>
                <a:gridCol w="1564277">
                  <a:extLst>
                    <a:ext uri="{9D8B030D-6E8A-4147-A177-3AD203B41FA5}">
                      <a16:colId xmlns:a16="http://schemas.microsoft.com/office/drawing/2014/main" val="3007292514"/>
                    </a:ext>
                  </a:extLst>
                </a:gridCol>
              </a:tblGrid>
              <a:tr h="15322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7978434"/>
                  </a:ext>
                </a:extLst>
              </a:tr>
              <a:tr h="22245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the district’s positive culture and climate will increase based on teachers and staff perception of staff-student relationships.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30705"/>
                  </a:ext>
                </a:extLst>
              </a:tr>
              <a:tr h="22245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100% of teachers and staff will participate in Social Emotional Learning professional development and implement strategies to increase staff-student relationships.</a:t>
                      </a:r>
                      <a:endParaRPr lang="en-US" sz="1000">
                        <a:effectLst/>
                        <a:latin typeface="Calibri Light"/>
                        <a:ea typeface="Calibri" panose="020F0502020204030204" pitchFamily="34" charset="0"/>
                        <a:cs typeface="Times New Roman"/>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65703382"/>
                  </a:ext>
                </a:extLst>
              </a:tr>
              <a:tr h="33620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731128161"/>
                  </a:ext>
                </a:extLst>
              </a:tr>
              <a:tr h="1359897">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All teachers and staff will be provided professional development on social emotional learning to increase staff-student relationships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*Assistant Superintendent for Student Services​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of Counseling &amp; Guidance​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*Executive Officers​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*Principals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*Counselors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*PowerPoint Presentations</a:t>
                      </a:r>
                      <a:br>
                        <a:rPr lang="en-US" sz="1000">
                          <a:effectLst/>
                          <a:latin typeface="Calibri"/>
                          <a:ea typeface="Calibri" panose="020F0502020204030204" pitchFamily="34" charset="0"/>
                          <a:cs typeface="Times New Roman"/>
                        </a:rPr>
                      </a:b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*Timelines</a:t>
                      </a:r>
                      <a:br>
                        <a:rPr lang="en-US" sz="1000">
                          <a:effectLst/>
                          <a:latin typeface="Calibri"/>
                          <a:ea typeface="Calibri" panose="020F0502020204030204" pitchFamily="34" charset="0"/>
                          <a:cs typeface="Times New Roman"/>
                        </a:rPr>
                      </a:b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*Tools and resources to monitor its effectiveness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2020 –August 2021</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 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*ERO Staff Development Registration Reports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 in student participation and performance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*Side by side data analysis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#4, #10</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7198166"/>
                  </a:ext>
                </a:extLst>
              </a:tr>
              <a:tr h="153228">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13535300"/>
                  </a:ext>
                </a:extLst>
              </a:tr>
              <a:tr h="15322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Utilize the Counselor Café workshops for teachers and staff which provide social emotional learning topics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79825903"/>
                  </a:ext>
                </a:extLst>
              </a:tr>
              <a:tr h="15322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Train teachers and staff on the counseling and guidance lessons and resources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63093"/>
                  </a:ext>
                </a:extLst>
              </a:tr>
              <a:tr h="153228">
                <a:tc gridSpan="8">
                  <a:txBody>
                    <a:bodyPr/>
                    <a:lstStyle/>
                    <a:p>
                      <a:pPr marL="0" marR="0" algn="l">
                        <a:lnSpc>
                          <a:spcPct val="107000"/>
                        </a:lnSpc>
                        <a:spcBef>
                          <a:spcPts val="0"/>
                        </a:spcBef>
                        <a:spcAft>
                          <a:spcPts val="0"/>
                        </a:spcAft>
                      </a:pP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6696175"/>
                  </a:ext>
                </a:extLst>
              </a:tr>
              <a:tr h="33620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56273232"/>
                  </a:ext>
                </a:extLst>
              </a:tr>
              <a:tr h="147364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Teachers will implement and integrate social emotional learning activities with their students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*Assistant Superintendent for Student Services​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of Counseling &amp; Guidance​</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*Executive Officers​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*Principals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*Counselors ​</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*Lessons on SEL interventions​</a:t>
                      </a:r>
                      <a:br>
                        <a:rPr lang="en-US" sz="1000">
                          <a:effectLst/>
                          <a:latin typeface="Calibri"/>
                          <a:ea typeface="Calibri" panose="020F0502020204030204" pitchFamily="34" charset="0"/>
                          <a:cs typeface="Times New Roman"/>
                        </a:rPr>
                      </a:b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*Curriculum timeline​</a:t>
                      </a:r>
                      <a:br>
                        <a:rPr lang="en-US" sz="1000">
                          <a:effectLst/>
                          <a:latin typeface="Calibri"/>
                          <a:ea typeface="Calibri" panose="020F0502020204030204" pitchFamily="34" charset="0"/>
                          <a:cs typeface="Times New Roman"/>
                        </a:rPr>
                      </a:b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*Tools and resources to monitor its effectiveness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2020 –May 2021</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 Through Reports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*Completed Teacher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*Lesson Plans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*Increase in student participation and performance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*Side by side data analysis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#4, #10</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5064739"/>
                  </a:ext>
                </a:extLst>
              </a:tr>
              <a:tr h="153228">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50664408"/>
                  </a:ext>
                </a:extLst>
              </a:tr>
              <a:tr h="22245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Utilize social emotional activities such as reflective writing, positive affirmations, nurturing a climate of kindness, etc. in their classrooms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2678104"/>
                  </a:ext>
                </a:extLst>
              </a:tr>
              <a:tr h="15322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Use restorative practices and de-escalation techniques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2641451"/>
                  </a:ext>
                </a:extLst>
              </a:tr>
              <a:tr h="153228">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16014024"/>
                  </a:ext>
                </a:extLst>
              </a:tr>
            </a:tbl>
          </a:graphicData>
        </a:graphic>
      </p:graphicFrame>
    </p:spTree>
    <p:extLst>
      <p:ext uri="{BB962C8B-B14F-4D97-AF65-F5344CB8AC3E}">
        <p14:creationId xmlns:p14="http://schemas.microsoft.com/office/powerpoint/2010/main" val="38231852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41E1752-95A5-490C-B008-3549B0D258F0}"/>
              </a:ext>
            </a:extLst>
          </p:cNvPr>
          <p:cNvGraphicFramePr>
            <a:graphicFrameLocks noGrp="1"/>
          </p:cNvGraphicFramePr>
          <p:nvPr>
            <p:extLst>
              <p:ext uri="{D42A27DB-BD31-4B8C-83A1-F6EECF244321}">
                <p14:modId xmlns:p14="http://schemas.microsoft.com/office/powerpoint/2010/main" val="1423260660"/>
              </p:ext>
            </p:extLst>
          </p:nvPr>
        </p:nvGraphicFramePr>
        <p:xfrm>
          <a:off x="0" y="1"/>
          <a:ext cx="12191999" cy="5938016"/>
        </p:xfrm>
        <a:graphic>
          <a:graphicData uri="http://schemas.openxmlformats.org/drawingml/2006/table">
            <a:tbl>
              <a:tblPr firstRow="1" firstCol="1" bandRow="1"/>
              <a:tblGrid>
                <a:gridCol w="1790467">
                  <a:extLst>
                    <a:ext uri="{9D8B030D-6E8A-4147-A177-3AD203B41FA5}">
                      <a16:colId xmlns:a16="http://schemas.microsoft.com/office/drawing/2014/main" val="3439679022"/>
                    </a:ext>
                  </a:extLst>
                </a:gridCol>
                <a:gridCol w="1458090">
                  <a:extLst>
                    <a:ext uri="{9D8B030D-6E8A-4147-A177-3AD203B41FA5}">
                      <a16:colId xmlns:a16="http://schemas.microsoft.com/office/drawing/2014/main" val="4053554290"/>
                    </a:ext>
                  </a:extLst>
                </a:gridCol>
                <a:gridCol w="1414422">
                  <a:extLst>
                    <a:ext uri="{9D8B030D-6E8A-4147-A177-3AD203B41FA5}">
                      <a16:colId xmlns:a16="http://schemas.microsoft.com/office/drawing/2014/main" val="1284658436"/>
                    </a:ext>
                  </a:extLst>
                </a:gridCol>
                <a:gridCol w="870973">
                  <a:extLst>
                    <a:ext uri="{9D8B030D-6E8A-4147-A177-3AD203B41FA5}">
                      <a16:colId xmlns:a16="http://schemas.microsoft.com/office/drawing/2014/main" val="3023571131"/>
                    </a:ext>
                  </a:extLst>
                </a:gridCol>
                <a:gridCol w="1844650">
                  <a:extLst>
                    <a:ext uri="{9D8B030D-6E8A-4147-A177-3AD203B41FA5}">
                      <a16:colId xmlns:a16="http://schemas.microsoft.com/office/drawing/2014/main" val="3256302274"/>
                    </a:ext>
                  </a:extLst>
                </a:gridCol>
                <a:gridCol w="1546239">
                  <a:extLst>
                    <a:ext uri="{9D8B030D-6E8A-4147-A177-3AD203B41FA5}">
                      <a16:colId xmlns:a16="http://schemas.microsoft.com/office/drawing/2014/main" val="3160524403"/>
                    </a:ext>
                  </a:extLst>
                </a:gridCol>
                <a:gridCol w="1475882">
                  <a:extLst>
                    <a:ext uri="{9D8B030D-6E8A-4147-A177-3AD203B41FA5}">
                      <a16:colId xmlns:a16="http://schemas.microsoft.com/office/drawing/2014/main" val="4171165087"/>
                    </a:ext>
                  </a:extLst>
                </a:gridCol>
                <a:gridCol w="1791276">
                  <a:extLst>
                    <a:ext uri="{9D8B030D-6E8A-4147-A177-3AD203B41FA5}">
                      <a16:colId xmlns:a16="http://schemas.microsoft.com/office/drawing/2014/main" val="2504414445"/>
                    </a:ext>
                  </a:extLst>
                </a:gridCol>
              </a:tblGrid>
              <a:tr h="12390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3746648"/>
                  </a:ext>
                </a:extLst>
              </a:tr>
              <a:tr h="12390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the students’ perception for their physical and psychological school safety will improve.</a:t>
                      </a:r>
                      <a:endParaRPr lang="en-US" sz="1000">
                        <a:effectLst/>
                        <a:latin typeface="Calibri Light"/>
                        <a:ea typeface="Calibri" panose="020F0502020204030204" pitchFamily="34" charset="0"/>
                        <a:cs typeface="Times New Roman"/>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446757"/>
                  </a:ext>
                </a:extLst>
              </a:tr>
              <a:tr h="25356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100% of the campus will implement safety and violence prevention protocols that will increase school safety.</a:t>
                      </a:r>
                      <a:endParaRPr lang="en-US" sz="1000">
                        <a:effectLst/>
                        <a:latin typeface="Calibri Light"/>
                        <a:ea typeface="Calibri" panose="020F0502020204030204" pitchFamily="34" charset="0"/>
                        <a:cs typeface="Times New Roman"/>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7207342"/>
                  </a:ext>
                </a:extLst>
              </a:tr>
              <a:tr h="253568">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58569963"/>
                  </a:ext>
                </a:extLst>
              </a:tr>
              <a:tr h="180951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staff development for administrators, security, and campus police officers on safety procedures to increase school safety</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*Assistant Superintendent for Student Services​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of Student Management Services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for Security and Safety Department​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*Chief of Police</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*Training equipment​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*Power Point Presentation​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*Security cameras​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*Security/Safety audits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*January 2021​</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*August 2021</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*Security/Safety audit reports​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*School lockdown documentation</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*No active threat situations​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*Improved security/safety audits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*BOY, MOY, and EOY security/safety audits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#10​: Coordination and integration of Federal, State, and Local Services, Programs, and Funds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5827444"/>
                  </a:ext>
                </a:extLst>
              </a:tr>
              <a:tr h="123906">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73994024"/>
                  </a:ext>
                </a:extLst>
              </a:tr>
              <a:tr h="12390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1)Train on lockdown procedures and active threat situations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6620037"/>
                  </a:ext>
                </a:extLst>
              </a:tr>
              <a:tr h="12390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Conduct daily security/safety audits at all campuses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9115205"/>
                  </a:ext>
                </a:extLst>
              </a:tr>
              <a:tr h="123906">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6056628"/>
                  </a:ext>
                </a:extLst>
              </a:tr>
              <a:tr h="253568">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52682933"/>
                  </a:ext>
                </a:extLst>
              </a:tr>
              <a:tr h="180951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staff development for administrators, security, and campus police officers on violence prevention procedures to increase school safety</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*Assistant Superintendent for Student Services​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of Student Management Services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for Security and Safety Department​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*Chief of Police</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*Training materials​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*Power Point Presentation​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*Safe2SpeakUp App​</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 Surveys</a:t>
                      </a:r>
                      <a:br>
                        <a:rPr lang="en-US" sz="1000">
                          <a:solidFill>
                            <a:srgbClr val="000000"/>
                          </a:solidFill>
                          <a:effectLst/>
                          <a:latin typeface="Calibri Light"/>
                          <a:ea typeface="Calibri" panose="020F0502020204030204" pitchFamily="34" charset="0"/>
                          <a:cs typeface="Times New Roman"/>
                        </a:rPr>
                      </a:br>
                      <a:br>
                        <a:rPr lang="en-US" sz="1000">
                          <a:solidFill>
                            <a:srgbClr val="000000"/>
                          </a:solidFill>
                          <a:effectLst/>
                          <a:latin typeface="Calibri Light"/>
                          <a:ea typeface="Calibri" panose="020F0502020204030204" pitchFamily="34" charset="0"/>
                          <a:cs typeface="Times New Roman"/>
                        </a:rPr>
                      </a:b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*January 2021​</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*August 2021</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*PEIMS Discipline Data​</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 Survey Data</a:t>
                      </a:r>
                      <a:br>
                        <a:rPr lang="en-US" sz="1000">
                          <a:solidFill>
                            <a:srgbClr val="000000"/>
                          </a:solidFill>
                          <a:effectLst/>
                          <a:latin typeface="Calibri Light"/>
                          <a:ea typeface="Calibri" panose="020F0502020204030204" pitchFamily="34" charset="0"/>
                          <a:cs typeface="Times New Roman"/>
                        </a:rPr>
                      </a:b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*Decrease in behavior intervention forms, ISS, OSS and DAEP(Buell)​</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*Students' perception of school safety has improved</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*BOY, MOY, and EOY student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*Six Weeks Behavior Intervention Reports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#10​: Coordination and integration of Federal, State, and Local Services, Programs, and Funds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8805239"/>
                  </a:ext>
                </a:extLst>
              </a:tr>
              <a:tr h="123906">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8577547"/>
                  </a:ext>
                </a:extLst>
              </a:tr>
              <a:tr h="12390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Train on de-escalation, bullying, cyberbullying, Safe2SpeakUp, and restorative practices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5864934"/>
                  </a:ext>
                </a:extLst>
              </a:tr>
              <a:tr h="12390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Conduct and collect student surveys to evaluate the students’ physical and psychological school safety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3898975"/>
                  </a:ext>
                </a:extLst>
              </a:tr>
              <a:tr h="123906">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3904965"/>
                  </a:ext>
                </a:extLst>
              </a:tr>
            </a:tbl>
          </a:graphicData>
        </a:graphic>
      </p:graphicFrame>
    </p:spTree>
    <p:extLst>
      <p:ext uri="{BB962C8B-B14F-4D97-AF65-F5344CB8AC3E}">
        <p14:creationId xmlns:p14="http://schemas.microsoft.com/office/powerpoint/2010/main" val="32580358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90BAE49-5C61-4598-ACC3-1DFCF8C5CF0A}"/>
              </a:ext>
            </a:extLst>
          </p:cNvPr>
          <p:cNvGraphicFramePr>
            <a:graphicFrameLocks noGrp="1"/>
          </p:cNvGraphicFramePr>
          <p:nvPr>
            <p:extLst>
              <p:ext uri="{D42A27DB-BD31-4B8C-83A1-F6EECF244321}">
                <p14:modId xmlns:p14="http://schemas.microsoft.com/office/powerpoint/2010/main" val="2352655401"/>
              </p:ext>
            </p:extLst>
          </p:nvPr>
        </p:nvGraphicFramePr>
        <p:xfrm>
          <a:off x="0" y="0"/>
          <a:ext cx="12191998" cy="6337099"/>
        </p:xfrm>
        <a:graphic>
          <a:graphicData uri="http://schemas.openxmlformats.org/drawingml/2006/table">
            <a:tbl>
              <a:tblPr firstRow="1" firstCol="1" bandRow="1"/>
              <a:tblGrid>
                <a:gridCol w="1767015">
                  <a:extLst>
                    <a:ext uri="{9D8B030D-6E8A-4147-A177-3AD203B41FA5}">
                      <a16:colId xmlns:a16="http://schemas.microsoft.com/office/drawing/2014/main" val="466108441"/>
                    </a:ext>
                  </a:extLst>
                </a:gridCol>
                <a:gridCol w="1428978">
                  <a:extLst>
                    <a:ext uri="{9D8B030D-6E8A-4147-A177-3AD203B41FA5}">
                      <a16:colId xmlns:a16="http://schemas.microsoft.com/office/drawing/2014/main" val="1670434688"/>
                    </a:ext>
                  </a:extLst>
                </a:gridCol>
                <a:gridCol w="1386115">
                  <a:extLst>
                    <a:ext uri="{9D8B030D-6E8A-4147-A177-3AD203B41FA5}">
                      <a16:colId xmlns:a16="http://schemas.microsoft.com/office/drawing/2014/main" val="4107839803"/>
                    </a:ext>
                  </a:extLst>
                </a:gridCol>
                <a:gridCol w="862077">
                  <a:extLst>
                    <a:ext uri="{9D8B030D-6E8A-4147-A177-3AD203B41FA5}">
                      <a16:colId xmlns:a16="http://schemas.microsoft.com/office/drawing/2014/main" val="1616352287"/>
                    </a:ext>
                  </a:extLst>
                </a:gridCol>
                <a:gridCol w="1803407">
                  <a:extLst>
                    <a:ext uri="{9D8B030D-6E8A-4147-A177-3AD203B41FA5}">
                      <a16:colId xmlns:a16="http://schemas.microsoft.com/office/drawing/2014/main" val="3894909714"/>
                    </a:ext>
                  </a:extLst>
                </a:gridCol>
                <a:gridCol w="1524404">
                  <a:extLst>
                    <a:ext uri="{9D8B030D-6E8A-4147-A177-3AD203B41FA5}">
                      <a16:colId xmlns:a16="http://schemas.microsoft.com/office/drawing/2014/main" val="1532232472"/>
                    </a:ext>
                  </a:extLst>
                </a:gridCol>
                <a:gridCol w="1679675">
                  <a:extLst>
                    <a:ext uri="{9D8B030D-6E8A-4147-A177-3AD203B41FA5}">
                      <a16:colId xmlns:a16="http://schemas.microsoft.com/office/drawing/2014/main" val="422795382"/>
                    </a:ext>
                  </a:extLst>
                </a:gridCol>
                <a:gridCol w="1740327">
                  <a:extLst>
                    <a:ext uri="{9D8B030D-6E8A-4147-A177-3AD203B41FA5}">
                      <a16:colId xmlns:a16="http://schemas.microsoft.com/office/drawing/2014/main" val="2359404996"/>
                    </a:ext>
                  </a:extLst>
                </a:gridCol>
              </a:tblGrid>
              <a:tr h="10239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2668581"/>
                  </a:ext>
                </a:extLst>
              </a:tr>
              <a:tr h="10239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3: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family involvement and their interaction with their child’s school will increase.</a:t>
                      </a:r>
                      <a:endParaRPr lang="en-US" sz="1000">
                        <a:effectLst/>
                        <a:latin typeface="Calibri Light"/>
                        <a:ea typeface="Calibri" panose="020F0502020204030204" pitchFamily="34" charset="0"/>
                        <a:cs typeface="Times New Roman"/>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8714890"/>
                  </a:ext>
                </a:extLst>
              </a:tr>
              <a:tr h="10239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50% of parents will participate in informational and training sessions.</a:t>
                      </a:r>
                      <a:endParaRPr lang="en-US" sz="1000">
                        <a:effectLst/>
                        <a:latin typeface="Calibri Light"/>
                        <a:ea typeface="Calibri" panose="020F0502020204030204" pitchFamily="34" charset="0"/>
                        <a:cs typeface="Times New Roman"/>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71165593"/>
                  </a:ext>
                </a:extLst>
              </a:tr>
              <a:tr h="31669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34505786"/>
                  </a:ext>
                </a:extLst>
              </a:tr>
              <a:tr h="2138253">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Host district information and training sessions on a variation of topics using flexible scheduling, different days and times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*Parental Director​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*Site Managers​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Educators​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*Community Engagement Recruiters​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*District Staff​</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*South Texas College Coordinator​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*Region One Director</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*Region 16 and State Conference Parent Materials​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*Research Based Best Practices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*District Policy Handbook​</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*Texas Education Agency Material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*ESL/GED​</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*Reading Material and Technology Programs​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2020​-August 2021</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*Meeting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*Invites​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*Minutes​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*Power Points​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*Photos of Meetings​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*District Master Course Scheduler​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*Attendance Reports​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*Parent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*Meeting Chats​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*Number of Parents at Meetings​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*Course Statistics using District Dashboard </a:t>
                      </a:r>
                      <a:endParaRPr lang="en-US" sz="1000">
                        <a:effectLst/>
                        <a:latin typeface="Calibri"/>
                        <a:ea typeface="Calibri" panose="020F0502020204030204" pitchFamily="34" charset="0"/>
                        <a:cs typeface="Times New Roman" panose="02020603050405020304" pitchFamily="18" charset="0"/>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*Assessment Results​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*Participation​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*Performance</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I-#2,#4</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8307459"/>
                  </a:ext>
                </a:extLst>
              </a:tr>
              <a:tr h="10239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9803324"/>
                  </a:ext>
                </a:extLst>
              </a:tr>
              <a:tr h="10239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Implement PSJA Virtual and face to face Family Learning Academies on a weekly basis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38521866"/>
                  </a:ext>
                </a:extLst>
              </a:tr>
              <a:tr h="20954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Provide one to one campus sessions on multiple topics (Title I, Campus Policy, Home-School Compacts, Campus Plans, Attendance, Assessment, etc.)</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14871635"/>
                  </a:ext>
                </a:extLst>
              </a:tr>
              <a:tr h="10239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Schedule literacy and entrepreneurship sessions to support families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1867817"/>
                  </a:ext>
                </a:extLst>
              </a:tr>
              <a:tr h="31669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22624270"/>
                  </a:ext>
                </a:extLst>
              </a:tr>
              <a:tr h="1583674">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Facilitate parental sessions for parents through a collaboration between Public Relations Department, Counseling Department and Family and Community Department</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*Principals​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Director​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 Director​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*Administrators​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Coordinator​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Educators​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*Site Managers​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*District Social Media​</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*Weekly Calendar​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Questions on Chat and One on One Meetings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2020​-August 2021</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*Invites​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*Minutes​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*Brochure​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*Power-Point​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*Calendar Planning Dates​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*Counselor's Café Calendar​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*Video Recordings of Meetings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*Parent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*Public Relations Data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Feedback based on Chat and One on One Meetings​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*Accountability Report</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*State/Local​</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Assessments (STAAR,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TELPAS, etc.)​</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*Participation​</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*Performance​</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*Campus and​ District Assessment​s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Reports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I-#2,#4</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9554271"/>
                  </a:ext>
                </a:extLst>
              </a:tr>
              <a:tr h="10239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3988828"/>
                  </a:ext>
                </a:extLst>
              </a:tr>
              <a:tr h="20954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Conduct weekly meetings with Executive Officer of Communications and Staff on ways to engage more parents to information and training sessions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6241804"/>
                  </a:ext>
                </a:extLst>
              </a:tr>
              <a:tr h="10239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Utilize tools such as school messenger and social media outlets to promote parent participation</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2896030"/>
                  </a:ext>
                </a:extLst>
              </a:tr>
              <a:tr h="10239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Analyze data on parent participation and feedback provided by parents through chat notes or verbal feedback at meetings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40968782"/>
                  </a:ext>
                </a:extLst>
              </a:tr>
              <a:tr h="102394">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18919744"/>
                  </a:ext>
                </a:extLst>
              </a:tr>
            </a:tbl>
          </a:graphicData>
        </a:graphic>
      </p:graphicFrame>
    </p:spTree>
    <p:extLst>
      <p:ext uri="{BB962C8B-B14F-4D97-AF65-F5344CB8AC3E}">
        <p14:creationId xmlns:p14="http://schemas.microsoft.com/office/powerpoint/2010/main" val="15483255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7700FF9-1EE3-4309-8BFC-72479ADEE801}"/>
              </a:ext>
            </a:extLst>
          </p:cNvPr>
          <p:cNvGraphicFramePr>
            <a:graphicFrameLocks noGrp="1"/>
          </p:cNvGraphicFramePr>
          <p:nvPr>
            <p:extLst>
              <p:ext uri="{D42A27DB-BD31-4B8C-83A1-F6EECF244321}">
                <p14:modId xmlns:p14="http://schemas.microsoft.com/office/powerpoint/2010/main" val="287765827"/>
              </p:ext>
            </p:extLst>
          </p:nvPr>
        </p:nvGraphicFramePr>
        <p:xfrm>
          <a:off x="0" y="1"/>
          <a:ext cx="12192002" cy="5525217"/>
        </p:xfrm>
        <a:graphic>
          <a:graphicData uri="http://schemas.openxmlformats.org/drawingml/2006/table">
            <a:tbl>
              <a:tblPr firstRow="1" firstCol="1" bandRow="1"/>
              <a:tblGrid>
                <a:gridCol w="1790467">
                  <a:extLst>
                    <a:ext uri="{9D8B030D-6E8A-4147-A177-3AD203B41FA5}">
                      <a16:colId xmlns:a16="http://schemas.microsoft.com/office/drawing/2014/main" val="3688241276"/>
                    </a:ext>
                  </a:extLst>
                </a:gridCol>
                <a:gridCol w="1458091">
                  <a:extLst>
                    <a:ext uri="{9D8B030D-6E8A-4147-A177-3AD203B41FA5}">
                      <a16:colId xmlns:a16="http://schemas.microsoft.com/office/drawing/2014/main" val="2297117100"/>
                    </a:ext>
                  </a:extLst>
                </a:gridCol>
                <a:gridCol w="1414421">
                  <a:extLst>
                    <a:ext uri="{9D8B030D-6E8A-4147-A177-3AD203B41FA5}">
                      <a16:colId xmlns:a16="http://schemas.microsoft.com/office/drawing/2014/main" val="270939854"/>
                    </a:ext>
                  </a:extLst>
                </a:gridCol>
                <a:gridCol w="870974">
                  <a:extLst>
                    <a:ext uri="{9D8B030D-6E8A-4147-A177-3AD203B41FA5}">
                      <a16:colId xmlns:a16="http://schemas.microsoft.com/office/drawing/2014/main" val="900512633"/>
                    </a:ext>
                  </a:extLst>
                </a:gridCol>
                <a:gridCol w="1844650">
                  <a:extLst>
                    <a:ext uri="{9D8B030D-6E8A-4147-A177-3AD203B41FA5}">
                      <a16:colId xmlns:a16="http://schemas.microsoft.com/office/drawing/2014/main" val="3575597208"/>
                    </a:ext>
                  </a:extLst>
                </a:gridCol>
                <a:gridCol w="1546239">
                  <a:extLst>
                    <a:ext uri="{9D8B030D-6E8A-4147-A177-3AD203B41FA5}">
                      <a16:colId xmlns:a16="http://schemas.microsoft.com/office/drawing/2014/main" val="538501016"/>
                    </a:ext>
                  </a:extLst>
                </a:gridCol>
                <a:gridCol w="1475883">
                  <a:extLst>
                    <a:ext uri="{9D8B030D-6E8A-4147-A177-3AD203B41FA5}">
                      <a16:colId xmlns:a16="http://schemas.microsoft.com/office/drawing/2014/main" val="2743278463"/>
                    </a:ext>
                  </a:extLst>
                </a:gridCol>
                <a:gridCol w="1791277">
                  <a:extLst>
                    <a:ext uri="{9D8B030D-6E8A-4147-A177-3AD203B41FA5}">
                      <a16:colId xmlns:a16="http://schemas.microsoft.com/office/drawing/2014/main" val="2065150016"/>
                    </a:ext>
                  </a:extLst>
                </a:gridCol>
              </a:tblGrid>
              <a:tr h="115123">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49301299"/>
                  </a:ext>
                </a:extLst>
              </a:tr>
              <a:tr h="115123">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3: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family involvement and their interaction with their child’s school will increase.</a:t>
                      </a:r>
                      <a:endParaRPr lang="en-US" sz="1000">
                        <a:effectLst/>
                        <a:latin typeface="Calibri Light"/>
                        <a:ea typeface="Calibri" panose="020F0502020204030204" pitchFamily="34" charset="0"/>
                        <a:cs typeface="Times New Roman"/>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5472560"/>
                  </a:ext>
                </a:extLst>
              </a:tr>
              <a:tr h="115123">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2021, 20% of our parents will be connected with community partners and resources.</a:t>
                      </a:r>
                      <a:endParaRPr lang="en-US" sz="1000">
                        <a:effectLst/>
                        <a:latin typeface="Calibri Light"/>
                        <a:ea typeface="Calibri" panose="020F0502020204030204" pitchFamily="34" charset="0"/>
                        <a:cs typeface="Times New Roman"/>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3251110"/>
                  </a:ext>
                </a:extLst>
              </a:tr>
              <a:tr h="356066">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510982570"/>
                  </a:ext>
                </a:extLst>
              </a:tr>
              <a:tr h="1664006">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Host a variation of district sessions and courses which include community partners and volunteer instructors ​</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*Parental Director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Coordinator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Educators​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*Site Managers​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*Region One​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*South Texas College​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*Mexican Consulate​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*District Recruiters​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*District Registration Page​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*Literacy Center Calendars​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*Technology Designated Classrooms​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*Community Pamphlets and ​Brochures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August 2021</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*Community​ Service Projects​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*Program Data Charts​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Created Artifacts​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*Certificate Ceremonies​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Feedback</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*District Master Schedule Dashboard​</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Created Projects​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*Mastery Rate Reports provided by Region One and South Texas College ​</a:t>
                      </a:r>
                      <a:br>
                        <a:rPr lang="en-US" sz="1000">
                          <a:solidFill>
                            <a:srgbClr val="000000"/>
                          </a:solidFill>
                          <a:effectLst/>
                          <a:latin typeface="Calibri Light"/>
                          <a:ea typeface="Calibri" panose="020F0502020204030204" pitchFamily="34" charset="0"/>
                          <a:cs typeface="Times New Roman"/>
                        </a:rPr>
                      </a:br>
                      <a:br>
                        <a:rPr lang="en-US" sz="1000">
                          <a:solidFill>
                            <a:srgbClr val="000000"/>
                          </a:solidFill>
                          <a:effectLst/>
                          <a:latin typeface="Calibri Light"/>
                          <a:ea typeface="Calibri" panose="020F0502020204030204" pitchFamily="34" charset="0"/>
                          <a:cs typeface="Times New Roman"/>
                        </a:rPr>
                      </a:br>
                      <a:br>
                        <a:rPr lang="en-US" sz="1000">
                          <a:solidFill>
                            <a:srgbClr val="000000"/>
                          </a:solidFill>
                          <a:effectLst/>
                          <a:latin typeface="Calibri Light"/>
                          <a:ea typeface="Calibri" panose="020F0502020204030204" pitchFamily="34" charset="0"/>
                          <a:cs typeface="Times New Roman"/>
                        </a:rPr>
                      </a:b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*Accountability Reports provided by Collaborative Partners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a:ea typeface="Calibri" panose="020F0502020204030204" pitchFamily="34" charset="0"/>
                          <a:cs typeface="Calibri"/>
                        </a:rPr>
                        <a:t>*Title I- #6</a:t>
                      </a:r>
                      <a:endParaRPr lang="en-US" sz="1000">
                        <a:effectLst/>
                        <a:latin typeface="Calibri"/>
                        <a:ea typeface="Calibri" panose="020F0502020204030204" pitchFamily="34" charset="0"/>
                        <a:cs typeface="Calibri"/>
                      </a:endParaRPr>
                    </a:p>
                  </a:txBody>
                  <a:tcPr marL="47696" marR="4769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1633435"/>
                  </a:ext>
                </a:extLst>
              </a:tr>
              <a:tr h="115123">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0559940"/>
                  </a:ext>
                </a:extLst>
              </a:tr>
              <a:tr h="115123">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Partner with Region One, South Texas College and Mexican Consulate to offer parent literacy courses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6533808"/>
                  </a:ext>
                </a:extLst>
              </a:tr>
              <a:tr h="235595">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Promote community partners such as Texas A&amp;M, Community Partner Program, STEPS, Behavioral Solutions of South Texas, etc.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98675633"/>
                  </a:ext>
                </a:extLst>
              </a:tr>
              <a:tr h="115123">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Recruit volunteer instructors to teach literacy and entrepreneurship courses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30135084"/>
                  </a:ext>
                </a:extLst>
              </a:tr>
              <a:tr h="356066">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30699366"/>
                  </a:ext>
                </a:extLst>
              </a:tr>
              <a:tr h="1199365">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Meet with community partners periodically to address goals and expectations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*Parental Director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Coordinator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*Administrator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Educators​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*Community Partners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*MOUs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Survey Results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*Program Needs Assessment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2020-​</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August 2021</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*Meeting Notes​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*Mastery Rate Reports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*Program Participation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*Program Completion Certificates​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*Program Artifacts (Parent Projects)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 participation in​ community service projects​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#6</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563406"/>
                  </a:ext>
                </a:extLst>
              </a:tr>
              <a:tr h="115123">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1354001"/>
                  </a:ext>
                </a:extLst>
              </a:tr>
              <a:tr h="115123">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Analyze grant specifications and/or community program key points addressing goals and expectations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3828119"/>
                  </a:ext>
                </a:extLst>
              </a:tr>
              <a:tr h="115123">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Create community service projects based on parent needs/feedback/surveys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04786948"/>
                  </a:ext>
                </a:extLst>
              </a:tr>
              <a:tr h="115123">
                <a:tc gridSpan="8">
                  <a:txBody>
                    <a:bodyPr/>
                    <a:lstStyle/>
                    <a:p>
                      <a:pPr marL="0" marR="0" algn="l">
                        <a:lnSpc>
                          <a:spcPct val="107000"/>
                        </a:lnSpc>
                        <a:spcBef>
                          <a:spcPts val="0"/>
                        </a:spcBef>
                        <a:spcAft>
                          <a:spcPts val="0"/>
                        </a:spcAft>
                      </a:pP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4410405"/>
                  </a:ext>
                </a:extLst>
              </a:tr>
              <a:tr h="115123">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4746915"/>
                  </a:ext>
                </a:extLst>
              </a:tr>
            </a:tbl>
          </a:graphicData>
        </a:graphic>
      </p:graphicFrame>
    </p:spTree>
    <p:extLst>
      <p:ext uri="{BB962C8B-B14F-4D97-AF65-F5344CB8AC3E}">
        <p14:creationId xmlns:p14="http://schemas.microsoft.com/office/powerpoint/2010/main" val="5095540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1BD4441-2A01-4282-A68C-458B81FAED24}"/>
              </a:ext>
            </a:extLst>
          </p:cNvPr>
          <p:cNvGraphicFramePr>
            <a:graphicFrameLocks noGrp="1"/>
          </p:cNvGraphicFramePr>
          <p:nvPr>
            <p:extLst>
              <p:ext uri="{D42A27DB-BD31-4B8C-83A1-F6EECF244321}">
                <p14:modId xmlns:p14="http://schemas.microsoft.com/office/powerpoint/2010/main" val="416735680"/>
              </p:ext>
            </p:extLst>
          </p:nvPr>
        </p:nvGraphicFramePr>
        <p:xfrm>
          <a:off x="1" y="0"/>
          <a:ext cx="12192000" cy="6656994"/>
        </p:xfrm>
        <a:graphic>
          <a:graphicData uri="http://schemas.openxmlformats.org/drawingml/2006/table">
            <a:tbl>
              <a:tblPr firstRow="1" firstCol="1" bandRow="1"/>
              <a:tblGrid>
                <a:gridCol w="1783190">
                  <a:extLst>
                    <a:ext uri="{9D8B030D-6E8A-4147-A177-3AD203B41FA5}">
                      <a16:colId xmlns:a16="http://schemas.microsoft.com/office/drawing/2014/main" val="65795960"/>
                    </a:ext>
                  </a:extLst>
                </a:gridCol>
                <a:gridCol w="1458899">
                  <a:extLst>
                    <a:ext uri="{9D8B030D-6E8A-4147-A177-3AD203B41FA5}">
                      <a16:colId xmlns:a16="http://schemas.microsoft.com/office/drawing/2014/main" val="3701264139"/>
                    </a:ext>
                  </a:extLst>
                </a:gridCol>
                <a:gridCol w="1414420">
                  <a:extLst>
                    <a:ext uri="{9D8B030D-6E8A-4147-A177-3AD203B41FA5}">
                      <a16:colId xmlns:a16="http://schemas.microsoft.com/office/drawing/2014/main" val="3778903211"/>
                    </a:ext>
                  </a:extLst>
                </a:gridCol>
                <a:gridCol w="870972">
                  <a:extLst>
                    <a:ext uri="{9D8B030D-6E8A-4147-A177-3AD203B41FA5}">
                      <a16:colId xmlns:a16="http://schemas.microsoft.com/office/drawing/2014/main" val="3449146392"/>
                    </a:ext>
                  </a:extLst>
                </a:gridCol>
                <a:gridCol w="1844651">
                  <a:extLst>
                    <a:ext uri="{9D8B030D-6E8A-4147-A177-3AD203B41FA5}">
                      <a16:colId xmlns:a16="http://schemas.microsoft.com/office/drawing/2014/main" val="1450127660"/>
                    </a:ext>
                  </a:extLst>
                </a:gridCol>
                <a:gridCol w="1551901">
                  <a:extLst>
                    <a:ext uri="{9D8B030D-6E8A-4147-A177-3AD203B41FA5}">
                      <a16:colId xmlns:a16="http://schemas.microsoft.com/office/drawing/2014/main" val="786223261"/>
                    </a:ext>
                  </a:extLst>
                </a:gridCol>
                <a:gridCol w="1475882">
                  <a:extLst>
                    <a:ext uri="{9D8B030D-6E8A-4147-A177-3AD203B41FA5}">
                      <a16:colId xmlns:a16="http://schemas.microsoft.com/office/drawing/2014/main" val="3341471404"/>
                    </a:ext>
                  </a:extLst>
                </a:gridCol>
                <a:gridCol w="1792085">
                  <a:extLst>
                    <a:ext uri="{9D8B030D-6E8A-4147-A177-3AD203B41FA5}">
                      <a16:colId xmlns:a16="http://schemas.microsoft.com/office/drawing/2014/main" val="4087207527"/>
                    </a:ext>
                  </a:extLst>
                </a:gridCol>
              </a:tblGrid>
              <a:tr h="154750">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Increase Staff Quality, Recruitment and Retention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2670540"/>
                  </a:ext>
                </a:extLst>
              </a:tr>
              <a:tr h="154750">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1: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All teachers will deliver high quality, engaging lessons maximizing at least 95% of the instructional time.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15674588"/>
                  </a:ext>
                </a:extLst>
              </a:tr>
              <a:tr h="154750">
                <a:tc>
                  <a:txBody>
                    <a:bodyPr/>
                    <a:lstStyle/>
                    <a:p>
                      <a:pPr marL="0" marR="0" algn="l">
                        <a:lnSpc>
                          <a:spcPct val="107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1: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Update the Instructional Focus Walkthrough form to align to McREL Teacher Evaluation System by December 2020.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19952132"/>
                  </a:ext>
                </a:extLst>
              </a:tr>
              <a:tr h="274336">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28689710"/>
                  </a:ext>
                </a:extLst>
              </a:tr>
              <a:tr h="1126387">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Leadership committee will review the current Instructional Walk-Through Focus tool and the alignment to McREL evaluation system.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Principals, Assistant Principals, CLL, and Leadership Team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Instructional Focus Walk-Through Form​</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McREL Evaluation Rubric/Tool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Pacing guides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Technology</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Complete by Fall 2020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Development of revised Instructional Walk-through focus tool.   Collect and review data.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Student engagement.  Closing the achievement gap. Student centered classrooms. Positive classroom environment.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growth on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Review walk-through focus tool mid year and end of year.</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Local funds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7475851"/>
                  </a:ext>
                </a:extLst>
              </a:tr>
              <a:tr h="154750">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76385613"/>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Retrieve the current walk-through from form for programmers.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3356519"/>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Compare the current walk through form to the McREL teacher evaluation system to align the form with a focus on observation of highly effective instructional delivery.</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6461896"/>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Schedule meetings with teachers in order to provide feedback.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28919129"/>
                  </a:ext>
                </a:extLst>
              </a:tr>
              <a:tr h="274336">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370065422"/>
                  </a:ext>
                </a:extLst>
              </a:tr>
              <a:tr h="1227283">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Update the Instructional Focus Walk-Through Form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Principals, Assistant Principals, CLL, Leadership Team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Instructional Focus Walk-Through form​</a:t>
                      </a:r>
                      <a:br>
                        <a:rPr lang="en-US" sz="950">
                          <a:effectLst/>
                          <a:latin typeface="Calibri" panose="020F05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McREL Evaluation tool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Pacing Guides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Technology</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Complete by Fall 2020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Development of revised Instructional Walk-through focus tool.   Collect and review data.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80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Student engagement.  Closing the achievement gap. Student centered classrooms. Positive classroom environment.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growth on their delivery of instruction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Review walk-through focus tool mid-year and end of year.</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Local Funds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1081799"/>
                  </a:ext>
                </a:extLst>
              </a:tr>
              <a:tr h="154750">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3848725"/>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Administration will ask for feedback from teachers and campus leadership team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03397587"/>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Revise/Update Walk-Through Form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8304205"/>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Train campus staff on new Instructional Focus Walk-through Form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1176612"/>
                  </a:ext>
                </a:extLst>
              </a:tr>
              <a:tr h="274336">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96606692"/>
                  </a:ext>
                </a:extLst>
              </a:tr>
              <a:tr h="1159066">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Monitor and review data from the new Instructional Focus Walk-Through Form and the impact on highly effective instructional delivery.</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Principals, Assistant Principals, CLL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Instructional Focus walk-through form​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Gathered data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McRel Rubric</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Reviews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Walk-through Data Reports, Feedback on teacher/admin meetings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Student engagement.  Closing the achievement gap. Student centered classrooms. Positive classroom environment.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growth on delivery of instruction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Review walk-through focus tool mid-year and end of year.</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Local funds</a:t>
                      </a:r>
                      <a:b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Title I funds</a:t>
                      </a:r>
                      <a:b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SCE Funds</a:t>
                      </a:r>
                      <a:b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State Bilingual funds</a:t>
                      </a:r>
                      <a:b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Migrant funds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3448134"/>
                  </a:ext>
                </a:extLst>
              </a:tr>
              <a:tr h="154750">
                <a:tc gridSpan="8">
                  <a:txBody>
                    <a:bodyPr/>
                    <a:lstStyle/>
                    <a:p>
                      <a:pPr marL="0" marR="0" algn="ctr">
                        <a:lnSpc>
                          <a:spcPct val="107000"/>
                        </a:lnSpc>
                        <a:spcBef>
                          <a:spcPts val="0"/>
                        </a:spcBef>
                        <a:spcAft>
                          <a:spcPts val="0"/>
                        </a:spcAft>
                      </a:pPr>
                      <a:r>
                        <a:rPr lang="en-US" sz="95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9793259"/>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Collect input from teachers,, CLL, and Leadership Team</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3553358"/>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Use feedback to revise and update form to meet campus needs.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49115771"/>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Collect  observation data on delivery of instruction.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58289270"/>
                  </a:ext>
                </a:extLst>
              </a:tr>
            </a:tbl>
          </a:graphicData>
        </a:graphic>
      </p:graphicFrame>
    </p:spTree>
    <p:extLst>
      <p:ext uri="{BB962C8B-B14F-4D97-AF65-F5344CB8AC3E}">
        <p14:creationId xmlns:p14="http://schemas.microsoft.com/office/powerpoint/2010/main" val="3671645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DCFED88-8558-49C8-8345-C8A19F5B1924}"/>
              </a:ext>
            </a:extLst>
          </p:cNvPr>
          <p:cNvGraphicFramePr>
            <a:graphicFrameLocks noGrp="1"/>
          </p:cNvGraphicFramePr>
          <p:nvPr>
            <p:extLst>
              <p:ext uri="{D42A27DB-BD31-4B8C-83A1-F6EECF244321}">
                <p14:modId xmlns:p14="http://schemas.microsoft.com/office/powerpoint/2010/main" val="219425075"/>
              </p:ext>
            </p:extLst>
          </p:nvPr>
        </p:nvGraphicFramePr>
        <p:xfrm>
          <a:off x="1" y="1"/>
          <a:ext cx="12192001" cy="4788289"/>
        </p:xfrm>
        <a:graphic>
          <a:graphicData uri="http://schemas.openxmlformats.org/drawingml/2006/table">
            <a:tbl>
              <a:tblPr firstRow="1" firstCol="1" bandRow="1"/>
              <a:tblGrid>
                <a:gridCol w="1777527">
                  <a:extLst>
                    <a:ext uri="{9D8B030D-6E8A-4147-A177-3AD203B41FA5}">
                      <a16:colId xmlns:a16="http://schemas.microsoft.com/office/drawing/2014/main" val="1013522145"/>
                    </a:ext>
                  </a:extLst>
                </a:gridCol>
                <a:gridCol w="1423317">
                  <a:extLst>
                    <a:ext uri="{9D8B030D-6E8A-4147-A177-3AD203B41FA5}">
                      <a16:colId xmlns:a16="http://schemas.microsoft.com/office/drawing/2014/main" val="4288616936"/>
                    </a:ext>
                  </a:extLst>
                </a:gridCol>
                <a:gridCol w="1383691">
                  <a:extLst>
                    <a:ext uri="{9D8B030D-6E8A-4147-A177-3AD203B41FA5}">
                      <a16:colId xmlns:a16="http://schemas.microsoft.com/office/drawing/2014/main" val="2283562201"/>
                    </a:ext>
                  </a:extLst>
                </a:gridCol>
                <a:gridCol w="861268">
                  <a:extLst>
                    <a:ext uri="{9D8B030D-6E8A-4147-A177-3AD203B41FA5}">
                      <a16:colId xmlns:a16="http://schemas.microsoft.com/office/drawing/2014/main" val="1882152394"/>
                    </a:ext>
                  </a:extLst>
                </a:gridCol>
                <a:gridCol w="1813920">
                  <a:extLst>
                    <a:ext uri="{9D8B030D-6E8A-4147-A177-3AD203B41FA5}">
                      <a16:colId xmlns:a16="http://schemas.microsoft.com/office/drawing/2014/main" val="2092750060"/>
                    </a:ext>
                  </a:extLst>
                </a:gridCol>
                <a:gridCol w="1510656">
                  <a:extLst>
                    <a:ext uri="{9D8B030D-6E8A-4147-A177-3AD203B41FA5}">
                      <a16:colId xmlns:a16="http://schemas.microsoft.com/office/drawing/2014/main" val="3880562937"/>
                    </a:ext>
                  </a:extLst>
                </a:gridCol>
                <a:gridCol w="1679676">
                  <a:extLst>
                    <a:ext uri="{9D8B030D-6E8A-4147-A177-3AD203B41FA5}">
                      <a16:colId xmlns:a16="http://schemas.microsoft.com/office/drawing/2014/main" val="503009527"/>
                    </a:ext>
                  </a:extLst>
                </a:gridCol>
                <a:gridCol w="1741946">
                  <a:extLst>
                    <a:ext uri="{9D8B030D-6E8A-4147-A177-3AD203B41FA5}">
                      <a16:colId xmlns:a16="http://schemas.microsoft.com/office/drawing/2014/main" val="363969702"/>
                    </a:ext>
                  </a:extLst>
                </a:gridCol>
              </a:tblGrid>
              <a:tr h="15511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90007093"/>
                  </a:ext>
                </a:extLst>
              </a:tr>
              <a:tr h="15511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1:</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teachers will deliver high quality, engaging lessons maximizing at least 95% of the instructional time.</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3924337"/>
                  </a:ext>
                </a:extLst>
              </a:tr>
              <a:tr h="15511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Use walk-through data to monitor and support teacher effectiveness.</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9438098"/>
                  </a:ext>
                </a:extLst>
              </a:tr>
              <a:tr h="317443">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95817839"/>
                  </a:ext>
                </a:extLst>
              </a:tr>
              <a:tr h="103679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will conduct weekly walk-throughs using Instructional Focus Walk-through form.</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Instructional walk-through focus tool</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Pacing Guides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2020 - May 2021</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walk-through schedule,     walk-through data weekly reviews, student-centered classroom, bell to bell instruction schedule</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Professional growth and high-quality teaching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Student academic achievement data from assessments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Weekly walk-through data</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Title I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SCE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State Bilingual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Migrant funds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0158340"/>
                  </a:ext>
                </a:extLst>
              </a:tr>
              <a:tr h="155118">
                <a:tc gridSpan="8">
                  <a:txBody>
                    <a:bodyPr/>
                    <a:lstStyle/>
                    <a:p>
                      <a:pPr marL="0" marR="0" algn="ctr">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88544431"/>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Create campus walk-through schedule</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6129905"/>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Complete 10 walk-throughs per week.</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96870943"/>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Review walk-through data and address areas of need.</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02038409"/>
                  </a:ext>
                </a:extLst>
              </a:tr>
              <a:tr h="317443">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62102565"/>
                  </a:ext>
                </a:extLst>
              </a:tr>
              <a:tr h="1243756">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All teachers will be provided with weekly instructional feedback by campus administrators.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Instructional walk-through focus tool</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Pacing Guides</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TEKS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Release STEM  Questions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2020 - May 2021</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CLC agendas                         Admin/teacher conferences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Professional growth and high-quality teaching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Student academic growth</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Weekly walk-through data</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Title I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SCE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State Bilingual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Migrant funds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5688566"/>
                  </a:ext>
                </a:extLst>
              </a:tr>
              <a:tr h="155118">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1540674"/>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Schedule time to meet with teachers focusing on addressing no more than 2 areas of need.</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89849626"/>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Provide learning opportunities, i.e.… peer observations to observed effective strategies based on areas of need.</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0701821"/>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Monitor and follow up with next steps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4122155"/>
                  </a:ext>
                </a:extLst>
              </a:tr>
              <a:tr h="155118">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7047399"/>
                  </a:ext>
                </a:extLst>
              </a:tr>
            </a:tbl>
          </a:graphicData>
        </a:graphic>
      </p:graphicFrame>
    </p:spTree>
    <p:extLst>
      <p:ext uri="{BB962C8B-B14F-4D97-AF65-F5344CB8AC3E}">
        <p14:creationId xmlns:p14="http://schemas.microsoft.com/office/powerpoint/2010/main" val="41603726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AE59A42-3E53-4612-B1A2-14E450DA16F5}"/>
              </a:ext>
            </a:extLst>
          </p:cNvPr>
          <p:cNvGraphicFramePr>
            <a:graphicFrameLocks noGrp="1"/>
          </p:cNvGraphicFramePr>
          <p:nvPr>
            <p:extLst>
              <p:ext uri="{D42A27DB-BD31-4B8C-83A1-F6EECF244321}">
                <p14:modId xmlns:p14="http://schemas.microsoft.com/office/powerpoint/2010/main" val="3821483519"/>
              </p:ext>
            </p:extLst>
          </p:nvPr>
        </p:nvGraphicFramePr>
        <p:xfrm>
          <a:off x="0" y="0"/>
          <a:ext cx="12192000" cy="5018663"/>
        </p:xfrm>
        <a:graphic>
          <a:graphicData uri="http://schemas.openxmlformats.org/drawingml/2006/table">
            <a:tbl>
              <a:tblPr firstRow="1" firstCol="1" bandRow="1"/>
              <a:tblGrid>
                <a:gridCol w="1790467">
                  <a:extLst>
                    <a:ext uri="{9D8B030D-6E8A-4147-A177-3AD203B41FA5}">
                      <a16:colId xmlns:a16="http://schemas.microsoft.com/office/drawing/2014/main" val="2967307948"/>
                    </a:ext>
                  </a:extLst>
                </a:gridCol>
                <a:gridCol w="1458091">
                  <a:extLst>
                    <a:ext uri="{9D8B030D-6E8A-4147-A177-3AD203B41FA5}">
                      <a16:colId xmlns:a16="http://schemas.microsoft.com/office/drawing/2014/main" val="2330024820"/>
                    </a:ext>
                  </a:extLst>
                </a:gridCol>
                <a:gridCol w="1414421">
                  <a:extLst>
                    <a:ext uri="{9D8B030D-6E8A-4147-A177-3AD203B41FA5}">
                      <a16:colId xmlns:a16="http://schemas.microsoft.com/office/drawing/2014/main" val="3284646771"/>
                    </a:ext>
                  </a:extLst>
                </a:gridCol>
                <a:gridCol w="870973">
                  <a:extLst>
                    <a:ext uri="{9D8B030D-6E8A-4147-A177-3AD203B41FA5}">
                      <a16:colId xmlns:a16="http://schemas.microsoft.com/office/drawing/2014/main" val="1414040993"/>
                    </a:ext>
                  </a:extLst>
                </a:gridCol>
                <a:gridCol w="1844650">
                  <a:extLst>
                    <a:ext uri="{9D8B030D-6E8A-4147-A177-3AD203B41FA5}">
                      <a16:colId xmlns:a16="http://schemas.microsoft.com/office/drawing/2014/main" val="2372076898"/>
                    </a:ext>
                  </a:extLst>
                </a:gridCol>
                <a:gridCol w="1546239">
                  <a:extLst>
                    <a:ext uri="{9D8B030D-6E8A-4147-A177-3AD203B41FA5}">
                      <a16:colId xmlns:a16="http://schemas.microsoft.com/office/drawing/2014/main" val="1595785486"/>
                    </a:ext>
                  </a:extLst>
                </a:gridCol>
                <a:gridCol w="1475883">
                  <a:extLst>
                    <a:ext uri="{9D8B030D-6E8A-4147-A177-3AD203B41FA5}">
                      <a16:colId xmlns:a16="http://schemas.microsoft.com/office/drawing/2014/main" val="4160591140"/>
                    </a:ext>
                  </a:extLst>
                </a:gridCol>
                <a:gridCol w="1791276">
                  <a:extLst>
                    <a:ext uri="{9D8B030D-6E8A-4147-A177-3AD203B41FA5}">
                      <a16:colId xmlns:a16="http://schemas.microsoft.com/office/drawing/2014/main" val="1218821508"/>
                    </a:ext>
                  </a:extLst>
                </a:gridCol>
              </a:tblGrid>
              <a:tr h="15320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2305250"/>
                  </a:ext>
                </a:extLst>
              </a:tr>
              <a:tr h="15320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teachers will deliver high quality, engaging lessons maximizing at least 95% of the instructional time.</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6773825"/>
                  </a:ext>
                </a:extLst>
              </a:tr>
              <a:tr h="15320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3: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Provide professional learning opportunities for staff based on observed data using Instructional Focus Walk-Through Form.</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6634930"/>
                  </a:ext>
                </a:extLst>
              </a:tr>
              <a:tr h="299748">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460631475"/>
                  </a:ext>
                </a:extLst>
              </a:tr>
              <a:tr h="1311493">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will collect and monitor data supporting maximizing of instructional time.</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CLL</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Dashboard, Instructional walk-through focus tool, </a:t>
                      </a:r>
                      <a:r>
                        <a:rPr lang="en-US" sz="1000" err="1">
                          <a:solidFill>
                            <a:srgbClr val="000000"/>
                          </a:solidFill>
                          <a:effectLst/>
                          <a:latin typeface="Calibri Light"/>
                          <a:ea typeface="Calibri" panose="020F0502020204030204" pitchFamily="34" charset="0"/>
                          <a:cs typeface="Times New Roman"/>
                        </a:rPr>
                        <a:t>McREL</a:t>
                      </a:r>
                      <a:r>
                        <a:rPr lang="en-US" sz="1000">
                          <a:solidFill>
                            <a:srgbClr val="000000"/>
                          </a:solidFill>
                          <a:effectLst/>
                          <a:latin typeface="Calibri Light"/>
                          <a:ea typeface="Calibri" panose="020F0502020204030204" pitchFamily="34" charset="0"/>
                          <a:cs typeface="Times New Roman"/>
                        </a:rPr>
                        <a:t> observations, SLO data, Collaborative Learning Communities</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-Oct.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-Nov.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-Jan. 2021</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-March 2021</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-April 2021</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-June 2021"</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Walk-Through Data, Walk-Through schedule, CLC agenda and sign in sheets, Admin/teacher conferences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Increased quality instructional time, implementation of best practices, delivery of instruction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Walk-Through Data Reviews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Title I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SCE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State Bilingual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Migrant funds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701942"/>
                  </a:ext>
                </a:extLst>
              </a:tr>
              <a:tr h="15320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77619153"/>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Campus leadership will review walk-through data and identify areas of need.</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901509"/>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Campus leadership will identify staff instructional needs and develop an action plan</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0098866"/>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Monitor and revise action plan.</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94094957"/>
                  </a:ext>
                </a:extLst>
              </a:tr>
              <a:tr h="299748">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635002669"/>
                  </a:ext>
                </a:extLst>
              </a:tr>
              <a:tr h="1393555">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will identify areas of need by teacher</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CLL, Reading Resource Teacher</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Dashboard, Instructional walk-through focus tool, </a:t>
                      </a:r>
                      <a:r>
                        <a:rPr lang="en-US" sz="1000" err="1">
                          <a:solidFill>
                            <a:srgbClr val="000000"/>
                          </a:solidFill>
                          <a:effectLst/>
                          <a:latin typeface="Calibri Light"/>
                          <a:ea typeface="Calibri" panose="020F0502020204030204" pitchFamily="34" charset="0"/>
                          <a:cs typeface="Times New Roman"/>
                        </a:rPr>
                        <a:t>McREL</a:t>
                      </a:r>
                      <a:r>
                        <a:rPr lang="en-US" sz="1000">
                          <a:solidFill>
                            <a:srgbClr val="000000"/>
                          </a:solidFill>
                          <a:effectLst/>
                          <a:latin typeface="Calibri Light"/>
                          <a:ea typeface="Calibri" panose="020F0502020204030204" pitchFamily="34" charset="0"/>
                          <a:cs typeface="Times New Roman"/>
                        </a:rPr>
                        <a:t> observations, SLO data, Professional Learning Communities.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-Oct.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-Nov. 2020</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-Jan. 2021</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-March 2021</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-April 2021</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-June 2021"</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Walk-Through Data, Walk-Through schedule, CLC agenda and sign in sheets, Admin/teacher conferences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Increased quality instructional time, implementation of best practices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Walk-Through Data Reviews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Title I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SCE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State Bilingual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Migrant funds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0852502"/>
                  </a:ext>
                </a:extLst>
              </a:tr>
              <a:tr h="15320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776445"/>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Campus administrators and teacher will develop and monitor  professional development goals to address areas of need.</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1116551"/>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Provide professional development opportunities for staff</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3216251"/>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Review and monitor achievement of professional development goals.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2881976"/>
                  </a:ext>
                </a:extLst>
              </a:tr>
            </a:tbl>
          </a:graphicData>
        </a:graphic>
      </p:graphicFrame>
    </p:spTree>
    <p:extLst>
      <p:ext uri="{BB962C8B-B14F-4D97-AF65-F5344CB8AC3E}">
        <p14:creationId xmlns:p14="http://schemas.microsoft.com/office/powerpoint/2010/main" val="14803897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CABCDD5-230F-4B4F-9681-791751DEF46B}"/>
              </a:ext>
            </a:extLst>
          </p:cNvPr>
          <p:cNvGraphicFramePr>
            <a:graphicFrameLocks noGrp="1"/>
          </p:cNvGraphicFramePr>
          <p:nvPr>
            <p:extLst>
              <p:ext uri="{D42A27DB-BD31-4B8C-83A1-F6EECF244321}">
                <p14:modId xmlns:p14="http://schemas.microsoft.com/office/powerpoint/2010/main" val="400878074"/>
              </p:ext>
            </p:extLst>
          </p:nvPr>
        </p:nvGraphicFramePr>
        <p:xfrm>
          <a:off x="0" y="1"/>
          <a:ext cx="12192000" cy="5024350"/>
        </p:xfrm>
        <a:graphic>
          <a:graphicData uri="http://schemas.openxmlformats.org/drawingml/2006/table">
            <a:tbl>
              <a:tblPr firstRow="1" firstCol="1" bandRow="1"/>
              <a:tblGrid>
                <a:gridCol w="1767014">
                  <a:extLst>
                    <a:ext uri="{9D8B030D-6E8A-4147-A177-3AD203B41FA5}">
                      <a16:colId xmlns:a16="http://schemas.microsoft.com/office/drawing/2014/main" val="181766461"/>
                    </a:ext>
                  </a:extLst>
                </a:gridCol>
                <a:gridCol w="1428978">
                  <a:extLst>
                    <a:ext uri="{9D8B030D-6E8A-4147-A177-3AD203B41FA5}">
                      <a16:colId xmlns:a16="http://schemas.microsoft.com/office/drawing/2014/main" val="379873342"/>
                    </a:ext>
                  </a:extLst>
                </a:gridCol>
                <a:gridCol w="1386116">
                  <a:extLst>
                    <a:ext uri="{9D8B030D-6E8A-4147-A177-3AD203B41FA5}">
                      <a16:colId xmlns:a16="http://schemas.microsoft.com/office/drawing/2014/main" val="2609632925"/>
                    </a:ext>
                  </a:extLst>
                </a:gridCol>
                <a:gridCol w="862078">
                  <a:extLst>
                    <a:ext uri="{9D8B030D-6E8A-4147-A177-3AD203B41FA5}">
                      <a16:colId xmlns:a16="http://schemas.microsoft.com/office/drawing/2014/main" val="1964761814"/>
                    </a:ext>
                  </a:extLst>
                </a:gridCol>
                <a:gridCol w="1803407">
                  <a:extLst>
                    <a:ext uri="{9D8B030D-6E8A-4147-A177-3AD203B41FA5}">
                      <a16:colId xmlns:a16="http://schemas.microsoft.com/office/drawing/2014/main" val="3235885339"/>
                    </a:ext>
                  </a:extLst>
                </a:gridCol>
                <a:gridCol w="1524405">
                  <a:extLst>
                    <a:ext uri="{9D8B030D-6E8A-4147-A177-3AD203B41FA5}">
                      <a16:colId xmlns:a16="http://schemas.microsoft.com/office/drawing/2014/main" val="3347076409"/>
                    </a:ext>
                  </a:extLst>
                </a:gridCol>
                <a:gridCol w="1679674">
                  <a:extLst>
                    <a:ext uri="{9D8B030D-6E8A-4147-A177-3AD203B41FA5}">
                      <a16:colId xmlns:a16="http://schemas.microsoft.com/office/drawing/2014/main" val="2914119957"/>
                    </a:ext>
                  </a:extLst>
                </a:gridCol>
                <a:gridCol w="1740328">
                  <a:extLst>
                    <a:ext uri="{9D8B030D-6E8A-4147-A177-3AD203B41FA5}">
                      <a16:colId xmlns:a16="http://schemas.microsoft.com/office/drawing/2014/main" val="878193025"/>
                    </a:ext>
                  </a:extLst>
                </a:gridCol>
              </a:tblGrid>
              <a:tr h="152061">
                <a:tc>
                  <a:txBody>
                    <a:bodyPr/>
                    <a:lstStyle/>
                    <a:p>
                      <a:pPr marL="0" marR="0" algn="l">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Goal Area 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Increase Staff Quality, Recruitment and Retention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49674758"/>
                  </a:ext>
                </a:extLst>
              </a:tr>
              <a:tr h="152061">
                <a:tc>
                  <a:txBody>
                    <a:bodyPr/>
                    <a:lstStyle/>
                    <a:p>
                      <a:pPr marL="0" marR="0" algn="l">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Annual Goal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Campus leaders will use evaluation systems to increase staff quality, recruitment and retention by May 2021.</a:t>
                      </a:r>
                      <a:endParaRPr lang="en-US" sz="1000">
                        <a:effectLst/>
                        <a:latin typeface="Times New Roman"/>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0191597"/>
                  </a:ext>
                </a:extLst>
              </a:tr>
              <a:tr h="152061">
                <a:tc>
                  <a:txBody>
                    <a:bodyPr/>
                    <a:lstStyle/>
                    <a:p>
                      <a:pPr marL="0" marR="0" algn="l">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Objective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Develop the skills in teachers needed to complete fair, valid teacher evaluations.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9958004"/>
                  </a:ext>
                </a:extLst>
              </a:tr>
              <a:tr h="311185">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19027728"/>
                  </a:ext>
                </a:extLst>
              </a:tr>
              <a:tr h="1091550">
                <a:tc>
                  <a:txBody>
                    <a:bodyPr/>
                    <a:lstStyle/>
                    <a:p>
                      <a:pPr marL="0" marR="0" algn="l">
                        <a:lnSpc>
                          <a:spcPct val="107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professional development for all campus teachers based on their professional development goals.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Principals, Assistant Principals, CLL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Funding, professional development needs data, professional development trainers, Research-Based 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Fall and Spring semester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More alignment of teacher evaluations between evaluators, teacher evaluation a true reflection of teacher performance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Improved student performance, higher teacher retention rate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Progress monitoring, CBA, STAAR, SLO's, McREL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T1 #3,#5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2053112"/>
                  </a:ext>
                </a:extLst>
              </a:tr>
              <a:tr h="152061">
                <a:tc gridSpan="8">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3853355"/>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Collect evidence of techer PD needs.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0931905"/>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Review academic reports for district and campus needs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44315610"/>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Plan, schedule and hold trainings.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4871480"/>
                  </a:ext>
                </a:extLst>
              </a:tr>
              <a:tr h="311185">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Strategy 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Persons Responsible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Resources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Implementation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95417397"/>
                  </a:ext>
                </a:extLst>
              </a:tr>
              <a:tr h="1425058">
                <a:tc>
                  <a:txBody>
                    <a:bodyPr/>
                    <a:lstStyle/>
                    <a:p>
                      <a:pPr marL="0" marR="0" algn="l">
                        <a:lnSpc>
                          <a:spcPct val="107000"/>
                        </a:lnSpc>
                        <a:spcBef>
                          <a:spcPts val="0"/>
                        </a:spcBef>
                        <a:spcAft>
                          <a:spcPts val="0"/>
                        </a:spcAft>
                      </a:pPr>
                      <a:r>
                        <a:rPr lang="en-US" sz="1000" dirty="0">
                          <a:solidFill>
                            <a:srgbClr val="000000"/>
                          </a:solidFill>
                          <a:effectLst/>
                          <a:latin typeface="Calibri"/>
                          <a:ea typeface="Calibri" panose="020F0502020204030204" pitchFamily="34" charset="0"/>
                          <a:cs typeface="Calibri"/>
                        </a:rPr>
                        <a:t>Provide professional development for  all </a:t>
                      </a:r>
                      <a:r>
                        <a:rPr lang="en-US" sz="1000">
                          <a:solidFill>
                            <a:srgbClr val="000000"/>
                          </a:solidFill>
                          <a:effectLst/>
                          <a:latin typeface="Calibri"/>
                          <a:ea typeface="Calibri" panose="020F0502020204030204" pitchFamily="34" charset="0"/>
                          <a:cs typeface="Calibri"/>
                        </a:rPr>
                        <a:t>teachers based on  professional individual </a:t>
                      </a:r>
                      <a:r>
                        <a:rPr lang="en-US" sz="1000" dirty="0">
                          <a:solidFill>
                            <a:srgbClr val="000000"/>
                          </a:solidFill>
                          <a:effectLst/>
                          <a:latin typeface="Calibri"/>
                          <a:ea typeface="Calibri" panose="020F0502020204030204" pitchFamily="34" charset="0"/>
                          <a:cs typeface="Calibri"/>
                        </a:rPr>
                        <a:t>development goals.</a:t>
                      </a:r>
                      <a:endParaRPr lang="en-US" sz="1000" dirty="0">
                        <a:effectLst/>
                        <a:latin typeface="Calibri"/>
                        <a:ea typeface="Calibri" panose="020F0502020204030204" pitchFamily="34" charset="0"/>
                        <a:cs typeface="Calibri"/>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Principals, Assistant Principals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Funding, professional development needs data, professional  development trainers, calibration trainings opportunities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gn="l">
                        <a:lnSpc>
                          <a:spcPct val="107000"/>
                        </a:lnSpc>
                        <a:spcBef>
                          <a:spcPts val="0"/>
                        </a:spcBef>
                        <a:spcAft>
                          <a:spcPts val="0"/>
                        </a:spcAft>
                        <a:buNone/>
                      </a:pPr>
                      <a:r>
                        <a:rPr lang="en-US" sz="1000" b="0" i="0" u="none" strike="noStrike" noProof="0">
                          <a:solidFill>
                            <a:srgbClr val="000000"/>
                          </a:solidFill>
                          <a:effectLst/>
                          <a:latin typeface="Calibri Light"/>
                        </a:rPr>
                        <a:t>Quarterly</a:t>
                      </a:r>
                    </a:p>
                    <a:p>
                      <a:pPr marL="0" marR="0" lvl="0" algn="l">
                        <a:lnSpc>
                          <a:spcPct val="107000"/>
                        </a:lnSpc>
                        <a:spcBef>
                          <a:spcPts val="0"/>
                        </a:spcBef>
                        <a:spcAft>
                          <a:spcPts val="0"/>
                        </a:spcAft>
                        <a:buNone/>
                      </a:pPr>
                      <a:endParaRPr lang="en-US" sz="1000" b="0" i="0" u="none" strike="noStrike" noProof="0" dirty="0">
                        <a:solidFill>
                          <a:srgbClr val="000000"/>
                        </a:solidFill>
                        <a:effectLst/>
                        <a:latin typeface="Calibri Light"/>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Light"/>
                          <a:ea typeface="Calibri" panose="020F0502020204030204" pitchFamily="34" charset="0"/>
                          <a:cs typeface="Times New Roman"/>
                        </a:rPr>
                        <a:t> </a:t>
                      </a:r>
                      <a:r>
                        <a:rPr lang="en-US" sz="1000">
                          <a:solidFill>
                            <a:srgbClr val="000000"/>
                          </a:solidFill>
                          <a:effectLst/>
                          <a:latin typeface="Calibri Light"/>
                          <a:ea typeface="Calibri" panose="020F0502020204030204" pitchFamily="34" charset="0"/>
                          <a:cs typeface="Times New Roman"/>
                        </a:rPr>
                        <a:t>teacher evaluation a true reflection of teacher performance and student growth</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Data showing increase alignment between teacher evaluation and student performance</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McREL evaluation data, student performance data</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T1 #3,#5</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9379350"/>
                  </a:ext>
                </a:extLst>
              </a:tr>
              <a:tr h="152061">
                <a:tc gridSpan="8">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Action Steps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6050697"/>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Schedule quarterly meetings for teacher evaluation Calibrations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6614269"/>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Hold quarterly principal and assistant principal team walk-through  and evaluation talks.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76705713"/>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Review teacher evaluations and compare to student performance.</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29219360"/>
                  </a:ext>
                </a:extLst>
              </a:tr>
              <a:tr h="152061">
                <a:tc gridSpan="8">
                  <a:txBody>
                    <a:bodyPr/>
                    <a:lstStyle/>
                    <a:p>
                      <a:pPr marL="0" marR="0" algn="l">
                        <a:lnSpc>
                          <a:spcPct val="107000"/>
                        </a:lnSpc>
                        <a:spcBef>
                          <a:spcPts val="0"/>
                        </a:spcBef>
                        <a:spcAft>
                          <a:spcPts val="0"/>
                        </a:spcAft>
                      </a:pPr>
                      <a:endParaRPr lang="en-US" sz="1000" dirty="0">
                        <a:effectLst/>
                        <a:latin typeface="Calibri"/>
                        <a:ea typeface="Calibri" panose="020F0502020204030204" pitchFamily="34" charset="0"/>
                        <a:cs typeface="Calibri"/>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4349185"/>
                  </a:ext>
                </a:extLst>
              </a:tr>
            </a:tbl>
          </a:graphicData>
        </a:graphic>
      </p:graphicFrame>
    </p:spTree>
    <p:extLst>
      <p:ext uri="{BB962C8B-B14F-4D97-AF65-F5344CB8AC3E}">
        <p14:creationId xmlns:p14="http://schemas.microsoft.com/office/powerpoint/2010/main" val="14227612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7E788F4-7A6A-4C57-9759-39D8DDFAAAFA}"/>
              </a:ext>
            </a:extLst>
          </p:cNvPr>
          <p:cNvGraphicFramePr>
            <a:graphicFrameLocks noGrp="1"/>
          </p:cNvGraphicFramePr>
          <p:nvPr>
            <p:extLst>
              <p:ext uri="{D42A27DB-BD31-4B8C-83A1-F6EECF244321}">
                <p14:modId xmlns:p14="http://schemas.microsoft.com/office/powerpoint/2010/main" val="1739736928"/>
              </p:ext>
            </p:extLst>
          </p:nvPr>
        </p:nvGraphicFramePr>
        <p:xfrm>
          <a:off x="0" y="0"/>
          <a:ext cx="12191998" cy="4816707"/>
        </p:xfrm>
        <a:graphic>
          <a:graphicData uri="http://schemas.openxmlformats.org/drawingml/2006/table">
            <a:tbl>
              <a:tblPr firstRow="1" firstCol="1" bandRow="1"/>
              <a:tblGrid>
                <a:gridCol w="2003156">
                  <a:extLst>
                    <a:ext uri="{9D8B030D-6E8A-4147-A177-3AD203B41FA5}">
                      <a16:colId xmlns:a16="http://schemas.microsoft.com/office/drawing/2014/main" val="3738496126"/>
                    </a:ext>
                  </a:extLst>
                </a:gridCol>
                <a:gridCol w="1333550">
                  <a:extLst>
                    <a:ext uri="{9D8B030D-6E8A-4147-A177-3AD203B41FA5}">
                      <a16:colId xmlns:a16="http://schemas.microsoft.com/office/drawing/2014/main" val="985603696"/>
                    </a:ext>
                  </a:extLst>
                </a:gridCol>
                <a:gridCol w="1290690">
                  <a:extLst>
                    <a:ext uri="{9D8B030D-6E8A-4147-A177-3AD203B41FA5}">
                      <a16:colId xmlns:a16="http://schemas.microsoft.com/office/drawing/2014/main" val="3818182785"/>
                    </a:ext>
                  </a:extLst>
                </a:gridCol>
                <a:gridCol w="823259">
                  <a:extLst>
                    <a:ext uri="{9D8B030D-6E8A-4147-A177-3AD203B41FA5}">
                      <a16:colId xmlns:a16="http://schemas.microsoft.com/office/drawing/2014/main" val="3143608038"/>
                    </a:ext>
                  </a:extLst>
                </a:gridCol>
                <a:gridCol w="1654606">
                  <a:extLst>
                    <a:ext uri="{9D8B030D-6E8A-4147-A177-3AD203B41FA5}">
                      <a16:colId xmlns:a16="http://schemas.microsoft.com/office/drawing/2014/main" val="2897147695"/>
                    </a:ext>
                  </a:extLst>
                </a:gridCol>
                <a:gridCol w="2003156">
                  <a:extLst>
                    <a:ext uri="{9D8B030D-6E8A-4147-A177-3AD203B41FA5}">
                      <a16:colId xmlns:a16="http://schemas.microsoft.com/office/drawing/2014/main" val="3762315761"/>
                    </a:ext>
                  </a:extLst>
                </a:gridCol>
                <a:gridCol w="1509038">
                  <a:extLst>
                    <a:ext uri="{9D8B030D-6E8A-4147-A177-3AD203B41FA5}">
                      <a16:colId xmlns:a16="http://schemas.microsoft.com/office/drawing/2014/main" val="3682171682"/>
                    </a:ext>
                  </a:extLst>
                </a:gridCol>
                <a:gridCol w="1574543">
                  <a:extLst>
                    <a:ext uri="{9D8B030D-6E8A-4147-A177-3AD203B41FA5}">
                      <a16:colId xmlns:a16="http://schemas.microsoft.com/office/drawing/2014/main" val="3829143473"/>
                    </a:ext>
                  </a:extLst>
                </a:gridCol>
              </a:tblGrid>
              <a:tr h="15266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75158925"/>
                  </a:ext>
                </a:extLst>
              </a:tr>
              <a:tr h="15266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Campus leaders will use evaluation systems to increase staff quality, recruitment and retention by May 2021.</a:t>
                      </a:r>
                      <a:endParaRPr lang="en-US" sz="1000">
                        <a:effectLst/>
                        <a:latin typeface="Calibri"/>
                        <a:ea typeface="Calibri" panose="020F0502020204030204" pitchFamily="34" charset="0"/>
                        <a:cs typeface="Times New Roman"/>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82400787"/>
                  </a:ext>
                </a:extLst>
              </a:tr>
              <a:tr h="15266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dirty="0">
                          <a:solidFill>
                            <a:srgbClr val="000000"/>
                          </a:solidFill>
                          <a:effectLst/>
                          <a:latin typeface="Calibri"/>
                          <a:ea typeface="Times New Roman" panose="02020603050405020304" pitchFamily="18" charset="0"/>
                          <a:cs typeface="Times New Roman"/>
                        </a:rPr>
                        <a:t>Support the professional growth of campus teachers by monitoring, evaluating, and providing feedback using </a:t>
                      </a:r>
                      <a:r>
                        <a:rPr lang="en-US" sz="1000" dirty="0" err="1">
                          <a:solidFill>
                            <a:srgbClr val="000000"/>
                          </a:solidFill>
                          <a:effectLst/>
                          <a:latin typeface="Calibri"/>
                          <a:ea typeface="Times New Roman" panose="02020603050405020304" pitchFamily="18" charset="0"/>
                          <a:cs typeface="Times New Roman"/>
                        </a:rPr>
                        <a:t>McREL</a:t>
                      </a:r>
                      <a:r>
                        <a:rPr lang="en-US" sz="1000" dirty="0">
                          <a:solidFill>
                            <a:srgbClr val="000000"/>
                          </a:solidFill>
                          <a:effectLst/>
                          <a:latin typeface="Calibri"/>
                          <a:ea typeface="Times New Roman" panose="02020603050405020304" pitchFamily="18" charset="0"/>
                          <a:cs typeface="Times New Roman"/>
                        </a:rPr>
                        <a:t> evaluation system twice per year.</a:t>
                      </a:r>
                      <a:endParaRPr lang="en-US" sz="1000" dirty="0">
                        <a:effectLst/>
                        <a:latin typeface="Calibri"/>
                        <a:ea typeface="Calibri" panose="020F0502020204030204" pitchFamily="34" charset="0"/>
                        <a:cs typeface="Times New Roman"/>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72888573"/>
                  </a:ext>
                </a:extLst>
              </a:tr>
              <a:tr h="31242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497065518"/>
                  </a:ext>
                </a:extLst>
              </a:tr>
              <a:tr h="1087031">
                <a:tc>
                  <a:txBody>
                    <a:bodyPr/>
                    <a:lstStyle/>
                    <a:p>
                      <a:pPr marL="0" marR="0" algn="l">
                        <a:lnSpc>
                          <a:spcPct val="107000"/>
                        </a:lnSpc>
                        <a:spcBef>
                          <a:spcPts val="0"/>
                        </a:spcBef>
                        <a:spcAft>
                          <a:spcPts val="0"/>
                        </a:spcAft>
                      </a:pPr>
                      <a:r>
                        <a:rPr lang="en-US" sz="1000">
                          <a:solidFill>
                            <a:srgbClr val="000000"/>
                          </a:solidFill>
                          <a:effectLst/>
                          <a:latin typeface="Calibri"/>
                          <a:ea typeface="Calibri" panose="020F0502020204030204" pitchFamily="34" charset="0"/>
                          <a:cs typeface="Calibri"/>
                        </a:rPr>
                        <a:t>All campus administrators will use a high-quality evaluation system (</a:t>
                      </a:r>
                      <a:r>
                        <a:rPr lang="en-US" sz="1000" err="1">
                          <a:solidFill>
                            <a:srgbClr val="000000"/>
                          </a:solidFill>
                          <a:effectLst/>
                          <a:latin typeface="Calibri"/>
                          <a:ea typeface="Calibri" panose="020F0502020204030204" pitchFamily="34" charset="0"/>
                          <a:cs typeface="Calibri"/>
                        </a:rPr>
                        <a:t>McREL</a:t>
                      </a:r>
                      <a:r>
                        <a:rPr lang="en-US" sz="1000">
                          <a:solidFill>
                            <a:srgbClr val="000000"/>
                          </a:solidFill>
                          <a:effectLst/>
                          <a:latin typeface="Calibri"/>
                          <a:ea typeface="Calibri" panose="020F0502020204030204" pitchFamily="34" charset="0"/>
                          <a:cs typeface="Calibri"/>
                        </a:rPr>
                        <a:t>) to increase staff quality,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Campus principal, assistant principal,          CLL</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err="1">
                          <a:solidFill>
                            <a:srgbClr val="000000"/>
                          </a:solidFill>
                          <a:effectLst/>
                          <a:latin typeface="Calibri"/>
                          <a:ea typeface="Calibri" panose="020F0502020204030204" pitchFamily="34" charset="0"/>
                          <a:cs typeface="Calibri"/>
                        </a:rPr>
                        <a:t>McRel</a:t>
                      </a:r>
                      <a:r>
                        <a:rPr lang="en-US" sz="1000">
                          <a:solidFill>
                            <a:srgbClr val="000000"/>
                          </a:solidFill>
                          <a:effectLst/>
                          <a:latin typeface="Calibri"/>
                          <a:ea typeface="Calibri" panose="020F0502020204030204" pitchFamily="34" charset="0"/>
                          <a:cs typeface="Calibri"/>
                        </a:rPr>
                        <a:t> Evaluation Tool, Materials </a:t>
                      </a:r>
                      <a:endParaRPr lang="en-US" sz="1000">
                        <a:effectLst/>
                        <a:latin typeface="Calibri"/>
                        <a:ea typeface="Calibri" panose="020F0502020204030204" pitchFamily="34" charset="0"/>
                        <a:cs typeface="Times New Roman"/>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2020 - May 2021</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err="1">
                          <a:solidFill>
                            <a:srgbClr val="000000"/>
                          </a:solidFill>
                          <a:effectLst/>
                          <a:latin typeface="Calibri Light"/>
                          <a:ea typeface="Calibri" panose="020F0502020204030204" pitchFamily="34" charset="0"/>
                          <a:cs typeface="Times New Roman"/>
                        </a:rPr>
                        <a:t>McREL</a:t>
                      </a:r>
                      <a:r>
                        <a:rPr lang="en-US" sz="1000">
                          <a:solidFill>
                            <a:srgbClr val="000000"/>
                          </a:solidFill>
                          <a:effectLst/>
                          <a:latin typeface="Calibri Light"/>
                          <a:ea typeface="Calibri" panose="020F0502020204030204" pitchFamily="34" charset="0"/>
                          <a:cs typeface="Times New Roman"/>
                        </a:rPr>
                        <a:t> evaluations,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Coaching logs and schedules</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 student achievement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Higher teacher retention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Higher School report card based on TAPR</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err="1">
                          <a:solidFill>
                            <a:srgbClr val="000000"/>
                          </a:solidFill>
                          <a:effectLst/>
                          <a:latin typeface="Calibri Light"/>
                          <a:ea typeface="Calibri" panose="020F0502020204030204" pitchFamily="34" charset="0"/>
                          <a:cs typeface="Times New Roman"/>
                        </a:rPr>
                        <a:t>McREL</a:t>
                      </a:r>
                      <a:r>
                        <a:rPr lang="en-US" sz="1000">
                          <a:solidFill>
                            <a:srgbClr val="000000"/>
                          </a:solidFill>
                          <a:effectLst/>
                          <a:latin typeface="Calibri Light"/>
                          <a:ea typeface="Calibri" panose="020F0502020204030204" pitchFamily="34" charset="0"/>
                          <a:cs typeface="Times New Roman"/>
                        </a:rPr>
                        <a:t> Evaluations</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8467830"/>
                  </a:ext>
                </a:extLst>
              </a:tr>
              <a:tr h="15266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1136174"/>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1)Professional development for teachers and campus leadership is provided at the beginning of the school year and continue as needed.</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67304302"/>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Identify areas of need and provide professional development</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50052943"/>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Provide feedback and action plans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8366787"/>
                  </a:ext>
                </a:extLst>
              </a:tr>
              <a:tr h="31242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59785055"/>
                  </a:ext>
                </a:extLst>
              </a:tr>
              <a:tr h="1221934">
                <a:tc>
                  <a:txBody>
                    <a:bodyPr/>
                    <a:lstStyle/>
                    <a:p>
                      <a:pPr marL="0" marR="0" algn="l">
                        <a:lnSpc>
                          <a:spcPct val="107000"/>
                        </a:lnSpc>
                        <a:spcBef>
                          <a:spcPts val="0"/>
                        </a:spcBef>
                        <a:spcAft>
                          <a:spcPts val="0"/>
                        </a:spcAft>
                      </a:pPr>
                      <a:r>
                        <a:rPr lang="en-US" sz="1000" dirty="0">
                          <a:solidFill>
                            <a:srgbClr val="000000"/>
                          </a:solidFill>
                          <a:effectLst/>
                          <a:latin typeface="Calibri Light"/>
                          <a:ea typeface="Calibri" panose="020F0502020204030204" pitchFamily="34" charset="0"/>
                          <a:cs typeface="Times New Roman"/>
                        </a:rPr>
                        <a:t>Teachers will receive annual </a:t>
                      </a:r>
                      <a:r>
                        <a:rPr lang="en-US" sz="1000" dirty="0" err="1">
                          <a:solidFill>
                            <a:srgbClr val="000000"/>
                          </a:solidFill>
                          <a:effectLst/>
                          <a:latin typeface="Calibri Light"/>
                          <a:ea typeface="Calibri" panose="020F0502020204030204" pitchFamily="34" charset="0"/>
                          <a:cs typeface="Times New Roman"/>
                        </a:rPr>
                        <a:t>McREL</a:t>
                      </a:r>
                      <a:r>
                        <a:rPr lang="en-US" sz="1000" dirty="0">
                          <a:solidFill>
                            <a:srgbClr val="000000"/>
                          </a:solidFill>
                          <a:effectLst/>
                          <a:latin typeface="Calibri Light"/>
                          <a:ea typeface="Calibri" panose="020F0502020204030204" pitchFamily="34" charset="0"/>
                          <a:cs typeface="Times New Roman"/>
                        </a:rPr>
                        <a:t> review sessions</a:t>
                      </a:r>
                      <a:endParaRPr lang="en-US" sz="1000" dirty="0">
                        <a:effectLst/>
                        <a:latin typeface="Calibri"/>
                        <a:ea typeface="Calibri" panose="020F0502020204030204" pitchFamily="34" charset="0"/>
                        <a:cs typeface="Times New Roman" panose="02020603050405020304" pitchFamily="18" charset="0"/>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1000" dirty="0">
                          <a:effectLst/>
                          <a:latin typeface="Calibri Light"/>
                          <a:ea typeface="Calibri" panose="020F0502020204030204" pitchFamily="34" charset="0"/>
                          <a:cs typeface="Times New Roman"/>
                        </a:rPr>
                        <a:t>−</a:t>
                      </a:r>
                      <a:r>
                        <a:rPr lang="en-US" sz="1000" dirty="0" err="1">
                          <a:effectLst/>
                          <a:latin typeface="Calibri Light"/>
                          <a:ea typeface="Calibri" panose="020F0502020204030204" pitchFamily="34" charset="0"/>
                          <a:cs typeface="Times New Roman"/>
                        </a:rPr>
                        <a:t>TxCEE</a:t>
                      </a:r>
                      <a:r>
                        <a:rPr lang="en-US" sz="1000" dirty="0">
                          <a:effectLst/>
                          <a:latin typeface="Calibri Light"/>
                          <a:ea typeface="Calibri" panose="020F0502020204030204" pitchFamily="34" charset="0"/>
                          <a:cs typeface="Times New Roman"/>
                        </a:rPr>
                        <a:t>, </a:t>
                      </a:r>
                    </a:p>
                    <a:p>
                      <a:pPr marL="0" marR="0" lvl="0" algn="l">
                        <a:lnSpc>
                          <a:spcPct val="107000"/>
                        </a:lnSpc>
                        <a:spcBef>
                          <a:spcPts val="0"/>
                        </a:spcBef>
                        <a:spcAft>
                          <a:spcPts val="0"/>
                        </a:spcAft>
                        <a:buNone/>
                      </a:pPr>
                      <a:r>
                        <a:rPr lang="en-US" sz="1000" dirty="0">
                          <a:effectLst/>
                          <a:latin typeface="Calibri Light"/>
                          <a:cs typeface="Times New Roman"/>
                        </a:rPr>
                        <a:t>Principal </a:t>
                      </a:r>
                    </a:p>
                    <a:p>
                      <a:pPr marL="0" marR="0" lvl="0" algn="l">
                        <a:lnSpc>
                          <a:spcPct val="107000"/>
                        </a:lnSpc>
                        <a:spcBef>
                          <a:spcPts val="0"/>
                        </a:spcBef>
                        <a:spcAft>
                          <a:spcPts val="0"/>
                        </a:spcAft>
                        <a:buNone/>
                      </a:pPr>
                      <a:r>
                        <a:rPr lang="en-US" sz="1000" dirty="0">
                          <a:effectLst/>
                          <a:latin typeface="Calibri Light"/>
                          <a:cs typeface="Times New Roman"/>
                        </a:rPr>
                        <a:t>Assistant Principal</a:t>
                      </a:r>
                    </a:p>
                    <a:p>
                      <a:pPr marL="0" marR="0" lvl="0" algn="l">
                        <a:lnSpc>
                          <a:spcPct val="107000"/>
                        </a:lnSpc>
                        <a:spcBef>
                          <a:spcPts val="0"/>
                        </a:spcBef>
                        <a:spcAft>
                          <a:spcPts val="0"/>
                        </a:spcAft>
                        <a:buNone/>
                      </a:pPr>
                      <a:r>
                        <a:rPr lang="en-US" sz="1000" dirty="0">
                          <a:effectLst/>
                          <a:latin typeface="Calibri Light"/>
                          <a:cs typeface="Times New Roman"/>
                        </a:rPr>
                        <a:t>CLL</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err="1">
                          <a:effectLst/>
                          <a:latin typeface="Calibri Light"/>
                          <a:ea typeface="Calibri" panose="020F0502020204030204" pitchFamily="34" charset="0"/>
                          <a:cs typeface="Times New Roman"/>
                        </a:rPr>
                        <a:t>McRel</a:t>
                      </a:r>
                      <a:r>
                        <a:rPr lang="en-US" sz="1000">
                          <a:effectLst/>
                          <a:latin typeface="Calibri Light"/>
                          <a:ea typeface="Calibri" panose="020F0502020204030204" pitchFamily="34" charset="0"/>
                          <a:cs typeface="Times New Roman"/>
                        </a:rPr>
                        <a:t> Evaluation Tool , Materials</a:t>
                      </a:r>
                    </a:p>
                    <a:p>
                      <a:pPr marL="0" marR="0" lvl="0" algn="l">
                        <a:lnSpc>
                          <a:spcPct val="107000"/>
                        </a:lnSpc>
                        <a:spcBef>
                          <a:spcPts val="0"/>
                        </a:spcBef>
                        <a:spcAft>
                          <a:spcPts val="0"/>
                        </a:spcAft>
                        <a:buNone/>
                      </a:pPr>
                      <a:r>
                        <a:rPr lang="en-US" sz="1000" err="1">
                          <a:effectLst/>
                          <a:latin typeface="Calibri Light"/>
                          <a:cs typeface="Times New Roman"/>
                        </a:rPr>
                        <a:t>McRel</a:t>
                      </a:r>
                      <a:r>
                        <a:rPr lang="en-US" sz="1000">
                          <a:effectLst/>
                          <a:latin typeface="Calibri Light"/>
                          <a:cs typeface="Times New Roman"/>
                        </a:rPr>
                        <a:t> Guide</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Calibri Light"/>
                          <a:ea typeface="Calibri" panose="020F0502020204030204" pitchFamily="34" charset="0"/>
                          <a:cs typeface="Times New Roman"/>
                        </a:rPr>
                        <a:t>August 2020 - May 2021</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Calibri Light"/>
                          <a:ea typeface="Calibri" panose="020F0502020204030204" pitchFamily="34" charset="0"/>
                          <a:cs typeface="Times New Roman"/>
                        </a:rPr>
                        <a:t>"</a:t>
                      </a:r>
                      <a:r>
                        <a:rPr lang="en-US" sz="1000" err="1">
                          <a:effectLst/>
                          <a:latin typeface="Calibri Light"/>
                          <a:ea typeface="Calibri" panose="020F0502020204030204" pitchFamily="34" charset="0"/>
                          <a:cs typeface="Times New Roman"/>
                        </a:rPr>
                        <a:t>McREL</a:t>
                      </a:r>
                      <a:r>
                        <a:rPr lang="en-US" sz="1000">
                          <a:effectLst/>
                          <a:latin typeface="Calibri Light"/>
                          <a:ea typeface="Calibri" panose="020F0502020204030204" pitchFamily="34" charset="0"/>
                          <a:cs typeface="Times New Roman"/>
                        </a:rPr>
                        <a:t> evaluations                            ERO Numbers</a:t>
                      </a:r>
                      <a:endParaRPr lang="en-US"/>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dirty="0">
                          <a:effectLst/>
                          <a:latin typeface="Calibri Light"/>
                          <a:ea typeface="Calibri" panose="020F0502020204030204" pitchFamily="34" charset="0"/>
                          <a:cs typeface="Times New Roman"/>
                        </a:rPr>
                        <a:t>Submit quality PD goals</a:t>
                      </a:r>
                    </a:p>
                    <a:p>
                      <a:pPr marL="0" marR="0" algn="l">
                        <a:lnSpc>
                          <a:spcPct val="107000"/>
                        </a:lnSpc>
                        <a:spcBef>
                          <a:spcPts val="0"/>
                        </a:spcBef>
                        <a:spcAft>
                          <a:spcPts val="1200"/>
                        </a:spcAft>
                      </a:pPr>
                      <a:r>
                        <a:rPr lang="en-US" sz="1000" dirty="0">
                          <a:effectLst/>
                          <a:latin typeface="Calibri Light"/>
                          <a:ea typeface="Calibri" panose="020F0502020204030204" pitchFamily="34" charset="0"/>
                          <a:cs typeface="Times New Roman"/>
                        </a:rPr>
                        <a:t>Growth in Standards</a:t>
                      </a:r>
                    </a:p>
                    <a:p>
                      <a:pPr marL="0" marR="0" algn="l">
                        <a:lnSpc>
                          <a:spcPct val="107000"/>
                        </a:lnSpc>
                        <a:spcBef>
                          <a:spcPts val="0"/>
                        </a:spcBef>
                        <a:spcAft>
                          <a:spcPts val="1200"/>
                        </a:spcAft>
                      </a:pPr>
                      <a:r>
                        <a:rPr lang="en-US" sz="1000" dirty="0">
                          <a:effectLst/>
                          <a:latin typeface="Calibri Light"/>
                          <a:ea typeface="Calibri" panose="020F0502020204030204" pitchFamily="34" charset="0"/>
                          <a:cs typeface="Times New Roman"/>
                        </a:rPr>
                        <a:t>Walkthroughs </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effectLst/>
                          <a:latin typeface="Calibri Light"/>
                          <a:ea typeface="Calibri" panose="020F0502020204030204" pitchFamily="34" charset="0"/>
                          <a:cs typeface="Times New Roman"/>
                        </a:rPr>
                        <a:t>−</a:t>
                      </a:r>
                      <a:r>
                        <a:rPr lang="en-US" sz="1000" dirty="0" err="1">
                          <a:effectLst/>
                          <a:latin typeface="Calibri Light"/>
                          <a:ea typeface="Calibri" panose="020F0502020204030204" pitchFamily="34" charset="0"/>
                          <a:cs typeface="Times New Roman"/>
                        </a:rPr>
                        <a:t>TxCEE</a:t>
                      </a:r>
                      <a:r>
                        <a:rPr lang="en-US" sz="1000" dirty="0">
                          <a:effectLst/>
                          <a:latin typeface="Calibri Light"/>
                          <a:ea typeface="Calibri" panose="020F0502020204030204" pitchFamily="34" charset="0"/>
                          <a:cs typeface="Times New Roman"/>
                        </a:rPr>
                        <a:t>, </a:t>
                      </a:r>
                      <a:endParaRPr lang="en-US" dirty="0"/>
                    </a:p>
                    <a:p>
                      <a:pPr marL="0" marR="0" lvl="0" algn="l">
                        <a:lnSpc>
                          <a:spcPct val="107000"/>
                        </a:lnSpc>
                        <a:spcBef>
                          <a:spcPts val="0"/>
                        </a:spcBef>
                        <a:spcAft>
                          <a:spcPts val="0"/>
                        </a:spcAft>
                        <a:buNone/>
                      </a:pPr>
                      <a:r>
                        <a:rPr lang="en-US" sz="1000" dirty="0">
                          <a:effectLst/>
                          <a:latin typeface="Calibri Light"/>
                          <a:ea typeface="Calibri" panose="020F0502020204030204" pitchFamily="34" charset="0"/>
                          <a:cs typeface="Times New Roman"/>
                        </a:rPr>
                        <a:t>-HR Dept. </a:t>
                      </a:r>
                    </a:p>
                    <a:p>
                      <a:pPr marL="0" marR="0" lvl="0" algn="l">
                        <a:lnSpc>
                          <a:spcPct val="107000"/>
                        </a:lnSpc>
                        <a:spcBef>
                          <a:spcPts val="0"/>
                        </a:spcBef>
                        <a:spcAft>
                          <a:spcPts val="0"/>
                        </a:spcAft>
                        <a:buNone/>
                      </a:pPr>
                      <a:r>
                        <a:rPr lang="en-US" sz="1000" dirty="0">
                          <a:effectLst/>
                          <a:latin typeface="Calibri Light"/>
                          <a:cs typeface="Times New Roman"/>
                        </a:rPr>
                        <a:t>-</a:t>
                      </a:r>
                      <a:r>
                        <a:rPr lang="en-US" sz="1000" dirty="0" err="1">
                          <a:effectLst/>
                          <a:latin typeface="Calibri Light"/>
                          <a:cs typeface="Times New Roman"/>
                        </a:rPr>
                        <a:t>Prncipal</a:t>
                      </a:r>
                      <a:endParaRPr lang="en-US" sz="1000" dirty="0">
                        <a:effectLst/>
                        <a:latin typeface="Calibri Light"/>
                        <a:cs typeface="Times New Roman"/>
                      </a:endParaRPr>
                    </a:p>
                    <a:p>
                      <a:pPr marL="0" marR="0" lvl="0" algn="l">
                        <a:lnSpc>
                          <a:spcPct val="107000"/>
                        </a:lnSpc>
                        <a:spcBef>
                          <a:spcPts val="0"/>
                        </a:spcBef>
                        <a:spcAft>
                          <a:spcPts val="0"/>
                        </a:spcAft>
                        <a:buNone/>
                      </a:pPr>
                      <a:r>
                        <a:rPr lang="en-US" sz="1000" dirty="0">
                          <a:effectLst/>
                          <a:latin typeface="Calibri Light"/>
                          <a:cs typeface="Times New Roman"/>
                        </a:rPr>
                        <a:t>-Assistant Principal</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err="1">
                          <a:effectLst/>
                          <a:latin typeface="Calibri Light"/>
                          <a:ea typeface="Calibri" panose="020F0502020204030204" pitchFamily="34" charset="0"/>
                          <a:cs typeface="Times New Roman"/>
                        </a:rPr>
                        <a:t>McRel</a:t>
                      </a:r>
                      <a:r>
                        <a:rPr lang="en-US" sz="1000">
                          <a:effectLst/>
                          <a:latin typeface="Calibri Light"/>
                          <a:ea typeface="Calibri" panose="020F0502020204030204" pitchFamily="34" charset="0"/>
                          <a:cs typeface="Times New Roman"/>
                        </a:rPr>
                        <a:t> Evaluation Tool , Materials</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8865572"/>
                  </a:ext>
                </a:extLst>
              </a:tr>
              <a:tr h="15266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3247636"/>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Create opportunities for collaborative instructional review, i.e. Instructional Rounds.</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7470162"/>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Monitor and evaluate data gather during instructional rounds.</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27139616"/>
                  </a:ext>
                </a:extLst>
              </a:tr>
              <a:tr h="152664">
                <a:tc gridSpan="8">
                  <a:txBody>
                    <a:bodyPr/>
                    <a:lstStyle/>
                    <a:p>
                      <a:pPr marL="0" marR="0" algn="l">
                        <a:lnSpc>
                          <a:spcPct val="107000"/>
                        </a:lnSpc>
                        <a:spcBef>
                          <a:spcPts val="0"/>
                        </a:spcBef>
                        <a:spcAft>
                          <a:spcPts val="0"/>
                        </a:spcAft>
                      </a:pPr>
                      <a:r>
                        <a:rPr lang="en-US" sz="1000" dirty="0">
                          <a:solidFill>
                            <a:srgbClr val="000000"/>
                          </a:solidFill>
                          <a:effectLst/>
                          <a:latin typeface="Calibri Light"/>
                          <a:ea typeface="Calibri" panose="020F0502020204030204" pitchFamily="34" charset="0"/>
                          <a:cs typeface="Times New Roman"/>
                        </a:rPr>
                        <a:t>3)  Provide support in areas of need.</a:t>
                      </a:r>
                      <a:endParaRPr lang="en-US" sz="1000" dirty="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31344204"/>
                  </a:ext>
                </a:extLst>
              </a:tr>
              <a:tr h="99981">
                <a:tc gridSpan="8">
                  <a:txBody>
                    <a:bodyPr/>
                    <a:lstStyle/>
                    <a:p>
                      <a:pPr marL="0" marR="0" algn="l">
                        <a:lnSpc>
                          <a:spcPct val="107000"/>
                        </a:lnSpc>
                        <a:spcBef>
                          <a:spcPts val="0"/>
                        </a:spcBef>
                        <a:spcAft>
                          <a:spcPts val="0"/>
                        </a:spcAft>
                      </a:pPr>
                      <a:r>
                        <a:rPr lang="en-US" sz="1000" dirty="0">
                          <a:effectLst/>
                          <a:latin typeface="Calibri"/>
                          <a:ea typeface="Calibri" panose="020F0502020204030204" pitchFamily="34" charset="0"/>
                          <a:cs typeface="Calibri"/>
                        </a:rPr>
                        <a:t>4) Additional support for new teachers and 2</a:t>
                      </a:r>
                      <a:r>
                        <a:rPr lang="en-US" sz="1000" baseline="30000" dirty="0">
                          <a:effectLst/>
                          <a:latin typeface="Calibri"/>
                          <a:ea typeface="Calibri" panose="020F0502020204030204" pitchFamily="34" charset="0"/>
                          <a:cs typeface="Calibri"/>
                        </a:rPr>
                        <a:t>nd</a:t>
                      </a:r>
                      <a:r>
                        <a:rPr lang="en-US" sz="1000" dirty="0">
                          <a:effectLst/>
                          <a:latin typeface="Calibri"/>
                          <a:ea typeface="Calibri" panose="020F0502020204030204" pitchFamily="34" charset="0"/>
                          <a:cs typeface="Calibri"/>
                        </a:rPr>
                        <a:t> year teachers. (walkthroughs,  CLL conferences, Modeling of lessons) </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57440590"/>
                  </a:ext>
                </a:extLst>
              </a:tr>
            </a:tbl>
          </a:graphicData>
        </a:graphic>
      </p:graphicFrame>
    </p:spTree>
    <p:extLst>
      <p:ext uri="{BB962C8B-B14F-4D97-AF65-F5344CB8AC3E}">
        <p14:creationId xmlns:p14="http://schemas.microsoft.com/office/powerpoint/2010/main" val="16090220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D0F85A5-3099-47E7-9D57-9E814CBD2560}"/>
              </a:ext>
            </a:extLst>
          </p:cNvPr>
          <p:cNvGraphicFramePr>
            <a:graphicFrameLocks noGrp="1"/>
          </p:cNvGraphicFramePr>
          <p:nvPr>
            <p:extLst>
              <p:ext uri="{D42A27DB-BD31-4B8C-83A1-F6EECF244321}">
                <p14:modId xmlns:p14="http://schemas.microsoft.com/office/powerpoint/2010/main" val="984156359"/>
              </p:ext>
            </p:extLst>
          </p:nvPr>
        </p:nvGraphicFramePr>
        <p:xfrm>
          <a:off x="0" y="1"/>
          <a:ext cx="12192000" cy="5002968"/>
        </p:xfrm>
        <a:graphic>
          <a:graphicData uri="http://schemas.openxmlformats.org/drawingml/2006/table">
            <a:tbl>
              <a:tblPr firstRow="1" firstCol="1" bandRow="1"/>
              <a:tblGrid>
                <a:gridCol w="1790467">
                  <a:extLst>
                    <a:ext uri="{9D8B030D-6E8A-4147-A177-3AD203B41FA5}">
                      <a16:colId xmlns:a16="http://schemas.microsoft.com/office/drawing/2014/main" val="541149347"/>
                    </a:ext>
                  </a:extLst>
                </a:gridCol>
                <a:gridCol w="1458090">
                  <a:extLst>
                    <a:ext uri="{9D8B030D-6E8A-4147-A177-3AD203B41FA5}">
                      <a16:colId xmlns:a16="http://schemas.microsoft.com/office/drawing/2014/main" val="3081593231"/>
                    </a:ext>
                  </a:extLst>
                </a:gridCol>
                <a:gridCol w="1414420">
                  <a:extLst>
                    <a:ext uri="{9D8B030D-6E8A-4147-A177-3AD203B41FA5}">
                      <a16:colId xmlns:a16="http://schemas.microsoft.com/office/drawing/2014/main" val="738369438"/>
                    </a:ext>
                  </a:extLst>
                </a:gridCol>
                <a:gridCol w="870973">
                  <a:extLst>
                    <a:ext uri="{9D8B030D-6E8A-4147-A177-3AD203B41FA5}">
                      <a16:colId xmlns:a16="http://schemas.microsoft.com/office/drawing/2014/main" val="1196665645"/>
                    </a:ext>
                  </a:extLst>
                </a:gridCol>
                <a:gridCol w="1844650">
                  <a:extLst>
                    <a:ext uri="{9D8B030D-6E8A-4147-A177-3AD203B41FA5}">
                      <a16:colId xmlns:a16="http://schemas.microsoft.com/office/drawing/2014/main" val="3378932579"/>
                    </a:ext>
                  </a:extLst>
                </a:gridCol>
                <a:gridCol w="1546240">
                  <a:extLst>
                    <a:ext uri="{9D8B030D-6E8A-4147-A177-3AD203B41FA5}">
                      <a16:colId xmlns:a16="http://schemas.microsoft.com/office/drawing/2014/main" val="1339526724"/>
                    </a:ext>
                  </a:extLst>
                </a:gridCol>
                <a:gridCol w="1475884">
                  <a:extLst>
                    <a:ext uri="{9D8B030D-6E8A-4147-A177-3AD203B41FA5}">
                      <a16:colId xmlns:a16="http://schemas.microsoft.com/office/drawing/2014/main" val="4161493475"/>
                    </a:ext>
                  </a:extLst>
                </a:gridCol>
                <a:gridCol w="1791276">
                  <a:extLst>
                    <a:ext uri="{9D8B030D-6E8A-4147-A177-3AD203B41FA5}">
                      <a16:colId xmlns:a16="http://schemas.microsoft.com/office/drawing/2014/main" val="1251735109"/>
                    </a:ext>
                  </a:extLst>
                </a:gridCol>
              </a:tblGrid>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8962786"/>
                  </a:ext>
                </a:extLst>
              </a:tr>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Campus leaders will use evaluation systems to increase staff quality, recruitment and retention by May 2021.</a:t>
                      </a:r>
                      <a:endParaRPr lang="en-US" sz="1000">
                        <a:effectLst/>
                        <a:latin typeface="Calibri"/>
                        <a:ea typeface="Calibri" panose="020F0502020204030204" pitchFamily="34" charset="0"/>
                        <a:cs typeface="Times New Roman"/>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6618794"/>
                  </a:ext>
                </a:extLst>
              </a:tr>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3: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Complete Spirit of PSJA Evaluations twice a year of all staff not evaluated by a </a:t>
                      </a:r>
                      <a:r>
                        <a:rPr lang="en-US" sz="1000" err="1">
                          <a:solidFill>
                            <a:srgbClr val="000000"/>
                          </a:solidFill>
                          <a:effectLst/>
                          <a:latin typeface="Calibri"/>
                          <a:ea typeface="Times New Roman" panose="02020603050405020304" pitchFamily="18" charset="0"/>
                          <a:cs typeface="Times New Roman"/>
                        </a:rPr>
                        <a:t>McREL</a:t>
                      </a:r>
                      <a:r>
                        <a:rPr lang="en-US" sz="1000">
                          <a:solidFill>
                            <a:srgbClr val="000000"/>
                          </a:solidFill>
                          <a:effectLst/>
                          <a:latin typeface="Calibri"/>
                          <a:ea typeface="Times New Roman" panose="02020603050405020304" pitchFamily="18" charset="0"/>
                          <a:cs typeface="Times New Roman"/>
                        </a:rPr>
                        <a:t> evaluation tool. ​</a:t>
                      </a:r>
                      <a:endParaRPr lang="en-US" sz="1000">
                        <a:effectLst/>
                        <a:latin typeface="Calibri"/>
                        <a:ea typeface="Calibri" panose="020F0502020204030204" pitchFamily="34" charset="0"/>
                        <a:cs typeface="Times New Roman"/>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39521546"/>
                  </a:ext>
                </a:extLst>
              </a:tr>
              <a:tr h="31827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28868681"/>
                  </a:ext>
                </a:extLst>
              </a:tr>
              <a:tr h="1346173">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training for staff on the Spirit of PSJA Evaluation Tool.</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Campus principal, assistant principal, CLL</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Spirit of PSJA training materials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Fall, Spring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Use of the Evaluation tool, two evaluations entered per staff member</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Improved customer service, increased efficiency and happier employees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Spirit of PSJA Evaluation tool</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T1 #3, #5</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5364961"/>
                  </a:ext>
                </a:extLst>
              </a:tr>
              <a:tr h="151749">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29016076"/>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Schedule the fall training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2260209"/>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Monitor and review professional development goals to create training based on needs and goals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299469"/>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Schedule Spirit of PSJA Categories and behaviors trainings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72869742"/>
                  </a:ext>
                </a:extLst>
              </a:tr>
              <a:tr h="311952">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30353292"/>
                  </a:ext>
                </a:extLst>
              </a:tr>
              <a:tr h="1312449">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Staff will create clear professional development goals and expectations.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Employees being evaluated, supervisor</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Spirit of PSJA Evaluation</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Fall, Spring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Evaluations entered into the system</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Improved customer service, increased efficiency and happier employees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Goals entered into evaluation system</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T1 #3#5</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477430"/>
                  </a:ext>
                </a:extLst>
              </a:tr>
              <a:tr h="151749">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1137027"/>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Train staff on evaluation tool</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6807303"/>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Give staff timeline to complete the self-evaluation and goal setting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6242943"/>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Offer growth opportunities to staff</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1193544"/>
                  </a:ext>
                </a:extLst>
              </a:tr>
            </a:tbl>
          </a:graphicData>
        </a:graphic>
      </p:graphicFrame>
    </p:spTree>
    <p:extLst>
      <p:ext uri="{BB962C8B-B14F-4D97-AF65-F5344CB8AC3E}">
        <p14:creationId xmlns:p14="http://schemas.microsoft.com/office/powerpoint/2010/main" val="33898421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F5EBE28-7CB6-4347-9880-AE36923A0341}"/>
              </a:ext>
            </a:extLst>
          </p:cNvPr>
          <p:cNvGraphicFramePr>
            <a:graphicFrameLocks noGrp="1"/>
          </p:cNvGraphicFramePr>
          <p:nvPr>
            <p:extLst>
              <p:ext uri="{D42A27DB-BD31-4B8C-83A1-F6EECF244321}">
                <p14:modId xmlns:p14="http://schemas.microsoft.com/office/powerpoint/2010/main" val="640825182"/>
              </p:ext>
            </p:extLst>
          </p:nvPr>
        </p:nvGraphicFramePr>
        <p:xfrm>
          <a:off x="0" y="1"/>
          <a:ext cx="12191999" cy="4589703"/>
        </p:xfrm>
        <a:graphic>
          <a:graphicData uri="http://schemas.openxmlformats.org/drawingml/2006/table">
            <a:tbl>
              <a:tblPr firstRow="1" firstCol="1" bandRow="1"/>
              <a:tblGrid>
                <a:gridCol w="1790469">
                  <a:extLst>
                    <a:ext uri="{9D8B030D-6E8A-4147-A177-3AD203B41FA5}">
                      <a16:colId xmlns:a16="http://schemas.microsoft.com/office/drawing/2014/main" val="847278924"/>
                    </a:ext>
                  </a:extLst>
                </a:gridCol>
                <a:gridCol w="1458090">
                  <a:extLst>
                    <a:ext uri="{9D8B030D-6E8A-4147-A177-3AD203B41FA5}">
                      <a16:colId xmlns:a16="http://schemas.microsoft.com/office/drawing/2014/main" val="3822337175"/>
                    </a:ext>
                  </a:extLst>
                </a:gridCol>
                <a:gridCol w="1414421">
                  <a:extLst>
                    <a:ext uri="{9D8B030D-6E8A-4147-A177-3AD203B41FA5}">
                      <a16:colId xmlns:a16="http://schemas.microsoft.com/office/drawing/2014/main" val="1214750159"/>
                    </a:ext>
                  </a:extLst>
                </a:gridCol>
                <a:gridCol w="870973">
                  <a:extLst>
                    <a:ext uri="{9D8B030D-6E8A-4147-A177-3AD203B41FA5}">
                      <a16:colId xmlns:a16="http://schemas.microsoft.com/office/drawing/2014/main" val="1731356672"/>
                    </a:ext>
                  </a:extLst>
                </a:gridCol>
                <a:gridCol w="1844649">
                  <a:extLst>
                    <a:ext uri="{9D8B030D-6E8A-4147-A177-3AD203B41FA5}">
                      <a16:colId xmlns:a16="http://schemas.microsoft.com/office/drawing/2014/main" val="4294965359"/>
                    </a:ext>
                  </a:extLst>
                </a:gridCol>
                <a:gridCol w="1546238">
                  <a:extLst>
                    <a:ext uri="{9D8B030D-6E8A-4147-A177-3AD203B41FA5}">
                      <a16:colId xmlns:a16="http://schemas.microsoft.com/office/drawing/2014/main" val="2197820653"/>
                    </a:ext>
                  </a:extLst>
                </a:gridCol>
                <a:gridCol w="1475883">
                  <a:extLst>
                    <a:ext uri="{9D8B030D-6E8A-4147-A177-3AD203B41FA5}">
                      <a16:colId xmlns:a16="http://schemas.microsoft.com/office/drawing/2014/main" val="3711637071"/>
                    </a:ext>
                  </a:extLst>
                </a:gridCol>
                <a:gridCol w="1791276">
                  <a:extLst>
                    <a:ext uri="{9D8B030D-6E8A-4147-A177-3AD203B41FA5}">
                      <a16:colId xmlns:a16="http://schemas.microsoft.com/office/drawing/2014/main" val="3341658640"/>
                    </a:ext>
                  </a:extLst>
                </a:gridCol>
              </a:tblGrid>
              <a:tr h="154572">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8992892"/>
                  </a:ext>
                </a:extLst>
              </a:tr>
              <a:tr h="154572">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3: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teachers will be certified for teaching assignment by May 2021.</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0919986"/>
                  </a:ext>
                </a:extLst>
              </a:tr>
              <a:tr h="154572">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Elementary Bilingual teachers will be certified by May 2021.</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5777404"/>
                  </a:ext>
                </a:extLst>
              </a:tr>
              <a:tr h="29049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51925409"/>
                  </a:ext>
                </a:extLst>
              </a:tr>
              <a:tr h="1147302">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New teachers sign a Need to complete certification letter when signing contract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Human Resources, Dual Lang. Dept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Letter</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During Onboarding</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Letter on file</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All bilingual teachers certified</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Complete Fed/State requirement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#3 and #5</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1981571"/>
                  </a:ext>
                </a:extLst>
              </a:tr>
              <a:tr h="154572">
                <a:tc gridSpan="8">
                  <a:txBody>
                    <a:bodyPr/>
                    <a:lstStyle/>
                    <a:p>
                      <a:pPr marL="0" marR="0" algn="ctr">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629552"/>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Advertise the vacancy requesting the bilingual certification</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022939"/>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Monitor testing opportunities for success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562591"/>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Staff that complete testing may be considered for continued employment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2471773"/>
                  </a:ext>
                </a:extLst>
              </a:tr>
              <a:tr h="29049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25850306"/>
                  </a:ext>
                </a:extLst>
              </a:tr>
              <a:tr h="1147302">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professional development opportunities to improve bilingual lesson delivery and instruction.</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Talent Development, Dual Lang. Dept., Professional Development Dept. NTS Dept.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funding, materials for PD delivery, PD preparation time</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Fall, Spring</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Meeting the bilingual students' academic needs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Improved scores for the bilingual students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STAAR</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#3 and #5</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9385970"/>
                  </a:ext>
                </a:extLst>
              </a:tr>
              <a:tr h="154572">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16489456"/>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Review student performance data to determine areas needing support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4513027"/>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Develop trainings and schedule the PD for teachers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5544169"/>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Monitor and adjust as needed to support the teachers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85972512"/>
                  </a:ext>
                </a:extLst>
              </a:tr>
            </a:tbl>
          </a:graphicData>
        </a:graphic>
      </p:graphicFrame>
    </p:spTree>
    <p:extLst>
      <p:ext uri="{BB962C8B-B14F-4D97-AF65-F5344CB8AC3E}">
        <p14:creationId xmlns:p14="http://schemas.microsoft.com/office/powerpoint/2010/main" val="630056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C4C69F489CA5C40A003CBCDAA157159" ma:contentTypeVersion="12" ma:contentTypeDescription="Create a new document." ma:contentTypeScope="" ma:versionID="ebd8e69ed41e3f71fe8296e1b29694b2">
  <xsd:schema xmlns:xsd="http://www.w3.org/2001/XMLSchema" xmlns:xs="http://www.w3.org/2001/XMLSchema" xmlns:p="http://schemas.microsoft.com/office/2006/metadata/properties" xmlns:ns3="ad498295-6e70-45a3-a861-0fca145313b5" xmlns:ns4="6328618e-5118-4197-9b7b-e21ca2aba6d0" targetNamespace="http://schemas.microsoft.com/office/2006/metadata/properties" ma:root="true" ma:fieldsID="329b217766f61884210945cbb09b5b67" ns3:_="" ns4:_="">
    <xsd:import namespace="ad498295-6e70-45a3-a861-0fca145313b5"/>
    <xsd:import namespace="6328618e-5118-4197-9b7b-e21ca2aba6d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AutoKeyPoints" minOccurs="0"/>
                <xsd:element ref="ns4:MediaServiceKeyPoint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498295-6e70-45a3-a861-0fca145313b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28618e-5118-4197-9b7b-e21ca2aba6d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D6EAFDA-450A-4FF2-A0B0-24AEEBCD02D3}">
  <ds:schemaRefs>
    <ds:schemaRef ds:uri="http://schemas.microsoft.com/sharepoint/v3/contenttype/forms"/>
  </ds:schemaRefs>
</ds:datastoreItem>
</file>

<file path=customXml/itemProps2.xml><?xml version="1.0" encoding="utf-8"?>
<ds:datastoreItem xmlns:ds="http://schemas.openxmlformats.org/officeDocument/2006/customXml" ds:itemID="{285F7590-25DB-4270-A917-2BC1B5C6C7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498295-6e70-45a3-a861-0fca145313b5"/>
    <ds:schemaRef ds:uri="6328618e-5118-4197-9b7b-e21ca2aba6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12D0041-7C49-4327-9748-BCF2CD0AC346}">
  <ds:schemaRefs>
    <ds:schemaRef ds:uri="http://purl.org/dc/elements/1.1/"/>
    <ds:schemaRef ds:uri="6328618e-5118-4197-9b7b-e21ca2aba6d0"/>
    <ds:schemaRef ds:uri="http://schemas.microsoft.com/office/2006/documentManagement/types"/>
    <ds:schemaRef ds:uri="http://purl.org/dc/dcmitype/"/>
    <ds:schemaRef ds:uri="http://purl.org/dc/terms/"/>
    <ds:schemaRef ds:uri="ad498295-6e70-45a3-a861-0fca145313b5"/>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5900</TotalTime>
  <Words>28150</Words>
  <Application>Microsoft Office PowerPoint</Application>
  <PresentationFormat>Widescreen</PresentationFormat>
  <Paragraphs>5261</Paragraphs>
  <Slides>73</Slides>
  <Notes>1</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Office Theme</vt:lpstr>
      <vt:lpstr>PowerPoint Presentation</vt:lpstr>
      <vt:lpstr>PowerPoint Presentation</vt:lpstr>
      <vt:lpstr>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Comprehensive Needs Assessment:  Goal 1-4 Summary  of Findings</vt:lpstr>
      <vt:lpstr>Summary  of Findings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PSJA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Leticia Pena</dc:creator>
  <cp:lastModifiedBy>Catarina Espinoza</cp:lastModifiedBy>
  <cp:revision>697</cp:revision>
  <cp:lastPrinted>2020-10-14T20:32:09Z</cp:lastPrinted>
  <dcterms:created xsi:type="dcterms:W3CDTF">2014-10-27T16:52:28Z</dcterms:created>
  <dcterms:modified xsi:type="dcterms:W3CDTF">2020-12-03T15:21:49Z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0x010100DC4C69F489CA5C40A003CBCDAA157159</vt:lpwstr>
  </property>
</Properties>
</file>