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79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9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6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8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5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3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27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92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7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31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2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FC21C-C197-4A95-AC9C-B17D0AE000E8}" type="datetimeFigureOut">
              <a:rPr lang="en-US" smtClean="0"/>
              <a:t>3/27/2017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E6810-EFAB-498A-8EC7-D432BB3AA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8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533802"/>
              </p:ext>
            </p:extLst>
          </p:nvPr>
        </p:nvGraphicFramePr>
        <p:xfrm>
          <a:off x="109728" y="64007"/>
          <a:ext cx="11591081" cy="6790359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1289304">
                  <a:extLst>
                    <a:ext uri="{9D8B030D-6E8A-4147-A177-3AD203B41FA5}">
                      <a16:colId xmlns:a16="http://schemas.microsoft.com/office/drawing/2014/main" val="3539812819"/>
                    </a:ext>
                  </a:extLst>
                </a:gridCol>
                <a:gridCol w="5731965">
                  <a:extLst>
                    <a:ext uri="{9D8B030D-6E8A-4147-A177-3AD203B41FA5}">
                      <a16:colId xmlns:a16="http://schemas.microsoft.com/office/drawing/2014/main" val="2919608959"/>
                    </a:ext>
                  </a:extLst>
                </a:gridCol>
                <a:gridCol w="1794956">
                  <a:extLst>
                    <a:ext uri="{9D8B030D-6E8A-4147-A177-3AD203B41FA5}">
                      <a16:colId xmlns:a16="http://schemas.microsoft.com/office/drawing/2014/main" val="4241762251"/>
                    </a:ext>
                  </a:extLst>
                </a:gridCol>
                <a:gridCol w="1387428">
                  <a:extLst>
                    <a:ext uri="{9D8B030D-6E8A-4147-A177-3AD203B41FA5}">
                      <a16:colId xmlns:a16="http://schemas.microsoft.com/office/drawing/2014/main" val="2539844481"/>
                    </a:ext>
                  </a:extLst>
                </a:gridCol>
                <a:gridCol w="1387428">
                  <a:extLst>
                    <a:ext uri="{9D8B030D-6E8A-4147-A177-3AD203B41FA5}">
                      <a16:colId xmlns:a16="http://schemas.microsoft.com/office/drawing/2014/main" val="2630091137"/>
                    </a:ext>
                  </a:extLst>
                </a:gridCol>
              </a:tblGrid>
              <a:tr h="31388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Grade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Domain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Item Count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Percent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200956"/>
                  </a:ext>
                </a:extLst>
              </a:tr>
              <a:tr h="3059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3rd</a:t>
                      </a:r>
                      <a:endParaRPr lang="en-US" sz="20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Operations and Algebraic Thinking (OA)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18/46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39%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247149"/>
                  </a:ext>
                </a:extLst>
              </a:tr>
              <a:tr h="31464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Measurement and Data (MD)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12/46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26%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996822"/>
                  </a:ext>
                </a:extLst>
              </a:tr>
              <a:tr h="35561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Numbers and Operations – Fractions (NF)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8/46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17%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4843096"/>
                  </a:ext>
                </a:extLst>
              </a:tr>
              <a:tr h="31742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TOTAL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38/46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82%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994842"/>
                  </a:ext>
                </a:extLst>
              </a:tr>
              <a:tr h="36848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Numbers and Operations in Base Ten (NBT)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5/46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11%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31480"/>
                  </a:ext>
                </a:extLst>
              </a:tr>
              <a:tr h="2859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Geometry (G)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3/46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7%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963062"/>
                  </a:ext>
                </a:extLst>
              </a:tr>
              <a:tr h="28811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1525"/>
                  </a:ext>
                </a:extLst>
              </a:tr>
              <a:tr h="3466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4th</a:t>
                      </a:r>
                      <a:endParaRPr lang="en-US" sz="20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Numbers and Operations in Base TEN – Fractions (NBT)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12/46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26%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636966"/>
                  </a:ext>
                </a:extLst>
              </a:tr>
              <a:tr h="35264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Numbers and Operations – Fractions (NF)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11/46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24%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995892"/>
                  </a:ext>
                </a:extLst>
              </a:tr>
              <a:tr h="29625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Operations in Algebraic Thinking (OA)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10/46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22%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051868"/>
                  </a:ext>
                </a:extLst>
              </a:tr>
              <a:tr h="32015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TOTAL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33/46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72%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789562"/>
                  </a:ext>
                </a:extLst>
              </a:tr>
              <a:tr h="37329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Measurement and Data (MD)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9/46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20%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713217"/>
                  </a:ext>
                </a:extLst>
              </a:tr>
              <a:tr h="2859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Geometry (G)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4/46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8%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529484"/>
                  </a:ext>
                </a:extLst>
              </a:tr>
              <a:tr h="28811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43218"/>
                  </a:ext>
                </a:extLst>
              </a:tr>
              <a:tr h="3617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5th</a:t>
                      </a:r>
                      <a:endParaRPr lang="en-US" sz="20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Numbers and Operations in Base Ten (NBT)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13/46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28%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365649"/>
                  </a:ext>
                </a:extLst>
              </a:tr>
              <a:tr h="348091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Number and Operations – Fractions (NF)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13/46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28%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710516"/>
                  </a:ext>
                </a:extLst>
              </a:tr>
              <a:tr h="28750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 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Operations and Algebraic Thinking (OA)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7/46</a:t>
                      </a:r>
                      <a:endParaRPr lang="en-US" sz="1800" b="1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15%</a:t>
                      </a:r>
                      <a:endParaRPr lang="en-US" sz="18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68355"/>
                  </a:ext>
                </a:extLst>
              </a:tr>
              <a:tr h="32015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TOTAL</a:t>
                      </a:r>
                      <a:endParaRPr lang="en-US" sz="20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33/46</a:t>
                      </a:r>
                      <a:endParaRPr lang="en-US" sz="20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71%</a:t>
                      </a:r>
                      <a:endParaRPr lang="en-US" sz="2000" b="1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695434"/>
                  </a:ext>
                </a:extLst>
              </a:tr>
              <a:tr h="2859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Measurement and Data (MD)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7/46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15%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94044"/>
                  </a:ext>
                </a:extLst>
              </a:tr>
              <a:tr h="2859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Geometry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6/46</a:t>
                      </a:r>
                      <a:endParaRPr lang="en-US" sz="180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14%</a:t>
                      </a:r>
                      <a:endParaRPr lang="en-US" sz="18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187" marR="5218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96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246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7686963"/>
              </p:ext>
            </p:extLst>
          </p:nvPr>
        </p:nvGraphicFramePr>
        <p:xfrm>
          <a:off x="138683" y="120413"/>
          <a:ext cx="11849101" cy="6693401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1232917">
                  <a:extLst>
                    <a:ext uri="{9D8B030D-6E8A-4147-A177-3AD203B41FA5}">
                      <a16:colId xmlns:a16="http://schemas.microsoft.com/office/drawing/2014/main" val="3628576345"/>
                    </a:ext>
                  </a:extLst>
                </a:gridCol>
                <a:gridCol w="6905950">
                  <a:extLst>
                    <a:ext uri="{9D8B030D-6E8A-4147-A177-3AD203B41FA5}">
                      <a16:colId xmlns:a16="http://schemas.microsoft.com/office/drawing/2014/main" val="1111662779"/>
                    </a:ext>
                  </a:extLst>
                </a:gridCol>
                <a:gridCol w="1755086">
                  <a:extLst>
                    <a:ext uri="{9D8B030D-6E8A-4147-A177-3AD203B41FA5}">
                      <a16:colId xmlns:a16="http://schemas.microsoft.com/office/drawing/2014/main" val="3080018535"/>
                    </a:ext>
                  </a:extLst>
                </a:gridCol>
                <a:gridCol w="1955148">
                  <a:extLst>
                    <a:ext uri="{9D8B030D-6E8A-4147-A177-3AD203B41FA5}">
                      <a16:colId xmlns:a16="http://schemas.microsoft.com/office/drawing/2014/main" val="4075428978"/>
                    </a:ext>
                  </a:extLst>
                </a:gridCol>
              </a:tblGrid>
              <a:tr h="28561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Grade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Domain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Item Count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Percent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3311421998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6th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Expressions and Equations (EE)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19/58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33%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3896158084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The Number System (NS)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17/58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29%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2798637009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Ratios and Proportional Relationships (RP)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9/58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16%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427672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45/58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78%</a:t>
                      </a:r>
                    </a:p>
                  </a:txBody>
                  <a:tcPr marL="40858" marR="40858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3395941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Statistics and Probability (SP)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7/58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12%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10310621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Geometry (G)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6/58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799897310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2495747420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7th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Statistics and Probability (SP)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15/58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26%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1789571766"/>
                  </a:ext>
                </a:extLst>
              </a:tr>
              <a:tr h="34351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Geometry (G)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13/58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22%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2739302307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Expressions and Equations (EE)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12/58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21%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245341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40/58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69%</a:t>
                      </a:r>
                    </a:p>
                  </a:txBody>
                  <a:tcPr marL="40858" marR="40858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818763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The Number System (NS)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10/58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4337022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Ratios and Proportional Relationships (RP)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8/58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14%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3136862525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2397391179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8th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Geometry (G)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17/58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29%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3756320482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Expressions and Equations (EE)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17/58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29%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2109328135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Functions (F)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12/58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22%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987735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46/58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</a:txBody>
                  <a:tcPr marL="40858" marR="40858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427205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The Number System (NS)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6/58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58580267"/>
                  </a:ext>
                </a:extLst>
              </a:tr>
              <a:tr h="3166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Statistics and Probability (SP)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6/58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500514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78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468883"/>
              </p:ext>
            </p:extLst>
          </p:nvPr>
        </p:nvGraphicFramePr>
        <p:xfrm>
          <a:off x="91440" y="380873"/>
          <a:ext cx="11987783" cy="4010339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1247347">
                  <a:extLst>
                    <a:ext uri="{9D8B030D-6E8A-4147-A177-3AD203B41FA5}">
                      <a16:colId xmlns:a16="http://schemas.microsoft.com/office/drawing/2014/main" val="2428001202"/>
                    </a:ext>
                  </a:extLst>
                </a:gridCol>
                <a:gridCol w="6986778">
                  <a:extLst>
                    <a:ext uri="{9D8B030D-6E8A-4147-A177-3AD203B41FA5}">
                      <a16:colId xmlns:a16="http://schemas.microsoft.com/office/drawing/2014/main" val="1901006514"/>
                    </a:ext>
                  </a:extLst>
                </a:gridCol>
                <a:gridCol w="1775627">
                  <a:extLst>
                    <a:ext uri="{9D8B030D-6E8A-4147-A177-3AD203B41FA5}">
                      <a16:colId xmlns:a16="http://schemas.microsoft.com/office/drawing/2014/main" val="3136159128"/>
                    </a:ext>
                  </a:extLst>
                </a:gridCol>
                <a:gridCol w="1978031">
                  <a:extLst>
                    <a:ext uri="{9D8B030D-6E8A-4147-A177-3AD203B41FA5}">
                      <a16:colId xmlns:a16="http://schemas.microsoft.com/office/drawing/2014/main" val="3348984347"/>
                    </a:ext>
                  </a:extLst>
                </a:gridCol>
              </a:tblGrid>
              <a:tr h="3749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Domain</a:t>
                      </a: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 Count</a:t>
                      </a: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</a:t>
                      </a: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759187444"/>
                  </a:ext>
                </a:extLst>
              </a:tr>
              <a:tr h="3749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Algebra I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Algebra Reasoning with Equations and Inequalities (A-REI)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11/58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19%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187117676"/>
                  </a:ext>
                </a:extLst>
              </a:tr>
              <a:tr h="32805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Functions - Interpreting Functions (F – IF)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10/58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17%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4106294728"/>
                  </a:ext>
                </a:extLst>
              </a:tr>
              <a:tr h="3439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Algebra Arithmetic with Polynomials and Rational Expressions (A – APR)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8/58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14%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3038039266"/>
                  </a:ext>
                </a:extLst>
              </a:tr>
              <a:tr h="31045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Statistics and Probability (S - ID)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7/58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12%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3277457375"/>
                  </a:ext>
                </a:extLst>
              </a:tr>
              <a:tr h="3251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Algebra – Creating Equations (A – CED) 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6/58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10%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79726"/>
                  </a:ext>
                </a:extLst>
              </a:tr>
              <a:tr h="3251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42/58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72%</a:t>
                      </a:r>
                    </a:p>
                  </a:txBody>
                  <a:tcPr marL="40858" marR="40858" marT="0" marB="0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674059"/>
                  </a:ext>
                </a:extLst>
              </a:tr>
              <a:tr h="31050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Algebra</a:t>
                      </a:r>
                      <a:r>
                        <a:rPr lang="en-US" sz="180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Seeing Structure in Expressions (A-SSE)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5/58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9%</a:t>
                      </a:r>
                    </a:p>
                  </a:txBody>
                  <a:tcPr marL="40858" marR="40858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27295594"/>
                  </a:ext>
                </a:extLst>
              </a:tr>
              <a:tr h="3251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Functions</a:t>
                      </a:r>
                      <a:r>
                        <a:rPr lang="en-US" sz="180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Building Functions (F-BF)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4/58</a:t>
                      </a: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3692062994"/>
                  </a:ext>
                </a:extLst>
              </a:tr>
              <a:tr h="3251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Functions Linear, Quadratic,</a:t>
                      </a:r>
                      <a:r>
                        <a:rPr lang="en-US" sz="180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Exponential Models (F-LE)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4/58</a:t>
                      </a: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485869563"/>
                  </a:ext>
                </a:extLst>
              </a:tr>
              <a:tr h="3251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and Quantity</a:t>
                      </a:r>
                      <a:r>
                        <a:rPr lang="en-US" sz="180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Quantities (N-Q)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2/58</a:t>
                      </a: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</a:t>
                      </a: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2272894972"/>
                  </a:ext>
                </a:extLst>
              </a:tr>
              <a:tr h="32513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and Quantity The Real</a:t>
                      </a:r>
                      <a:r>
                        <a:rPr lang="en-US" sz="180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Number System (N-RN)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1/58</a:t>
                      </a:r>
                    </a:p>
                  </a:txBody>
                  <a:tcPr marL="40858" marR="4085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40858" marR="40858" marT="0" marB="0"/>
                </a:tc>
                <a:extLst>
                  <a:ext uri="{0D108BD9-81ED-4DB2-BD59-A6C34878D82A}">
                    <a16:rowId xmlns:a16="http://schemas.microsoft.com/office/drawing/2014/main" val="3541663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530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20408</TotalTime>
  <Words>445</Words>
  <Application>Microsoft Office PowerPoint</Application>
  <PresentationFormat>Widescreen</PresentationFormat>
  <Paragraphs>188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kidd</dc:creator>
  <cp:lastModifiedBy>John Taylor</cp:lastModifiedBy>
  <cp:revision>19</cp:revision>
  <dcterms:created xsi:type="dcterms:W3CDTF">2016-09-16T14:11:42Z</dcterms:created>
  <dcterms:modified xsi:type="dcterms:W3CDTF">2017-04-05T16:29:12Z</dcterms:modified>
</cp:coreProperties>
</file>