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6858000" cy="9144000"/>
  <p:embeddedFontLst>
    <p:embeddedFont>
      <p:font typeface="Calibri" panose="020F0502020204030204" pitchFamily="34" charset="0"/>
      <p:regular r:id="rId19"/>
      <p:bold r:id="rId20"/>
      <p:italic r:id="rId21"/>
      <p:boldItalic r:id="rId22"/>
    </p:embeddedFont>
    <p:embeddedFont>
      <p:font typeface="Nunito" panose="020B060402020202020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75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6" name="Google Shape;12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e1b8f4f78_0_119: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2" name="Google Shape;132;g3e1b8f4f78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e1b8f4f78_0_131: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9" name="Google Shape;139;g3e1b8f4f78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e1b8f4f78_0_125: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6" name="Google Shape;146;g3e1b8f4f78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e1b8f4f78_0_137: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3" name="Google Shape;153;g3e1b8f4f78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e1b8f4f78_0_143: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0" name="Google Shape;160;g3e1b8f4f78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e1b8f4f78_0_14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6" name="Google Shape;166;g3e1b8f4f78_0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Divide room into two sides (left and right, building admin and other) have charts on either side of room for these two categories … one side do programs and the other do ideas of MPSD</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e1b8f4f78_0_153: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2" name="Google Shape;172;g3e1b8f4f78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e1b8f4f78_0_170: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8" name="Google Shape;178;g3e1b8f4f78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Does this describe what it’s like to teach/work in Meridian...we move people from department to department, just when they think they have things figured out, we speed things up...add a few more tasks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e1b8f4f78_1_6: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5" name="Google Shape;185;g3e1b8f4f78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e1b8f4f78_0_180: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1" name="Google Shape;191;g3e1b8f4f78_0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Have 7 posters around room….divide people into groups...what will this look like on campus and for district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3e1b8f4f78_0_185: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7" name="Google Shape;197;g3e1b8f4f78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e1b8f4f78_1_1: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3" name="Google Shape;203;g3e1b8f4f78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e1b8f4f78_1_11: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9" name="Google Shape;209;g3e1b8f4f78_1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3e1b8f4f78_1_21: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5" name="Google Shape;215;g3e1b8f4f78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Why is this so difficult….you know what you need to do….I gave you the tools, you had a partner to encourage you….so why was it hard...this is our job in creating a culture of Excellence. We know what we need to do, we have to provide the tools, we have to train in the desired behaviors….but when things don’t go as planned, we can’t give up on each other.</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e1b8f4f78_0_158: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1" name="Google Shape;221;g3e1b8f4f78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6"/>
        </a:solidFill>
        <a:effectLst/>
      </p:bgPr>
    </p:bg>
    <p:spTree>
      <p:nvGrpSpPr>
        <p:cNvPr id="1"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 name="Google Shape;16;p2"/>
            <p:cNvSpPr/>
            <p:nvPr/>
          </p:nvSpPr>
          <p:spPr>
            <a:xfrm>
              <a:off x="509632"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 name="Google Shape;17;p2"/>
            <p:cNvSpPr/>
            <p:nvPr/>
          </p:nvSpPr>
          <p:spPr>
            <a:xfrm>
              <a:off x="255200" y="592"/>
              <a:ext cx="1741500" cy="10443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 name="Google Shape;20;p2"/>
            <p:cNvSpPr/>
            <p:nvPr/>
          </p:nvSpPr>
          <p:spPr>
            <a:xfrm>
              <a:off x="1159826"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Google Shape;21;p2"/>
            <p:cNvSpPr/>
            <p:nvPr/>
          </p:nvSpPr>
          <p:spPr>
            <a:xfrm>
              <a:off x="905395" y="592"/>
              <a:ext cx="1741500" cy="1044300"/>
            </a:xfrm>
            <a:prstGeom prst="parallelogram">
              <a:avLst>
                <a:gd name="adj" fmla="val 153193"/>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 name="Google Shape;24;p2"/>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5" name="Google Shape;25;p2"/>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8" name="Google Shape;28;p2"/>
            <p:cNvSpPr/>
            <p:nvPr/>
          </p:nvSpPr>
          <p:spPr>
            <a:xfrm>
              <a:off x="7279439"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9" name="Google Shape;29;p2"/>
            <p:cNvSpPr/>
            <p:nvPr/>
          </p:nvSpPr>
          <p:spPr>
            <a:xfrm>
              <a:off x="6917201" y="0"/>
              <a:ext cx="1503300" cy="863400"/>
            </a:xfrm>
            <a:prstGeom prst="parallelogram">
              <a:avLst>
                <a:gd name="adj" fmla="val 158024"/>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2" name="Google Shape;32;p2"/>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33" name="Google Shape;33;p2"/>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34" name="Google Shape;34;p2"/>
          <p:cNvSpPr txBox="1">
            <a:spLocks noGrp="1"/>
          </p:cNvSpPr>
          <p:nvPr>
            <p:ph type="ctrTitle"/>
          </p:nvPr>
        </p:nvSpPr>
        <p:spPr>
          <a:xfrm>
            <a:off x="1858703" y="1822833"/>
            <a:ext cx="5361300" cy="1448100"/>
          </a:xfrm>
          <a:prstGeom prst="rect">
            <a:avLst/>
          </a:prstGeom>
        </p:spPr>
        <p:txBody>
          <a:bodyPr spcFirstLastPara="1" wrap="square" lIns="91425" tIns="91425" rIns="91425" bIns="91425" anchor="ctr" anchorCtr="0"/>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35" name="Google Shape;35;p2"/>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36" name="Google Shape;36;p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3"/>
        </a:solidFill>
        <a:effectLst/>
      </p:bgPr>
    </p:bg>
    <p:spTree>
      <p:nvGrpSpPr>
        <p:cNvPr id="1"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1" name="Google Shape;41;p3"/>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2" name="Google Shape;42;p3"/>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5" name="Google Shape;45;p3"/>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46" name="Google Shape;46;p3"/>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7" name="Google Shape;47;p3"/>
          <p:cNvSpPr txBox="1">
            <a:spLocks noGrp="1"/>
          </p:cNvSpPr>
          <p:nvPr>
            <p:ph type="title"/>
          </p:nvPr>
        </p:nvSpPr>
        <p:spPr>
          <a:xfrm>
            <a:off x="1888684" y="1746100"/>
            <a:ext cx="5377500" cy="1646100"/>
          </a:xfrm>
          <a:prstGeom prst="rect">
            <a:avLst/>
          </a:prstGeom>
        </p:spPr>
        <p:txBody>
          <a:bodyPr spcFirstLastPara="1" wrap="square" lIns="91425" tIns="91425" rIns="91425" bIns="91425" anchor="ctr" anchorCtr="0"/>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a:endParaRPr/>
          </a:p>
        </p:txBody>
      </p:sp>
      <p:sp>
        <p:nvSpPr>
          <p:cNvPr id="48" name="Google Shape;48;p3"/>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3" name="Google Shape;53;p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54" name="Google Shape;54;p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55" name="Google Shape;55;p4"/>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0" name="Google Shape;60;p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1" name="Google Shape;61;p5"/>
          <p:cNvSpPr txBox="1">
            <a:spLocks noGrp="1"/>
          </p:cNvSpPr>
          <p:nvPr>
            <p:ph type="body" idx="1"/>
          </p:nvPr>
        </p:nvSpPr>
        <p:spPr>
          <a:xfrm>
            <a:off x="819150" y="1990725"/>
            <a:ext cx="3686100" cy="24480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2" name="Google Shape;62;p5"/>
          <p:cNvSpPr txBox="1">
            <a:spLocks noGrp="1"/>
          </p:cNvSpPr>
          <p:nvPr>
            <p:ph type="body" idx="2"/>
          </p:nvPr>
        </p:nvSpPr>
        <p:spPr>
          <a:xfrm>
            <a:off x="4638675" y="1990725"/>
            <a:ext cx="3686100" cy="24480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63" name="Google Shape;63;p5"/>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68" name="Google Shape;68;p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69" name="Google Shape;69;p6"/>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accent3"/>
        </a:solidFill>
        <a:effectLst/>
      </p:bgPr>
    </p:bg>
    <p:spTree>
      <p:nvGrpSpPr>
        <p:cNvPr id="1"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2" name="Google Shape;72;p7"/>
          <p:cNvSpPr/>
          <p:nvPr/>
        </p:nvSpPr>
        <p:spPr>
          <a:xfrm>
            <a:off x="31" y="2824500"/>
            <a:ext cx="7370400" cy="2319000"/>
          </a:xfrm>
          <a:prstGeom prst="rtTriangle">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4" name="Google Shape;74;p7"/>
          <p:cNvSpPr txBox="1">
            <a:spLocks noGrp="1"/>
          </p:cNvSpPr>
          <p:nvPr>
            <p:ph type="title"/>
          </p:nvPr>
        </p:nvSpPr>
        <p:spPr>
          <a:xfrm>
            <a:off x="819150" y="845600"/>
            <a:ext cx="3709200" cy="1383000"/>
          </a:xfrm>
          <a:prstGeom prst="rect">
            <a:avLst/>
          </a:prstGeom>
        </p:spPr>
        <p:txBody>
          <a:bodyPr spcFirstLastPara="1" wrap="square" lIns="91425" tIns="91425" rIns="91425" bIns="91425" anchor="t"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75" name="Google Shape;75;p7"/>
          <p:cNvSpPr txBox="1">
            <a:spLocks noGrp="1"/>
          </p:cNvSpPr>
          <p:nvPr>
            <p:ph type="body" idx="1"/>
          </p:nvPr>
        </p:nvSpPr>
        <p:spPr>
          <a:xfrm>
            <a:off x="830700" y="2319050"/>
            <a:ext cx="3709200" cy="21198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76" name="Google Shape;76;p7"/>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2" name="Google Shape;82;p8"/>
            <p:cNvSpPr/>
            <p:nvPr/>
          </p:nvSpPr>
          <p:spPr>
            <a:xfrm>
              <a:off x="4093430"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3" name="Google Shape;83;p8"/>
            <p:cNvSpPr/>
            <p:nvPr/>
          </p:nvSpPr>
          <p:spPr>
            <a:xfrm>
              <a:off x="3961956" y="4383950"/>
              <a:ext cx="897600" cy="548700"/>
            </a:xfrm>
            <a:prstGeom prst="parallelogram">
              <a:avLst>
                <a:gd name="adj" fmla="val 153193"/>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7" name="Google Shape;87;p8"/>
            <p:cNvSpPr/>
            <p:nvPr/>
          </p:nvSpPr>
          <p:spPr>
            <a:xfrm>
              <a:off x="7279439"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88" name="Google Shape;88;p8"/>
            <p:cNvSpPr/>
            <p:nvPr/>
          </p:nvSpPr>
          <p:spPr>
            <a:xfrm>
              <a:off x="6917201" y="0"/>
              <a:ext cx="1503300" cy="863400"/>
            </a:xfrm>
            <a:prstGeom prst="parallelogram">
              <a:avLst>
                <a:gd name="adj" fmla="val 158024"/>
              </a:avLst>
            </a:prstGeom>
            <a:solidFill>
              <a:schemeClr val="accent6"/>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1" name="Google Shape;91;p8"/>
            <p:cNvSpPr/>
            <p:nvPr/>
          </p:nvSpPr>
          <p:spPr>
            <a:xfrm>
              <a:off x="7279439"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2" name="Google Shape;92;p8"/>
            <p:cNvSpPr/>
            <p:nvPr/>
          </p:nvSpPr>
          <p:spPr>
            <a:xfrm>
              <a:off x="6917201" y="0"/>
              <a:ext cx="1503300" cy="863400"/>
            </a:xfrm>
            <a:prstGeom prst="parallelogram">
              <a:avLst>
                <a:gd name="adj" fmla="val 158024"/>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93" name="Google Shape;93;p8"/>
          <p:cNvSpPr txBox="1">
            <a:spLocks noGrp="1"/>
          </p:cNvSpPr>
          <p:nvPr>
            <p:ph type="title"/>
          </p:nvPr>
        </p:nvSpPr>
        <p:spPr>
          <a:xfrm>
            <a:off x="1393929" y="1301146"/>
            <a:ext cx="6366900" cy="2539200"/>
          </a:xfrm>
          <a:prstGeom prst="rect">
            <a:avLst/>
          </a:prstGeom>
        </p:spPr>
        <p:txBody>
          <a:bodyPr spcFirstLastPara="1" wrap="square" lIns="91425" tIns="91425" rIns="91425" bIns="91425" anchor="ctr" anchorCtr="0"/>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a:endParaRPr/>
          </a:p>
        </p:txBody>
      </p:sp>
      <p:sp>
        <p:nvSpPr>
          <p:cNvPr id="94" name="Google Shape;94;p8"/>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9" name="Google Shape;99;p9"/>
          <p:cNvSpPr txBox="1">
            <a:spLocks noGrp="1"/>
          </p:cNvSpPr>
          <p:nvPr>
            <p:ph type="title"/>
          </p:nvPr>
        </p:nvSpPr>
        <p:spPr>
          <a:xfrm>
            <a:off x="819150" y="845600"/>
            <a:ext cx="6424200" cy="705000"/>
          </a:xfrm>
          <a:prstGeom prst="rect">
            <a:avLst/>
          </a:prstGeom>
        </p:spPr>
        <p:txBody>
          <a:bodyPr spcFirstLastPara="1" wrap="square" lIns="91425" tIns="91425" rIns="91425" bIns="91425" anchor="t" anchorCtr="0"/>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0" name="Google Shape;100;p9"/>
          <p:cNvSpPr txBox="1">
            <a:spLocks noGrp="1"/>
          </p:cNvSpPr>
          <p:nvPr>
            <p:ph type="subTitle" idx="1"/>
          </p:nvPr>
        </p:nvSpPr>
        <p:spPr>
          <a:xfrm>
            <a:off x="819150" y="1550700"/>
            <a:ext cx="5859900" cy="3936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101" name="Google Shape;101;p9"/>
          <p:cNvSpPr txBox="1">
            <a:spLocks noGrp="1"/>
          </p:cNvSpPr>
          <p:nvPr>
            <p:ph type="body" idx="2"/>
          </p:nvPr>
        </p:nvSpPr>
        <p:spPr>
          <a:xfrm>
            <a:off x="819150" y="2467050"/>
            <a:ext cx="5859900" cy="2095500"/>
          </a:xfrm>
          <a:prstGeom prst="rect">
            <a:avLst/>
          </a:prstGeom>
        </p:spPr>
        <p:txBody>
          <a:bodyPr spcFirstLastPara="1" wrap="square" lIns="91425" tIns="91425" rIns="91425" bIns="91425" anchor="t" anchorCtr="0"/>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02" name="Google Shape;102;p9"/>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1"/>
        </a:solidFill>
        <a:effectLst/>
      </p:bgPr>
    </p:bg>
    <p:spTree>
      <p:nvGrpSpPr>
        <p:cNvPr id="1"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sy="101000" algn="ctr" rotWithShape="0">
              <a:srgbClr val="000000">
                <a:alpha val="40000"/>
              </a:srgbClr>
            </a:outerShdw>
          </a:effectLst>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7" name="Google Shape;107;p10"/>
          <p:cNvSpPr txBox="1">
            <a:spLocks noGrp="1"/>
          </p:cNvSpPr>
          <p:nvPr>
            <p:ph type="body" idx="1"/>
          </p:nvPr>
        </p:nvSpPr>
        <p:spPr>
          <a:xfrm>
            <a:off x="328025" y="4163500"/>
            <a:ext cx="7415100" cy="605100"/>
          </a:xfrm>
          <a:prstGeom prst="rect">
            <a:avLst/>
          </a:prstGeom>
        </p:spPr>
        <p:txBody>
          <a:bodyPr spcFirstLastPara="1" wrap="square" lIns="91425" tIns="91425" rIns="91425" bIns="91425" anchor="b" anchorCtr="0"/>
          <a:lstStyle>
            <a:lvl1pPr marL="457200" lvl="0" indent="-228600">
              <a:lnSpc>
                <a:spcPct val="100000"/>
              </a:lnSpc>
              <a:spcBef>
                <a:spcPts val="0"/>
              </a:spcBef>
              <a:spcAft>
                <a:spcPts val="0"/>
              </a:spcAft>
              <a:buSzPts val="1300"/>
              <a:buNone/>
              <a:defRPr/>
            </a:lvl1pPr>
          </a:lstStyle>
          <a:p>
            <a:endParaRPr/>
          </a:p>
        </p:txBody>
      </p:sp>
      <p:sp>
        <p:nvSpPr>
          <p:cNvPr id="108" name="Google Shape;108;p10"/>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3" name="Google Shape;113;p11"/>
            <p:cNvSpPr/>
            <p:nvPr/>
          </p:nvSpPr>
          <p:spPr>
            <a:xfrm>
              <a:off x="7279439"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4" name="Google Shape;114;p11"/>
            <p:cNvSpPr/>
            <p:nvPr/>
          </p:nvSpPr>
          <p:spPr>
            <a:xfrm>
              <a:off x="6917201" y="0"/>
              <a:ext cx="1503300" cy="863400"/>
            </a:xfrm>
            <a:prstGeom prst="parallelogram">
              <a:avLst>
                <a:gd name="adj" fmla="val 158024"/>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7" name="Google Shape;117;p11"/>
            <p:cNvSpPr/>
            <p:nvPr/>
          </p:nvSpPr>
          <p:spPr>
            <a:xfrm>
              <a:off x="7279439"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8" name="Google Shape;118;p11"/>
            <p:cNvSpPr/>
            <p:nvPr/>
          </p:nvSpPr>
          <p:spPr>
            <a:xfrm>
              <a:off x="6917201" y="0"/>
              <a:ext cx="1503300" cy="863400"/>
            </a:xfrm>
            <a:prstGeom prst="parallelogram">
              <a:avLst>
                <a:gd name="adj" fmla="val 158024"/>
              </a:avLst>
            </a:prstGeom>
            <a:solidFill>
              <a:schemeClr val="dk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19" name="Google Shape;119;p11"/>
          <p:cNvSpPr txBox="1">
            <a:spLocks noGrp="1"/>
          </p:cNvSpPr>
          <p:nvPr>
            <p:ph type="title" hasCustomPrompt="1"/>
          </p:nvPr>
        </p:nvSpPr>
        <p:spPr>
          <a:xfrm>
            <a:off x="1385850" y="1383850"/>
            <a:ext cx="6372300" cy="1379700"/>
          </a:xfrm>
          <a:prstGeom prst="rect">
            <a:avLst/>
          </a:prstGeom>
        </p:spPr>
        <p:txBody>
          <a:bodyPr spcFirstLastPara="1" wrap="square" lIns="91425" tIns="91425" rIns="91425" bIns="91425" anchor="ctr" anchorCtr="0"/>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a:spLocks noGrp="1"/>
          </p:cNvSpPr>
          <p:nvPr>
            <p:ph type="body" idx="1"/>
          </p:nvPr>
        </p:nvSpPr>
        <p:spPr>
          <a:xfrm>
            <a:off x="1385850" y="2863850"/>
            <a:ext cx="6372300" cy="641100"/>
          </a:xfrm>
          <a:prstGeom prst="rect">
            <a:avLst/>
          </a:prstGeom>
        </p:spPr>
        <p:txBody>
          <a:bodyPr spcFirstLastPara="1" wrap="square" lIns="91425" tIns="91425" rIns="91425" bIns="91425" anchor="t" anchorCtr="0"/>
          <a:lstStyle>
            <a:lvl1pPr marL="457200" lvl="0" indent="-311150" algn="ctr">
              <a:spcBef>
                <a:spcPts val="0"/>
              </a:spcBef>
              <a:spcAft>
                <a:spcPts val="0"/>
              </a:spcAft>
              <a:buSzPts val="1300"/>
              <a:buChar char="●"/>
              <a:defRPr/>
            </a:lvl1pPr>
            <a:lvl2pPr marL="914400" lvl="1" indent="-298450" algn="ctr">
              <a:spcBef>
                <a:spcPts val="1600"/>
              </a:spcBef>
              <a:spcAft>
                <a:spcPts val="0"/>
              </a:spcAft>
              <a:buSzPts val="1100"/>
              <a:buChar char="○"/>
              <a:defRPr/>
            </a:lvl2pPr>
            <a:lvl3pPr marL="1371600" lvl="2" indent="-298450" algn="ctr">
              <a:spcBef>
                <a:spcPts val="1600"/>
              </a:spcBef>
              <a:spcAft>
                <a:spcPts val="0"/>
              </a:spcAft>
              <a:buSzPts val="1100"/>
              <a:buChar char="■"/>
              <a:defRPr/>
            </a:lvl3pPr>
            <a:lvl4pPr marL="1828800" lvl="3" indent="-298450" algn="ctr">
              <a:spcBef>
                <a:spcPts val="1600"/>
              </a:spcBef>
              <a:spcAft>
                <a:spcPts val="0"/>
              </a:spcAft>
              <a:buSzPts val="1100"/>
              <a:buChar char="●"/>
              <a:defRPr/>
            </a:lvl4pPr>
            <a:lvl5pPr marL="2286000" lvl="4" indent="-298450" algn="ctr">
              <a:spcBef>
                <a:spcPts val="1600"/>
              </a:spcBef>
              <a:spcAft>
                <a:spcPts val="0"/>
              </a:spcAft>
              <a:buSzPts val="1100"/>
              <a:buChar char="○"/>
              <a:defRPr/>
            </a:lvl5pPr>
            <a:lvl6pPr marL="2743200" lvl="5" indent="-298450" algn="ctr">
              <a:spcBef>
                <a:spcPts val="1600"/>
              </a:spcBef>
              <a:spcAft>
                <a:spcPts val="0"/>
              </a:spcAft>
              <a:buSzPts val="1100"/>
              <a:buChar char="■"/>
              <a:defRPr/>
            </a:lvl6pPr>
            <a:lvl7pPr marL="3200400" lvl="6" indent="-298450" algn="ctr">
              <a:spcBef>
                <a:spcPts val="1600"/>
              </a:spcBef>
              <a:spcAft>
                <a:spcPts val="0"/>
              </a:spcAft>
              <a:buSzPts val="1100"/>
              <a:buChar char="●"/>
              <a:defRPr/>
            </a:lvl7pPr>
            <a:lvl8pPr marL="3657600" lvl="7" indent="-298450" algn="ctr">
              <a:spcBef>
                <a:spcPts val="1600"/>
              </a:spcBef>
              <a:spcAft>
                <a:spcPts val="0"/>
              </a:spcAft>
              <a:buSzPts val="1100"/>
              <a:buChar char="○"/>
              <a:defRPr/>
            </a:lvl8pPr>
            <a:lvl9pPr marL="4114800" lvl="8" indent="-298450" algn="ctr">
              <a:spcBef>
                <a:spcPts val="1600"/>
              </a:spcBef>
              <a:spcAft>
                <a:spcPts val="1600"/>
              </a:spcAft>
              <a:buSzPts val="1100"/>
              <a:buChar char="■"/>
              <a:defRPr/>
            </a:lvl9pPr>
          </a:lstStyle>
          <a:p>
            <a:endParaRPr/>
          </a:p>
        </p:txBody>
      </p:sp>
      <p:sp>
        <p:nvSpPr>
          <p:cNvPr id="121" name="Google Shape;121;p11"/>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12"/>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hift">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a:endParaRPr/>
          </a:p>
        </p:txBody>
      </p:sp>
      <p:sp>
        <p:nvSpPr>
          <p:cNvPr id="7" name="Google Shape;7;p1"/>
          <p:cNvSpPr txBox="1">
            <a:spLocks noGrp="1"/>
          </p:cNvSpPr>
          <p:nvPr>
            <p:ph type="body" idx="1"/>
          </p:nvPr>
        </p:nvSpPr>
        <p:spPr>
          <a:xfrm>
            <a:off x="311700" y="1152475"/>
            <a:ext cx="8520600" cy="3391200"/>
          </a:xfrm>
          <a:prstGeom prst="rect">
            <a:avLst/>
          </a:prstGeom>
          <a:noFill/>
          <a:ln>
            <a:noFill/>
          </a:ln>
        </p:spPr>
        <p:txBody>
          <a:bodyPr spcFirstLastPara="1" wrap="square" lIns="91425" tIns="91425" rIns="91425" bIns="91425" anchor="t" anchorCtr="0"/>
          <a:lstStyle>
            <a:lvl1pPr marL="457200" lvl="0" indent="-31115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marL="914400" lvl="1"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marL="1371600" lvl="2"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marL="1828800" lvl="3"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marL="2286000" lvl="4"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marL="2743200" lvl="5"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marL="3200400" lvl="6"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marL="3657600" lvl="7" indent="-29845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marL="4114800" lvl="8" indent="-298450">
              <a:lnSpc>
                <a:spcPct val="115000"/>
              </a:lnSpc>
              <a:spcBef>
                <a:spcPts val="1600"/>
              </a:spcBef>
              <a:spcAft>
                <a:spcPts val="1600"/>
              </a:spcAft>
              <a:buClr>
                <a:schemeClr val="dk2"/>
              </a:buClr>
              <a:buSzPts val="1100"/>
              <a:buFont typeface="Calibri"/>
              <a:buChar char="■"/>
              <a:defRPr sz="1100">
                <a:solidFill>
                  <a:schemeClr val="dk2"/>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www.youtube.com/watch?v=lcKGmTJZEXU"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www.youtube.com/watch?v=8NPzLBSBzPI"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www.youtube.com/watch?v=XxKJ4R99VCo"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3"/>
          <p:cNvSpPr txBox="1">
            <a:spLocks noGrp="1"/>
          </p:cNvSpPr>
          <p:nvPr>
            <p:ph type="ctrTitle"/>
          </p:nvPr>
        </p:nvSpPr>
        <p:spPr>
          <a:xfrm>
            <a:off x="849450" y="1822825"/>
            <a:ext cx="7130700" cy="1448100"/>
          </a:xfrm>
          <a:prstGeom prst="rect">
            <a:avLst/>
          </a:prstGeom>
        </p:spPr>
        <p:txBody>
          <a:bodyPr spcFirstLastPara="1" wrap="square" lIns="91425" tIns="91425" rIns="91425" bIns="91425" anchor="ctr" anchorCtr="0">
            <a:noAutofit/>
          </a:bodyPr>
          <a:lstStyle/>
          <a:p>
            <a:pPr marL="0" lvl="0" indent="0">
              <a:spcBef>
                <a:spcPts val="0"/>
              </a:spcBef>
              <a:spcAft>
                <a:spcPts val="0"/>
              </a:spcAft>
              <a:buNone/>
            </a:pPr>
            <a:r>
              <a:rPr lang="en"/>
              <a:t>Excellence Begins With Me… MPSD Culture</a:t>
            </a:r>
            <a:endParaRPr/>
          </a:p>
        </p:txBody>
      </p:sp>
      <p:sp>
        <p:nvSpPr>
          <p:cNvPr id="129" name="Google Shape;129;p13"/>
          <p:cNvSpPr txBox="1">
            <a:spLocks noGrp="1"/>
          </p:cNvSpPr>
          <p:nvPr>
            <p:ph type="subTitle" idx="1"/>
          </p:nvPr>
        </p:nvSpPr>
        <p:spPr>
          <a:xfrm>
            <a:off x="1858700" y="3413158"/>
            <a:ext cx="5361300" cy="522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Who is this leader? What is the </a:t>
            </a:r>
            <a:endParaRPr/>
          </a:p>
          <a:p>
            <a:pPr marL="0" lvl="0" indent="0">
              <a:spcBef>
                <a:spcPts val="0"/>
              </a:spcBef>
              <a:spcAft>
                <a:spcPts val="0"/>
              </a:spcAft>
              <a:buNone/>
            </a:pPr>
            <a:r>
              <a:rPr lang="en"/>
              <a:t>culture of her company?</a:t>
            </a:r>
            <a:endParaRPr/>
          </a:p>
        </p:txBody>
      </p:sp>
      <p:sp>
        <p:nvSpPr>
          <p:cNvPr id="135" name="Google Shape;135;p1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Pink Cadillacs</a:t>
            </a:r>
            <a:endParaRPr sz="1800">
              <a:solidFill>
                <a:srgbClr val="000000"/>
              </a:solidFill>
              <a:latin typeface="Arial"/>
              <a:ea typeface="Arial"/>
              <a:cs typeface="Arial"/>
              <a:sym typeface="Arial"/>
            </a:endParaRPr>
          </a:p>
          <a:p>
            <a:pPr marL="457200" lvl="0" indent="-342900" rtl="0">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Recognizes accomplishments of others</a:t>
            </a:r>
            <a:endParaRPr sz="1800">
              <a:solidFill>
                <a:srgbClr val="000000"/>
              </a:solidFill>
              <a:latin typeface="Arial"/>
              <a:ea typeface="Arial"/>
              <a:cs typeface="Arial"/>
              <a:sym typeface="Arial"/>
            </a:endParaRPr>
          </a:p>
          <a:p>
            <a:pPr marL="457200" lvl="0" indent="-342900" rtl="0">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God first, family second, career third</a:t>
            </a:r>
            <a:endParaRPr sz="1800">
              <a:solidFill>
                <a:srgbClr val="000000"/>
              </a:solidFill>
              <a:latin typeface="Arial"/>
              <a:ea typeface="Arial"/>
              <a:cs typeface="Arial"/>
              <a:sym typeface="Arial"/>
            </a:endParaRPr>
          </a:p>
          <a:p>
            <a:pPr marL="457200" lvl="0" indent="-342900" rtl="0">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Beliefs: Integrity, honesty and the Golden Rule</a:t>
            </a:r>
            <a:endParaRPr sz="1800">
              <a:solidFill>
                <a:srgbClr val="000000"/>
              </a:solidFill>
              <a:latin typeface="Arial"/>
              <a:ea typeface="Arial"/>
              <a:cs typeface="Arial"/>
              <a:sym typeface="Arial"/>
            </a:endParaRPr>
          </a:p>
          <a:p>
            <a:pPr marL="0" lvl="0" indent="0" rtl="0">
              <a:spcBef>
                <a:spcPts val="0"/>
              </a:spcBef>
              <a:spcAft>
                <a:spcPts val="0"/>
              </a:spcAft>
              <a:buNone/>
            </a:pPr>
            <a:endParaRPr>
              <a:solidFill>
                <a:srgbClr val="000000"/>
              </a:solidFill>
              <a:latin typeface="Arial"/>
              <a:ea typeface="Arial"/>
              <a:cs typeface="Arial"/>
              <a:sym typeface="Arial"/>
            </a:endParaRPr>
          </a:p>
          <a:p>
            <a:pPr marL="1371600" lvl="0" indent="0" rtl="0">
              <a:spcBef>
                <a:spcPts val="0"/>
              </a:spcBef>
              <a:spcAft>
                <a:spcPts val="0"/>
              </a:spcAft>
              <a:buNone/>
            </a:pPr>
            <a:endParaRPr>
              <a:solidFill>
                <a:srgbClr val="000000"/>
              </a:solidFill>
              <a:latin typeface="Arial"/>
              <a:ea typeface="Arial"/>
              <a:cs typeface="Arial"/>
              <a:sym typeface="Arial"/>
            </a:endParaRPr>
          </a:p>
          <a:p>
            <a:pPr marL="1371600" lvl="0" indent="0" rtl="0">
              <a:spcBef>
                <a:spcPts val="0"/>
              </a:spcBef>
              <a:spcAft>
                <a:spcPts val="0"/>
              </a:spcAft>
              <a:buNone/>
            </a:pPr>
            <a:endParaRPr>
              <a:solidFill>
                <a:srgbClr val="000000"/>
              </a:solidFill>
              <a:latin typeface="Arial"/>
              <a:ea typeface="Arial"/>
              <a:cs typeface="Arial"/>
              <a:sym typeface="Arial"/>
            </a:endParaRPr>
          </a:p>
          <a:p>
            <a:pPr marL="0" lvl="0" indent="0">
              <a:spcBef>
                <a:spcPts val="0"/>
              </a:spcBef>
              <a:spcAft>
                <a:spcPts val="1600"/>
              </a:spcAft>
              <a:buNone/>
            </a:pPr>
            <a:endParaRPr/>
          </a:p>
        </p:txBody>
      </p:sp>
      <p:pic>
        <p:nvPicPr>
          <p:cNvPr id="136" name="Google Shape;136;p14"/>
          <p:cNvPicPr preferRelativeResize="0"/>
          <p:nvPr/>
        </p:nvPicPr>
        <p:blipFill>
          <a:blip r:embed="rId3">
            <a:alphaModFix/>
          </a:blip>
          <a:stretch>
            <a:fillRect/>
          </a:stretch>
        </p:blipFill>
        <p:spPr>
          <a:xfrm>
            <a:off x="6363475" y="603725"/>
            <a:ext cx="1905000" cy="2857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10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Who is this leader? What is the culture of this company?</a:t>
            </a:r>
            <a:endParaRPr/>
          </a:p>
        </p:txBody>
      </p:sp>
      <p:sp>
        <p:nvSpPr>
          <p:cNvPr id="142" name="Google Shape;142;p15"/>
          <p:cNvSpPr txBox="1">
            <a:spLocks noGrp="1"/>
          </p:cNvSpPr>
          <p:nvPr>
            <p:ph type="body" idx="1"/>
          </p:nvPr>
        </p:nvSpPr>
        <p:spPr>
          <a:xfrm>
            <a:off x="779700" y="2022275"/>
            <a:ext cx="7505700" cy="2448000"/>
          </a:xfrm>
          <a:prstGeom prst="rect">
            <a:avLst/>
          </a:prstGeom>
        </p:spPr>
        <p:txBody>
          <a:bodyPr spcFirstLastPara="1" wrap="square" lIns="91425" tIns="91425" rIns="91425" bIns="91425" anchor="t" anchorCtr="0">
            <a:noAutofit/>
          </a:bodyPr>
          <a:lstStyle/>
          <a:p>
            <a:pPr marL="457200" lvl="0" indent="-317500" rtl="0">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Everyone smiles</a:t>
            </a:r>
            <a:endParaRPr sz="1400">
              <a:solidFill>
                <a:srgbClr val="000000"/>
              </a:solidFill>
              <a:latin typeface="Arial"/>
              <a:ea typeface="Arial"/>
              <a:cs typeface="Arial"/>
              <a:sym typeface="Arial"/>
            </a:endParaRPr>
          </a:p>
          <a:p>
            <a:pPr marL="457200" lvl="0" indent="-317500" rtl="0">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People want to be there</a:t>
            </a:r>
            <a:endParaRPr sz="1400">
              <a:solidFill>
                <a:srgbClr val="000000"/>
              </a:solidFill>
              <a:latin typeface="Arial"/>
              <a:ea typeface="Arial"/>
              <a:cs typeface="Arial"/>
              <a:sym typeface="Arial"/>
            </a:endParaRPr>
          </a:p>
          <a:p>
            <a:pPr marL="457200" lvl="0" indent="-317500" rtl="0">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A commitment to excellence, creativity and innovation</a:t>
            </a:r>
            <a:endParaRPr sz="1400">
              <a:solidFill>
                <a:srgbClr val="000000"/>
              </a:solidFill>
              <a:latin typeface="Arial"/>
              <a:ea typeface="Arial"/>
              <a:cs typeface="Arial"/>
              <a:sym typeface="Arial"/>
            </a:endParaRPr>
          </a:p>
          <a:p>
            <a:pPr marL="457200" lvl="0" indent="-317500" rtl="0">
              <a:spcBef>
                <a:spcPts val="0"/>
              </a:spcBef>
              <a:spcAft>
                <a:spcPts val="0"/>
              </a:spcAft>
              <a:buClr>
                <a:srgbClr val="000000"/>
              </a:buClr>
              <a:buSzPts val="1400"/>
              <a:buFont typeface="Arial"/>
              <a:buChar char="●"/>
            </a:pPr>
            <a:r>
              <a:rPr lang="en" sz="1400">
                <a:solidFill>
                  <a:srgbClr val="000000"/>
                </a:solidFill>
                <a:latin typeface="Arial"/>
                <a:ea typeface="Arial"/>
                <a:cs typeface="Arial"/>
                <a:sym typeface="Arial"/>
              </a:rPr>
              <a:t>Four Keys: safety, courtesy, show and efficiency</a:t>
            </a:r>
            <a:endParaRPr sz="1400"/>
          </a:p>
        </p:txBody>
      </p:sp>
      <p:pic>
        <p:nvPicPr>
          <p:cNvPr id="143" name="Google Shape;143;p15"/>
          <p:cNvPicPr preferRelativeResize="0"/>
          <p:nvPr/>
        </p:nvPicPr>
        <p:blipFill>
          <a:blip r:embed="rId3">
            <a:alphaModFix/>
          </a:blip>
          <a:stretch>
            <a:fillRect/>
          </a:stretch>
        </p:blipFill>
        <p:spPr>
          <a:xfrm>
            <a:off x="6443100" y="1418225"/>
            <a:ext cx="2095500" cy="31432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fade">
                                      <p:cBhvr>
                                        <p:cTn id="7" dur="10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6"/>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Who is this leader? What is the </a:t>
            </a:r>
            <a:endParaRPr/>
          </a:p>
          <a:p>
            <a:pPr marL="0" lvl="0" indent="0">
              <a:spcBef>
                <a:spcPts val="0"/>
              </a:spcBef>
              <a:spcAft>
                <a:spcPts val="0"/>
              </a:spcAft>
              <a:buNone/>
            </a:pPr>
            <a:r>
              <a:rPr lang="en"/>
              <a:t>culture of this company?</a:t>
            </a:r>
            <a:endParaRPr/>
          </a:p>
        </p:txBody>
      </p:sp>
      <p:sp>
        <p:nvSpPr>
          <p:cNvPr id="149" name="Google Shape;149;p16"/>
          <p:cNvSpPr txBox="1">
            <a:spLocks noGrp="1"/>
          </p:cNvSpPr>
          <p:nvPr>
            <p:ph type="body" idx="1"/>
          </p:nvPr>
        </p:nvSpPr>
        <p:spPr>
          <a:xfrm>
            <a:off x="819150" y="1990725"/>
            <a:ext cx="6036300" cy="24480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Official Statement of purpose says that the business exists “To glorify God by being a faithful steward of all that is entrusted to us.”</a:t>
            </a:r>
            <a:endParaRPr sz="1800">
              <a:solidFill>
                <a:srgbClr val="000000"/>
              </a:solidFill>
              <a:latin typeface="Arial"/>
              <a:ea typeface="Arial"/>
              <a:cs typeface="Arial"/>
              <a:sym typeface="Arial"/>
            </a:endParaRPr>
          </a:p>
          <a:p>
            <a:pPr marL="457200" lvl="0" indent="-342900" rtl="0">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“My pleasure”</a:t>
            </a:r>
            <a:endParaRPr sz="1800">
              <a:solidFill>
                <a:srgbClr val="000000"/>
              </a:solidFill>
              <a:latin typeface="Arial"/>
              <a:ea typeface="Arial"/>
              <a:cs typeface="Arial"/>
              <a:sym typeface="Arial"/>
            </a:endParaRPr>
          </a:p>
          <a:p>
            <a:pPr marL="457200" lvl="0" indent="-342900" rtl="0">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Core values: Customers first, Personal Excellence, Continuous Improvement, Working Together and Stewardship</a:t>
            </a:r>
            <a:endParaRPr sz="1800">
              <a:solidFill>
                <a:srgbClr val="000000"/>
              </a:solidFill>
              <a:latin typeface="Arial"/>
              <a:ea typeface="Arial"/>
              <a:cs typeface="Arial"/>
              <a:sym typeface="Arial"/>
            </a:endParaRPr>
          </a:p>
          <a:p>
            <a:pPr marL="1371600" lvl="0" indent="0" rtl="0">
              <a:spcBef>
                <a:spcPts val="0"/>
              </a:spcBef>
              <a:spcAft>
                <a:spcPts val="0"/>
              </a:spcAft>
              <a:buNone/>
            </a:pPr>
            <a:endParaRPr sz="1800">
              <a:solidFill>
                <a:srgbClr val="000000"/>
              </a:solidFill>
              <a:latin typeface="Arial"/>
              <a:ea typeface="Arial"/>
              <a:cs typeface="Arial"/>
              <a:sym typeface="Arial"/>
            </a:endParaRPr>
          </a:p>
          <a:p>
            <a:pPr marL="0" lvl="0" indent="0">
              <a:spcBef>
                <a:spcPts val="0"/>
              </a:spcBef>
              <a:spcAft>
                <a:spcPts val="1600"/>
              </a:spcAft>
              <a:buNone/>
            </a:pPr>
            <a:endParaRPr/>
          </a:p>
        </p:txBody>
      </p:sp>
      <p:pic>
        <p:nvPicPr>
          <p:cNvPr id="150" name="Google Shape;150;p16"/>
          <p:cNvPicPr preferRelativeResize="0"/>
          <p:nvPr/>
        </p:nvPicPr>
        <p:blipFill>
          <a:blip r:embed="rId3">
            <a:alphaModFix/>
          </a:blip>
          <a:stretch>
            <a:fillRect/>
          </a:stretch>
        </p:blipFill>
        <p:spPr>
          <a:xfrm>
            <a:off x="6727125" y="573213"/>
            <a:ext cx="2095500" cy="29241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fade">
                                      <p:cBhvr>
                                        <p:cTn id="7" dur="10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7"/>
          <p:cNvSpPr txBox="1">
            <a:spLocks noGrp="1"/>
          </p:cNvSpPr>
          <p:nvPr>
            <p:ph type="title"/>
          </p:nvPr>
        </p:nvSpPr>
        <p:spPr>
          <a:xfrm>
            <a:off x="685050" y="474825"/>
            <a:ext cx="7505700" cy="954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56" name="Google Shape;156;p17"/>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157" name="Google Shape;157;p17" descr="Watch Disney cast member Alyson Clancy welcome new members to the Disneyland Resort as a Disney University Traditions Assistant. Alyson teaches the Traditions course, our version of first day orientation. Come be welcomed by Alyson and other cast members: http://di.sn/gmb&#10;&#10;SUBSCRIBE: http://di.sn/q7h&#10; &#10;About Disneyland:&#10;Disneyland is where imagination is the destination. For young and old, big and small — it's The Happiest Place on Earth! So gather with all the people who make you the happiest and come to the place where dreams come true.&#10;&#10;Connect with Disneyland Online:&#10;Visit the Disneyland WEBSITE: http://di.sn/hF7&#10;Like Disneyland on FACEBOOK: http://di.sn/t89&#10;Follow Disneyland on TWITTER: http://di.sn/eEf&#10;Follow Disneyland on INSTAGRAM: http://di.sn/60020EZo&#10;Follow Disneyland on PINTEREST: http://di.sn/60030Ejc&#10;&#10;Connect with Disney Parks Online:&#10;Visit the Disney Parks WEBSITE: http://di.sn/hF6&#10;Like Disney Parks on FACEBOOK: http://di.sn/hEO&#10;Follow Disney Parks on TWITTER: http://di.sn/t86&#10;Follow Disney Parks on TUMBLR: http://di.sn/6000fkMs&#10;Follow Disney Parks on VINE: http://di.sn/60040Edk&#10;&#10;Every Role a Starring Role - Disney University Traditions Assistant&#10;http://www.youtube.com/user/disneyparks" title="Every Role a Starring Role - Disney University Traditions Assistant">
            <a:hlinkClick r:id="rId3"/>
          </p:cNvPr>
          <p:cNvPicPr preferRelativeResize="0"/>
          <p:nvPr/>
        </p:nvPicPr>
        <p:blipFill>
          <a:blip r:embed="rId4">
            <a:alphaModFix/>
          </a:blip>
          <a:stretch>
            <a:fillRect/>
          </a:stretch>
        </p:blipFill>
        <p:spPr>
          <a:xfrm>
            <a:off x="986125" y="230400"/>
            <a:ext cx="6399976" cy="47999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8"/>
          <p:cNvSpPr txBox="1">
            <a:spLocks noGrp="1"/>
          </p:cNvSpPr>
          <p:nvPr>
            <p:ph type="title"/>
          </p:nvPr>
        </p:nvSpPr>
        <p:spPr>
          <a:xfrm>
            <a:off x="819150" y="845600"/>
            <a:ext cx="7505700" cy="16629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For these companies, there is a specific way of doing things…</a:t>
            </a:r>
            <a:endParaRPr/>
          </a:p>
          <a:p>
            <a:pPr marL="0" lvl="0" indent="0">
              <a:spcBef>
                <a:spcPts val="0"/>
              </a:spcBef>
              <a:spcAft>
                <a:spcPts val="0"/>
              </a:spcAft>
              <a:buNone/>
            </a:pPr>
            <a:r>
              <a:rPr lang="en"/>
              <a:t>Train on behaviors desired</a:t>
            </a:r>
            <a:endParaRPr/>
          </a:p>
          <a:p>
            <a:pPr marL="0" lvl="0" indent="0">
              <a:spcBef>
                <a:spcPts val="0"/>
              </a:spcBef>
              <a:spcAft>
                <a:spcPts val="0"/>
              </a:spcAft>
              <a:buNone/>
            </a:pPr>
            <a:r>
              <a:rPr lang="en"/>
              <a:t>Same message for all employees</a:t>
            </a:r>
            <a:endParaRPr/>
          </a:p>
          <a:p>
            <a:pPr marL="0" lvl="0" indent="0">
              <a:spcBef>
                <a:spcPts val="0"/>
              </a:spcBef>
              <a:spcAft>
                <a:spcPts val="0"/>
              </a:spcAft>
              <a:buNone/>
            </a:pPr>
            <a:r>
              <a:rPr lang="en"/>
              <a:t>They have shared values and beliefs</a:t>
            </a:r>
            <a:endParaRPr/>
          </a:p>
        </p:txBody>
      </p:sp>
      <p:sp>
        <p:nvSpPr>
          <p:cNvPr id="163" name="Google Shape;163;p18"/>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sz="6000"/>
          </a:p>
          <a:p>
            <a:pPr marL="0" lvl="0" indent="0" rtl="0">
              <a:spcBef>
                <a:spcPts val="1600"/>
              </a:spcBef>
              <a:spcAft>
                <a:spcPts val="1600"/>
              </a:spcAft>
              <a:buNone/>
            </a:pPr>
            <a:r>
              <a:rPr lang="en" sz="6000"/>
              <a:t>THIS IS CULTURE!</a:t>
            </a:r>
            <a:endParaRPr sz="6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63"/>
                                        </p:tgtEl>
                                        <p:attrNameLst>
                                          <p:attrName>style.visibility</p:attrName>
                                        </p:attrNameLst>
                                      </p:cBhvr>
                                      <p:to>
                                        <p:strVal val="visible"/>
                                      </p:to>
                                    </p:set>
                                    <p:anim calcmode="lin" valueType="num">
                                      <p:cBhvr additive="base">
                                        <p:cTn id="7" dur="1000"/>
                                        <p:tgtEl>
                                          <p:spTgt spid="163"/>
                                        </p:tgtEl>
                                        <p:attrNameLst>
                                          <p:attrName>ppt_w</p:attrName>
                                        </p:attrNameLst>
                                      </p:cBhvr>
                                      <p:tavLst>
                                        <p:tav tm="0">
                                          <p:val>
                                            <p:strVal val="0"/>
                                          </p:val>
                                        </p:tav>
                                        <p:tav tm="100000">
                                          <p:val>
                                            <p:strVal val="#ppt_w"/>
                                          </p:val>
                                        </p:tav>
                                      </p:tavLst>
                                    </p:anim>
                                    <p:anim calcmode="lin" valueType="num">
                                      <p:cBhvr additive="base">
                                        <p:cTn id="8" dur="1000"/>
                                        <p:tgtEl>
                                          <p:spTgt spid="163"/>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9"/>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Time to Brainstorm…	</a:t>
            </a:r>
            <a:endParaRPr/>
          </a:p>
        </p:txBody>
      </p:sp>
      <p:sp>
        <p:nvSpPr>
          <p:cNvPr id="169" name="Google Shape;169;p19"/>
          <p:cNvSpPr txBox="1">
            <a:spLocks noGrp="1"/>
          </p:cNvSpPr>
          <p:nvPr>
            <p:ph type="body" idx="1"/>
          </p:nvPr>
        </p:nvSpPr>
        <p:spPr>
          <a:xfrm>
            <a:off x="710050" y="1441725"/>
            <a:ext cx="7505700" cy="3012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1800"/>
              <a:t>On sticky notes…</a:t>
            </a:r>
            <a:endParaRPr sz="1800"/>
          </a:p>
          <a:p>
            <a:pPr marL="457200" lvl="0" indent="-342900" rtl="0">
              <a:spcBef>
                <a:spcPts val="1600"/>
              </a:spcBef>
              <a:spcAft>
                <a:spcPts val="0"/>
              </a:spcAft>
              <a:buSzPts val="1800"/>
              <a:buChar char="●"/>
            </a:pPr>
            <a:r>
              <a:rPr lang="en" sz="1800"/>
              <a:t>write down all of the programs, resources, foci we have in the district</a:t>
            </a:r>
            <a:endParaRPr sz="1800"/>
          </a:p>
          <a:p>
            <a:pPr marL="0" lvl="0" indent="0" rtl="0">
              <a:spcBef>
                <a:spcPts val="1600"/>
              </a:spcBef>
              <a:spcAft>
                <a:spcPts val="0"/>
              </a:spcAft>
              <a:buNone/>
            </a:pPr>
            <a:endParaRPr sz="1800"/>
          </a:p>
          <a:p>
            <a:pPr marL="457200" lvl="0" indent="-342900" rtl="0">
              <a:spcBef>
                <a:spcPts val="1600"/>
              </a:spcBef>
              <a:spcAft>
                <a:spcPts val="0"/>
              </a:spcAft>
              <a:buSzPts val="1800"/>
              <a:buChar char="●"/>
            </a:pPr>
            <a:r>
              <a:rPr lang="en" sz="1800"/>
              <a:t>Write down what is the MPSD way of doing things...when you think of MPSD what do you think (good or bad)</a:t>
            </a:r>
            <a:endParaRPr sz="1800"/>
          </a:p>
          <a:p>
            <a:pPr marL="0" lvl="0" indent="0">
              <a:spcBef>
                <a:spcPts val="1600"/>
              </a:spcBef>
              <a:spcAft>
                <a:spcPts val="1600"/>
              </a:spcAft>
              <a:buNone/>
            </a:pP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0"/>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Discussion	</a:t>
            </a:r>
            <a:endParaRPr/>
          </a:p>
        </p:txBody>
      </p:sp>
      <p:sp>
        <p:nvSpPr>
          <p:cNvPr id="175" name="Google Shape;175;p20"/>
          <p:cNvSpPr txBox="1">
            <a:spLocks noGrp="1"/>
          </p:cNvSpPr>
          <p:nvPr>
            <p:ph type="body" idx="1"/>
          </p:nvPr>
        </p:nvSpPr>
        <p:spPr>
          <a:xfrm>
            <a:off x="819150" y="1526000"/>
            <a:ext cx="7505700" cy="29127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Char char="●"/>
            </a:pPr>
            <a:r>
              <a:rPr lang="en" sz="1800"/>
              <a:t>What do all these sticky notes say about what it’s like to teach in MPSD?</a:t>
            </a:r>
            <a:endParaRPr sz="1800"/>
          </a:p>
          <a:p>
            <a:pPr marL="0" lvl="0" indent="0" rtl="0">
              <a:spcBef>
                <a:spcPts val="1600"/>
              </a:spcBef>
              <a:spcAft>
                <a:spcPts val="0"/>
              </a:spcAft>
              <a:buNone/>
            </a:pPr>
            <a:endParaRPr sz="1800"/>
          </a:p>
          <a:p>
            <a:pPr marL="457200" lvl="0" indent="-342900" rtl="0">
              <a:spcBef>
                <a:spcPts val="1600"/>
              </a:spcBef>
              <a:spcAft>
                <a:spcPts val="0"/>
              </a:spcAft>
              <a:buSzPts val="1800"/>
              <a:buChar char="●"/>
            </a:pPr>
            <a:r>
              <a:rPr lang="en" sz="1800"/>
              <a:t>What do these sticky notes say about how things are done in MPSD?</a:t>
            </a:r>
            <a:endParaRPr sz="1800"/>
          </a:p>
          <a:p>
            <a:pPr marL="0" lvl="0" indent="0" rtl="0">
              <a:spcBef>
                <a:spcPts val="1600"/>
              </a:spcBef>
              <a:spcAft>
                <a:spcPts val="0"/>
              </a:spcAft>
              <a:buNone/>
            </a:pPr>
            <a:endParaRPr sz="1800"/>
          </a:p>
          <a:p>
            <a:pPr marL="457200" lvl="0" indent="-342900">
              <a:spcBef>
                <a:spcPts val="1600"/>
              </a:spcBef>
              <a:spcAft>
                <a:spcPts val="0"/>
              </a:spcAft>
              <a:buSzPts val="1800"/>
              <a:buChar char="●"/>
            </a:pPr>
            <a:r>
              <a:rPr lang="en" sz="1800"/>
              <a:t>What is the culture of MPSD about? How do people describe MPSD? Is there ONE core belief that we all have?</a:t>
            </a:r>
            <a:endParaRPr sz="1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21"/>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81" name="Google Shape;181;p21"/>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182" name="Google Shape;182;p21" descr="Here is the famous Chocolate scene from I Love Lucy, an illustrious tv series in the 1950's." title="Lucy's Famous Chocolate Scene">
            <a:hlinkClick r:id="rId3"/>
          </p:cNvPr>
          <p:cNvPicPr preferRelativeResize="0"/>
          <p:nvPr/>
        </p:nvPicPr>
        <p:blipFill>
          <a:blip r:embed="rId4">
            <a:alphaModFix/>
          </a:blip>
          <a:stretch>
            <a:fillRect/>
          </a:stretch>
        </p:blipFill>
        <p:spPr>
          <a:xfrm>
            <a:off x="1403475" y="195350"/>
            <a:ext cx="6311774" cy="47338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2"/>
          <p:cNvSpPr txBox="1">
            <a:spLocks noGrp="1"/>
          </p:cNvSpPr>
          <p:nvPr>
            <p:ph type="title"/>
          </p:nvPr>
        </p:nvSpPr>
        <p:spPr>
          <a:xfrm>
            <a:off x="819150" y="845600"/>
            <a:ext cx="7505700" cy="3284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CULTURE doesn’t happen by chance…</a:t>
            </a:r>
            <a:endParaRPr/>
          </a:p>
          <a:p>
            <a:pPr marL="0" lvl="0" indent="0">
              <a:spcBef>
                <a:spcPts val="0"/>
              </a:spcBef>
              <a:spcAft>
                <a:spcPts val="0"/>
              </a:spcAft>
              <a:buNone/>
            </a:pPr>
            <a:r>
              <a:rPr lang="en"/>
              <a:t>We have the charge … </a:t>
            </a:r>
            <a:endParaRPr/>
          </a:p>
          <a:p>
            <a:pPr marL="0" lvl="0" indent="0">
              <a:spcBef>
                <a:spcPts val="0"/>
              </a:spcBef>
              <a:spcAft>
                <a:spcPts val="0"/>
              </a:spcAft>
              <a:buNone/>
            </a:pPr>
            <a:r>
              <a:rPr lang="en"/>
              <a:t>To CHANGE</a:t>
            </a:r>
            <a:endParaRPr/>
          </a:p>
          <a:p>
            <a:pPr marL="457200" lvl="0" indent="-419100" rtl="0">
              <a:spcBef>
                <a:spcPts val="0"/>
              </a:spcBef>
              <a:spcAft>
                <a:spcPts val="0"/>
              </a:spcAft>
              <a:buSzPts val="3000"/>
              <a:buChar char="●"/>
            </a:pPr>
            <a:r>
              <a:rPr lang="en"/>
              <a:t> the way we do things across MPSD</a:t>
            </a:r>
            <a:endParaRPr/>
          </a:p>
          <a:p>
            <a:pPr marL="457200" lvl="0" indent="-419100" rtl="0">
              <a:spcBef>
                <a:spcPts val="0"/>
              </a:spcBef>
              <a:spcAft>
                <a:spcPts val="0"/>
              </a:spcAft>
              <a:buSzPts val="3000"/>
              <a:buChar char="●"/>
            </a:pPr>
            <a:r>
              <a:rPr lang="en"/>
              <a:t>How people feel about MPSD</a:t>
            </a:r>
            <a:endParaRPr/>
          </a:p>
          <a:p>
            <a:pPr marL="0" lvl="0" indent="0" algn="ctr" rtl="0">
              <a:spcBef>
                <a:spcPts val="0"/>
              </a:spcBef>
              <a:spcAft>
                <a:spcPts val="0"/>
              </a:spcAft>
              <a:buNone/>
            </a:pPr>
            <a:r>
              <a:rPr lang="en"/>
              <a:t/>
            </a:r>
            <a:br>
              <a:rPr lang="en"/>
            </a:br>
            <a:r>
              <a:rPr lang="en"/>
              <a:t>EXCELLENCE BEGINS WITH ME!”</a:t>
            </a:r>
            <a:endParaRPr/>
          </a:p>
          <a:p>
            <a:pPr marL="0" lvl="0" indent="0" rtl="0">
              <a:spcBef>
                <a:spcPts val="0"/>
              </a:spcBef>
              <a:spcAft>
                <a:spcPts val="0"/>
              </a:spcAft>
              <a:buNone/>
            </a:pPr>
            <a:endParaRPr/>
          </a:p>
          <a:p>
            <a:pPr marL="0" lvl="0" indent="0">
              <a:spcBef>
                <a:spcPts val="0"/>
              </a:spcBef>
              <a:spcAft>
                <a:spcPts val="0"/>
              </a:spcAft>
              <a:buNone/>
            </a:pPr>
            <a:endParaRPr/>
          </a:p>
        </p:txBody>
      </p:sp>
      <p:sp>
        <p:nvSpPr>
          <p:cNvPr id="188" name="Google Shape;188;p22"/>
          <p:cNvSpPr txBox="1">
            <a:spLocks noGrp="1"/>
          </p:cNvSpPr>
          <p:nvPr>
            <p:ph type="body" idx="1"/>
          </p:nvPr>
        </p:nvSpPr>
        <p:spPr>
          <a:xfrm>
            <a:off x="8260775" y="4130300"/>
            <a:ext cx="64200" cy="308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a:p>
            <a:pPr marL="0" lvl="0" indent="0" rtl="0">
              <a:spcBef>
                <a:spcPts val="1600"/>
              </a:spcBef>
              <a:spcAft>
                <a:spcPts val="0"/>
              </a:spcAft>
              <a:buNone/>
            </a:pPr>
            <a:endParaRPr/>
          </a:p>
          <a:p>
            <a:pPr marL="0" lvl="0" indent="0" rtl="0">
              <a:spcBef>
                <a:spcPts val="1600"/>
              </a:spcBef>
              <a:spcAft>
                <a:spcPts val="0"/>
              </a:spcAft>
              <a:buNone/>
            </a:pPr>
            <a:endParaRPr/>
          </a:p>
          <a:p>
            <a:pPr marL="0" lvl="0" indent="0">
              <a:spcBef>
                <a:spcPts val="1600"/>
              </a:spcBef>
              <a:spcAft>
                <a:spcPts val="160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23"/>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Seven Components to Shaping Culture</a:t>
            </a:r>
            <a:endParaRPr/>
          </a:p>
        </p:txBody>
      </p:sp>
      <p:sp>
        <p:nvSpPr>
          <p:cNvPr id="194" name="Google Shape;194;p23"/>
          <p:cNvSpPr txBox="1">
            <a:spLocks noGrp="1"/>
          </p:cNvSpPr>
          <p:nvPr>
            <p:ph type="body" idx="1"/>
          </p:nvPr>
        </p:nvSpPr>
        <p:spPr>
          <a:xfrm>
            <a:off x="819150" y="1519675"/>
            <a:ext cx="7505700" cy="29190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AutoNum type="arabicPeriod"/>
            </a:pPr>
            <a:r>
              <a:rPr lang="en" sz="1800"/>
              <a:t>Assemble a Team &amp; Make a plan: This is your school/team think tank</a:t>
            </a:r>
            <a:endParaRPr sz="1800"/>
          </a:p>
          <a:p>
            <a:pPr marL="457200" lvl="0" indent="-342900" rtl="0">
              <a:spcBef>
                <a:spcPts val="0"/>
              </a:spcBef>
              <a:spcAft>
                <a:spcPts val="0"/>
              </a:spcAft>
              <a:buSzPts val="1800"/>
              <a:buAutoNum type="arabicPeriod"/>
            </a:pPr>
            <a:r>
              <a:rPr lang="en" sz="1800"/>
              <a:t>Start with the Heart (Vision and Mission): visible, connect, exemplify</a:t>
            </a:r>
            <a:endParaRPr sz="1800"/>
          </a:p>
          <a:p>
            <a:pPr marL="457200" lvl="0" indent="-342900" rtl="0">
              <a:spcBef>
                <a:spcPts val="0"/>
              </a:spcBef>
              <a:spcAft>
                <a:spcPts val="0"/>
              </a:spcAft>
              <a:buSzPts val="1800"/>
              <a:buAutoNum type="arabicPeriod"/>
            </a:pPr>
            <a:r>
              <a:rPr lang="en" sz="1800"/>
              <a:t>Build Trust: with team, those you serve</a:t>
            </a:r>
            <a:endParaRPr sz="1800"/>
          </a:p>
          <a:p>
            <a:pPr marL="457200" lvl="0" indent="-342900" rtl="0">
              <a:spcBef>
                <a:spcPts val="0"/>
              </a:spcBef>
              <a:spcAft>
                <a:spcPts val="0"/>
              </a:spcAft>
              <a:buSzPts val="1800"/>
              <a:buAutoNum type="arabicPeriod"/>
            </a:pPr>
            <a:r>
              <a:rPr lang="en" sz="1800"/>
              <a:t>Enlist Others: Who and Why?</a:t>
            </a:r>
            <a:endParaRPr sz="1800"/>
          </a:p>
          <a:p>
            <a:pPr marL="457200" lvl="0" indent="-342900" rtl="0">
              <a:spcBef>
                <a:spcPts val="0"/>
              </a:spcBef>
              <a:spcAft>
                <a:spcPts val="0"/>
              </a:spcAft>
              <a:buSzPts val="1800"/>
              <a:buAutoNum type="arabicPeriod"/>
            </a:pPr>
            <a:r>
              <a:rPr lang="en" sz="1800"/>
              <a:t>Own Difficult Responsibilities: Data, staffing, conversations</a:t>
            </a:r>
            <a:endParaRPr sz="1800"/>
          </a:p>
          <a:p>
            <a:pPr marL="457200" lvl="0" indent="-342900" rtl="0">
              <a:spcBef>
                <a:spcPts val="0"/>
              </a:spcBef>
              <a:spcAft>
                <a:spcPts val="0"/>
              </a:spcAft>
              <a:buSzPts val="1800"/>
              <a:buAutoNum type="arabicPeriod"/>
            </a:pPr>
            <a:r>
              <a:rPr lang="en" sz="1800"/>
              <a:t>Constantly Look for Signs of Success: Behaviors change first, then mindset</a:t>
            </a:r>
            <a:endParaRPr sz="1800"/>
          </a:p>
          <a:p>
            <a:pPr marL="457200" lvl="0" indent="-342900">
              <a:spcBef>
                <a:spcPts val="0"/>
              </a:spcBef>
              <a:spcAft>
                <a:spcPts val="0"/>
              </a:spcAft>
              <a:buSzPts val="1800"/>
              <a:buAutoNum type="arabicPeriod"/>
            </a:pPr>
            <a:r>
              <a:rPr lang="en" sz="1800"/>
              <a:t>Set the Stage for Sustainable Change: delegate, hire based on schools values, build capacity</a:t>
            </a:r>
            <a:endParaRPr sz="1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EXCELLENCE BEGINS WITH ME..</a:t>
            </a:r>
            <a:endParaRPr/>
          </a:p>
        </p:txBody>
      </p:sp>
      <p:sp>
        <p:nvSpPr>
          <p:cNvPr id="200" name="Google Shape;200;p2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Autofit/>
          </a:bodyPr>
          <a:lstStyle/>
          <a:p>
            <a:pPr marL="457200" lvl="0" indent="0" rtl="0">
              <a:spcBef>
                <a:spcPts val="0"/>
              </a:spcBef>
              <a:spcAft>
                <a:spcPts val="0"/>
              </a:spcAft>
              <a:buNone/>
            </a:pPr>
            <a:r>
              <a:rPr lang="en" sz="2400">
                <a:solidFill>
                  <a:srgbClr val="000000"/>
                </a:solidFill>
                <a:latin typeface="Arial"/>
                <a:ea typeface="Arial"/>
                <a:cs typeface="Arial"/>
                <a:sym typeface="Arial"/>
              </a:rPr>
              <a:t>Excellence looks like this</a:t>
            </a:r>
            <a:endParaRPr sz="2400">
              <a:solidFill>
                <a:srgbClr val="000000"/>
              </a:solidFill>
              <a:latin typeface="Arial"/>
              <a:ea typeface="Arial"/>
              <a:cs typeface="Arial"/>
              <a:sym typeface="Arial"/>
            </a:endParaRPr>
          </a:p>
          <a:p>
            <a:pPr marL="0" lvl="0" indent="457200" rtl="0">
              <a:spcBef>
                <a:spcPts val="0"/>
              </a:spcBef>
              <a:spcAft>
                <a:spcPts val="0"/>
              </a:spcAft>
              <a:buNone/>
            </a:pPr>
            <a:r>
              <a:rPr lang="en" sz="2400">
                <a:solidFill>
                  <a:srgbClr val="000000"/>
                </a:solidFill>
                <a:latin typeface="Arial"/>
                <a:ea typeface="Arial"/>
                <a:cs typeface="Arial"/>
                <a:sym typeface="Arial"/>
              </a:rPr>
              <a:t>Students are :</a:t>
            </a:r>
            <a:endParaRPr sz="2400">
              <a:solidFill>
                <a:srgbClr val="000000"/>
              </a:solidFill>
              <a:latin typeface="Arial"/>
              <a:ea typeface="Arial"/>
              <a:cs typeface="Arial"/>
              <a:sym typeface="Arial"/>
            </a:endParaRPr>
          </a:p>
          <a:p>
            <a:pPr marL="914400" lvl="0" indent="-381000" rtl="0">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Actively Engaged learners</a:t>
            </a:r>
            <a:endParaRPr sz="2400">
              <a:solidFill>
                <a:srgbClr val="000000"/>
              </a:solidFill>
              <a:latin typeface="Arial"/>
              <a:ea typeface="Arial"/>
              <a:cs typeface="Arial"/>
              <a:sym typeface="Arial"/>
            </a:endParaRPr>
          </a:p>
          <a:p>
            <a:pPr marL="914400" lvl="0" indent="-381000" rtl="0">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Self-motivated, problem solvers, collaborators</a:t>
            </a:r>
            <a:endParaRPr sz="2400">
              <a:solidFill>
                <a:srgbClr val="000000"/>
              </a:solidFill>
              <a:latin typeface="Arial"/>
              <a:ea typeface="Arial"/>
              <a:cs typeface="Arial"/>
              <a:sym typeface="Arial"/>
            </a:endParaRPr>
          </a:p>
          <a:p>
            <a:pPr marL="914400" lvl="0" indent="-381000" rtl="0">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Leaders within the school community</a:t>
            </a:r>
            <a:endParaRPr sz="2400">
              <a:solidFill>
                <a:srgbClr val="000000"/>
              </a:solidFill>
              <a:latin typeface="Arial"/>
              <a:ea typeface="Arial"/>
              <a:cs typeface="Arial"/>
              <a:sym typeface="Arial"/>
            </a:endParaRPr>
          </a:p>
          <a:p>
            <a:pPr marL="0" lvl="0" indent="0">
              <a:spcBef>
                <a:spcPts val="0"/>
              </a:spcBef>
              <a:spcAft>
                <a:spcPts val="1600"/>
              </a:spcAft>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5"/>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1800">
                <a:solidFill>
                  <a:srgbClr val="000000"/>
                </a:solidFill>
                <a:latin typeface="Arial"/>
                <a:ea typeface="Arial"/>
                <a:cs typeface="Arial"/>
                <a:sym typeface="Arial"/>
              </a:rPr>
              <a:t>STAFF Culture:</a:t>
            </a:r>
            <a:endParaRPr/>
          </a:p>
        </p:txBody>
      </p:sp>
      <p:sp>
        <p:nvSpPr>
          <p:cNvPr id="206" name="Google Shape;206;p25"/>
          <p:cNvSpPr txBox="1">
            <a:spLocks noGrp="1"/>
          </p:cNvSpPr>
          <p:nvPr>
            <p:ph type="body" idx="1"/>
          </p:nvPr>
        </p:nvSpPr>
        <p:spPr>
          <a:xfrm>
            <a:off x="819150" y="1457325"/>
            <a:ext cx="7505700" cy="2981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1800">
                <a:solidFill>
                  <a:srgbClr val="000000"/>
                </a:solidFill>
                <a:latin typeface="Arial"/>
                <a:ea typeface="Arial"/>
                <a:cs typeface="Arial"/>
                <a:sym typeface="Arial"/>
              </a:rPr>
              <a:t> </a:t>
            </a:r>
            <a:r>
              <a:rPr lang="en" sz="2400">
                <a:solidFill>
                  <a:srgbClr val="000000"/>
                </a:solidFill>
                <a:latin typeface="Arial"/>
                <a:ea typeface="Arial"/>
                <a:cs typeface="Arial"/>
                <a:sym typeface="Arial"/>
              </a:rPr>
              <a:t>The Culture of MPSD is one of excellence as demonstrated by:</a:t>
            </a:r>
            <a:endParaRPr sz="2400">
              <a:solidFill>
                <a:srgbClr val="000000"/>
              </a:solidFill>
              <a:latin typeface="Arial"/>
              <a:ea typeface="Arial"/>
              <a:cs typeface="Arial"/>
              <a:sym typeface="Arial"/>
            </a:endParaRPr>
          </a:p>
          <a:p>
            <a:pPr marL="457200" lvl="0" indent="-381000" rtl="0">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Accepting Personal accountability for the success of ALL learners</a:t>
            </a:r>
            <a:endParaRPr sz="2400">
              <a:solidFill>
                <a:srgbClr val="000000"/>
              </a:solidFill>
              <a:latin typeface="Arial"/>
              <a:ea typeface="Arial"/>
              <a:cs typeface="Arial"/>
              <a:sym typeface="Arial"/>
            </a:endParaRPr>
          </a:p>
          <a:p>
            <a:pPr marL="457200" lvl="0" indent="-381000" rtl="0">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Building Positive Relationships (Golden Rule)</a:t>
            </a:r>
            <a:endParaRPr sz="2400">
              <a:solidFill>
                <a:srgbClr val="000000"/>
              </a:solidFill>
              <a:latin typeface="Arial"/>
              <a:ea typeface="Arial"/>
              <a:cs typeface="Arial"/>
              <a:sym typeface="Arial"/>
            </a:endParaRPr>
          </a:p>
          <a:p>
            <a:pPr marL="457200" lvl="0" indent="-381000" rtl="0">
              <a:spcBef>
                <a:spcPts val="0"/>
              </a:spcBef>
              <a:spcAft>
                <a:spcPts val="0"/>
              </a:spcAft>
              <a:buClr>
                <a:srgbClr val="000000"/>
              </a:buClr>
              <a:buSzPts val="2400"/>
              <a:buFont typeface="Arial"/>
              <a:buChar char="●"/>
            </a:pPr>
            <a:r>
              <a:rPr lang="en" sz="2400">
                <a:solidFill>
                  <a:srgbClr val="000000"/>
                </a:solidFill>
                <a:latin typeface="Arial"/>
                <a:ea typeface="Arial"/>
                <a:cs typeface="Arial"/>
                <a:sym typeface="Arial"/>
              </a:rPr>
              <a:t>Creating Nurturing learning environments</a:t>
            </a:r>
            <a:endParaRPr sz="2400">
              <a:solidFill>
                <a:srgbClr val="000000"/>
              </a:solidFill>
              <a:latin typeface="Arial"/>
              <a:ea typeface="Arial"/>
              <a:cs typeface="Arial"/>
              <a:sym typeface="Arial"/>
            </a:endParaRPr>
          </a:p>
          <a:p>
            <a:pPr marL="0" lvl="0" indent="0">
              <a:spcBef>
                <a:spcPts val="0"/>
              </a:spcBef>
              <a:spcAft>
                <a:spcPts val="1600"/>
              </a:spcAft>
              <a:buNone/>
            </a:pPr>
            <a:endParaRPr sz="24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6"/>
          <p:cNvSpPr txBox="1">
            <a:spLocks noGrp="1"/>
          </p:cNvSpPr>
          <p:nvPr>
            <p:ph type="title"/>
          </p:nvPr>
        </p:nvSpPr>
        <p:spPr>
          <a:xfrm>
            <a:off x="819150" y="845600"/>
            <a:ext cx="7505700" cy="50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12" name="Google Shape;212;p26"/>
          <p:cNvSpPr txBox="1">
            <a:spLocks noGrp="1"/>
          </p:cNvSpPr>
          <p:nvPr>
            <p:ph type="body" idx="1"/>
          </p:nvPr>
        </p:nvSpPr>
        <p:spPr>
          <a:xfrm>
            <a:off x="498200" y="845600"/>
            <a:ext cx="8362200" cy="30435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sz="2400">
                <a:solidFill>
                  <a:srgbClr val="000000"/>
                </a:solidFill>
                <a:latin typeface="Arial"/>
                <a:ea typeface="Arial"/>
                <a:cs typeface="Arial"/>
                <a:sym typeface="Arial"/>
              </a:rPr>
              <a:t>Evidence of Excellence will be when we are in buildings and classrooms we will see:</a:t>
            </a:r>
            <a:endParaRPr sz="2400">
              <a:solidFill>
                <a:srgbClr val="000000"/>
              </a:solidFill>
              <a:latin typeface="Arial"/>
              <a:ea typeface="Arial"/>
              <a:cs typeface="Arial"/>
              <a:sym typeface="Arial"/>
            </a:endParaRPr>
          </a:p>
          <a:p>
            <a:pPr marL="0" lvl="0" indent="0" rtl="0">
              <a:spcBef>
                <a:spcPts val="0"/>
              </a:spcBef>
              <a:spcAft>
                <a:spcPts val="0"/>
              </a:spcAft>
              <a:buNone/>
            </a:pPr>
            <a:r>
              <a:rPr lang="en" sz="2400">
                <a:solidFill>
                  <a:srgbClr val="000000"/>
                </a:solidFill>
                <a:latin typeface="Arial"/>
                <a:ea typeface="Arial"/>
                <a:cs typeface="Arial"/>
                <a:sym typeface="Arial"/>
              </a:rPr>
              <a:t>	a.  Students reading, speaking, writing, and thinking</a:t>
            </a:r>
            <a:endParaRPr sz="2400">
              <a:solidFill>
                <a:srgbClr val="000000"/>
              </a:solidFill>
              <a:latin typeface="Arial"/>
              <a:ea typeface="Arial"/>
              <a:cs typeface="Arial"/>
              <a:sym typeface="Arial"/>
            </a:endParaRPr>
          </a:p>
          <a:p>
            <a:pPr marL="0" lvl="0" indent="0" rtl="0">
              <a:spcBef>
                <a:spcPts val="0"/>
              </a:spcBef>
              <a:spcAft>
                <a:spcPts val="0"/>
              </a:spcAft>
              <a:buNone/>
            </a:pPr>
            <a:r>
              <a:rPr lang="en" sz="2400">
                <a:solidFill>
                  <a:srgbClr val="000000"/>
                </a:solidFill>
                <a:latin typeface="Arial"/>
                <a:ea typeface="Arial"/>
                <a:cs typeface="Arial"/>
                <a:sym typeface="Arial"/>
              </a:rPr>
              <a:t>	b.  Application of skills</a:t>
            </a:r>
            <a:endParaRPr sz="2400">
              <a:solidFill>
                <a:srgbClr val="000000"/>
              </a:solidFill>
              <a:latin typeface="Arial"/>
              <a:ea typeface="Arial"/>
              <a:cs typeface="Arial"/>
              <a:sym typeface="Arial"/>
            </a:endParaRPr>
          </a:p>
          <a:p>
            <a:pPr marL="0" lvl="0" indent="0" rtl="0">
              <a:spcBef>
                <a:spcPts val="0"/>
              </a:spcBef>
              <a:spcAft>
                <a:spcPts val="0"/>
              </a:spcAft>
              <a:buNone/>
            </a:pPr>
            <a:r>
              <a:rPr lang="en" sz="2400">
                <a:solidFill>
                  <a:srgbClr val="000000"/>
                </a:solidFill>
                <a:latin typeface="Arial"/>
                <a:ea typeface="Arial"/>
                <a:cs typeface="Arial"/>
                <a:sym typeface="Arial"/>
              </a:rPr>
              <a:t> 	c.  Students and teachers supporting each other in </a:t>
            </a:r>
            <a:endParaRPr sz="2400">
              <a:solidFill>
                <a:srgbClr val="000000"/>
              </a:solidFill>
              <a:latin typeface="Arial"/>
              <a:ea typeface="Arial"/>
              <a:cs typeface="Arial"/>
              <a:sym typeface="Arial"/>
            </a:endParaRPr>
          </a:p>
          <a:p>
            <a:pPr marL="0" lvl="0" indent="0" rtl="0">
              <a:spcBef>
                <a:spcPts val="0"/>
              </a:spcBef>
              <a:spcAft>
                <a:spcPts val="0"/>
              </a:spcAft>
              <a:buNone/>
            </a:pPr>
            <a:r>
              <a:rPr lang="en" sz="2400">
                <a:solidFill>
                  <a:srgbClr val="000000"/>
                </a:solidFill>
                <a:latin typeface="Arial"/>
                <a:ea typeface="Arial"/>
                <a:cs typeface="Arial"/>
                <a:sym typeface="Arial"/>
              </a:rPr>
              <a:t>          learning</a:t>
            </a:r>
            <a:endParaRPr sz="2400">
              <a:solidFill>
                <a:srgbClr val="000000"/>
              </a:solidFill>
              <a:latin typeface="Arial"/>
              <a:ea typeface="Arial"/>
              <a:cs typeface="Arial"/>
              <a:sym typeface="Arial"/>
            </a:endParaRPr>
          </a:p>
          <a:p>
            <a:pPr marL="0" lvl="0" indent="0" rtl="0">
              <a:spcBef>
                <a:spcPts val="0"/>
              </a:spcBef>
              <a:spcAft>
                <a:spcPts val="0"/>
              </a:spcAft>
              <a:buNone/>
            </a:pPr>
            <a:r>
              <a:rPr lang="en" sz="1800">
                <a:solidFill>
                  <a:srgbClr val="000000"/>
                </a:solidFill>
                <a:latin typeface="Arial"/>
                <a:ea typeface="Arial"/>
                <a:cs typeface="Arial"/>
                <a:sym typeface="Arial"/>
              </a:rPr>
              <a:t>The ultimate outcome will be……..</a:t>
            </a:r>
            <a:r>
              <a:rPr lang="en" sz="1800" b="1">
                <a:solidFill>
                  <a:srgbClr val="000000"/>
                </a:solidFill>
                <a:latin typeface="Arial"/>
                <a:ea typeface="Arial"/>
                <a:cs typeface="Arial"/>
                <a:sym typeface="Arial"/>
              </a:rPr>
              <a:t>.Learners becoming Leaders of Excellence</a:t>
            </a:r>
            <a:endParaRPr sz="1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7"/>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STAR ACTIVITY</a:t>
            </a:r>
            <a:endParaRPr/>
          </a:p>
        </p:txBody>
      </p:sp>
      <p:sp>
        <p:nvSpPr>
          <p:cNvPr id="218" name="Google Shape;218;p27"/>
          <p:cNvSpPr txBox="1">
            <a:spLocks noGrp="1"/>
          </p:cNvSpPr>
          <p:nvPr>
            <p:ph type="body" idx="1"/>
          </p:nvPr>
        </p:nvSpPr>
        <p:spPr>
          <a:xfrm>
            <a:off x="819150" y="1596500"/>
            <a:ext cx="7505700" cy="28422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AutoNum type="arabicPeriod"/>
            </a:pPr>
            <a:r>
              <a:rPr lang="en" sz="1800"/>
              <a:t>Get in pairs</a:t>
            </a:r>
            <a:endParaRPr sz="1800"/>
          </a:p>
          <a:p>
            <a:pPr marL="457200" lvl="0" indent="-342900" rtl="0">
              <a:spcBef>
                <a:spcPts val="0"/>
              </a:spcBef>
              <a:spcAft>
                <a:spcPts val="0"/>
              </a:spcAft>
              <a:buSzPts val="1800"/>
              <a:buAutoNum type="arabicPeriod"/>
            </a:pPr>
            <a:r>
              <a:rPr lang="en" sz="1800"/>
              <a:t>Partner One will need a pen and their phone or a mirror</a:t>
            </a:r>
            <a:endParaRPr sz="1800"/>
          </a:p>
          <a:p>
            <a:pPr marL="457200" lvl="0" indent="-342900" rtl="0">
              <a:spcBef>
                <a:spcPts val="0"/>
              </a:spcBef>
              <a:spcAft>
                <a:spcPts val="0"/>
              </a:spcAft>
              <a:buSzPts val="1800"/>
              <a:buAutoNum type="arabicPeriod"/>
            </a:pPr>
            <a:r>
              <a:rPr lang="en" sz="1800"/>
              <a:t>Partner Two will need a binder/notebook….something to use a shield</a:t>
            </a:r>
            <a:endParaRPr sz="1800"/>
          </a:p>
          <a:p>
            <a:pPr marL="457200" lvl="0" indent="-342900" rtl="0">
              <a:spcBef>
                <a:spcPts val="0"/>
              </a:spcBef>
              <a:spcAft>
                <a:spcPts val="0"/>
              </a:spcAft>
              <a:buSzPts val="1800"/>
              <a:buAutoNum type="arabicPeriod"/>
            </a:pPr>
            <a:r>
              <a:rPr lang="en" sz="1800"/>
              <a:t>Partner One will trace between the two stars</a:t>
            </a:r>
            <a:endParaRPr sz="1800"/>
          </a:p>
          <a:p>
            <a:pPr marL="457200" lvl="0" indent="-342900" rtl="0">
              <a:spcBef>
                <a:spcPts val="0"/>
              </a:spcBef>
              <a:spcAft>
                <a:spcPts val="0"/>
              </a:spcAft>
              <a:buSzPts val="1800"/>
              <a:buAutoNum type="arabicPeriod"/>
            </a:pPr>
            <a:r>
              <a:rPr lang="en" sz="1800"/>
              <a:t>Partner Two may encourage but nothing more….simply hold the shield so Partner One cannot see anything except their phone</a:t>
            </a:r>
            <a:endParaRPr sz="1800"/>
          </a:p>
          <a:p>
            <a:pPr marL="457200" lvl="0" indent="-342900" rtl="0">
              <a:spcBef>
                <a:spcPts val="0"/>
              </a:spcBef>
              <a:spcAft>
                <a:spcPts val="0"/>
              </a:spcAft>
              <a:buSzPts val="1800"/>
              <a:buAutoNum type="arabicPeriod"/>
            </a:pPr>
            <a:r>
              <a:rPr lang="en" sz="1800"/>
              <a:t>Begin when told to start</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8"/>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224" name="Google Shape;224;p28"/>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225" name="Google Shape;225;p28" title="Invictus (2009) - Leadership and Inspiration">
            <a:hlinkClick r:id="rId3"/>
          </p:cNvPr>
          <p:cNvPicPr preferRelativeResize="0"/>
          <p:nvPr/>
        </p:nvPicPr>
        <p:blipFill>
          <a:blip r:embed="rId4">
            <a:alphaModFix/>
          </a:blip>
          <a:stretch>
            <a:fillRect/>
          </a:stretch>
        </p:blipFill>
        <p:spPr>
          <a:xfrm>
            <a:off x="2286000" y="857250"/>
            <a:ext cx="4572000" cy="3429000"/>
          </a:xfrm>
          <a:prstGeom prst="rect">
            <a:avLst/>
          </a:prstGeom>
          <a:noFill/>
          <a:ln>
            <a:noFill/>
          </a:ln>
        </p:spPr>
      </p:pic>
    </p:spTree>
  </p:cSld>
  <p:clrMapOvr>
    <a:masterClrMapping/>
  </p:clrMapOvr>
</p:sld>
</file>

<file path=ppt/theme/theme1.xml><?xml version="1.0" encoding="utf-8"?>
<a:theme xmlns:a="http://schemas.openxmlformats.org/drawingml/2006/main"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713</Words>
  <Application>Microsoft Office PowerPoint</Application>
  <PresentationFormat>On-screen Show (16:9)</PresentationFormat>
  <Paragraphs>80</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Nunito</vt:lpstr>
      <vt:lpstr>Shift</vt:lpstr>
      <vt:lpstr>Excellence Begins With Me… MPSD Culture</vt:lpstr>
      <vt:lpstr>Who is this leader? What is the  culture of her company?</vt:lpstr>
      <vt:lpstr>Who is this leader? What is the culture of this company?</vt:lpstr>
      <vt:lpstr>Who is this leader? What is the  culture of this company?</vt:lpstr>
      <vt:lpstr>PowerPoint Presentation</vt:lpstr>
      <vt:lpstr>For these companies, there is a specific way of doing things… Train on behaviors desired Same message for all employees They have shared values and beliefs</vt:lpstr>
      <vt:lpstr>Time to Brainstorm… </vt:lpstr>
      <vt:lpstr>Discussion </vt:lpstr>
      <vt:lpstr>PowerPoint Presentation</vt:lpstr>
      <vt:lpstr>CULTURE doesn’t happen by chance… We have the charge …  To CHANGE  the way we do things across MPSD How people feel about MPSD  EXCELLENCE BEGINS WITH ME!”  </vt:lpstr>
      <vt:lpstr>Seven Components to Shaping Culture</vt:lpstr>
      <vt:lpstr>EXCELLENCE BEGINS WITH ME..</vt:lpstr>
      <vt:lpstr>STAFF Culture:</vt:lpstr>
      <vt:lpstr>PowerPoint Presentation</vt:lpstr>
      <vt:lpstr>STAR ACTIVITY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Excellence Begins With Me… MPSD Culture</dc:title>
  <dc:creator>John I. Taylor</dc:creator>
  <cp:lastModifiedBy>John Taylor</cp:lastModifiedBy>
  <cp:revision>1</cp:revision>
  <dcterms:modified xsi:type="dcterms:W3CDTF">2018-07-21T00:39:00Z</dcterms:modified>
</cp:coreProperties>
</file>