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6858000" cx="12192000"/>
  <p:notesSz cx="6858000" cy="9144000"/>
  <p:embeddedFontLst>
    <p:embeddedFont>
      <p:font typeface="Roboto Thin"/>
      <p:regular r:id="rId42"/>
      <p:bold r:id="rId43"/>
      <p:italic r:id="rId44"/>
      <p:boldItalic r:id="rId45"/>
    </p:embeddedFont>
    <p:embeddedFont>
      <p:font typeface="Roboto Medium"/>
      <p:regular r:id="rId46"/>
      <p:bold r:id="rId47"/>
      <p:italic r:id="rId48"/>
      <p:boldItalic r:id="rId49"/>
    </p:embeddedFont>
    <p:embeddedFont>
      <p:font typeface="Roboto"/>
      <p:regular r:id="rId50"/>
      <p:bold r:id="rId51"/>
      <p:italic r:id="rId52"/>
      <p:boldItalic r:id="rId53"/>
    </p:embeddedFont>
    <p:embeddedFont>
      <p:font typeface="Source Code Pro"/>
      <p:regular r:id="rId54"/>
      <p:bold r:id="rId55"/>
      <p:italic r:id="rId56"/>
      <p:boldItalic r:id="rId57"/>
    </p:embeddedFont>
    <p:embeddedFont>
      <p:font typeface="Oswald"/>
      <p:regular r:id="rId58"/>
      <p:bold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60" roundtripDataSignature="AMtx7miQ96lYbuMQ8UGgR7N8gao+KZ29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02E9E98-881B-41EF-AB72-7435045F3D4C}">
  <a:tblStyle styleId="{502E9E98-881B-41EF-AB72-7435045F3D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RobotoThin-regular.fntdata"/><Relationship Id="rId41" Type="http://schemas.openxmlformats.org/officeDocument/2006/relationships/slide" Target="slides/slide35.xml"/><Relationship Id="rId44" Type="http://schemas.openxmlformats.org/officeDocument/2006/relationships/font" Target="fonts/RobotoThin-italic.fntdata"/><Relationship Id="rId43" Type="http://schemas.openxmlformats.org/officeDocument/2006/relationships/font" Target="fonts/RobotoThin-bold.fntdata"/><Relationship Id="rId46" Type="http://schemas.openxmlformats.org/officeDocument/2006/relationships/font" Target="fonts/RobotoMedium-regular.fntdata"/><Relationship Id="rId45" Type="http://schemas.openxmlformats.org/officeDocument/2006/relationships/font" Target="fonts/RobotoThin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RobotoMedium-italic.fntdata"/><Relationship Id="rId47" Type="http://schemas.openxmlformats.org/officeDocument/2006/relationships/font" Target="fonts/RobotoMedium-bold.fntdata"/><Relationship Id="rId49" Type="http://schemas.openxmlformats.org/officeDocument/2006/relationships/font" Target="fonts/RobotoMedium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customschemas.google.com/relationships/presentationmetadata" Target="meta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oboto-bold.fntdata"/><Relationship Id="rId50" Type="http://schemas.openxmlformats.org/officeDocument/2006/relationships/font" Target="fonts/Roboto-regular.fntdata"/><Relationship Id="rId53" Type="http://schemas.openxmlformats.org/officeDocument/2006/relationships/font" Target="fonts/Roboto-boldItalic.fntdata"/><Relationship Id="rId52" Type="http://schemas.openxmlformats.org/officeDocument/2006/relationships/font" Target="fonts/Roboto-italic.fntdata"/><Relationship Id="rId11" Type="http://schemas.openxmlformats.org/officeDocument/2006/relationships/slide" Target="slides/slide5.xml"/><Relationship Id="rId55" Type="http://schemas.openxmlformats.org/officeDocument/2006/relationships/font" Target="fonts/SourceCodePro-bold.fntdata"/><Relationship Id="rId10" Type="http://schemas.openxmlformats.org/officeDocument/2006/relationships/slide" Target="slides/slide4.xml"/><Relationship Id="rId54" Type="http://schemas.openxmlformats.org/officeDocument/2006/relationships/font" Target="fonts/SourceCodePro-regular.fntdata"/><Relationship Id="rId13" Type="http://schemas.openxmlformats.org/officeDocument/2006/relationships/slide" Target="slides/slide7.xml"/><Relationship Id="rId57" Type="http://schemas.openxmlformats.org/officeDocument/2006/relationships/font" Target="fonts/SourceCodePro-boldItalic.fntdata"/><Relationship Id="rId12" Type="http://schemas.openxmlformats.org/officeDocument/2006/relationships/slide" Target="slides/slide6.xml"/><Relationship Id="rId56" Type="http://schemas.openxmlformats.org/officeDocument/2006/relationships/font" Target="fonts/SourceCodePro-italic.fntdata"/><Relationship Id="rId15" Type="http://schemas.openxmlformats.org/officeDocument/2006/relationships/slide" Target="slides/slide9.xml"/><Relationship Id="rId59" Type="http://schemas.openxmlformats.org/officeDocument/2006/relationships/font" Target="fonts/Oswald-bold.fntdata"/><Relationship Id="rId14" Type="http://schemas.openxmlformats.org/officeDocument/2006/relationships/slide" Target="slides/slide8.xml"/><Relationship Id="rId58" Type="http://schemas.openxmlformats.org/officeDocument/2006/relationships/font" Target="fonts/Oswald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PCA’s must be able to perform all of the required tasks as dictated by the care plan, maintain </a:t>
            </a:r>
            <a:r>
              <a:rPr lang="en-US"/>
              <a:t>proper</a:t>
            </a:r>
            <a:r>
              <a:rPr lang="en-US"/>
              <a:t> documentation, and communicate effectively with both the student and supervisors. EX Spanish speaking para for spanish speaking student.</a:t>
            </a:r>
            <a:endParaRPr/>
          </a:p>
        </p:txBody>
      </p:sp>
      <p:sp>
        <p:nvSpPr>
          <p:cNvPr id="88" name="Google Shape;8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Are actively enrolled in one of the following MHCP major program codes: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MA (Medical Assistance)• NM (covered services mirrors MA) for certain non-citizens and children with CHIP eligibility types CB (infants from birth to 2 years old) or PC (pregnant women)• RM (Refugee Medical Assistance)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MAWSECO Third Party Billing Admin checks MA eligibility monthly. Child status can be found on SpEd forms.</a:t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Child specific para in plan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590dbb47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1590dbb47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a child is enrolled in an MHCP program we refer to them as being “MA eligible”. Eligibility is checked on a monthly basis by the MAWSECO Third Party Billing Administrator.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Do not log kids with denials</a:t>
            </a:r>
            <a:endParaRPr/>
          </a:p>
        </p:txBody>
      </p:sp>
      <p:sp>
        <p:nvSpPr>
          <p:cNvPr id="102" name="Google Shape;102;g11590dbb471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 of health related </a:t>
            </a:r>
            <a:r>
              <a:rPr lang="en-US"/>
              <a:t>procedures</a:t>
            </a:r>
            <a:r>
              <a:rPr lang="en-US"/>
              <a:t> include range of motion and passive </a:t>
            </a:r>
            <a:r>
              <a:rPr lang="en-US"/>
              <a:t>exercises</a:t>
            </a:r>
            <a:r>
              <a:rPr lang="en-US"/>
              <a:t>, assistance with self-administered medications, and interventions for regularly occurring seizures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Level 1 behaviors and seizures need to occur frequently enough to be able to bill</a:t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71d466ab0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f71d466ab0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f71d466ab0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71d466ab0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f71d466ab0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f71d466ab0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590dbb471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590dbb471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11590dbb471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074b925c96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074b925c96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1074b925c96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60540e026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60540e026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160540e0261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Paper care plans should be added to SpEd forms history or a copy sent to MAWSECO Ed Center. </a:t>
            </a:r>
            <a:endParaRPr/>
          </a:p>
        </p:txBody>
      </p:sp>
      <p:sp>
        <p:nvSpPr>
          <p:cNvPr id="209" name="Google Shape;20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f8feb1769a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f8feb1769a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special instructions may include description of language barrier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Addressing </a:t>
            </a:r>
            <a:r>
              <a:rPr lang="en-US"/>
              <a:t>safety</a:t>
            </a:r>
            <a:r>
              <a:rPr lang="en-US"/>
              <a:t> issues may include responding to triggers of level 1 behaviors or instructions to notify QP of changes in behavior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f8feb1769a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15b42a837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15b42a837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115b42a8376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f8feb1769a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f8feb1769a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Ideally codes should be as specific as possible, but everyone is currently using: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Z741= Need for assistance with personal care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Z743= Need for continuous supervision</a:t>
            </a:r>
            <a:endParaRPr/>
          </a:p>
        </p:txBody>
      </p:sp>
      <p:sp>
        <p:nvSpPr>
          <p:cNvPr id="230" name="Google Shape;230;gf8feb1769a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QPs must follow up with training by supervising PCAs according to supervision schedule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online training includes the instruction and a separate test</a:t>
            </a:r>
            <a:endParaRPr/>
          </a:p>
        </p:txBody>
      </p:sp>
      <p:sp>
        <p:nvSpPr>
          <p:cNvPr id="236" name="Google Shape;23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f8feb1769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f8feb1769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f8feb1769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f37c74008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f37c74008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f37c740086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f8feb1769a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f8feb1769a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f8feb1769a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f765d221c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f765d221c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f765d221c5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f71d466ab0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f71d466ab0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Class teacher may sign off on logs even if not the QP. May have more than one QP/signature (up to district to decide).</a:t>
            </a:r>
            <a:endParaRPr/>
          </a:p>
        </p:txBody>
      </p:sp>
      <p:sp>
        <p:nvSpPr>
          <p:cNvPr id="275" name="Google Shape;275;gf71d466ab0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f8feb1769a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f8feb1769a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f8feb1769a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f8feb1769a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f8feb1769a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f8feb1769a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f8feb1769a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f8feb1769a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f8feb1769a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f8feb1769a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f8feb1769a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gf8feb1769a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f71d466ab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f71d466ab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f71d466ab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f8feb1769a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f8feb1769a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f8feb1769a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fccc4efa0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fccc4efa0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fccc4efa0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07cbf54ea2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107cbf54ea2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107cbf54ea2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07cbf54ea2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07cbf54ea2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Appointments need to be documented in the IEP. </a:t>
            </a:r>
            <a:endParaRPr/>
          </a:p>
        </p:txBody>
      </p:sp>
      <p:sp>
        <p:nvSpPr>
          <p:cNvPr id="337" name="Google Shape;337;g107cbf54ea2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308eb5e15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308eb5e15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Appointments need to be documented in the IEP. </a:t>
            </a:r>
            <a:endParaRPr/>
          </a:p>
        </p:txBody>
      </p:sp>
      <p:sp>
        <p:nvSpPr>
          <p:cNvPr id="344" name="Google Shape;344;g1308eb5e153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074b925c9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074b925c9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1074b925c96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074b925c96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1074b925c96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can bill for both PCA services that are on the trip in addition to billing the trip log.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can have shared care for up to 3 kids on transportation.</a:t>
            </a:r>
            <a:endParaRPr/>
          </a:p>
        </p:txBody>
      </p:sp>
      <p:sp>
        <p:nvSpPr>
          <p:cNvPr id="358" name="Google Shape;358;g1074b925c96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74b925c96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74b925c96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1074b925c96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f37c740086_0_430"/>
          <p:cNvSpPr/>
          <p:nvPr/>
        </p:nvSpPr>
        <p:spPr>
          <a:xfrm rot="10800000">
            <a:off x="5634700" y="3911300"/>
            <a:ext cx="922500" cy="5181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gf37c740086_0_430"/>
          <p:cNvSpPr/>
          <p:nvPr/>
        </p:nvSpPr>
        <p:spPr>
          <a:xfrm>
            <a:off x="-33" y="0"/>
            <a:ext cx="12192000" cy="4165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gf37c740086_0_430"/>
          <p:cNvSpPr txBox="1"/>
          <p:nvPr>
            <p:ph type="ctrTitle"/>
          </p:nvPr>
        </p:nvSpPr>
        <p:spPr>
          <a:xfrm>
            <a:off x="548233" y="859067"/>
            <a:ext cx="11043300" cy="2811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gf37c740086_0_430"/>
          <p:cNvSpPr txBox="1"/>
          <p:nvPr>
            <p:ph idx="1" type="subTitle"/>
          </p:nvPr>
        </p:nvSpPr>
        <p:spPr>
          <a:xfrm>
            <a:off x="548233" y="4531000"/>
            <a:ext cx="11043300" cy="1680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8" name="Google Shape;18;gf37c740086_0_4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f37c740086_0_436"/>
          <p:cNvSpPr/>
          <p:nvPr/>
        </p:nvSpPr>
        <p:spPr>
          <a:xfrm>
            <a:off x="0" y="2089800"/>
            <a:ext cx="12192000" cy="267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gf37c740086_0_436"/>
          <p:cNvSpPr txBox="1"/>
          <p:nvPr>
            <p:ph type="title"/>
          </p:nvPr>
        </p:nvSpPr>
        <p:spPr>
          <a:xfrm>
            <a:off x="574400" y="2519600"/>
            <a:ext cx="11043300" cy="2022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gf37c740086_0_43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Google Shape;24;gf37c740086_0_440"/>
          <p:cNvCxnSpPr/>
          <p:nvPr/>
        </p:nvCxnSpPr>
        <p:spPr>
          <a:xfrm>
            <a:off x="572267" y="1700769"/>
            <a:ext cx="818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5" name="Google Shape;25;gf37c740086_0_440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6" name="Google Shape;26;gf37c740086_0_440"/>
          <p:cNvSpPr txBox="1"/>
          <p:nvPr>
            <p:ph idx="1" type="body"/>
          </p:nvPr>
        </p:nvSpPr>
        <p:spPr>
          <a:xfrm>
            <a:off x="415600" y="1958433"/>
            <a:ext cx="113607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7" name="Google Shape;27;gf37c740086_0_44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gf37c740086_0_445"/>
          <p:cNvCxnSpPr/>
          <p:nvPr/>
        </p:nvCxnSpPr>
        <p:spPr>
          <a:xfrm>
            <a:off x="572267" y="1700769"/>
            <a:ext cx="818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0" name="Google Shape;30;gf37c740086_0_445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1" name="Google Shape;31;gf37c740086_0_445"/>
          <p:cNvSpPr txBox="1"/>
          <p:nvPr>
            <p:ph idx="1" type="body"/>
          </p:nvPr>
        </p:nvSpPr>
        <p:spPr>
          <a:xfrm>
            <a:off x="415600" y="1958433"/>
            <a:ext cx="53331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gf37c740086_0_445"/>
          <p:cNvSpPr txBox="1"/>
          <p:nvPr>
            <p:ph idx="2" type="body"/>
          </p:nvPr>
        </p:nvSpPr>
        <p:spPr>
          <a:xfrm>
            <a:off x="6443200" y="1958433"/>
            <a:ext cx="53331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3" name="Google Shape;33;gf37c740086_0_44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f37c740086_0_451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6" name="Google Shape;36;gf37c740086_0_45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gf37c740086_0_454"/>
          <p:cNvCxnSpPr/>
          <p:nvPr/>
        </p:nvCxnSpPr>
        <p:spPr>
          <a:xfrm>
            <a:off x="558233" y="1943716"/>
            <a:ext cx="818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9" name="Google Shape;39;gf37c740086_0_454"/>
          <p:cNvSpPr txBox="1"/>
          <p:nvPr>
            <p:ph type="title"/>
          </p:nvPr>
        </p:nvSpPr>
        <p:spPr>
          <a:xfrm>
            <a:off x="415600" y="8424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0" name="Google Shape;40;gf37c740086_0_454"/>
          <p:cNvSpPr txBox="1"/>
          <p:nvPr>
            <p:ph idx="1" type="body"/>
          </p:nvPr>
        </p:nvSpPr>
        <p:spPr>
          <a:xfrm>
            <a:off x="415600" y="2157605"/>
            <a:ext cx="3744000" cy="3934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1" name="Google Shape;41;gf37c740086_0_45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f37c740086_0_459"/>
          <p:cNvSpPr txBox="1"/>
          <p:nvPr>
            <p:ph type="title"/>
          </p:nvPr>
        </p:nvSpPr>
        <p:spPr>
          <a:xfrm>
            <a:off x="653667" y="705200"/>
            <a:ext cx="7570800" cy="5447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gf37c740086_0_45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f37c740086_0_462"/>
          <p:cNvSpPr/>
          <p:nvPr/>
        </p:nvSpPr>
        <p:spPr>
          <a:xfrm>
            <a:off x="6096000" y="233"/>
            <a:ext cx="6096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gf37c740086_0_462"/>
          <p:cNvCxnSpPr/>
          <p:nvPr/>
        </p:nvCxnSpPr>
        <p:spPr>
          <a:xfrm>
            <a:off x="6706233" y="5994000"/>
            <a:ext cx="769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8" name="Google Shape;48;gf37c740086_0_462"/>
          <p:cNvSpPr txBox="1"/>
          <p:nvPr>
            <p:ph type="title"/>
          </p:nvPr>
        </p:nvSpPr>
        <p:spPr>
          <a:xfrm>
            <a:off x="354000" y="1438333"/>
            <a:ext cx="5393700" cy="2385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100"/>
              <a:buNone/>
              <a:defRPr sz="6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gf37c740086_0_462"/>
          <p:cNvSpPr txBox="1"/>
          <p:nvPr>
            <p:ph idx="1" type="subTitle"/>
          </p:nvPr>
        </p:nvSpPr>
        <p:spPr>
          <a:xfrm>
            <a:off x="354000" y="3895201"/>
            <a:ext cx="5393700" cy="1794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" name="Google Shape;50;gf37c740086_0_462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gf37c740086_0_46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f37c740086_0_469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swald"/>
              <a:buNone/>
              <a:defRPr sz="28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4" name="Google Shape;54;gf37c740086_0_46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gf37c740086_0_472"/>
          <p:cNvCxnSpPr/>
          <p:nvPr/>
        </p:nvCxnSpPr>
        <p:spPr>
          <a:xfrm>
            <a:off x="551033" y="3984367"/>
            <a:ext cx="1214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7" name="Google Shape;57;gf37c740086_0_472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8" name="Google Shape;58;gf37c740086_0_472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9" name="Google Shape;59;gf37c740086_0_47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f37c740086_0_47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f37c740086_0_479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64" name="Google Shape;64;gf37c740086_0_479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5" name="Google Shape;65;gf37c740086_0_479"/>
          <p:cNvSpPr txBox="1"/>
          <p:nvPr>
            <p:ph idx="10" type="dt"/>
          </p:nvPr>
        </p:nvSpPr>
        <p:spPr>
          <a:xfrm>
            <a:off x="1024129" y="6470704"/>
            <a:ext cx="215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f37c740086_0_479"/>
          <p:cNvSpPr txBox="1"/>
          <p:nvPr>
            <p:ph idx="11" type="ftr"/>
          </p:nvPr>
        </p:nvSpPr>
        <p:spPr>
          <a:xfrm>
            <a:off x="4842932" y="6470704"/>
            <a:ext cx="5901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f37c740086_0_479"/>
          <p:cNvSpPr txBox="1"/>
          <p:nvPr>
            <p:ph idx="12" type="sldNum"/>
          </p:nvPr>
        </p:nvSpPr>
        <p:spPr>
          <a:xfrm>
            <a:off x="10837333" y="6470704"/>
            <a:ext cx="97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>
            <a:lvl1pPr indent="0" lvl="0" marL="0" rtl="0" algn="l">
              <a:spcBef>
                <a:spcPts val="0"/>
              </a:spcBef>
              <a:buNone/>
              <a:defRPr/>
            </a:lvl1pPr>
            <a:lvl2pPr indent="0" lvl="1" marL="0" rtl="0" algn="l">
              <a:spcBef>
                <a:spcPts val="0"/>
              </a:spcBef>
              <a:buNone/>
              <a:defRPr/>
            </a:lvl2pPr>
            <a:lvl3pPr indent="0" lvl="2" marL="0" rtl="0" algn="l">
              <a:spcBef>
                <a:spcPts val="0"/>
              </a:spcBef>
              <a:buNone/>
              <a:defRPr/>
            </a:lvl3pPr>
            <a:lvl4pPr indent="0" lvl="3" marL="0" rtl="0" algn="l">
              <a:spcBef>
                <a:spcPts val="0"/>
              </a:spcBef>
              <a:buNone/>
              <a:defRPr/>
            </a:lvl4pPr>
            <a:lvl5pPr indent="0" lvl="4" marL="0" rtl="0" algn="l">
              <a:spcBef>
                <a:spcPts val="0"/>
              </a:spcBef>
              <a:buNone/>
              <a:defRPr/>
            </a:lvl5pPr>
            <a:lvl6pPr indent="0" lvl="5" marL="0" rtl="0" algn="l">
              <a:spcBef>
                <a:spcPts val="0"/>
              </a:spcBef>
              <a:buNone/>
              <a:defRPr/>
            </a:lvl6pPr>
            <a:lvl7pPr indent="0" lvl="6" marL="0" rtl="0" algn="l">
              <a:spcBef>
                <a:spcPts val="0"/>
              </a:spcBef>
              <a:buNone/>
              <a:defRPr/>
            </a:lvl7pPr>
            <a:lvl8pPr indent="0" lvl="7" marL="0" rtl="0" algn="l">
              <a:spcBef>
                <a:spcPts val="0"/>
              </a:spcBef>
              <a:buNone/>
              <a:defRPr/>
            </a:lvl8pPr>
            <a:lvl9pPr indent="0" lvl="8" marL="0" rt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f37c740086_0_485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70" name="Google Shape;70;gf37c740086_0_485"/>
          <p:cNvSpPr txBox="1"/>
          <p:nvPr>
            <p:ph idx="1" type="body"/>
          </p:nvPr>
        </p:nvSpPr>
        <p:spPr>
          <a:xfrm>
            <a:off x="1024127" y="2286000"/>
            <a:ext cx="4755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1" name="Google Shape;71;gf37c740086_0_485"/>
          <p:cNvSpPr txBox="1"/>
          <p:nvPr>
            <p:ph idx="2" type="body"/>
          </p:nvPr>
        </p:nvSpPr>
        <p:spPr>
          <a:xfrm>
            <a:off x="5989320" y="2286000"/>
            <a:ext cx="4755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2" name="Google Shape;72;gf37c740086_0_485"/>
          <p:cNvSpPr txBox="1"/>
          <p:nvPr>
            <p:ph idx="10" type="dt"/>
          </p:nvPr>
        </p:nvSpPr>
        <p:spPr>
          <a:xfrm>
            <a:off x="1024129" y="6470704"/>
            <a:ext cx="215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gf37c740086_0_485"/>
          <p:cNvSpPr txBox="1"/>
          <p:nvPr>
            <p:ph idx="11" type="ftr"/>
          </p:nvPr>
        </p:nvSpPr>
        <p:spPr>
          <a:xfrm>
            <a:off x="4842932" y="6470704"/>
            <a:ext cx="5901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gf37c740086_0_485"/>
          <p:cNvSpPr txBox="1"/>
          <p:nvPr>
            <p:ph idx="12" type="sldNum"/>
          </p:nvPr>
        </p:nvSpPr>
        <p:spPr>
          <a:xfrm>
            <a:off x="10837333" y="6470704"/>
            <a:ext cx="97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>
            <a:lvl1pPr indent="0" lvl="0" marL="0" rtl="0" algn="l">
              <a:spcBef>
                <a:spcPts val="0"/>
              </a:spcBef>
              <a:buNone/>
              <a:defRPr/>
            </a:lvl1pPr>
            <a:lvl2pPr indent="0" lvl="1" marL="0" rtl="0" algn="l">
              <a:spcBef>
                <a:spcPts val="0"/>
              </a:spcBef>
              <a:buNone/>
              <a:defRPr/>
            </a:lvl2pPr>
            <a:lvl3pPr indent="0" lvl="2" marL="0" rtl="0" algn="l">
              <a:spcBef>
                <a:spcPts val="0"/>
              </a:spcBef>
              <a:buNone/>
              <a:defRPr/>
            </a:lvl3pPr>
            <a:lvl4pPr indent="0" lvl="3" marL="0" rtl="0" algn="l">
              <a:spcBef>
                <a:spcPts val="0"/>
              </a:spcBef>
              <a:buNone/>
              <a:defRPr/>
            </a:lvl4pPr>
            <a:lvl5pPr indent="0" lvl="4" marL="0" rtl="0" algn="l">
              <a:spcBef>
                <a:spcPts val="0"/>
              </a:spcBef>
              <a:buNone/>
              <a:defRPr/>
            </a:lvl5pPr>
            <a:lvl6pPr indent="0" lvl="5" marL="0" rtl="0" algn="l">
              <a:spcBef>
                <a:spcPts val="0"/>
              </a:spcBef>
              <a:buNone/>
              <a:defRPr/>
            </a:lvl6pPr>
            <a:lvl7pPr indent="0" lvl="6" marL="0" rtl="0" algn="l">
              <a:spcBef>
                <a:spcPts val="0"/>
              </a:spcBef>
              <a:buNone/>
              <a:defRPr/>
            </a:lvl7pPr>
            <a:lvl8pPr indent="0" lvl="7" marL="0" rtl="0" algn="l">
              <a:spcBef>
                <a:spcPts val="0"/>
              </a:spcBef>
              <a:buNone/>
              <a:defRPr/>
            </a:lvl8pPr>
            <a:lvl9pPr indent="0" lvl="8" marL="0" rt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f37c740086_0_426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sz="4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1" name="Google Shape;11;gf37c740086_0_426"/>
          <p:cNvSpPr txBox="1"/>
          <p:nvPr>
            <p:ph idx="1" type="body"/>
          </p:nvPr>
        </p:nvSpPr>
        <p:spPr>
          <a:xfrm>
            <a:off x="415600" y="1958433"/>
            <a:ext cx="11360700" cy="41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Code Pro"/>
              <a:buChar char="●"/>
              <a:defRPr sz="2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12" name="Google Shape;12;gf37c740086_0_42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3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cs.google.com/document/d/19BLJL3NDVxFSGlCy1i-oh9RMJ51pCngstQl_4gyR11k/edit?usp=sharin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document/d/1u7d1fq1Q-4-EyWMmirEbnLWB3MmPf1FCnYq05Cdb3yg/edit?usp=sharing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registrations.dhs.state.mn.us/videoConf/Default.aspx?BusinessUnitID=16" TargetMode="External"/><Relationship Id="rId4" Type="http://schemas.openxmlformats.org/officeDocument/2006/relationships/hyperlink" Target="https://docs.google.com/document/u/0/d/1sV69yt55E3omCssnB1Ya_4IZTkMQ2GO32evpHua1gVg/edit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mn.gov/dhs/people-we-serve/children-and-families/services/child-protection/programs-services/mandated-reporting-training-overview.jsp" TargetMode="External"/><Relationship Id="rId4" Type="http://schemas.openxmlformats.org/officeDocument/2006/relationships/hyperlink" Target="https://mn.gov/dhs/people-we-serve/children-and-families/services/child-protection/programs-services/mandated-reporting-types-maltreatment.jsp" TargetMode="External"/><Relationship Id="rId5" Type="http://schemas.openxmlformats.org/officeDocument/2006/relationships/hyperlink" Target="https://mn.gov/dhs/people-we-serve/children-and-families/services/child-protection/programs-services/child-protection-response.jsp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docs.google.com/spreadsheets/u/0/d/1Uz1HhmcUsaULLNx3C8pEQhwoKA9ANaEGDL_sKXYCkiE/edit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mailto:ethompson@mawseco.k12.mn.us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"/>
          <p:cNvSpPr txBox="1"/>
          <p:nvPr>
            <p:ph type="ctrTitle"/>
          </p:nvPr>
        </p:nvSpPr>
        <p:spPr>
          <a:xfrm>
            <a:off x="548233" y="859067"/>
            <a:ext cx="11043300" cy="28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en-US"/>
              <a:t>THIRD PARTY BILLING FOR PCA SERVICES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en-US"/>
              <a:t>Intro To Third Party Billing</a:t>
            </a:r>
            <a:endParaRPr/>
          </a:p>
        </p:txBody>
      </p:sp>
      <p:sp>
        <p:nvSpPr>
          <p:cNvPr id="85" name="Google Shape;85;p2"/>
          <p:cNvSpPr txBox="1"/>
          <p:nvPr>
            <p:ph idx="1" type="body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Schools are required by state and federal law to seek reimbursement for medically necessary IEP/IFSP services.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Medical Assistance (MA) will reimburse the federal share of covered IEP/IFSP health related services.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One type of billable service is Personal Care </a:t>
            </a:r>
            <a:r>
              <a:rPr lang="en-US"/>
              <a:t>Assistance. </a:t>
            </a:r>
            <a:r>
              <a:rPr lang="en-US"/>
              <a:t>In schools, Paraprofessionals act as Personal Care </a:t>
            </a:r>
            <a:r>
              <a:rPr lang="en-US"/>
              <a:t>Assistant</a:t>
            </a:r>
            <a:r>
              <a:rPr lang="en-US"/>
              <a:t> (PCAs).</a:t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/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en-US"/>
              <a:t>Who Can Be A PCA?</a:t>
            </a:r>
            <a:endParaRPr/>
          </a:p>
        </p:txBody>
      </p:sp>
      <p:sp>
        <p:nvSpPr>
          <p:cNvPr id="91" name="Google Shape;91;p4"/>
          <p:cNvSpPr txBox="1"/>
          <p:nvPr>
            <p:ph idx="1" type="body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PCA must:</a:t>
            </a:r>
            <a:endParaRPr/>
          </a:p>
          <a:p>
            <a:pPr indent="-139700" lvl="0" marL="5486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Be at least 18 years old</a:t>
            </a:r>
            <a:endParaRPr/>
          </a:p>
          <a:p>
            <a:pPr indent="-139700" lvl="0" marL="5486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Not use PCA services themselves</a:t>
            </a:r>
            <a:endParaRPr/>
          </a:p>
          <a:p>
            <a:pPr indent="-139700" lvl="0" marL="5486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Complete required trainings assigned by DHS and supervisors</a:t>
            </a:r>
            <a:endParaRPr/>
          </a:p>
          <a:p>
            <a:pPr indent="-114300" lvl="0" marL="5486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Be able to complete all of the requirements of the job</a:t>
            </a:r>
            <a:endParaRPr/>
          </a:p>
          <a:p>
            <a:pPr indent="-114300" lvl="0" marL="548640" rtl="0" algn="l"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Be able to communicate with child and supervisors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en-US"/>
              <a:t>Eligible Children</a:t>
            </a:r>
            <a:endParaRPr/>
          </a:p>
        </p:txBody>
      </p:sp>
      <p:sp>
        <p:nvSpPr>
          <p:cNvPr id="98" name="Google Shape;98;p3"/>
          <p:cNvSpPr txBox="1"/>
          <p:nvPr>
            <p:ph idx="1" type="body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order to qualify for billing, children must: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Be under 21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Be enrolled in an MHCP program (MA, NM, or RM)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Have an IEP/IFSP (NOT a 504 plan) that identifies health related services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Have a child-specific para in the plan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1590dbb471_0_0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Finding Billable Students</a:t>
            </a:r>
            <a:endParaRPr/>
          </a:p>
        </p:txBody>
      </p:sp>
      <p:sp>
        <p:nvSpPr>
          <p:cNvPr id="105" name="Google Shape;105;g11590dbb471_0_0"/>
          <p:cNvSpPr txBox="1"/>
          <p:nvPr>
            <p:ph idx="1" type="body"/>
          </p:nvPr>
        </p:nvSpPr>
        <p:spPr>
          <a:xfrm>
            <a:off x="415600" y="1958433"/>
            <a:ext cx="53331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 SpEd forms, you should see a toggle to show you students with MA.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/>
              <a:t>If you do not see this toggle on your caseload page, please let me know.</a:t>
            </a:r>
            <a:endParaRPr/>
          </a:p>
        </p:txBody>
      </p:sp>
      <p:pic>
        <p:nvPicPr>
          <p:cNvPr id="106" name="Google Shape;106;g11590dbb47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0" y="2352242"/>
            <a:ext cx="5753100" cy="30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" name="Google Shape;107;g11590dbb471_0_0"/>
          <p:cNvCxnSpPr/>
          <p:nvPr/>
        </p:nvCxnSpPr>
        <p:spPr>
          <a:xfrm rot="10800000">
            <a:off x="9054250" y="3667300"/>
            <a:ext cx="1284600" cy="20700"/>
          </a:xfrm>
          <a:prstGeom prst="straightConnector1">
            <a:avLst/>
          </a:prstGeom>
          <a:noFill/>
          <a:ln cap="flat" cmpd="sng" w="19050">
            <a:solidFill>
              <a:srgbClr val="C4134E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"/>
          <p:cNvSpPr txBox="1"/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en-US"/>
              <a:t>Eligible Services</a:t>
            </a:r>
            <a:endParaRPr/>
          </a:p>
        </p:txBody>
      </p:sp>
      <p:sp>
        <p:nvSpPr>
          <p:cNvPr id="113" name="Google Shape;113;p8"/>
          <p:cNvSpPr txBox="1"/>
          <p:nvPr>
            <p:ph idx="1" type="body"/>
          </p:nvPr>
        </p:nvSpPr>
        <p:spPr>
          <a:xfrm>
            <a:off x="1024127" y="2286000"/>
            <a:ext cx="4755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Activities of Daily Living (ADLs):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4" name="Google Shape;114;p8"/>
          <p:cNvGraphicFramePr/>
          <p:nvPr/>
        </p:nvGraphicFramePr>
        <p:xfrm>
          <a:off x="1978250" y="31005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{502E9E98-881B-41EF-AB72-7435045F3D4C}</a:tableStyleId>
              </a:tblPr>
              <a:tblGrid>
                <a:gridCol w="1088575"/>
                <a:gridCol w="1284675"/>
              </a:tblGrid>
              <a:tr h="374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Dressing</a:t>
                      </a:r>
                      <a:endParaRPr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Grooming</a:t>
                      </a:r>
                      <a:endParaRPr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91425" marB="91425" marR="91425" marL="91425"/>
                </a:tc>
              </a:tr>
              <a:tr h="374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Bathing</a:t>
                      </a:r>
                      <a:endParaRPr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Eating</a:t>
                      </a:r>
                      <a:endParaRPr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91425" marB="91425" marR="91425" marL="91425"/>
                </a:tc>
              </a:tr>
              <a:tr h="374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Transfers</a:t>
                      </a:r>
                      <a:endParaRPr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Mobility</a:t>
                      </a:r>
                      <a:endParaRPr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91425" marB="91425" marR="91425" marL="91425"/>
                </a:tc>
              </a:tr>
              <a:tr h="374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Positioning</a:t>
                      </a:r>
                      <a:endParaRPr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Toileting</a:t>
                      </a:r>
                      <a:endParaRPr>
                        <a:latin typeface="Twentieth Century"/>
                        <a:ea typeface="Twentieth Century"/>
                        <a:cs typeface="Twentieth Century"/>
                        <a:sym typeface="Twentieth Century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5" name="Google Shape;115;p8"/>
          <p:cNvSpPr txBox="1"/>
          <p:nvPr>
            <p:ph idx="2" type="body"/>
          </p:nvPr>
        </p:nvSpPr>
        <p:spPr>
          <a:xfrm>
            <a:off x="5989320" y="2286000"/>
            <a:ext cx="4755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Level 1 Behaviors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Physical aggression toward self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Physical aggression toward others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Destruction of property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Other Health Related Procedures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Assigned by a licensed </a:t>
            </a:r>
            <a:r>
              <a:rPr lang="en-US"/>
              <a:t>healthcare</a:t>
            </a:r>
            <a:r>
              <a:rPr lang="en-US"/>
              <a:t> professional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f71d466ab0_0_18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Non Billable Services</a:t>
            </a:r>
            <a:endParaRPr/>
          </a:p>
        </p:txBody>
      </p:sp>
      <p:sp>
        <p:nvSpPr>
          <p:cNvPr id="122" name="Google Shape;122;gf71d466ab0_0_18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Not all tasks performed by paras are billable. Remember we </a:t>
            </a:r>
            <a:r>
              <a:rPr lang="en-US" u="sng"/>
              <a:t>cannot</a:t>
            </a:r>
            <a:r>
              <a:rPr lang="en-US"/>
              <a:t> bill for: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Academic support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Services provided by </a:t>
            </a:r>
            <a:r>
              <a:rPr lang="en-US"/>
              <a:t>substitute</a:t>
            </a:r>
            <a:r>
              <a:rPr lang="en-US"/>
              <a:t> paras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Services that require a trained healthcare professional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Services that are provided to a child or youth that would reasonably require assistance for a child of that age</a:t>
            </a:r>
            <a:r>
              <a:rPr lang="en-US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Interventions for behaviors that do not happen regularly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71d466ab0_0_12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Qualified Professionals</a:t>
            </a:r>
            <a:endParaRPr/>
          </a:p>
        </p:txBody>
      </p:sp>
      <p:sp>
        <p:nvSpPr>
          <p:cNvPr id="129" name="Google Shape;129;gf71d466ab0_0_12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Qualified Professionals (QPs) are staff that act within their scope of practice to assign tasks, train and supervise PCAs, and assign ICD-10 codes.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A QP may be any of the following: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Audiologist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Licensed School Psychologist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Licensed</a:t>
            </a:r>
            <a:r>
              <a:rPr lang="en-US"/>
              <a:t> School Social Worker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Mental Health Professional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Occupational Therapist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Physical Therapist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Professional Nurse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Special Education Teacher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Speech Language Pathologist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1590dbb471_0_9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Checklist</a:t>
            </a:r>
            <a:endParaRPr/>
          </a:p>
        </p:txBody>
      </p:sp>
      <p:sp>
        <p:nvSpPr>
          <p:cNvPr id="136" name="Google Shape;136;g11590dbb471_0_9"/>
          <p:cNvSpPr txBox="1"/>
          <p:nvPr>
            <p:ph idx="1" type="body"/>
          </p:nvPr>
        </p:nvSpPr>
        <p:spPr>
          <a:xfrm>
            <a:off x="1024125" y="2286000"/>
            <a:ext cx="9720000" cy="38799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2021 version of the PCA checklist available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here</a:t>
            </a:r>
            <a:r>
              <a:rPr lang="en-US"/>
              <a:t>.Older version available on the MAWSECO website.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This document is not required, but it is recommended for supervisors.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1074b925c96_0_18"/>
          <p:cNvGrpSpPr/>
          <p:nvPr/>
        </p:nvGrpSpPr>
        <p:grpSpPr>
          <a:xfrm>
            <a:off x="4162964" y="3424221"/>
            <a:ext cx="7943768" cy="857979"/>
            <a:chOff x="1593000" y="2322568"/>
            <a:chExt cx="5957975" cy="643500"/>
          </a:xfrm>
        </p:grpSpPr>
        <p:sp>
          <p:nvSpPr>
            <p:cNvPr id="143" name="Google Shape;143;g1074b925c96_0_1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g1074b925c96_0_1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g1074b925c96_0_1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g1074b925c96_0_1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Lorem ipsum dolor sit amet at nec at adipiscing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g1074b925c96_0_1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g1074b925c96_0_1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49" name="Google Shape;149;g1074b925c96_0_1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72A1E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Donec risus dolor porta venenatis </a:t>
              </a:r>
              <a:endParaRPr sz="11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72A1E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Pharetra luctus felis</a:t>
              </a:r>
              <a:endParaRPr sz="11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72A1E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Proin in tellus felis volutpat </a:t>
              </a:r>
              <a:endParaRPr sz="11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0" name="Google Shape;150;g1074b925c96_0_18"/>
          <p:cNvGrpSpPr/>
          <p:nvPr/>
        </p:nvGrpSpPr>
        <p:grpSpPr>
          <a:xfrm>
            <a:off x="4162964" y="2550718"/>
            <a:ext cx="7943768" cy="857979"/>
            <a:chOff x="1593000" y="2322568"/>
            <a:chExt cx="5957975" cy="643500"/>
          </a:xfrm>
        </p:grpSpPr>
        <p:sp>
          <p:nvSpPr>
            <p:cNvPr id="151" name="Google Shape;151;g1074b925c96_0_1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g1074b925c96_0_1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72A1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g1074b925c96_0_1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72A1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g1074b925c96_0_1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Lorem ipsum dolor sit amet at nec at adipiscing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" name="Google Shape;155;g1074b925c96_0_1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02C20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g1074b925c96_0_1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E2F2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57" name="Google Shape;157;g1074b925c96_0_1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72A1E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Donec risus dolor porta venenatis </a:t>
              </a:r>
              <a:endParaRPr sz="11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72A1E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Pharetra luctus felis</a:t>
              </a:r>
              <a:endParaRPr sz="11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72A1E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72A1E"/>
                  </a:solidFill>
                  <a:latin typeface="Roboto"/>
                  <a:ea typeface="Roboto"/>
                  <a:cs typeface="Roboto"/>
                  <a:sym typeface="Roboto"/>
                </a:rPr>
                <a:t>Proin in tellus felis volutpat </a:t>
              </a:r>
              <a:endParaRPr sz="11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8" name="Google Shape;158;g1074b925c96_0_18"/>
          <p:cNvGrpSpPr/>
          <p:nvPr/>
        </p:nvGrpSpPr>
        <p:grpSpPr>
          <a:xfrm>
            <a:off x="4162964" y="3424221"/>
            <a:ext cx="7943768" cy="857979"/>
            <a:chOff x="1593000" y="2322568"/>
            <a:chExt cx="5957975" cy="643500"/>
          </a:xfrm>
        </p:grpSpPr>
        <p:sp>
          <p:nvSpPr>
            <p:cNvPr id="159" name="Google Shape;159;g1074b925c96_0_1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g1074b925c96_0_1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C1145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g1074b925c96_0_1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C1145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g1074b925c96_0_1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Lorem ipsum dolor sit amet at nec at adipiscing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3" name="Google Shape;163;g1074b925c96_0_1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61249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g1074b925c96_0_1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C4134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65" name="Google Shape;165;g1074b925c96_0_1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C1145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C1145"/>
                  </a:solidFill>
                  <a:latin typeface="Roboto"/>
                  <a:ea typeface="Roboto"/>
                  <a:cs typeface="Roboto"/>
                  <a:sym typeface="Roboto"/>
                </a:rPr>
                <a:t>Donec risus dolor porta venenatis </a:t>
              </a:r>
              <a:endParaRPr sz="1100">
                <a:solidFill>
                  <a:srgbClr val="AC1145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C1145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C1145"/>
                  </a:solidFill>
                  <a:latin typeface="Roboto"/>
                  <a:ea typeface="Roboto"/>
                  <a:cs typeface="Roboto"/>
                  <a:sym typeface="Roboto"/>
                </a:rPr>
                <a:t>Pharetra luctus felis</a:t>
              </a:r>
              <a:endParaRPr sz="1100">
                <a:solidFill>
                  <a:srgbClr val="AC1145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C1145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C1145"/>
                  </a:solidFill>
                  <a:latin typeface="Roboto"/>
                  <a:ea typeface="Roboto"/>
                  <a:cs typeface="Roboto"/>
                  <a:sym typeface="Roboto"/>
                </a:rPr>
                <a:t>Proin in tellus felis volutpat </a:t>
              </a:r>
              <a:endParaRPr sz="1100">
                <a:solidFill>
                  <a:srgbClr val="AC114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6" name="Google Shape;166;g1074b925c96_0_18"/>
          <p:cNvGrpSpPr/>
          <p:nvPr/>
        </p:nvGrpSpPr>
        <p:grpSpPr>
          <a:xfrm>
            <a:off x="4162964" y="2550718"/>
            <a:ext cx="7943768" cy="857979"/>
            <a:chOff x="1593000" y="2322568"/>
            <a:chExt cx="5957975" cy="643500"/>
          </a:xfrm>
        </p:grpSpPr>
        <p:sp>
          <p:nvSpPr>
            <p:cNvPr id="167" name="Google Shape;167;g1074b925c96_0_1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g1074b925c96_0_1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AC1145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g1074b925c96_0_1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AC1145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g1074b925c96_0_1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Lorem ipsum dolor sit amet at nec at adipiscing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1" name="Google Shape;171;g1074b925c96_0_1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61249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g1074b925c96_0_1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C4134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73" name="Google Shape;173;g1074b925c96_0_1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C1145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C1145"/>
                  </a:solidFill>
                  <a:latin typeface="Roboto"/>
                  <a:ea typeface="Roboto"/>
                  <a:cs typeface="Roboto"/>
                  <a:sym typeface="Roboto"/>
                </a:rPr>
                <a:t>Donec risus dolor porta venenatis </a:t>
              </a:r>
              <a:endParaRPr sz="1100">
                <a:solidFill>
                  <a:srgbClr val="AC1145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C1145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C1145"/>
                  </a:solidFill>
                  <a:latin typeface="Roboto"/>
                  <a:ea typeface="Roboto"/>
                  <a:cs typeface="Roboto"/>
                  <a:sym typeface="Roboto"/>
                </a:rPr>
                <a:t>Pharetra luctus felis</a:t>
              </a:r>
              <a:endParaRPr sz="1100">
                <a:solidFill>
                  <a:srgbClr val="AC1145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AC1145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AC1145"/>
                  </a:solidFill>
                  <a:latin typeface="Roboto"/>
                  <a:ea typeface="Roboto"/>
                  <a:cs typeface="Roboto"/>
                  <a:sym typeface="Roboto"/>
                </a:rPr>
                <a:t>Proin in tellus felis volutpat </a:t>
              </a:r>
              <a:endParaRPr sz="1100">
                <a:solidFill>
                  <a:srgbClr val="AC1145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4" name="Google Shape;174;g1074b925c96_0_18"/>
          <p:cNvGrpSpPr/>
          <p:nvPr/>
        </p:nvGrpSpPr>
        <p:grpSpPr>
          <a:xfrm>
            <a:off x="4162964" y="4297737"/>
            <a:ext cx="7943768" cy="857979"/>
            <a:chOff x="1593000" y="2322568"/>
            <a:chExt cx="5957975" cy="643500"/>
          </a:xfrm>
        </p:grpSpPr>
        <p:sp>
          <p:nvSpPr>
            <p:cNvPr id="175" name="Google Shape;175;g1074b925c96_0_1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g1074b925c96_0_1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g1074b925c96_0_1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g1074b925c96_0_1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Billing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9" name="Google Shape;179;g1074b925c96_0_1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761E86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g1074b925c96_0_1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7F209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03</a:t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81" name="Google Shape;181;g1074b925c96_0_1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1C7F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Complete Activity Log every month</a:t>
              </a: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1C7F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QP supervises PCA according to supervision schedule</a:t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2" name="Google Shape;182;g1074b925c96_0_18"/>
          <p:cNvGrpSpPr/>
          <p:nvPr/>
        </p:nvGrpSpPr>
        <p:grpSpPr>
          <a:xfrm>
            <a:off x="4162964" y="3424221"/>
            <a:ext cx="7943768" cy="857979"/>
            <a:chOff x="1593000" y="2322568"/>
            <a:chExt cx="5957975" cy="643500"/>
          </a:xfrm>
        </p:grpSpPr>
        <p:sp>
          <p:nvSpPr>
            <p:cNvPr id="183" name="Google Shape;183;g1074b925c96_0_1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g1074b925c96_0_1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g1074b925c96_0_1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g1074b925c96_0_1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Preparing to bill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" name="Google Shape;187;g1074b925c96_0_1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761E86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g1074b925c96_0_1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7F209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89" name="Google Shape;189;g1074b925c96_0_18"/>
            <p:cNvSpPr/>
            <p:nvPr/>
          </p:nvSpPr>
          <p:spPr>
            <a:xfrm>
              <a:off x="4342961" y="2323159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1C7F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PCA completes DHS training</a:t>
              </a: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1C7F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PCA is trained by QP in services for child</a:t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1C7F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Time study is completed</a:t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0" name="Google Shape;190;g1074b925c96_0_18"/>
          <p:cNvGrpSpPr/>
          <p:nvPr/>
        </p:nvGrpSpPr>
        <p:grpSpPr>
          <a:xfrm>
            <a:off x="4162964" y="2550718"/>
            <a:ext cx="7943768" cy="857979"/>
            <a:chOff x="1593000" y="2322568"/>
            <a:chExt cx="5957975" cy="643500"/>
          </a:xfrm>
        </p:grpSpPr>
        <p:sp>
          <p:nvSpPr>
            <p:cNvPr id="191" name="Google Shape;191;g1074b925c96_0_18"/>
            <p:cNvSpPr/>
            <p:nvPr/>
          </p:nvSpPr>
          <p:spPr>
            <a:xfrm>
              <a:off x="3728375" y="2322568"/>
              <a:ext cx="3822600" cy="643500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g1074b925c96_0_18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g1074b925c96_0_18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g1074b925c96_0_18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Creating a plan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" name="Google Shape;195;g1074b925c96_0_18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761E86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g1074b925c96_0_18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7F209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35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  <p:sp>
          <p:nvSpPr>
            <p:cNvPr id="197" name="Google Shape;197;g1074b925c96_0_18"/>
            <p:cNvSpPr/>
            <p:nvPr/>
          </p:nvSpPr>
          <p:spPr>
            <a:xfrm>
              <a:off x="4387850" y="2323750"/>
              <a:ext cx="2971200" cy="64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1C7F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Write the IEP</a:t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1C7F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Create a PCA Care Plan</a:t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74650" lvl="0" marL="609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01C7F"/>
                </a:buClr>
                <a:buSzPts val="1100"/>
                <a:buFont typeface="Roboto"/>
                <a:buChar char="●"/>
              </a:pPr>
              <a:r>
                <a:rPr lang="en-US" sz="1100">
                  <a:solidFill>
                    <a:srgbClr val="701C7F"/>
                  </a:solidFill>
                  <a:latin typeface="Roboto"/>
                  <a:ea typeface="Roboto"/>
                  <a:cs typeface="Roboto"/>
                  <a:sym typeface="Roboto"/>
                </a:rPr>
                <a:t>Select ICD-10 Code(s) for PCA services</a:t>
              </a:r>
              <a:endParaRPr sz="11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8" name="Google Shape;198;g1074b925c96_0_18"/>
          <p:cNvSpPr txBox="1"/>
          <p:nvPr>
            <p:ph type="title"/>
          </p:nvPr>
        </p:nvSpPr>
        <p:spPr>
          <a:xfrm>
            <a:off x="937350" y="727375"/>
            <a:ext cx="103173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Order of Operations</a:t>
            </a:r>
            <a:endParaRPr sz="4000"/>
          </a:p>
        </p:txBody>
      </p:sp>
      <p:sp>
        <p:nvSpPr>
          <p:cNvPr id="199" name="Google Shape;199;g1074b925c96_0_18"/>
          <p:cNvSpPr txBox="1"/>
          <p:nvPr>
            <p:ph idx="1" type="body"/>
          </p:nvPr>
        </p:nvSpPr>
        <p:spPr>
          <a:xfrm>
            <a:off x="158950" y="2157605"/>
            <a:ext cx="3744000" cy="3934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order in which you complete all of the steps for PCA billing may vary, but generally, it will look something like this.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/>
              <a:t>Typically, you will want to have all of the steps in each tier complete before moving on to the next </a:t>
            </a:r>
            <a:r>
              <a:rPr lang="en-US"/>
              <a:t>tier</a:t>
            </a:r>
            <a:r>
              <a:rPr lang="en-US"/>
              <a:t>. Most steps within each </a:t>
            </a:r>
            <a:r>
              <a:rPr lang="en-US"/>
              <a:t>tier will be happening concurrently.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60540e0261_0_0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Child Specific Para in IEP</a:t>
            </a:r>
            <a:endParaRPr/>
          </a:p>
        </p:txBody>
      </p:sp>
      <p:pic>
        <p:nvPicPr>
          <p:cNvPr id="206" name="Google Shape;206;g160540e0261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450" y="1676992"/>
            <a:ext cx="10287000" cy="501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"/>
          <p:cNvSpPr txBox="1"/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en-US"/>
              <a:t>Plan Of Care</a:t>
            </a:r>
            <a:endParaRPr/>
          </a:p>
        </p:txBody>
      </p:sp>
      <p:sp>
        <p:nvSpPr>
          <p:cNvPr id="212" name="Google Shape;212;p6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20000"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Plan of care must be completed with the IEP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 copy of the care plan must be readily available to PCAs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Describes in depth the needs of the child and how PCAs should provide services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Check with your </a:t>
            </a:r>
            <a:r>
              <a:rPr lang="en-US"/>
              <a:t>district coordinator to see if your district is using SpEd forms or paper forms for care plans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The MAWSECO care plan document can be found on the MAWSECO website 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Please send a copy of paper care plans to Third Party Billing administrator or add to history on SpEd forms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f8feb1769a_0_24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Care Plan Required Components</a:t>
            </a:r>
            <a:endParaRPr/>
          </a:p>
        </p:txBody>
      </p:sp>
      <p:sp>
        <p:nvSpPr>
          <p:cNvPr id="219" name="Google Shape;219;gf8feb1769a_0_24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 fontScale="92500" lnSpcReduction="20000"/>
          </a:bodyPr>
          <a:lstStyle/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Start/end date of care plan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New start/end dates when the plan changes or to reflect the date of the annual review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Child’s name, birth date, and other information such as identification #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Emergency contact information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Summary of the essential needs of the child (identify ADLs and level 1 behaviors; describe what needs to be done to meet the needs of the child)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Special instructions or procedures required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Steps to address safety and vulnerability issues of the child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Directions about PCA and QP communication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Instructions for daily documentation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Backup staffing plans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Signature of the QP and PCAs (with dates)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15b42a8376_0_0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Care Plan Language</a:t>
            </a:r>
            <a:endParaRPr/>
          </a:p>
        </p:txBody>
      </p:sp>
      <p:sp>
        <p:nvSpPr>
          <p:cNvPr id="226" name="Google Shape;226;g115b42a8376_0_0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u="sng">
                <a:solidFill>
                  <a:schemeClr val="hlink"/>
                </a:solidFill>
                <a:hlinkClick r:id="rId3"/>
              </a:rPr>
              <a:t>Here</a:t>
            </a:r>
            <a:r>
              <a:rPr lang="en-US"/>
              <a:t> is a document with sample language for the 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PCA care plan/IEP/IFSP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Level of detail is important!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No abbreviations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Remember that the person reading the care plan may not have all of the context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Include history for level 1 behaviors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Justify medical need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f8feb1769a_0_30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ICD-10 Codes</a:t>
            </a:r>
            <a:endParaRPr/>
          </a:p>
        </p:txBody>
      </p:sp>
      <p:sp>
        <p:nvSpPr>
          <p:cNvPr id="233" name="Google Shape;233;gf8feb1769a_0_30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 fontScale="92500" lnSpcReduction="20000"/>
          </a:bodyPr>
          <a:lstStyle/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ICD-10 Codes are used to describe the signs and symptoms of the child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The QP should select the appropriate codes when creating the care plan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Codes should be entered on SpEd forms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75000"/>
              <a:buChar char="●"/>
            </a:pPr>
            <a:r>
              <a:rPr lang="en-US"/>
              <a:t>https://www.icd10data.com/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"/>
          <p:cNvSpPr txBox="1"/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en-US"/>
              <a:t>Training</a:t>
            </a:r>
            <a:endParaRPr/>
          </a:p>
        </p:txBody>
      </p:sp>
      <p:sp>
        <p:nvSpPr>
          <p:cNvPr id="239" name="Google Shape;239;p5"/>
          <p:cNvSpPr txBox="1"/>
          <p:nvPr>
            <p:ph idx="1" type="body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There are two types of training that a para acting as a PCA will need to receive:</a:t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 Training provided by a QP for services specific to that child</a:t>
            </a:r>
            <a:endParaRPr/>
          </a:p>
          <a:p>
            <a:pPr indent="0" lvl="0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 Online PCA trainings from DHS (CFSS and Mandated Reporter)</a:t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f8feb1769a_0_0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CFSS Training</a:t>
            </a:r>
            <a:endParaRPr/>
          </a:p>
        </p:txBody>
      </p:sp>
      <p:sp>
        <p:nvSpPr>
          <p:cNvPr id="246" name="Google Shape;246;gf8feb1769a_0_0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 lnSpcReduction="20000"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All PCAs are required to take the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Community First Services and Supports (CFSS) training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There are </a:t>
            </a:r>
            <a:r>
              <a:rPr lang="en-US"/>
              <a:t>questions throughout this training but PCAs are not required to answer these questions correctly in order to proceed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Within this training is the Mandated Reporter Training (this is required)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MAWSECO has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a guide</a:t>
            </a:r>
            <a:r>
              <a:rPr lang="en-US"/>
              <a:t> available for the CFSS training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PCAs must take the test at the end and get at least 20 out of 25 questions correct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Training certificates must be kept on file in the district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f37c740086_0_0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Mandated Reporter Training</a:t>
            </a:r>
            <a:endParaRPr/>
          </a:p>
        </p:txBody>
      </p:sp>
      <p:sp>
        <p:nvSpPr>
          <p:cNvPr id="253" name="Google Shape;253;gf37c740086_0_0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This </a:t>
            </a:r>
            <a:r>
              <a:rPr lang="en-US"/>
              <a:t>training is a part of the CFSS training and is linked within the CFSS presentation. It has three videos and no test.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-US" u="sng">
                <a:solidFill>
                  <a:schemeClr val="hlink"/>
                </a:solidFill>
                <a:hlinkClick r:id="rId3"/>
              </a:rPr>
              <a:t>Training Overview</a:t>
            </a:r>
            <a:r>
              <a:rPr lang="en-US"/>
              <a:t> (8:29)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u="sng">
                <a:solidFill>
                  <a:schemeClr val="hlink"/>
                </a:solidFill>
                <a:hlinkClick r:id="rId4"/>
              </a:rPr>
              <a:t>Types of Maltreatment</a:t>
            </a:r>
            <a:r>
              <a:rPr lang="en-US"/>
              <a:t> (14:46)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u="sng">
                <a:solidFill>
                  <a:schemeClr val="hlink"/>
                </a:solidFill>
                <a:hlinkClick r:id="rId5"/>
              </a:rPr>
              <a:t>Child Protection Response</a:t>
            </a:r>
            <a:r>
              <a:rPr lang="en-US"/>
              <a:t> (10:27)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7"/>
          <p:cNvSpPr txBox="1"/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</a:pPr>
            <a:r>
              <a:rPr lang="en-US"/>
              <a:t>Time Studies</a:t>
            </a:r>
            <a:endParaRPr/>
          </a:p>
        </p:txBody>
      </p:sp>
      <p:sp>
        <p:nvSpPr>
          <p:cNvPr id="259" name="Google Shape;259;p7"/>
          <p:cNvSpPr txBox="1"/>
          <p:nvPr>
            <p:ph idx="1" type="body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 lnSpcReduction="20000"/>
          </a:bodyPr>
          <a:lstStyle/>
          <a:p>
            <a:pPr indent="-1397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After PCAs have been trained, a time study should be conducted</a:t>
            </a:r>
            <a:endParaRPr/>
          </a:p>
          <a:p>
            <a:pPr indent="-1143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For 10 school days, record the start and end time for each task and have PCAs initial each time task is performed</a:t>
            </a:r>
            <a:endParaRPr/>
          </a:p>
          <a:p>
            <a:pPr indent="-1143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At the end of the 10 days, the average number of minutes </a:t>
            </a:r>
            <a:r>
              <a:rPr lang="en-US" u="sng"/>
              <a:t>per day</a:t>
            </a:r>
            <a:r>
              <a:rPr lang="en-US"/>
              <a:t> will be calculated</a:t>
            </a:r>
            <a:endParaRPr/>
          </a:p>
          <a:p>
            <a:pPr indent="-1143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Two tasks cannot be performed at the same time and you cannot bill for more minutes there are in a school day (even with more than one PCA)</a:t>
            </a:r>
            <a:endParaRPr/>
          </a:p>
          <a:p>
            <a:pPr indent="-1143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Conduct a new time study every two years or if services change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gf8feb1769a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0700" y="152400"/>
            <a:ext cx="8710601" cy="655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gf765d221c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250" y="152400"/>
            <a:ext cx="9327500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f71d466ab0_0_6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Activity Log</a:t>
            </a:r>
            <a:endParaRPr/>
          </a:p>
        </p:txBody>
      </p:sp>
      <p:sp>
        <p:nvSpPr>
          <p:cNvPr id="278" name="Google Shape;278;gf71d466ab0_0_6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 lnSpcReduction="10000"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Activity logs should be completed monthly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PCAs initial once per day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PCAs and supervisors will sign the log at the end of the month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Partial days can be billed, but the time will need to be adjusted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It may be helpful to record non-billable days (due to student or PCA absences), but it is not required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en-US">
                <a:highlight>
                  <a:srgbClr val="D5A6BD"/>
                </a:highlight>
              </a:rPr>
              <a:t>Please submit activity logs in a timely manner! Do </a:t>
            </a:r>
            <a:r>
              <a:rPr b="1" lang="en-US" u="sng">
                <a:highlight>
                  <a:srgbClr val="D5A6BD"/>
                </a:highlight>
              </a:rPr>
              <a:t>not</a:t>
            </a:r>
            <a:r>
              <a:rPr b="1" lang="en-US">
                <a:highlight>
                  <a:srgbClr val="D5A6BD"/>
                </a:highlight>
              </a:rPr>
              <a:t> wait until the end of the year!</a:t>
            </a:r>
            <a:endParaRPr b="1">
              <a:highlight>
                <a:srgbClr val="D5A6BD"/>
              </a:highligh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gf8feb1769a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713" y="319088"/>
            <a:ext cx="10696575" cy="62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f8feb1769a_0_42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Partial Days and Absences</a:t>
            </a:r>
            <a:endParaRPr/>
          </a:p>
        </p:txBody>
      </p:sp>
      <p:sp>
        <p:nvSpPr>
          <p:cNvPr id="291" name="Google Shape;291;gf8feb1769a_0_42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Partial days can be billed but the average time needs to be adjusted and recorded on the activity log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u="sng">
                <a:solidFill>
                  <a:schemeClr val="hlink"/>
                </a:solidFill>
                <a:hlinkClick r:id="rId3"/>
              </a:rPr>
              <a:t>Here</a:t>
            </a:r>
            <a:r>
              <a:rPr lang="en-US"/>
              <a:t> is a calculator for the time adjustment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Remember: services provided by a substitute cannot be billed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f8feb1769a_0_48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Partial Day Calculations</a:t>
            </a:r>
            <a:endParaRPr/>
          </a:p>
        </p:txBody>
      </p:sp>
      <p:sp>
        <p:nvSpPr>
          <p:cNvPr id="298" name="Google Shape;298;gf8feb1769a_0_48"/>
          <p:cNvSpPr txBox="1"/>
          <p:nvPr>
            <p:ph idx="1" type="body"/>
          </p:nvPr>
        </p:nvSpPr>
        <p:spPr>
          <a:xfrm>
            <a:off x="415600" y="1958433"/>
            <a:ext cx="53331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/>
              <a:t>Method 1</a:t>
            </a:r>
            <a:endParaRPr u="sng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Average </a:t>
            </a:r>
            <a:r>
              <a:rPr lang="en-US"/>
              <a:t>daily PCA time= </a:t>
            </a:r>
            <a:r>
              <a:rPr b="1" lang="en-US"/>
              <a:t>170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# of minutes in a school day= </a:t>
            </a:r>
            <a:r>
              <a:rPr b="1" lang="en-US"/>
              <a:t>450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# of minutes that child was in school= </a:t>
            </a:r>
            <a:r>
              <a:rPr b="1" lang="en-US"/>
              <a:t>90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% of avg. time/# of minutes per day (170 min/450 min)= </a:t>
            </a:r>
            <a:r>
              <a:rPr b="1" lang="en-US"/>
              <a:t>37.78%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/>
              <a:t>Reported time on activity log (90 min x 37.78%)= </a:t>
            </a:r>
            <a:r>
              <a:rPr b="1" lang="en-US"/>
              <a:t>34</a:t>
            </a:r>
            <a:endParaRPr b="1"/>
          </a:p>
        </p:txBody>
      </p:sp>
      <p:sp>
        <p:nvSpPr>
          <p:cNvPr id="299" name="Google Shape;299;gf8feb1769a_0_48"/>
          <p:cNvSpPr txBox="1"/>
          <p:nvPr>
            <p:ph idx="2" type="body"/>
          </p:nvPr>
        </p:nvSpPr>
        <p:spPr>
          <a:xfrm>
            <a:off x="6443200" y="1958433"/>
            <a:ext cx="53331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/>
              <a:t>Method 2</a:t>
            </a:r>
            <a:endParaRPr u="sng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Average daily PCA time= </a:t>
            </a:r>
            <a:r>
              <a:rPr b="1" lang="en-US"/>
              <a:t>170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#of minutes in a school day= </a:t>
            </a:r>
            <a:r>
              <a:rPr b="1" lang="en-US"/>
              <a:t>450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# of minutes that child was in school= </a:t>
            </a:r>
            <a:r>
              <a:rPr b="1" lang="en-US"/>
              <a:t>90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% of time child was in school (90 min/450 min)= </a:t>
            </a:r>
            <a:r>
              <a:rPr b="1" lang="en-US"/>
              <a:t>20.00%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/>
              <a:t>Reported time on activity log (170 min x 20%)= </a:t>
            </a:r>
            <a:r>
              <a:rPr b="1" lang="en-US"/>
              <a:t>34</a:t>
            </a:r>
            <a:endParaRPr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f8feb1769a_0_54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Common Errors</a:t>
            </a:r>
            <a:endParaRPr/>
          </a:p>
        </p:txBody>
      </p:sp>
      <p:sp>
        <p:nvSpPr>
          <p:cNvPr id="306" name="Google Shape;306;gf8feb1769a_0_54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Blank spaces: Make sure everything is filled 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Days misaligned: Try marking off weekends/holidays at the beginning of the month and making a note of non-billable days (e.g. student is absent)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Please do not use white out or pencil on documentation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f71d466ab0_0_0"/>
          <p:cNvSpPr txBox="1"/>
          <p:nvPr>
            <p:ph type="title"/>
          </p:nvPr>
        </p:nvSpPr>
        <p:spPr>
          <a:xfrm>
            <a:off x="1024128" y="585216"/>
            <a:ext cx="9720000" cy="1499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Supervision</a:t>
            </a:r>
            <a:endParaRPr/>
          </a:p>
        </p:txBody>
      </p:sp>
      <p:sp>
        <p:nvSpPr>
          <p:cNvPr id="313" name="Google Shape;313;gf71d466ab0_0_0"/>
          <p:cNvSpPr txBox="1"/>
          <p:nvPr>
            <p:ph idx="1" type="body"/>
          </p:nvPr>
        </p:nvSpPr>
        <p:spPr>
          <a:xfrm>
            <a:off x="1024128" y="2286000"/>
            <a:ext cx="9720000" cy="4023300"/>
          </a:xfrm>
          <a:prstGeom prst="rect">
            <a:avLst/>
          </a:prstGeom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The QP must supervise anyone providing PCA services through training, observation, demonstration, and consultation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The QP must conduct a direct observation of PCA </a:t>
            </a:r>
            <a:r>
              <a:rPr lang="en-US" u="sng"/>
              <a:t>within 14 days of the initial training</a:t>
            </a:r>
            <a:endParaRPr u="sng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After the initial evaluation, </a:t>
            </a:r>
            <a:r>
              <a:rPr lang="en-US"/>
              <a:t>subsequent</a:t>
            </a:r>
            <a:r>
              <a:rPr lang="en-US"/>
              <a:t> visits do not require direct observation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After first observation, PCAs must be supervised every </a:t>
            </a:r>
            <a:r>
              <a:rPr lang="en-US" u="sng"/>
              <a:t>90 days for the first year</a:t>
            </a:r>
            <a:endParaRPr u="sng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T</a:t>
            </a:r>
            <a:r>
              <a:rPr lang="en-US"/>
              <a:t>he PCA only needs to be supervised </a:t>
            </a:r>
            <a:r>
              <a:rPr lang="en-US" u="sng"/>
              <a:t>every 120 days after the first year</a:t>
            </a:r>
            <a:endParaRPr u="sng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gf8feb1769a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4925" y="152400"/>
            <a:ext cx="8362156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fccc4efa0c_0_0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Contact Information</a:t>
            </a:r>
            <a:endParaRPr/>
          </a:p>
        </p:txBody>
      </p:sp>
      <p:sp>
        <p:nvSpPr>
          <p:cNvPr id="326" name="Google Shape;326;gfccc4efa0c_0_0"/>
          <p:cNvSpPr txBox="1"/>
          <p:nvPr>
            <p:ph idx="1" type="body"/>
          </p:nvPr>
        </p:nvSpPr>
        <p:spPr>
          <a:xfrm>
            <a:off x="415600" y="1958433"/>
            <a:ext cx="113607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contact Elizabeth Thompson (MAWSECO Third Party Billing Administrator) with questions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ethompson@mawseco.k12.mn.us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07cbf54ea2_0_1"/>
          <p:cNvSpPr txBox="1"/>
          <p:nvPr>
            <p:ph type="ctrTitle"/>
          </p:nvPr>
        </p:nvSpPr>
        <p:spPr>
          <a:xfrm>
            <a:off x="548233" y="859067"/>
            <a:ext cx="11043300" cy="2811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Special Transportation</a:t>
            </a:r>
            <a:endParaRPr/>
          </a:p>
        </p:txBody>
      </p:sp>
      <p:sp>
        <p:nvSpPr>
          <p:cNvPr id="333" name="Google Shape;333;g107cbf54ea2_0_1"/>
          <p:cNvSpPr txBox="1"/>
          <p:nvPr>
            <p:ph idx="1" type="subTitle"/>
          </p:nvPr>
        </p:nvSpPr>
        <p:spPr>
          <a:xfrm>
            <a:off x="548233" y="4531000"/>
            <a:ext cx="11043300" cy="1680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07cbf54ea2_0_7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Types of Trips</a:t>
            </a:r>
            <a:endParaRPr/>
          </a:p>
        </p:txBody>
      </p:sp>
      <p:sp>
        <p:nvSpPr>
          <p:cNvPr id="340" name="Google Shape;340;g107cbf54ea2_0_7"/>
          <p:cNvSpPr txBox="1"/>
          <p:nvPr>
            <p:ph idx="1" type="body"/>
          </p:nvPr>
        </p:nvSpPr>
        <p:spPr>
          <a:xfrm>
            <a:off x="415600" y="1958433"/>
            <a:ext cx="113607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can bill for:</a:t>
            </a:r>
            <a:endParaRPr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Home to school trips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Trips to Medical Appointments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Trips to/from another location where an IEP service is being provided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308eb5e153_0_0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Types of Trips</a:t>
            </a:r>
            <a:endParaRPr/>
          </a:p>
        </p:txBody>
      </p:sp>
      <p:sp>
        <p:nvSpPr>
          <p:cNvPr id="347" name="Google Shape;347;g1308eb5e153_0_0"/>
          <p:cNvSpPr txBox="1"/>
          <p:nvPr>
            <p:ph idx="1" type="body"/>
          </p:nvPr>
        </p:nvSpPr>
        <p:spPr>
          <a:xfrm>
            <a:off x="415600" y="1958433"/>
            <a:ext cx="113607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can bill for:</a:t>
            </a:r>
            <a:endParaRPr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Home to school trips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Trips to Medical Appointments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Trips to/from another location where an IEP service is being provided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074b925c96_0_0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Qualifying</a:t>
            </a:r>
            <a:r>
              <a:rPr lang="en-US"/>
              <a:t> for Special Transportation</a:t>
            </a:r>
            <a:endParaRPr/>
          </a:p>
        </p:txBody>
      </p:sp>
      <p:sp>
        <p:nvSpPr>
          <p:cNvPr id="354" name="Google Shape;354;g1074b925c96_0_0"/>
          <p:cNvSpPr txBox="1"/>
          <p:nvPr>
            <p:ph idx="1" type="body"/>
          </p:nvPr>
        </p:nvSpPr>
        <p:spPr>
          <a:xfrm>
            <a:off x="415600" y="1958433"/>
            <a:ext cx="113607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 a transportation service to qualify for billing:</a:t>
            </a:r>
            <a:endParaRPr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The child would not be able to access the transportation vehicle without adaptations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The child must be receiving another IEP service at the destination/departure site (Note: this does not have to be a billable service in order to qualify)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074b925c96_0_6"/>
          <p:cNvSpPr txBox="1"/>
          <p:nvPr>
            <p:ph type="title"/>
          </p:nvPr>
        </p:nvSpPr>
        <p:spPr>
          <a:xfrm>
            <a:off x="415600" y="496667"/>
            <a:ext cx="11360700" cy="9780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Qualifying for Special Transportation Continued</a:t>
            </a:r>
            <a:endParaRPr/>
          </a:p>
        </p:txBody>
      </p:sp>
      <p:sp>
        <p:nvSpPr>
          <p:cNvPr id="361" name="Google Shape;361;g1074b925c96_0_6"/>
          <p:cNvSpPr txBox="1"/>
          <p:nvPr>
            <p:ph idx="1" type="body"/>
          </p:nvPr>
        </p:nvSpPr>
        <p:spPr>
          <a:xfrm>
            <a:off x="415600" y="1958433"/>
            <a:ext cx="11360700" cy="413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order to qualify for billing:</a:t>
            </a:r>
            <a:endParaRPr/>
          </a:p>
          <a:p>
            <a:pPr indent="-381000" lvl="0" marL="457200" rtl="0" algn="l">
              <a:spcBef>
                <a:spcPts val="1600"/>
              </a:spcBef>
              <a:spcAft>
                <a:spcPts val="0"/>
              </a:spcAft>
              <a:buSzPts val="2400"/>
              <a:buAutoNum type="arabicParenR"/>
            </a:pPr>
            <a:r>
              <a:rPr lang="en-US"/>
              <a:t>The child is receiving another related IEP covered service on the same day the special transportation is provided </a:t>
            </a:r>
            <a:r>
              <a:rPr b="1" lang="en-US" u="sng"/>
              <a:t>AND</a:t>
            </a:r>
            <a:endParaRPr b="1" u="sng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arenR"/>
            </a:pPr>
            <a:r>
              <a:rPr lang="en-US"/>
              <a:t>A modification or adaptation to the vehicle in the form of either </a:t>
            </a:r>
            <a:endParaRPr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AutoNum type="alphaLcParenR"/>
            </a:pPr>
            <a:r>
              <a:rPr lang="en-US"/>
              <a:t>A PCA service that is provided during the trip </a:t>
            </a:r>
            <a:r>
              <a:rPr b="1" lang="en-US"/>
              <a:t>OR</a:t>
            </a:r>
            <a:endParaRPr b="1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AutoNum type="alphaLcParenR"/>
            </a:pPr>
            <a:r>
              <a:rPr lang="en-US"/>
              <a:t>A modification to the vehicle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g1074b925c96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2013" y="152400"/>
            <a:ext cx="7407966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2020-09-22T15:15:53Z</dcterms:created>
  <dc:creator>Elizabeth Thompson</dc:creator>
</cp:coreProperties>
</file>