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embedTrueTypeFonts="1" saveSubsetFonts="1" autoCompressPictures="0">
  <p:sldMasterIdLst>
    <p:sldMasterId id="2147483653" r:id="rId1"/>
  </p:sldMasterIdLst>
  <p:notesMasterIdLst>
    <p:notesMasterId r:id="rId14"/>
  </p:notesMasterIdLst>
  <p:sldIdLst>
    <p:sldId id="256" r:id="rId2"/>
    <p:sldId id="267" r:id="rId3"/>
    <p:sldId id="365" r:id="rId4"/>
    <p:sldId id="364" r:id="rId5"/>
    <p:sldId id="361" r:id="rId6"/>
    <p:sldId id="367" r:id="rId7"/>
    <p:sldId id="366" r:id="rId8"/>
    <p:sldId id="363" r:id="rId9"/>
    <p:sldId id="369" r:id="rId10"/>
    <p:sldId id="370" r:id="rId11"/>
    <p:sldId id="371" r:id="rId12"/>
    <p:sldId id="343" r:id="rId13"/>
  </p:sldIdLst>
  <p:sldSz cx="24384000" cy="13716000"/>
  <p:notesSz cx="6858000" cy="9144000"/>
  <p:embeddedFontLst>
    <p:embeddedFont>
      <p:font typeface="Helvetica Neue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lvetica Neue Light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Gildart" initials="MG" lastIdx="1" clrIdx="0">
    <p:extLst>
      <p:ext uri="{19B8F6BF-5375-455C-9EA6-DF929625EA0E}">
        <p15:presenceInfo xmlns:p15="http://schemas.microsoft.com/office/powerpoint/2012/main" userId="S-1-5-21-3372618348-2609271773-952674878-1473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53" d="100"/>
          <a:sy n="53" d="100"/>
        </p:scale>
        <p:origin x="7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norisdfs\shares$\MCA\Business\Finance\BUDGET\2022-23%20Work\2022-2023%20Revenue%20Projections\2022-2023%20Budget%20Revenue%20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6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7200" dirty="0">
                <a:latin typeface="D-DIN" panose="020B0504030202030204" pitchFamily="34" charset="0"/>
              </a:rPr>
              <a:t>MISD Projected</a:t>
            </a:r>
            <a:r>
              <a:rPr lang="en-US" sz="7200" baseline="0" dirty="0">
                <a:latin typeface="D-DIN" panose="020B0504030202030204" pitchFamily="34" charset="0"/>
              </a:rPr>
              <a:t> </a:t>
            </a:r>
            <a:r>
              <a:rPr lang="en-US" sz="7200" dirty="0">
                <a:latin typeface="D-DIN" panose="020B0504030202030204" pitchFamily="34" charset="0"/>
              </a:rPr>
              <a:t>FY23 Revenue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4AE-4953-A13E-7991DE58E2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E-4953-A13E-7991DE58E2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4AE-4953-A13E-7991DE58E212}"/>
              </c:ext>
            </c:extLst>
          </c:dPt>
          <c:dLbls>
            <c:dLbl>
              <c:idx val="0"/>
              <c:layout>
                <c:manualLayout>
                  <c:x val="2.4705550046700622E-2"/>
                  <c:y val="-6.23734558910271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13933126161192"/>
                      <c:h val="0.164643870871442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AE-4953-A13E-7991DE58E212}"/>
                </c:ext>
              </c:extLst>
            </c:dLbl>
            <c:dLbl>
              <c:idx val="1"/>
              <c:layout>
                <c:manualLayout>
                  <c:x val="-2.1411444285158853E-2"/>
                  <c:y val="5.84908563989365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75030924086133"/>
                      <c:h val="0.122004579061027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4AE-4953-A13E-7991DE58E212}"/>
                </c:ext>
              </c:extLst>
            </c:dLbl>
            <c:dLbl>
              <c:idx val="2"/>
              <c:layout>
                <c:manualLayout>
                  <c:x val="-0.20258551038294517"/>
                  <c:y val="6.08834492016432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AE-4953-A13E-7991DE58E212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D-DIN" panose="020B050403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Sheet1!$F$5:$F$7</c:f>
              <c:strCache>
                <c:ptCount val="3"/>
                <c:pt idx="0">
                  <c:v>Local Revenue</c:v>
                </c:pt>
                <c:pt idx="1">
                  <c:v>State Aid</c:v>
                </c:pt>
                <c:pt idx="2">
                  <c:v>Federal/Other</c:v>
                </c:pt>
              </c:strCache>
            </c:strRef>
          </c:cat>
          <c:val>
            <c:numRef>
              <c:f>Sheet1!$G$5:$G$7</c:f>
              <c:numCache>
                <c:formatCode>_(* #,##0_);_(* \(#,##0\);_(* "-"??_);_(@_)</c:formatCode>
                <c:ptCount val="3"/>
                <c:pt idx="0">
                  <c:v>68614000</c:v>
                </c:pt>
                <c:pt idx="1">
                  <c:v>23292000</c:v>
                </c:pt>
                <c:pt idx="2">
                  <c:v>3100000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AE-4953-A13E-7991DE58E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7200" dirty="0">
                <a:latin typeface="D-DIN" panose="020B0504030202030204" pitchFamily="34" charset="0"/>
              </a:rPr>
              <a:t>MISD </a:t>
            </a:r>
            <a:r>
              <a:rPr lang="en-US" sz="7200" dirty="0" smtClean="0">
                <a:latin typeface="D-DIN" panose="020B0504030202030204" pitchFamily="34" charset="0"/>
              </a:rPr>
              <a:t>Expense Breakdown</a:t>
            </a:r>
            <a:endParaRPr lang="en-US" sz="7200" baseline="0" dirty="0">
              <a:latin typeface="D-DIN" panose="020B05040302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33-4B5B-AB3C-9C2DC4F046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33-4B5B-AB3C-9C2DC4F046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33-4B5B-AB3C-9C2DC4F046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33-4B5B-AB3C-9C2DC4F046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33-4B5B-AB3C-9C2DC4F0465C}"/>
              </c:ext>
            </c:extLst>
          </c:dPt>
          <c:dLbls>
            <c:dLbl>
              <c:idx val="1"/>
              <c:layout>
                <c:manualLayout>
                  <c:x val="-3.0477332574807458E-2"/>
                  <c:y val="-5.17926602401488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33-4B5B-AB3C-9C2DC4F0465C}"/>
                </c:ext>
              </c:extLst>
            </c:dLbl>
            <c:dLbl>
              <c:idx val="3"/>
              <c:layout>
                <c:manualLayout>
                  <c:x val="0.11699510082791365"/>
                  <c:y val="5.707762557077625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40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D-DIN" panose="020B0504030202030204" pitchFamily="34" charset="0"/>
                        <a:ea typeface="+mn-ea"/>
                        <a:cs typeface="+mn-cs"/>
                      </a:defRPr>
                    </a:pPr>
                    <a:fld id="{60465EAA-BE50-4788-8615-9FD257EE2EE7}" type="CATEGORYNAME">
                      <a:rPr lang="en-US" sz="4000" baseline="0">
                        <a:latin typeface="D-DIN" panose="020B0504030202030204" pitchFamily="34" charset="0"/>
                      </a:rPr>
                      <a:pPr>
                        <a:defRPr sz="4000">
                          <a:latin typeface="D-DIN" panose="020B0504030202030204" pitchFamily="34" charset="0"/>
                        </a:defRPr>
                      </a:pPr>
                      <a:t>[CATEGORY NAME]</a:t>
                    </a:fld>
                    <a:r>
                      <a:rPr lang="en-US" sz="4000" baseline="0" dirty="0">
                        <a:latin typeface="D-DIN" panose="020B0504030202030204" pitchFamily="34" charset="0"/>
                      </a:rPr>
                      <a:t>
</a:t>
                    </a:r>
                    <a:fld id="{45469754-CEEB-49C3-B3C5-6A635D20511C}" type="PERCENTAGE">
                      <a:rPr lang="en-US" sz="4000" baseline="0">
                        <a:latin typeface="D-DIN" panose="020B0504030202030204" pitchFamily="34" charset="0"/>
                      </a:rPr>
                      <a:pPr>
                        <a:defRPr sz="4000">
                          <a:latin typeface="D-DIN" panose="020B0504030202030204" pitchFamily="34" charset="0"/>
                        </a:defRPr>
                      </a:pPr>
                      <a:t>[PERCENTAGE]</a:t>
                    </a:fld>
                    <a:endParaRPr lang="en-US" sz="4000" baseline="0" dirty="0">
                      <a:latin typeface="D-DIN" panose="020B0504030202030204" pitchFamily="34" charset="0"/>
                    </a:endParaRPr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4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D-DIN" panose="020B0504030202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136062733537617"/>
                      <c:h val="0.10350217590761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433-4B5B-AB3C-9C2DC4F0465C}"/>
                </c:ext>
              </c:extLst>
            </c:dLbl>
            <c:dLbl>
              <c:idx val="4"/>
              <c:layout>
                <c:manualLayout>
                  <c:x val="6.2755679246990673E-2"/>
                  <c:y val="7.2932521562658503E-2"/>
                </c:manualLayout>
              </c:layout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D-DIN" panose="020B0504030202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D433-4B5B-AB3C-9C2DC4F0465C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D-DIN" panose="020B050403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(Sheet1!$A$12:$A$14,Sheet1!$A$19:$A$20)</c:f>
              <c:strCache>
                <c:ptCount val="5"/>
                <c:pt idx="0">
                  <c:v>Teaching Staff</c:v>
                </c:pt>
                <c:pt idx="1">
                  <c:v>Hourly Emps</c:v>
                </c:pt>
                <c:pt idx="2">
                  <c:v>Salary Non-Teaching Staff</c:v>
                </c:pt>
                <c:pt idx="3">
                  <c:v>Departments</c:v>
                </c:pt>
                <c:pt idx="4">
                  <c:v>Campuses</c:v>
                </c:pt>
              </c:strCache>
            </c:strRef>
          </c:cat>
          <c:val>
            <c:numRef>
              <c:f>(Sheet1!$F$12:$F$14,Sheet1!$F$19:$F$20)</c:f>
              <c:numCache>
                <c:formatCode>"$"#,##0_);[Red]\("$"#,##0\)</c:formatCode>
                <c:ptCount val="5"/>
                <c:pt idx="0">
                  <c:v>49220000</c:v>
                </c:pt>
                <c:pt idx="1">
                  <c:v>14980000</c:v>
                </c:pt>
                <c:pt idx="2">
                  <c:v>17500000</c:v>
                </c:pt>
                <c:pt idx="3">
                  <c:v>22800000</c:v>
                </c:pt>
                <c:pt idx="4">
                  <c:v>1600000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33-4B5B-AB3C-9C2DC4F04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7d87649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7d876496e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652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483" y="244298"/>
            <a:ext cx="1938530" cy="1990902"/>
          </a:xfrm>
          <a:prstGeom prst="rect">
            <a:avLst/>
          </a:prstGeom>
          <a:noFill/>
          <a:ln>
            <a:noFill/>
          </a:ln>
          <a:effectLst>
            <a:outerShdw blurRad="63500" dist="100438" dir="5400000" rotWithShape="0">
              <a:srgbClr val="000000">
                <a:alpha val="49803"/>
              </a:srgbClr>
            </a:outerShdw>
          </a:effectLst>
        </p:spPr>
      </p:pic>
      <p:sp>
        <p:nvSpPr>
          <p:cNvPr id="15" name="Google Shape;15;p2"/>
          <p:cNvSpPr/>
          <p:nvPr/>
        </p:nvSpPr>
        <p:spPr>
          <a:xfrm>
            <a:off x="0" y="13068498"/>
            <a:ext cx="24384001" cy="62210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550604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899514" y="13081000"/>
            <a:ext cx="572273" cy="56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Helvetica Neue Light"/>
              <a:buNone/>
              <a:defRPr sz="3000" b="1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Bullets &amp; Photo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>
            <a:spLocks noGrp="1"/>
          </p:cNvSpPr>
          <p:nvPr>
            <p:ph type="pic" idx="2"/>
          </p:nvPr>
        </p:nvSpPr>
        <p:spPr>
          <a:xfrm>
            <a:off x="13169898" y="3238500"/>
            <a:ext cx="9525001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marR="0" lvl="0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Times New Roman"/>
              <a:buChar char="•"/>
              <a:defRPr sz="4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Times New Roman"/>
              <a:buChar char="•"/>
              <a:defRPr sz="4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Times New Roman"/>
              <a:buChar char="•"/>
              <a:defRPr sz="4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Times New Roman"/>
              <a:buChar char="•"/>
              <a:defRPr sz="4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Times New Roman"/>
              <a:buChar char="•"/>
              <a:defRPr sz="4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13068498"/>
            <a:ext cx="24384001" cy="62210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550604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417" y="234950"/>
            <a:ext cx="1938530" cy="1990902"/>
          </a:xfrm>
          <a:prstGeom prst="rect">
            <a:avLst/>
          </a:prstGeom>
          <a:noFill/>
          <a:ln>
            <a:noFill/>
          </a:ln>
          <a:effectLst>
            <a:outerShdw blurRad="63500" dist="100438" dir="5400000" rotWithShape="0">
              <a:srgbClr val="000000">
                <a:alpha val="49803"/>
              </a:srgbClr>
            </a:outerShdw>
          </a:effectLst>
        </p:spPr>
      </p:pic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3 Up">
  <p:cSld name="Photo - 3 Up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>
            <a:spLocks noGrp="1"/>
          </p:cNvSpPr>
          <p:nvPr>
            <p:ph type="pic" idx="3"/>
          </p:nvPr>
        </p:nvSpPr>
        <p:spPr>
          <a:xfrm>
            <a:off x="15760698" y="1130299"/>
            <a:ext cx="7404101" cy="5549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13068498"/>
            <a:ext cx="24384001" cy="62210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550604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Times New Roman"/>
              <a:buNone/>
              <a:defRPr sz="3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Times New Roman"/>
              <a:buNone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13068498"/>
            <a:ext cx="24384001" cy="62210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550604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4" name="Google Shape;34;p5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416" y="201083"/>
            <a:ext cx="1938530" cy="1990902"/>
          </a:xfrm>
          <a:prstGeom prst="rect">
            <a:avLst/>
          </a:prstGeom>
          <a:noFill/>
          <a:ln>
            <a:noFill/>
          </a:ln>
          <a:effectLst>
            <a:outerShdw blurRad="63500" dist="100438" dir="5400000" rotWithShape="0">
              <a:srgbClr val="000000">
                <a:alpha val="49803"/>
              </a:srgbClr>
            </a:outerShdw>
          </a:effectLst>
        </p:spPr>
      </p:pic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">
  <p:cSld name="Phot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_AND_BODY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1457741" y="174480"/>
            <a:ext cx="21236800" cy="1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8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1689101" y="3238501"/>
            <a:ext cx="21006400" cy="92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1219215" marR="0" lvl="0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438430" marR="0" lvl="1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3657646" marR="0" lvl="2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4876861" marR="0" lvl="3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6096076" marR="0" lvl="4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7315291" marR="0" lvl="5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8534507" marR="0" lvl="6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9753722" marR="0" lvl="7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10972937" marR="0" lvl="8" indent="-1100680" algn="l" rtl="0">
              <a:lnSpc>
                <a:spcPct val="100000"/>
              </a:lnSpc>
              <a:spcBef>
                <a:spcPts val="5867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Times New Roman"/>
              <a:buChar char="•"/>
              <a:defRPr sz="5333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11959032" y="13081000"/>
            <a:ext cx="452800" cy="4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01" name="Google Shape;101;p20"/>
          <p:cNvSpPr/>
          <p:nvPr/>
        </p:nvSpPr>
        <p:spPr>
          <a:xfrm>
            <a:off x="0" y="13081000"/>
            <a:ext cx="24384000" cy="68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182867" tIns="91400" rIns="182867" bIns="91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2097" y="142460"/>
            <a:ext cx="2080702" cy="2136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450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  <a:defRPr sz="1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13068498"/>
            <a:ext cx="24384001" cy="62210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550604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217" y="330002"/>
            <a:ext cx="1938530" cy="1990902"/>
          </a:xfrm>
          <a:prstGeom prst="rect">
            <a:avLst/>
          </a:prstGeom>
          <a:noFill/>
          <a:ln>
            <a:noFill/>
          </a:ln>
          <a:effectLst>
            <a:outerShdw blurRad="63500" dist="100438" dir="5400000" rotWithShape="0">
              <a:srgbClr val="000000">
                <a:alpha val="49803"/>
              </a:srgbClr>
            </a:outerShdw>
          </a:effectLst>
        </p:spPr>
      </p:pic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799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marR="0" lvl="0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Times New Roman"/>
              <a:buChar char="•"/>
              <a:defRPr sz="5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</p:sldLayoutIdLst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ctrTitle" idx="4294967295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Times New Roman"/>
              <a:buNone/>
            </a:pPr>
            <a:endParaRPr sz="1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4294967295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</a:pPr>
            <a:endParaRPr sz="4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6356" y="-2183367"/>
            <a:ext cx="24516712" cy="1838753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/>
          <p:nvPr/>
        </p:nvSpPr>
        <p:spPr>
          <a:xfrm>
            <a:off x="-66353" y="-748899"/>
            <a:ext cx="24516709" cy="13738958"/>
          </a:xfrm>
          <a:prstGeom prst="rect">
            <a:avLst/>
          </a:prstGeom>
          <a:gradFill>
            <a:gsLst>
              <a:gs pos="0">
                <a:srgbClr val="FF2D21"/>
              </a:gs>
              <a:gs pos="100000">
                <a:srgbClr val="000000">
                  <a:alpha val="5607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Helvetica Neue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127665" y="7575780"/>
            <a:ext cx="24128669" cy="5241431"/>
          </a:xfrm>
          <a:prstGeom prst="rect">
            <a:avLst/>
          </a:prstGeom>
          <a:noFill/>
          <a:ln>
            <a:noFill/>
          </a:ln>
          <a:effectLst>
            <a:outerShdw blurRad="63500" dist="100438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lvl="0" algn="ctr">
              <a:buClr>
                <a:srgbClr val="FFFFFF"/>
              </a:buClr>
              <a:buSzPts val="10400"/>
            </a:pPr>
            <a:r>
              <a:rPr lang="en-US" sz="9600" dirty="0" smtClean="0">
                <a:solidFill>
                  <a:srgbClr val="FFFFFF"/>
                </a:solidFill>
                <a:latin typeface="D-DIN" panose="020B0504030202030204" pitchFamily="34" charset="0"/>
                <a:cs typeface="Times New Roman"/>
                <a:sym typeface="Times New Roman"/>
              </a:rPr>
              <a:t>FY 2022-2023 </a:t>
            </a:r>
          </a:p>
          <a:p>
            <a:pPr lvl="0" algn="ctr">
              <a:buClr>
                <a:srgbClr val="FFFFFF"/>
              </a:buClr>
              <a:buSzPts val="10400"/>
            </a:pPr>
            <a:r>
              <a:rPr lang="en-US" sz="9600" dirty="0" smtClean="0">
                <a:solidFill>
                  <a:srgbClr val="FFFFFF"/>
                </a:solidFill>
                <a:latin typeface="D-DIN" panose="020B0504030202030204" pitchFamily="34" charset="0"/>
                <a:cs typeface="Times New Roman"/>
                <a:sym typeface="Times New Roman"/>
              </a:rPr>
              <a:t>BUDGET PRESENTATION</a:t>
            </a:r>
            <a:endParaRPr sz="9600" dirty="0">
              <a:latin typeface="D-DIN" panose="020B050403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8043" y="470216"/>
            <a:ext cx="4810047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1425518" y="1038448"/>
            <a:ext cx="21005700" cy="22860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14288" indent="0" algn="ctr">
              <a:spcBef>
                <a:spcPts val="0"/>
              </a:spcBef>
              <a:buNone/>
            </a:pPr>
            <a:r>
              <a:rPr lang="en-US" sz="8000" b="1" dirty="0" smtClean="0">
                <a:solidFill>
                  <a:schemeClr val="accent5">
                    <a:lumMod val="75000"/>
                  </a:schemeClr>
                </a:solidFill>
                <a:latin typeface="D-DIN" panose="020B0504030202030204" pitchFamily="34" charset="0"/>
              </a:rPr>
              <a:t>MISD Long Term Financial Plan</a:t>
            </a:r>
            <a:endParaRPr lang="en-US" sz="8000" b="0" i="0" dirty="0">
              <a:solidFill>
                <a:schemeClr val="accent5">
                  <a:lumMod val="75000"/>
                </a:schemeClr>
              </a:solidFill>
              <a:effectLst/>
              <a:latin typeface="D-DIN" panose="020B0504030202030204" pitchFamily="34" charset="0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00" cy="471900"/>
          </a:xfrm>
          <a:prstGeom prst="rect">
            <a:avLst/>
          </a:prstGeom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 Light"/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  <p:sp>
        <p:nvSpPr>
          <p:cNvPr id="7" name="Google Shape;53;p8"/>
          <p:cNvSpPr>
            <a:spLocks noGrp="1"/>
          </p:cNvSpPr>
          <p:nvPr>
            <p:ph type="body" idx="1"/>
          </p:nvPr>
        </p:nvSpPr>
        <p:spPr>
          <a:xfrm>
            <a:off x="4278290" y="3978710"/>
            <a:ext cx="15300155" cy="662833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288" indent="0" algn="just">
              <a:spcBef>
                <a:spcPct val="50000"/>
              </a:spcBef>
              <a:buClr>
                <a:srgbClr val="003300"/>
              </a:buClr>
              <a:buNone/>
            </a:pPr>
            <a:r>
              <a:rPr lang="en-US" sz="6600" dirty="0" smtClean="0">
                <a:latin typeface="D-DIN" panose="020B0504030202030204" pitchFamily="34" charset="0"/>
              </a:rPr>
              <a:t>Goal:  Use MISD General Fund over the next 3 fiscal years to supplement losses as we move towards a balanced budget.</a:t>
            </a:r>
          </a:p>
          <a:p>
            <a:pPr marL="14288" indent="0" algn="just">
              <a:spcBef>
                <a:spcPct val="50000"/>
              </a:spcBef>
              <a:buClr>
                <a:srgbClr val="003300"/>
              </a:buClr>
              <a:buNone/>
            </a:pPr>
            <a:r>
              <a:rPr lang="en-US" sz="6600" dirty="0" smtClean="0">
                <a:solidFill>
                  <a:srgbClr val="FF0000"/>
                </a:solidFill>
                <a:latin typeface="D-DIN" panose="020B0504030202030204" pitchFamily="34" charset="0"/>
              </a:rPr>
              <a:t>Goal for 2022-2023:  $10M deficit</a:t>
            </a:r>
            <a:endParaRPr lang="en-US" sz="6600" dirty="0">
              <a:solidFill>
                <a:srgbClr val="FF0000"/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3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Projected 2022-2023 Revenue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5791836"/>
              </p:ext>
            </p:extLst>
          </p:nvPr>
        </p:nvGraphicFramePr>
        <p:xfrm>
          <a:off x="4474614" y="1999280"/>
          <a:ext cx="15421636" cy="1085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46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Projected 2022-2023 Revenue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789712"/>
              </p:ext>
            </p:extLst>
          </p:nvPr>
        </p:nvGraphicFramePr>
        <p:xfrm>
          <a:off x="6105307" y="2274330"/>
          <a:ext cx="12160250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Worksheet" r:id="rId3" imgW="3953022" imgH="1343127" progId="Excel.Sheet.12">
                  <p:embed/>
                </p:oleObj>
              </mc:Choice>
              <mc:Fallback>
                <p:oleObj name="Worksheet" r:id="rId3" imgW="3953022" imgH="13431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05307" y="2274330"/>
                        <a:ext cx="12160250" cy="413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595411"/>
              </p:ext>
            </p:extLst>
          </p:nvPr>
        </p:nvGraphicFramePr>
        <p:xfrm>
          <a:off x="6105307" y="6791904"/>
          <a:ext cx="1216025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Worksheet" r:id="rId5" imgW="3953022" imgH="771525" progId="Excel.Sheet.12">
                  <p:embed/>
                </p:oleObj>
              </mc:Choice>
              <mc:Fallback>
                <p:oleObj name="Worksheet" r:id="rId5" imgW="3953022" imgH="771525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05307" y="6791904"/>
                        <a:ext cx="12160250" cy="237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725785"/>
              </p:ext>
            </p:extLst>
          </p:nvPr>
        </p:nvGraphicFramePr>
        <p:xfrm>
          <a:off x="6105307" y="9550528"/>
          <a:ext cx="12160250" cy="296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Worksheet" r:id="rId7" imgW="3953022" imgH="961957" progId="Excel.Sheet.12">
                  <p:embed/>
                </p:oleObj>
              </mc:Choice>
              <mc:Fallback>
                <p:oleObj name="Worksheet" r:id="rId7" imgW="3953022" imgH="961957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05307" y="9550528"/>
                        <a:ext cx="12160250" cy="296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746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8720" y="701934"/>
            <a:ext cx="21236800" cy="1824800"/>
          </a:xfrm>
        </p:spPr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Expenditure Assumptions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5878" y="2987288"/>
            <a:ext cx="17962483" cy="7277878"/>
          </a:xfrm>
        </p:spPr>
        <p:txBody>
          <a:bodyPr/>
          <a:lstStyle/>
          <a:p>
            <a:pPr marL="914400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All changes to our Compensation plan are included in the presentation</a:t>
            </a:r>
          </a:p>
          <a:p>
            <a:pPr marL="2133616" lvl="2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Stipends are included</a:t>
            </a:r>
          </a:p>
          <a:p>
            <a:pPr marL="2133616" lvl="2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Extra duty pay is included</a:t>
            </a:r>
          </a:p>
          <a:p>
            <a:pPr marL="2133616" lvl="2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Taxes and benefits are included</a:t>
            </a:r>
          </a:p>
          <a:p>
            <a:pPr marL="914400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Bus Drivers to 8 hours per day</a:t>
            </a:r>
          </a:p>
          <a:p>
            <a:pPr marL="914400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Additional CDC Classrooms</a:t>
            </a:r>
          </a:p>
          <a:p>
            <a:pPr marL="914400" indent="-477838" fontAlgn="base">
              <a:spcBef>
                <a:spcPts val="0"/>
              </a:spcBef>
            </a:pPr>
            <a:r>
              <a:rPr lang="en-US" sz="5400" dirty="0" smtClean="0">
                <a:latin typeface="D-DIN" panose="020B0504030202030204" pitchFamily="34" charset="0"/>
              </a:rPr>
              <a:t>Five (5) options will be presented</a:t>
            </a:r>
            <a:endParaRPr lang="en-US" sz="5400" dirty="0">
              <a:latin typeface="D-DIN" panose="020B0504030202030204" pitchFamily="34" charset="0"/>
            </a:endParaRPr>
          </a:p>
          <a:p>
            <a:pPr marL="914400" indent="-477838" fontAlgn="base">
              <a:spcBef>
                <a:spcPts val="0"/>
              </a:spcBef>
            </a:pPr>
            <a:endParaRPr lang="en-US" sz="4400" dirty="0" smtClean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22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8720" y="701934"/>
            <a:ext cx="21236800" cy="1824800"/>
          </a:xfrm>
        </p:spPr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Expenditure Scenarios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3448" y="3974840"/>
            <a:ext cx="22380406" cy="7277878"/>
          </a:xfrm>
        </p:spPr>
        <p:txBody>
          <a:bodyPr/>
          <a:lstStyle/>
          <a:p>
            <a:pPr fontAlgn="base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400" dirty="0">
                <a:latin typeface="D-DIN" panose="020B0504030202030204" pitchFamily="34" charset="0"/>
              </a:rPr>
              <a:t>7% raise for teaching staff and hourly employees </a:t>
            </a:r>
            <a:r>
              <a:rPr lang="en-US" sz="4400" dirty="0" smtClean="0">
                <a:latin typeface="D-DIN" panose="020B0504030202030204" pitchFamily="34" charset="0"/>
              </a:rPr>
              <a:t>and </a:t>
            </a:r>
            <a:r>
              <a:rPr lang="en-US" sz="4400" dirty="0">
                <a:latin typeface="D-DIN" panose="020B0504030202030204" pitchFamily="34" charset="0"/>
              </a:rPr>
              <a:t>a 2% raise for all others (“7%/2%”)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400" dirty="0">
                <a:latin typeface="D-DIN" panose="020B0504030202030204" pitchFamily="34" charset="0"/>
              </a:rPr>
              <a:t>6% raise for teaching staff and hourly employees with a 2% raise for all others (“6%/2%”)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400" dirty="0">
                <a:latin typeface="D-DIN" panose="020B0504030202030204" pitchFamily="34" charset="0"/>
              </a:rPr>
              <a:t>5% raise for teaching staff and hourly employees with a 2% raise for all others (“5%/2%”)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400" dirty="0">
                <a:latin typeface="D-DIN" panose="020B0504030202030204" pitchFamily="34" charset="0"/>
              </a:rPr>
              <a:t>4% raise for teaching staff and hourly employees with a 2% raise for all others (“4%/2%”)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400" dirty="0">
                <a:latin typeface="D-DIN" panose="020B0504030202030204" pitchFamily="34" charset="0"/>
              </a:rPr>
              <a:t>4% raise for everyone (“4% all</a:t>
            </a:r>
            <a:r>
              <a:rPr lang="en-US" sz="4400" dirty="0" smtClean="0">
                <a:latin typeface="D-DIN" panose="020B0504030202030204" pitchFamily="34" charset="0"/>
              </a:rPr>
              <a:t>”)</a:t>
            </a:r>
          </a:p>
          <a:p>
            <a:pPr marL="118535" indent="0" fontAlgn="base">
              <a:spcBef>
                <a:spcPts val="0"/>
              </a:spcBef>
              <a:buNone/>
            </a:pPr>
            <a:endParaRPr lang="en-US" sz="4400" dirty="0" smtClean="0">
              <a:latin typeface="D-DIN" panose="020B0504030202030204" pitchFamily="34" charset="0"/>
            </a:endParaRPr>
          </a:p>
          <a:p>
            <a:pPr marL="118535" indent="0" fontAlgn="base">
              <a:spcBef>
                <a:spcPts val="0"/>
              </a:spcBef>
              <a:buNone/>
            </a:pPr>
            <a:r>
              <a:rPr lang="en-US" sz="4400" i="1" dirty="0" smtClean="0">
                <a:latin typeface="D-DIN" panose="020B0504030202030204" pitchFamily="34" charset="0"/>
              </a:rPr>
              <a:t>(“</a:t>
            </a:r>
            <a:r>
              <a:rPr lang="en-US" sz="4400" i="1" dirty="0">
                <a:latin typeface="D-DIN" panose="020B0504030202030204" pitchFamily="34" charset="0"/>
              </a:rPr>
              <a:t>teaching staff” </a:t>
            </a:r>
            <a:r>
              <a:rPr lang="en-US" sz="4400" i="1" dirty="0" smtClean="0">
                <a:latin typeface="D-DIN" panose="020B0504030202030204" pitchFamily="34" charset="0"/>
              </a:rPr>
              <a:t>includes </a:t>
            </a:r>
            <a:r>
              <a:rPr lang="en-US" sz="4400" i="1" dirty="0">
                <a:latin typeface="D-DIN" panose="020B0504030202030204" pitchFamily="34" charset="0"/>
              </a:rPr>
              <a:t>teachers, registered nurses, librarians, elementary instructional </a:t>
            </a:r>
            <a:r>
              <a:rPr lang="en-US" sz="4400" i="1" dirty="0" smtClean="0">
                <a:latin typeface="D-DIN" panose="020B0504030202030204" pitchFamily="34" charset="0"/>
              </a:rPr>
              <a:t>coaches, literacy coaches </a:t>
            </a:r>
            <a:r>
              <a:rPr lang="en-US" sz="4400" i="1" dirty="0">
                <a:latin typeface="D-DIN" panose="020B0504030202030204" pitchFamily="34" charset="0"/>
              </a:rPr>
              <a:t>and secondary department heads)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406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786180"/>
              </p:ext>
            </p:extLst>
          </p:nvPr>
        </p:nvGraphicFramePr>
        <p:xfrm>
          <a:off x="2159104" y="859162"/>
          <a:ext cx="18562320" cy="12015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047494" y="7333488"/>
            <a:ext cx="6641562" cy="2308324"/>
          </a:xfrm>
          <a:prstGeom prst="rect">
            <a:avLst/>
          </a:prstGeom>
          <a:noFill/>
          <a:ln w="889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D-DIN" panose="020B0504030202030204" pitchFamily="34" charset="0"/>
              </a:rPr>
              <a:t>77% Payroll</a:t>
            </a:r>
          </a:p>
          <a:p>
            <a:r>
              <a:rPr lang="en-US" sz="7200" dirty="0" smtClean="0">
                <a:latin typeface="D-DIN" panose="020B0504030202030204" pitchFamily="34" charset="0"/>
              </a:rPr>
              <a:t>23% Non-Payroll</a:t>
            </a:r>
            <a:endParaRPr lang="en-US" sz="7200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8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37" y="3664776"/>
            <a:ext cx="6075795" cy="5647644"/>
          </a:xfrm>
        </p:spPr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Scenario Comparison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729269"/>
              </p:ext>
            </p:extLst>
          </p:nvPr>
        </p:nvGraphicFramePr>
        <p:xfrm>
          <a:off x="6821488" y="1187450"/>
          <a:ext cx="15200312" cy="1019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Worksheet" r:id="rId3" imgW="9239110" imgH="6200673" progId="Excel.Sheet.12">
                  <p:embed/>
                </p:oleObj>
              </mc:Choice>
              <mc:Fallback>
                <p:oleObj name="Worksheet" r:id="rId3" imgW="9239110" imgH="6200673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21488" y="1187450"/>
                        <a:ext cx="15200312" cy="10196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41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109179" y="1859284"/>
          <a:ext cx="18922020" cy="11003334"/>
        </p:xfrm>
        <a:graphic>
          <a:graphicData uri="http://schemas.openxmlformats.org/drawingml/2006/table">
            <a:tbl>
              <a:tblPr/>
              <a:tblGrid>
                <a:gridCol w="5256116">
                  <a:extLst>
                    <a:ext uri="{9D8B030D-6E8A-4147-A177-3AD203B41FA5}">
                      <a16:colId xmlns:a16="http://schemas.microsoft.com/office/drawing/2014/main" val="1025058384"/>
                    </a:ext>
                  </a:extLst>
                </a:gridCol>
                <a:gridCol w="3376657">
                  <a:extLst>
                    <a:ext uri="{9D8B030D-6E8A-4147-A177-3AD203B41FA5}">
                      <a16:colId xmlns:a16="http://schemas.microsoft.com/office/drawing/2014/main" val="3676168133"/>
                    </a:ext>
                  </a:extLst>
                </a:gridCol>
                <a:gridCol w="3440367">
                  <a:extLst>
                    <a:ext uri="{9D8B030D-6E8A-4147-A177-3AD203B41FA5}">
                      <a16:colId xmlns:a16="http://schemas.microsoft.com/office/drawing/2014/main" val="2226299758"/>
                    </a:ext>
                  </a:extLst>
                </a:gridCol>
                <a:gridCol w="3376657">
                  <a:extLst>
                    <a:ext uri="{9D8B030D-6E8A-4147-A177-3AD203B41FA5}">
                      <a16:colId xmlns:a16="http://schemas.microsoft.com/office/drawing/2014/main" val="2317952524"/>
                    </a:ext>
                  </a:extLst>
                </a:gridCol>
                <a:gridCol w="3472223">
                  <a:extLst>
                    <a:ext uri="{9D8B030D-6E8A-4147-A177-3AD203B41FA5}">
                      <a16:colId xmlns:a16="http://schemas.microsoft.com/office/drawing/2014/main" val="2709022174"/>
                    </a:ext>
                  </a:extLst>
                </a:gridCol>
              </a:tblGrid>
              <a:tr h="15901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District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21-22 ‘0’ Teacher Pay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22-23 ‘0’ Teacher pay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4% Increase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7% Increase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947859"/>
                  </a:ext>
                </a:extLst>
              </a:tr>
              <a:tr h="16162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Manor ISD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(3rd highest in 21-22)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$51,500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??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$53,560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$55,105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257730"/>
                  </a:ext>
                </a:extLst>
              </a:tr>
              <a:tr h="88590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Del Valle ISD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$50,970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</a:t>
                      </a: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54,000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820045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Bastrop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$50,000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$52,000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228902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Pflugerville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</a:t>
                      </a: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51,900</a:t>
                      </a: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D-DIN" panose="020B0504030202030204" pitchFamily="34" charset="0"/>
                        </a:rPr>
                        <a:t>(1)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$53,400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$54,076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$55,533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18039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Elgin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</a:t>
                      </a: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51,700</a:t>
                      </a: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D-DIN" panose="020B0504030202030204" pitchFamily="34" charset="0"/>
                        </a:rPr>
                        <a:t>(2)</a:t>
                      </a:r>
                      <a:endParaRPr lang="en-US" sz="28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$52,855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587058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Austin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$51,150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$52,151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$53,196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$54,731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48097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Hays CISD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$50,000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N/A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$52,000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$53,500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91176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Georgetown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$50,300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N/A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$52,312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$53,821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996126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Round Rock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$50,250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$53,000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86570"/>
                  </a:ext>
                </a:extLst>
              </a:tr>
              <a:tr h="86387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Hutto ISD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$51,350</a:t>
                      </a:r>
                      <a:endParaRPr lang="en-US" sz="440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D-DIN" panose="020B0504030202030204" pitchFamily="34" charset="0"/>
                        </a:rPr>
                        <a:t>$53,300</a:t>
                      </a:r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4400" dirty="0">
                        <a:effectLst/>
                        <a:latin typeface="D-DIN" panose="020B050403020203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026462"/>
                  </a:ext>
                </a:extLst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48141" y="339335"/>
            <a:ext cx="21236800" cy="1824800"/>
          </a:xfrm>
        </p:spPr>
        <p:txBody>
          <a:bodyPr/>
          <a:lstStyle/>
          <a:p>
            <a:pPr lvl="0"/>
            <a:r>
              <a:rPr lang="en-US" altLang="en-US" sz="6000" dirty="0">
                <a:latin typeface="D-DIN" panose="020B0504030202030204" pitchFamily="34" charset="0"/>
                <a:cs typeface="Arial" panose="020B0604020202020204" pitchFamily="34" charset="0"/>
              </a:rPr>
              <a:t>Manor ISD Compensation </a:t>
            </a:r>
            <a:r>
              <a:rPr lang="en-US" altLang="en-US" sz="6000" dirty="0" err="1">
                <a:latin typeface="D-DIN" panose="020B0504030202030204" pitchFamily="34" charset="0"/>
                <a:cs typeface="Arial" panose="020B0604020202020204" pitchFamily="34" charset="0"/>
              </a:rPr>
              <a:t>Comparables</a:t>
            </a:r>
            <a:r>
              <a:rPr lang="en-US" altLang="en-US" sz="6000" dirty="0">
                <a:latin typeface="D-DIN" panose="020B0504030202030204" pitchFamily="34" charset="0"/>
                <a:cs typeface="Arial" panose="020B0604020202020204" pitchFamily="34" charset="0"/>
              </a:rPr>
              <a:t> for Novice </a:t>
            </a:r>
            <a:r>
              <a:rPr lang="en-US" altLang="en-US" sz="6000" dirty="0" smtClean="0">
                <a:latin typeface="D-DIN" panose="020B0504030202030204" pitchFamily="34" charset="0"/>
                <a:cs typeface="Arial" panose="020B0604020202020204" pitchFamily="34" charset="0"/>
              </a:rPr>
              <a:t>Teachers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8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374" y="1382786"/>
            <a:ext cx="20250115" cy="1416576"/>
          </a:xfrm>
        </p:spPr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Compensation Comparison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750295"/>
              </p:ext>
            </p:extLst>
          </p:nvPr>
        </p:nvGraphicFramePr>
        <p:xfrm>
          <a:off x="2136557" y="4094544"/>
          <a:ext cx="20097750" cy="535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Worksheet" r:id="rId3" imgW="10287153" imgH="2743200" progId="Excel.Sheet.12">
                  <p:embed/>
                </p:oleObj>
              </mc:Choice>
              <mc:Fallback>
                <p:oleObj name="Worksheet" r:id="rId3" imgW="10287153" imgH="274320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6557" y="4094544"/>
                        <a:ext cx="20097750" cy="535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606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637" y="857909"/>
            <a:ext cx="20250115" cy="1416576"/>
          </a:xfrm>
        </p:spPr>
        <p:txBody>
          <a:bodyPr/>
          <a:lstStyle/>
          <a:p>
            <a:r>
              <a:rPr lang="en-US" dirty="0" smtClean="0">
                <a:latin typeface="D-DIN" panose="020B0504030202030204" pitchFamily="34" charset="0"/>
              </a:rPr>
              <a:t>Compensation Comparison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410995"/>
              </p:ext>
            </p:extLst>
          </p:nvPr>
        </p:nvGraphicFramePr>
        <p:xfrm>
          <a:off x="582613" y="3582988"/>
          <a:ext cx="22591712" cy="593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Worksheet" r:id="rId3" imgW="11563337" imgH="3038339" progId="Excel.Sheet.12">
                  <p:embed/>
                </p:oleObj>
              </mc:Choice>
              <mc:Fallback>
                <p:oleObj name="Worksheet" r:id="rId3" imgW="11563337" imgH="3038339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2613" y="3582988"/>
                        <a:ext cx="22591712" cy="5932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80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7FC6DC7-19FD-41A2-BADC-189A0549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4992624"/>
            <a:ext cx="20828000" cy="1954276"/>
          </a:xfrm>
        </p:spPr>
        <p:txBody>
          <a:bodyPr/>
          <a:lstStyle/>
          <a:p>
            <a:pPr marL="14288">
              <a:buSzPts val="3375"/>
            </a:pPr>
            <a:r>
              <a:rPr lang="en-US" sz="9600" i="1" dirty="0" smtClean="0">
                <a:solidFill>
                  <a:schemeClr val="accent5">
                    <a:lumMod val="75000"/>
                  </a:schemeClr>
                </a:solidFill>
                <a:latin typeface="D-DIN" panose="020B0504030202030204" pitchFamily="34" charset="0"/>
                <a:sym typeface="Arial"/>
              </a:rPr>
              <a:t>QUESTIONS?</a:t>
            </a:r>
            <a:endParaRPr lang="en-US" sz="9600" i="1" dirty="0">
              <a:solidFill>
                <a:schemeClr val="accent5">
                  <a:lumMod val="75000"/>
                </a:schemeClr>
              </a:solidFill>
              <a:latin typeface="D-DIN" panose="020B0504030202030204" pitchFamily="34" charset="0"/>
              <a:sym typeface="Arial"/>
            </a:endParaRP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036087B-C59B-42BF-8038-E9343B72D7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00000000-1234-1234-1234-123412341234}" type="slidenum">
              <a:rPr lang="en" smtClean="0"/>
              <a:pPr>
                <a:spcAft>
                  <a:spcPts val="600"/>
                </a:spcAft>
              </a:pPr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945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3010</TotalTime>
  <Words>362</Words>
  <Application>Microsoft Office PowerPoint</Application>
  <PresentationFormat>Custom</PresentationFormat>
  <Paragraphs>92</Paragraphs>
  <Slides>12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Times New Roman</vt:lpstr>
      <vt:lpstr>Arial</vt:lpstr>
      <vt:lpstr>D-DIN</vt:lpstr>
      <vt:lpstr>Helvetica Neue</vt:lpstr>
      <vt:lpstr>Calibri</vt:lpstr>
      <vt:lpstr>Helvetica Neue Light</vt:lpstr>
      <vt:lpstr>White</vt:lpstr>
      <vt:lpstr>Worksheet</vt:lpstr>
      <vt:lpstr>PowerPoint Presentation</vt:lpstr>
      <vt:lpstr>MISD Long Term Financial Plan</vt:lpstr>
      <vt:lpstr>Projected 2022-2023 Revenue</vt:lpstr>
      <vt:lpstr>Projected 2022-2023 Revenue</vt:lpstr>
      <vt:lpstr>Expenditure Assumptions</vt:lpstr>
      <vt:lpstr>Expenditure Scenarios</vt:lpstr>
      <vt:lpstr>PowerPoint Presentation</vt:lpstr>
      <vt:lpstr>Scenario Comparison</vt:lpstr>
      <vt:lpstr>Manor ISD Compensation Comparables for Novice Teachers</vt:lpstr>
      <vt:lpstr>Compensation Comparison</vt:lpstr>
      <vt:lpstr>Compensation Comparison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2022-2023 Budget Presentation</dc:title>
  <dc:creator>Jeffrey Solomon</dc:creator>
  <cp:lastModifiedBy>Jeffrey Solomon</cp:lastModifiedBy>
  <cp:revision>129</cp:revision>
  <dcterms:modified xsi:type="dcterms:W3CDTF">2022-06-06T22:52:06Z</dcterms:modified>
</cp:coreProperties>
</file>