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59" r:id="rId6"/>
    <p:sldId id="291" r:id="rId7"/>
    <p:sldId id="262" r:id="rId8"/>
    <p:sldId id="293" r:id="rId9"/>
    <p:sldId id="294" r:id="rId10"/>
    <p:sldId id="295" r:id="rId11"/>
    <p:sldId id="296" r:id="rId12"/>
    <p:sldId id="297" r:id="rId13"/>
    <p:sldId id="298" r:id="rId14"/>
    <p:sldId id="299" r:id="rId15"/>
    <p:sldId id="300" r:id="rId16"/>
    <p:sldId id="301" r:id="rId17"/>
    <p:sldId id="302" r:id="rId18"/>
    <p:sldId id="303" r:id="rId19"/>
    <p:sldId id="304" r:id="rId20"/>
    <p:sldId id="305" r:id="rId21"/>
    <p:sldId id="261" r:id="rId22"/>
    <p:sldId id="263" r:id="rId23"/>
    <p:sldId id="290" r:id="rId24"/>
    <p:sldId id="264" r:id="rId25"/>
    <p:sldId id="265" r:id="rId26"/>
    <p:sldId id="266" r:id="rId27"/>
    <p:sldId id="278" r:id="rId28"/>
    <p:sldId id="267" r:id="rId29"/>
    <p:sldId id="289" r:id="rId30"/>
    <p:sldId id="268" r:id="rId31"/>
    <p:sldId id="269" r:id="rId32"/>
    <p:sldId id="270" r:id="rId33"/>
    <p:sldId id="271" r:id="rId34"/>
    <p:sldId id="272" r:id="rId35"/>
    <p:sldId id="273" r:id="rId36"/>
    <p:sldId id="292" r:id="rId3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7" d="100"/>
          <a:sy n="117" d="100"/>
        </p:scale>
        <p:origin x="355" y="8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CAD92BF2-6184-4918-9AF0-A814E8D00533}" type="datetime1">
              <a:rPr lang="en-US" smtClean="0"/>
              <a:t>4/6/2020</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en-US" dirty="0"/>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D57F1E4F-1CFF-5643-939E-217C01CDF565}" type="slidenum">
              <a:rPr lang="en-US" dirty="0"/>
              <a:pPr/>
              <a:t>‹#›</a:t>
            </a:fld>
            <a:endParaRPr lang="en-US" dirty="0"/>
          </a:p>
        </p:txBody>
      </p:sp>
      <p:pic>
        <p:nvPicPr>
          <p:cNvPr id="7" name="Picture 6"/>
          <p:cNvPicPr>
            <a:picLocks noChangeAspect="1"/>
          </p:cNvPicPr>
          <p:nvPr userDrawn="1"/>
        </p:nvPicPr>
        <p:blipFill>
          <a:blip r:embed="rId3"/>
          <a:stretch>
            <a:fillRect/>
          </a:stretch>
        </p:blipFill>
        <p:spPr>
          <a:xfrm>
            <a:off x="473255" y="6537934"/>
            <a:ext cx="2085013" cy="213378"/>
          </a:xfrm>
          <a:prstGeom prst="rect">
            <a:avLst/>
          </a:prstGeom>
        </p:spPr>
      </p:pic>
      <p:pic>
        <p:nvPicPr>
          <p:cNvPr id="15" name="Picture 14"/>
          <p:cNvPicPr>
            <a:picLocks noChangeAspect="1"/>
          </p:cNvPicPr>
          <p:nvPr userDrawn="1"/>
        </p:nvPicPr>
        <p:blipFill>
          <a:blip r:embed="rId4"/>
          <a:stretch>
            <a:fillRect/>
          </a:stretch>
        </p:blipFill>
        <p:spPr>
          <a:xfrm>
            <a:off x="11129529" y="6390516"/>
            <a:ext cx="444634" cy="440051"/>
          </a:xfrm>
          <a:prstGeom prst="rect">
            <a:avLst/>
          </a:prstGeom>
        </p:spPr>
      </p:pic>
    </p:spTree>
    <p:extLst>
      <p:ext uri="{BB962C8B-B14F-4D97-AF65-F5344CB8AC3E}">
        <p14:creationId xmlns:p14="http://schemas.microsoft.com/office/powerpoint/2010/main" val="3135619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0974FB2-E35C-4234-8254-36CCE1FE652D}" type="datetime1">
              <a:rPr lang="en-US" smtClean="0"/>
              <a:t>4/6/2020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2445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4AAF44C-9E52-4982-855A-FD985B380C29}" type="datetime1">
              <a:rPr lang="en-US" smtClean="0"/>
              <a:t>4/6/2020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32732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C74B98-3BE5-4778-A6BE-194D2153D2A6}" type="datetime1">
              <a:rPr lang="en-US" smtClean="0"/>
              <a:t>4/6/2020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47201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CC8BE8F-DFE6-40AE-9E6E-85025A57EAE3}" type="datetime1">
              <a:rPr lang="en-US" smtClean="0"/>
              <a:t>4/6/2020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30512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02CCFC3-04D2-4135-A74D-C129E13CEE9F}" type="datetime1">
              <a:rPr lang="en-US" smtClean="0"/>
              <a:t>4/6/2020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43494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498C44-6AB3-44BB-9D1B-8D3BB3ECED7D}" type="datetime1">
              <a:rPr lang="en-US" smtClean="0"/>
              <a:t>4/6/2020</a:t>
            </a:fld>
            <a:endParaRPr lang="en-US" dirty="0"/>
          </a:p>
        </p:txBody>
      </p:sp>
      <p:pic>
        <p:nvPicPr>
          <p:cNvPr id="5" name="Picture 4"/>
          <p:cNvPicPr>
            <a:picLocks noChangeAspect="1"/>
          </p:cNvPicPr>
          <p:nvPr userDrawn="1"/>
        </p:nvPicPr>
        <p:blipFill>
          <a:blip r:embed="rId2"/>
          <a:stretch>
            <a:fillRect/>
          </a:stretch>
        </p:blipFill>
        <p:spPr>
          <a:xfrm>
            <a:off x="561110" y="6437550"/>
            <a:ext cx="2085013" cy="213378"/>
          </a:xfrm>
          <a:prstGeom prst="rect">
            <a:avLst/>
          </a:prstGeom>
        </p:spPr>
      </p:pic>
      <p:sp>
        <p:nvSpPr>
          <p:cNvPr id="3" name="Footer Placeholder 2"/>
          <p:cNvSpPr>
            <a:spLocks noGrp="1"/>
          </p:cNvSpPr>
          <p:nvPr>
            <p:ph type="ftr" sz="quarter" idx="11"/>
          </p:nvPr>
        </p:nvSpPr>
        <p:spPr/>
        <p:txBody>
          <a:bodyPr/>
          <a:lstStyle/>
          <a:p>
            <a:endParaRPr lang="en-US" dirty="0"/>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pic>
        <p:nvPicPr>
          <p:cNvPr id="7" name="Picture 6"/>
          <p:cNvPicPr>
            <a:picLocks noChangeAspect="1"/>
          </p:cNvPicPr>
          <p:nvPr userDrawn="1"/>
        </p:nvPicPr>
        <p:blipFill>
          <a:blip r:embed="rId3"/>
          <a:stretch>
            <a:fillRect/>
          </a:stretch>
        </p:blipFill>
        <p:spPr>
          <a:xfrm>
            <a:off x="11190739" y="6318667"/>
            <a:ext cx="451143" cy="451143"/>
          </a:xfrm>
          <a:prstGeom prst="rect">
            <a:avLst/>
          </a:prstGeom>
        </p:spPr>
      </p:pic>
    </p:spTree>
    <p:extLst>
      <p:ext uri="{BB962C8B-B14F-4D97-AF65-F5344CB8AC3E}">
        <p14:creationId xmlns:p14="http://schemas.microsoft.com/office/powerpoint/2010/main" val="2153079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55B1828-221B-4FFB-A02B-62B9B3E1723B}" type="datetime1">
              <a:rPr lang="en-US" smtClean="0"/>
              <a:t>4/6/2020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336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EA83F5E-D911-4D1D-B9FA-0EBC70C4A90A}" type="datetime1">
              <a:rPr lang="en-US" smtClean="0"/>
              <a:t>4/6/2020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57889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2FBC727-085F-496A-9AA5-B9ECD5EF9429}" type="datetime1">
              <a:rPr lang="en-US" smtClean="0"/>
              <a:t>4/6/2020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52308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60B76E75-F7B0-4810-A26D-AB92F2C1D783}" type="datetime1">
              <a:rPr lang="en-US" smtClean="0"/>
              <a:t>4/6/2020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97330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8320D046-BC4A-4CB8-ADC8-2800B6F7F3BF}" type="datetime1">
              <a:rPr lang="en-US" smtClean="0"/>
              <a:t>4/6/2020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24467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35DC3E0-187F-4428-8960-C289E4E7E1F7}" type="datetime1">
              <a:rPr lang="en-US" smtClean="0"/>
              <a:t>4/6/2020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366715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1C0EF16-8034-4672-B28D-36A49CDD1FBD}" type="datetime1">
              <a:rPr lang="en-US" smtClean="0"/>
              <a:t>4/6/2020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462557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E121A21-DC8A-4EAD-A0EA-11374B008E05}" type="datetime1">
              <a:rPr lang="en-US" smtClean="0"/>
              <a:t>4/6/2020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216106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69FF84-F6A1-4AE1-AF0D-636D05CA70ED}" type="datetime1">
              <a:rPr lang="en-US" smtClean="0"/>
              <a:t>4/6/2020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856111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FDBE4BC-5899-4368-9EB3-CD1D39CC4F53}" type="datetime1">
              <a:rPr lang="en-US" smtClean="0"/>
              <a:t>4/6/2020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68473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E8786116-3DEE-4262-B297-C8F56D280108}" type="datetime1">
              <a:rPr lang="en-US" smtClean="0"/>
              <a:t>4/6/2020</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pic>
        <p:nvPicPr>
          <p:cNvPr id="9" name="Picture 8"/>
          <p:cNvPicPr>
            <a:picLocks noChangeAspect="1"/>
          </p:cNvPicPr>
          <p:nvPr userDrawn="1"/>
        </p:nvPicPr>
        <p:blipFill>
          <a:blip r:embed="rId20"/>
          <a:stretch>
            <a:fillRect/>
          </a:stretch>
        </p:blipFill>
        <p:spPr>
          <a:xfrm>
            <a:off x="561110" y="6441783"/>
            <a:ext cx="2085013" cy="213378"/>
          </a:xfrm>
          <a:prstGeom prst="rect">
            <a:avLst/>
          </a:prstGeom>
        </p:spPr>
      </p:pic>
      <p:pic>
        <p:nvPicPr>
          <p:cNvPr id="10" name="Picture 9"/>
          <p:cNvPicPr>
            <a:picLocks noChangeAspect="1"/>
          </p:cNvPicPr>
          <p:nvPr userDrawn="1"/>
        </p:nvPicPr>
        <p:blipFill>
          <a:blip r:embed="rId21"/>
          <a:stretch>
            <a:fillRect/>
          </a:stretch>
        </p:blipFill>
        <p:spPr>
          <a:xfrm>
            <a:off x="10979780" y="6400305"/>
            <a:ext cx="448632" cy="448632"/>
          </a:xfrm>
          <a:prstGeom prst="rect">
            <a:avLst/>
          </a:prstGeom>
        </p:spPr>
      </p:pic>
    </p:spTree>
    <p:extLst>
      <p:ext uri="{BB962C8B-B14F-4D97-AF65-F5344CB8AC3E}">
        <p14:creationId xmlns:p14="http://schemas.microsoft.com/office/powerpoint/2010/main" val="22118424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169291"/>
            <a:ext cx="8825658" cy="2677648"/>
          </a:xfrm>
        </p:spPr>
        <p:txBody>
          <a:bodyPr/>
          <a:lstStyle/>
          <a:p>
            <a:r>
              <a:rPr lang="en-US" dirty="0" smtClean="0"/>
              <a:t/>
            </a:r>
            <a:br>
              <a:rPr lang="en-US" dirty="0" smtClean="0"/>
            </a:br>
            <a:r>
              <a:rPr lang="en-US" dirty="0" smtClean="0"/>
              <a:t>Griffith Public Schools Promise</a:t>
            </a:r>
            <a:endParaRPr lang="en-US" dirty="0"/>
          </a:p>
        </p:txBody>
      </p:sp>
      <p:sp>
        <p:nvSpPr>
          <p:cNvPr id="3" name="Subtitle 2"/>
          <p:cNvSpPr>
            <a:spLocks noGrp="1"/>
          </p:cNvSpPr>
          <p:nvPr>
            <p:ph type="subTitle" idx="1"/>
          </p:nvPr>
        </p:nvSpPr>
        <p:spPr>
          <a:xfrm>
            <a:off x="1154955" y="4135695"/>
            <a:ext cx="8825658" cy="1430915"/>
          </a:xfrm>
        </p:spPr>
        <p:txBody>
          <a:bodyPr>
            <a:normAutofit fontScale="85000" lnSpcReduction="20000"/>
          </a:bodyPr>
          <a:lstStyle/>
          <a:p>
            <a:r>
              <a:rPr lang="en-US" dirty="0"/>
              <a:t>Griffith Public Schools </a:t>
            </a:r>
            <a:r>
              <a:rPr lang="en-US" dirty="0" smtClean="0"/>
              <a:t>Financial </a:t>
            </a:r>
            <a:r>
              <a:rPr lang="en-US" dirty="0"/>
              <a:t>Update and Strategic </a:t>
            </a:r>
            <a:r>
              <a:rPr lang="en-US" dirty="0" smtClean="0"/>
              <a:t>Plan</a:t>
            </a:r>
          </a:p>
          <a:p>
            <a:r>
              <a:rPr lang="en-US" dirty="0" smtClean="0"/>
              <a:t>April 2020</a:t>
            </a:r>
          </a:p>
          <a:p>
            <a:r>
              <a:rPr lang="en-US" sz="1400" dirty="0" smtClean="0"/>
              <a:t>Presented by	Michele Riise, Superintendent</a:t>
            </a:r>
          </a:p>
          <a:p>
            <a:r>
              <a:rPr lang="en-US" sz="1400" dirty="0"/>
              <a:t>	</a:t>
            </a:r>
            <a:r>
              <a:rPr lang="en-US" sz="1400" dirty="0" smtClean="0"/>
              <a:t>		Meghan </a:t>
            </a:r>
            <a:r>
              <a:rPr lang="en-US" sz="1400" dirty="0" err="1" smtClean="0"/>
              <a:t>Damron</a:t>
            </a:r>
            <a:r>
              <a:rPr lang="en-US" sz="1400" dirty="0" smtClean="0"/>
              <a:t>, Director of business services</a:t>
            </a:r>
          </a:p>
          <a:p>
            <a:r>
              <a:rPr lang="en-US" sz="1400" dirty="0"/>
              <a:t>	</a:t>
            </a:r>
            <a:r>
              <a:rPr lang="en-US" sz="1400" dirty="0" smtClean="0"/>
              <a:t>		Matthew Ruess, Vice President, Raymond James &amp; Assoc., </a:t>
            </a:r>
            <a:r>
              <a:rPr lang="en-US" sz="1400" dirty="0" err="1" smtClean="0"/>
              <a:t>inc</a:t>
            </a:r>
            <a:endParaRPr lang="en-US" sz="1400" dirty="0"/>
          </a:p>
        </p:txBody>
      </p:sp>
    </p:spTree>
    <p:extLst>
      <p:ext uri="{BB962C8B-B14F-4D97-AF65-F5344CB8AC3E}">
        <p14:creationId xmlns:p14="http://schemas.microsoft.com/office/powerpoint/2010/main" val="3672555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normAutofit/>
          </a:bodyPr>
          <a:lstStyle/>
          <a:p>
            <a:r>
              <a:rPr lang="en-US" sz="2800" dirty="0" smtClean="0"/>
              <a:t>Financial History 2015-2019</a:t>
            </a:r>
          </a:p>
          <a:p>
            <a:r>
              <a:rPr lang="en-US" sz="2800" dirty="0" smtClean="0"/>
              <a:t>Steps Taken to Date</a:t>
            </a:r>
          </a:p>
          <a:p>
            <a:r>
              <a:rPr lang="en-US" sz="2800" dirty="0" smtClean="0"/>
              <a:t>Current Situation – 2020 Budget</a:t>
            </a:r>
          </a:p>
          <a:p>
            <a:r>
              <a:rPr lang="en-US" sz="2800" dirty="0" smtClean="0"/>
              <a:t>Solutions</a:t>
            </a:r>
          </a:p>
          <a:p>
            <a:r>
              <a:rPr lang="en-US" sz="2800" dirty="0" smtClean="0"/>
              <a:t>GPS Promise – Strategic Plan</a:t>
            </a:r>
            <a:endParaRPr lang="en-US" sz="28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375813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History 2015-2019</a:t>
            </a:r>
            <a:endParaRPr lang="en-US"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3</a:t>
            </a:fld>
            <a:endParaRPr lang="en-US" dirty="0"/>
          </a:p>
        </p:txBody>
      </p:sp>
      <p:pic>
        <p:nvPicPr>
          <p:cNvPr id="6" name="Picture 5"/>
          <p:cNvPicPr>
            <a:picLocks noChangeAspect="1"/>
          </p:cNvPicPr>
          <p:nvPr/>
        </p:nvPicPr>
        <p:blipFill>
          <a:blip r:embed="rId2"/>
          <a:stretch>
            <a:fillRect/>
          </a:stretch>
        </p:blipFill>
        <p:spPr>
          <a:xfrm>
            <a:off x="841421" y="2238024"/>
            <a:ext cx="10349318" cy="4138062"/>
          </a:xfrm>
          <a:prstGeom prst="rect">
            <a:avLst/>
          </a:prstGeom>
        </p:spPr>
      </p:pic>
    </p:spTree>
    <p:extLst>
      <p:ext uri="{BB962C8B-B14F-4D97-AF65-F5344CB8AC3E}">
        <p14:creationId xmlns:p14="http://schemas.microsoft.com/office/powerpoint/2010/main" val="3088995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History 2015-2019</a:t>
            </a:r>
            <a:endParaRPr lang="en-US"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4</a:t>
            </a:fld>
            <a:endParaRPr lang="en-US" dirty="0"/>
          </a:p>
        </p:txBody>
      </p:sp>
      <p:pic>
        <p:nvPicPr>
          <p:cNvPr id="4" name="Picture 3"/>
          <p:cNvPicPr>
            <a:picLocks noChangeAspect="1"/>
          </p:cNvPicPr>
          <p:nvPr/>
        </p:nvPicPr>
        <p:blipFill>
          <a:blip r:embed="rId2"/>
          <a:stretch>
            <a:fillRect/>
          </a:stretch>
        </p:blipFill>
        <p:spPr>
          <a:xfrm>
            <a:off x="973858" y="3022249"/>
            <a:ext cx="10216881" cy="609551"/>
          </a:xfrm>
          <a:prstGeom prst="rect">
            <a:avLst/>
          </a:prstGeom>
        </p:spPr>
      </p:pic>
    </p:spTree>
    <p:extLst>
      <p:ext uri="{BB962C8B-B14F-4D97-AF65-F5344CB8AC3E}">
        <p14:creationId xmlns:p14="http://schemas.microsoft.com/office/powerpoint/2010/main" val="1756532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History 2015-2019</a:t>
            </a:r>
            <a:endParaRPr lang="en-US"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5</a:t>
            </a:fld>
            <a:endParaRPr lang="en-US" dirty="0"/>
          </a:p>
        </p:txBody>
      </p:sp>
      <p:pic>
        <p:nvPicPr>
          <p:cNvPr id="4" name="Picture 3"/>
          <p:cNvPicPr>
            <a:picLocks noChangeAspect="1"/>
          </p:cNvPicPr>
          <p:nvPr/>
        </p:nvPicPr>
        <p:blipFill>
          <a:blip r:embed="rId2"/>
          <a:stretch>
            <a:fillRect/>
          </a:stretch>
        </p:blipFill>
        <p:spPr>
          <a:xfrm>
            <a:off x="581296" y="2426917"/>
            <a:ext cx="10909888" cy="3599876"/>
          </a:xfrm>
          <a:prstGeom prst="rect">
            <a:avLst/>
          </a:prstGeom>
        </p:spPr>
      </p:pic>
    </p:spTree>
    <p:extLst>
      <p:ext uri="{BB962C8B-B14F-4D97-AF65-F5344CB8AC3E}">
        <p14:creationId xmlns:p14="http://schemas.microsoft.com/office/powerpoint/2010/main" val="868040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History 2015-2019</a:t>
            </a:r>
            <a:endParaRPr lang="en-US"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6</a:t>
            </a:fld>
            <a:endParaRPr lang="en-US" dirty="0"/>
          </a:p>
        </p:txBody>
      </p:sp>
      <p:pic>
        <p:nvPicPr>
          <p:cNvPr id="4" name="Picture 3"/>
          <p:cNvPicPr>
            <a:picLocks noChangeAspect="1"/>
          </p:cNvPicPr>
          <p:nvPr/>
        </p:nvPicPr>
        <p:blipFill>
          <a:blip r:embed="rId2"/>
          <a:stretch>
            <a:fillRect/>
          </a:stretch>
        </p:blipFill>
        <p:spPr>
          <a:xfrm>
            <a:off x="1154954" y="2276504"/>
            <a:ext cx="9533147" cy="3795926"/>
          </a:xfrm>
          <a:prstGeom prst="rect">
            <a:avLst/>
          </a:prstGeom>
        </p:spPr>
      </p:pic>
    </p:spTree>
    <p:extLst>
      <p:ext uri="{BB962C8B-B14F-4D97-AF65-F5344CB8AC3E}">
        <p14:creationId xmlns:p14="http://schemas.microsoft.com/office/powerpoint/2010/main" val="4199437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Situation/2020 and Future Budget</a:t>
            </a:r>
            <a:endParaRPr lang="en-US" dirty="0"/>
          </a:p>
        </p:txBody>
      </p:sp>
      <p:sp>
        <p:nvSpPr>
          <p:cNvPr id="3" name="Content Placeholder 2"/>
          <p:cNvSpPr>
            <a:spLocks noGrp="1"/>
          </p:cNvSpPr>
          <p:nvPr>
            <p:ph idx="1"/>
          </p:nvPr>
        </p:nvSpPr>
        <p:spPr/>
        <p:txBody>
          <a:bodyPr/>
          <a:lstStyle/>
          <a:p>
            <a:r>
              <a:rPr lang="en-US" dirty="0" smtClean="0"/>
              <a:t>One time transfer from Rainy Day 								$395,703</a:t>
            </a:r>
          </a:p>
          <a:p>
            <a:r>
              <a:rPr lang="en-US" dirty="0" smtClean="0"/>
              <a:t>One time transfer from Old Health Insurance Fund 				$449,899</a:t>
            </a:r>
          </a:p>
          <a:p>
            <a:r>
              <a:rPr lang="en-US" dirty="0" smtClean="0"/>
              <a:t>Budget Reduction from Operations Fund of 					</a:t>
            </a:r>
            <a:r>
              <a:rPr lang="en-US" u="sng" dirty="0" smtClean="0"/>
              <a:t>$971,602</a:t>
            </a:r>
          </a:p>
          <a:p>
            <a:pPr marL="3657600" lvl="8" indent="0">
              <a:buNone/>
            </a:pPr>
            <a:r>
              <a:rPr lang="en-US" dirty="0" smtClean="0"/>
              <a:t>				</a:t>
            </a:r>
            <a:r>
              <a:rPr lang="en-US" sz="1800" dirty="0" smtClean="0"/>
              <a:t>Total		    $1,817,204	</a:t>
            </a:r>
          </a:p>
        </p:txBody>
      </p:sp>
      <p:sp>
        <p:nvSpPr>
          <p:cNvPr id="4" name="Slide Number Placeholder 3"/>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3998877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Griffith Public Schools Promise</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a:t>Griffith Public Schools Graduate Portraiture</a:t>
            </a:r>
          </a:p>
          <a:p>
            <a:r>
              <a:rPr lang="en-US" dirty="0"/>
              <a:t>Upon graduation, Griffith Graduates will be/will be able to:</a:t>
            </a:r>
            <a:endParaRPr lang="en-US" sz="2000" dirty="0"/>
          </a:p>
          <a:p>
            <a:pPr lvl="1"/>
            <a:r>
              <a:rPr lang="en-US" dirty="0"/>
              <a:t>Problem Solve</a:t>
            </a:r>
          </a:p>
          <a:p>
            <a:pPr lvl="1"/>
            <a:r>
              <a:rPr lang="en-US" dirty="0"/>
              <a:t>Manage time well</a:t>
            </a:r>
          </a:p>
          <a:p>
            <a:pPr lvl="1"/>
            <a:r>
              <a:rPr lang="en-US" dirty="0"/>
              <a:t>Adapt to any situation</a:t>
            </a:r>
          </a:p>
          <a:p>
            <a:pPr lvl="1"/>
            <a:r>
              <a:rPr lang="en-US" dirty="0"/>
              <a:t>Exhibit organizational skills</a:t>
            </a:r>
          </a:p>
          <a:p>
            <a:pPr lvl="1"/>
            <a:r>
              <a:rPr lang="en-US" dirty="0"/>
              <a:t>Utilize proper grammar when communicating</a:t>
            </a:r>
          </a:p>
          <a:p>
            <a:pPr lvl="1"/>
            <a:r>
              <a:rPr lang="en-US" dirty="0"/>
              <a:t>Self-regulate</a:t>
            </a:r>
          </a:p>
          <a:p>
            <a:pPr lvl="1"/>
            <a:r>
              <a:rPr lang="en-US" dirty="0"/>
              <a:t>Form relationships both personal </a:t>
            </a:r>
            <a:r>
              <a:rPr lang="en-US" dirty="0" smtClean="0"/>
              <a:t>and professional, as well as with the community</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4274548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Griffith Public Schools</a:t>
            </a:r>
            <a:endParaRPr lang="en-US" dirty="0"/>
          </a:p>
        </p:txBody>
      </p:sp>
      <p:sp>
        <p:nvSpPr>
          <p:cNvPr id="3" name="Content Placeholder 2"/>
          <p:cNvSpPr>
            <a:spLocks noGrp="1"/>
          </p:cNvSpPr>
          <p:nvPr>
            <p:ph idx="1"/>
          </p:nvPr>
        </p:nvSpPr>
        <p:spPr/>
        <p:txBody>
          <a:bodyPr>
            <a:normAutofit fontScale="92500" lnSpcReduction="20000"/>
          </a:bodyPr>
          <a:lstStyle/>
          <a:p>
            <a:pPr lvl="1"/>
            <a:r>
              <a:rPr lang="en-US" dirty="0" smtClean="0"/>
              <a:t>Collaborate </a:t>
            </a:r>
            <a:r>
              <a:rPr lang="en-US" dirty="0"/>
              <a:t>with others</a:t>
            </a:r>
          </a:p>
          <a:p>
            <a:pPr lvl="1"/>
            <a:r>
              <a:rPr lang="en-US" dirty="0"/>
              <a:t>Innovate and are visionary </a:t>
            </a:r>
          </a:p>
          <a:p>
            <a:pPr lvl="1"/>
            <a:r>
              <a:rPr lang="en-US" dirty="0"/>
              <a:t>Critically think</a:t>
            </a:r>
          </a:p>
          <a:p>
            <a:pPr lvl="1"/>
            <a:r>
              <a:rPr lang="en-US" dirty="0"/>
              <a:t>Creative</a:t>
            </a:r>
          </a:p>
          <a:p>
            <a:pPr lvl="1"/>
            <a:r>
              <a:rPr lang="en-US" dirty="0"/>
              <a:t>Utilize technology in order to learn, understand, and apply the skills of informational, media, and technology literacy</a:t>
            </a:r>
          </a:p>
          <a:p>
            <a:pPr lvl="1"/>
            <a:r>
              <a:rPr lang="en-US" dirty="0"/>
              <a:t>Persevere with determination, intrinsic motivation, tenacity, and socially/emotionally</a:t>
            </a:r>
          </a:p>
          <a:p>
            <a:pPr lvl="1"/>
            <a:r>
              <a:rPr lang="en-US" dirty="0"/>
              <a:t>Communicate with various avenues, such as written, digitally, non-verbal, and verbal</a:t>
            </a:r>
          </a:p>
          <a:p>
            <a:pPr lvl="1"/>
            <a:r>
              <a:rPr lang="en-US" dirty="0"/>
              <a:t>Lead and exhibits responsibility, accountability, professionalism, and with integrity</a:t>
            </a:r>
          </a:p>
          <a:p>
            <a:pPr lvl="1"/>
            <a:r>
              <a:rPr lang="en-US" dirty="0" smtClean="0"/>
              <a:t>A </a:t>
            </a:r>
            <a:r>
              <a:rPr lang="en-US" dirty="0"/>
              <a:t>Gateway in the areas of ELA/Math, Career Exploration, Pathway </a:t>
            </a:r>
            <a:r>
              <a:rPr lang="en-US" dirty="0" smtClean="0"/>
              <a:t>	Components</a:t>
            </a:r>
            <a:r>
              <a:rPr lang="en-US" dirty="0"/>
              <a:t>, and Foundational Skills via Student Agency</a:t>
            </a:r>
          </a:p>
          <a:p>
            <a:pPr lvl="1"/>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1669404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Griffith Public Schools Promise</a:t>
            </a:r>
            <a:endParaRPr lang="en-US" dirty="0"/>
          </a:p>
        </p:txBody>
      </p:sp>
      <p:sp>
        <p:nvSpPr>
          <p:cNvPr id="3" name="Content Placeholder 2"/>
          <p:cNvSpPr>
            <a:spLocks noGrp="1"/>
          </p:cNvSpPr>
          <p:nvPr>
            <p:ph idx="1"/>
          </p:nvPr>
        </p:nvSpPr>
        <p:spPr/>
        <p:txBody>
          <a:bodyPr>
            <a:normAutofit/>
          </a:bodyPr>
          <a:lstStyle/>
          <a:p>
            <a:r>
              <a:rPr lang="en-US" sz="2400" dirty="0" smtClean="0"/>
              <a:t>4 Focus Areas	</a:t>
            </a:r>
          </a:p>
          <a:p>
            <a:pPr lvl="1"/>
            <a:r>
              <a:rPr lang="en-US" sz="2400" dirty="0" smtClean="0"/>
              <a:t>Students</a:t>
            </a:r>
          </a:p>
          <a:p>
            <a:pPr lvl="1"/>
            <a:r>
              <a:rPr lang="en-US" sz="2400" dirty="0" smtClean="0"/>
              <a:t>Teachers/Counselors</a:t>
            </a:r>
          </a:p>
          <a:p>
            <a:pPr lvl="1"/>
            <a:r>
              <a:rPr lang="en-US" sz="2400" dirty="0" smtClean="0"/>
              <a:t>Parents</a:t>
            </a:r>
          </a:p>
          <a:p>
            <a:pPr lvl="1"/>
            <a:r>
              <a:rPr lang="en-US" sz="2400" dirty="0" smtClean="0"/>
              <a:t>Central and Building Administration/Directors</a:t>
            </a:r>
            <a:endParaRPr lang="en-US" sz="24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1879570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Griffith Public Schools Promise</a:t>
            </a:r>
            <a:endParaRPr lang="en-US" dirty="0"/>
          </a:p>
        </p:txBody>
      </p:sp>
      <p:sp>
        <p:nvSpPr>
          <p:cNvPr id="3" name="Content Placeholder 2"/>
          <p:cNvSpPr>
            <a:spLocks noGrp="1"/>
          </p:cNvSpPr>
          <p:nvPr>
            <p:ph idx="1"/>
          </p:nvPr>
        </p:nvSpPr>
        <p:spPr/>
        <p:txBody>
          <a:bodyPr>
            <a:normAutofit lnSpcReduction="10000"/>
          </a:bodyPr>
          <a:lstStyle/>
          <a:p>
            <a:r>
              <a:rPr lang="en-US" dirty="0"/>
              <a:t>Focus Area:  Students</a:t>
            </a:r>
          </a:p>
          <a:p>
            <a:pPr lvl="1"/>
            <a:r>
              <a:rPr lang="en-US" sz="1800" dirty="0"/>
              <a:t>Goal:  Project Based Learning</a:t>
            </a:r>
          </a:p>
          <a:p>
            <a:pPr lvl="3"/>
            <a:r>
              <a:rPr lang="en-US" sz="1800" dirty="0"/>
              <a:t>Classroom Environments with flexible seating choices for collaboration and working alone</a:t>
            </a:r>
          </a:p>
          <a:p>
            <a:pPr lvl="3"/>
            <a:r>
              <a:rPr lang="en-US" sz="1800" dirty="0" smtClean="0"/>
              <a:t>STEAM </a:t>
            </a:r>
            <a:r>
              <a:rPr lang="en-US" sz="1800" dirty="0"/>
              <a:t>Integration  </a:t>
            </a:r>
          </a:p>
          <a:p>
            <a:pPr lvl="3"/>
            <a:r>
              <a:rPr lang="en-US" sz="1800" dirty="0" err="1"/>
              <a:t>Makerspace</a:t>
            </a:r>
            <a:r>
              <a:rPr lang="en-US" sz="1800" dirty="0"/>
              <a:t> Areas within all buildings</a:t>
            </a:r>
          </a:p>
          <a:p>
            <a:pPr lvl="1"/>
            <a:r>
              <a:rPr lang="en-US" sz="1800" dirty="0"/>
              <a:t>Goal:  Self-advocacy and Student Ownership</a:t>
            </a:r>
          </a:p>
          <a:p>
            <a:pPr lvl="3"/>
            <a:r>
              <a:rPr lang="en-US" sz="1800" dirty="0"/>
              <a:t>Collaboration</a:t>
            </a:r>
          </a:p>
          <a:p>
            <a:pPr lvl="3"/>
            <a:r>
              <a:rPr lang="en-US" sz="1800" dirty="0"/>
              <a:t>Feedback</a:t>
            </a:r>
          </a:p>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1134130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Griffith Public Schools Promise</a:t>
            </a:r>
            <a:endParaRPr lang="en-US" dirty="0"/>
          </a:p>
        </p:txBody>
      </p:sp>
      <p:sp>
        <p:nvSpPr>
          <p:cNvPr id="3" name="Content Placeholder 2"/>
          <p:cNvSpPr>
            <a:spLocks noGrp="1"/>
          </p:cNvSpPr>
          <p:nvPr>
            <p:ph idx="1"/>
          </p:nvPr>
        </p:nvSpPr>
        <p:spPr/>
        <p:txBody>
          <a:bodyPr>
            <a:normAutofit/>
          </a:bodyPr>
          <a:lstStyle/>
          <a:p>
            <a:pPr lvl="2"/>
            <a:endParaRPr lang="en-US" dirty="0" smtClean="0"/>
          </a:p>
          <a:p>
            <a:pPr lvl="2"/>
            <a:r>
              <a:rPr lang="en-US" sz="1800" dirty="0" smtClean="0"/>
              <a:t>Social</a:t>
            </a:r>
            <a:r>
              <a:rPr lang="en-US" sz="1800" dirty="0"/>
              <a:t>/Emotional Development</a:t>
            </a:r>
          </a:p>
          <a:p>
            <a:pPr lvl="2"/>
            <a:r>
              <a:rPr lang="en-US" sz="1800" dirty="0"/>
              <a:t>Student Agency</a:t>
            </a:r>
          </a:p>
          <a:p>
            <a:pPr lvl="2"/>
            <a:r>
              <a:rPr lang="en-US" sz="1800" dirty="0"/>
              <a:t>Goal Setting and Tracking Progress and Mastery</a:t>
            </a:r>
          </a:p>
          <a:p>
            <a:r>
              <a:rPr lang="en-US" dirty="0"/>
              <a:t>Goal:  Community Based – Student Led Service Projects</a:t>
            </a:r>
          </a:p>
          <a:p>
            <a:pPr lvl="2"/>
            <a:r>
              <a:rPr lang="en-US" sz="1800" dirty="0"/>
              <a:t>Career Pathway Development, Exploration and Experiences</a:t>
            </a:r>
          </a:p>
          <a:p>
            <a:pPr lvl="2"/>
            <a:r>
              <a:rPr lang="en-US" sz="1800" dirty="0"/>
              <a:t>Partnerships with businesses to create places where work based learning, internships, and observations can occur for students</a:t>
            </a:r>
          </a:p>
          <a:p>
            <a:r>
              <a:rPr lang="en-US" dirty="0"/>
              <a:t>Goal:  Mastery of Grade Level Touchstones</a:t>
            </a:r>
          </a:p>
          <a:p>
            <a:pPr lvl="1"/>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4087257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Griffith Public Schools Promise</a:t>
            </a:r>
            <a:endParaRPr lang="en-US" dirty="0"/>
          </a:p>
        </p:txBody>
      </p:sp>
      <p:sp>
        <p:nvSpPr>
          <p:cNvPr id="3" name="Content Placeholder 2"/>
          <p:cNvSpPr>
            <a:spLocks noGrp="1"/>
          </p:cNvSpPr>
          <p:nvPr>
            <p:ph idx="1"/>
          </p:nvPr>
        </p:nvSpPr>
        <p:spPr>
          <a:xfrm>
            <a:off x="1154954" y="2472267"/>
            <a:ext cx="8761413" cy="3776133"/>
          </a:xfrm>
        </p:spPr>
        <p:txBody>
          <a:bodyPr>
            <a:normAutofit/>
          </a:bodyPr>
          <a:lstStyle/>
          <a:p>
            <a:r>
              <a:rPr lang="en-US" dirty="0"/>
              <a:t>Focus Area:  Teachers/Counselors</a:t>
            </a:r>
          </a:p>
          <a:p>
            <a:pPr lvl="1"/>
            <a:r>
              <a:rPr lang="en-US" dirty="0"/>
              <a:t>Goal:  Clear, effective, and consistent Communication</a:t>
            </a:r>
          </a:p>
          <a:p>
            <a:pPr lvl="2"/>
            <a:r>
              <a:rPr lang="en-US" dirty="0" err="1" smtClean="0"/>
              <a:t>Schoology</a:t>
            </a:r>
            <a:r>
              <a:rPr lang="en-US" dirty="0"/>
              <a:t> </a:t>
            </a:r>
            <a:r>
              <a:rPr lang="mr-IN" dirty="0" smtClean="0"/>
              <a:t>–</a:t>
            </a:r>
            <a:r>
              <a:rPr lang="en-US" dirty="0" smtClean="0"/>
              <a:t> Common Learning Management System</a:t>
            </a:r>
            <a:endParaRPr lang="en-US" dirty="0"/>
          </a:p>
          <a:p>
            <a:pPr lvl="2"/>
            <a:r>
              <a:rPr lang="en-US" dirty="0"/>
              <a:t>Collaboration</a:t>
            </a:r>
          </a:p>
          <a:p>
            <a:pPr lvl="2"/>
            <a:r>
              <a:rPr lang="en-US" dirty="0"/>
              <a:t>Annual Meetings with parents regarding Graduate Touchstones for grade level </a:t>
            </a:r>
          </a:p>
          <a:p>
            <a:pPr lvl="1"/>
            <a:r>
              <a:rPr lang="en-US" dirty="0"/>
              <a:t>Goal:  Opportunity for Grade Level/Counselor Collaboration that fosters district continuity and consistency</a:t>
            </a:r>
          </a:p>
          <a:p>
            <a:pPr lvl="2"/>
            <a:r>
              <a:rPr lang="en-US" dirty="0"/>
              <a:t>Ongoing Professional Development</a:t>
            </a:r>
          </a:p>
          <a:p>
            <a:pPr lvl="2"/>
            <a:r>
              <a:rPr lang="en-US" dirty="0"/>
              <a:t>Graduate Touchstones defined by grade level</a:t>
            </a:r>
          </a:p>
          <a:p>
            <a:pPr lvl="2"/>
            <a:r>
              <a:rPr lang="en-US" dirty="0"/>
              <a:t>SEL Development of K-12 Curriculum</a:t>
            </a:r>
          </a:p>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887223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Griffith Public Schools Promise</a:t>
            </a:r>
            <a:endParaRPr lang="en-US" dirty="0"/>
          </a:p>
        </p:txBody>
      </p:sp>
      <p:sp>
        <p:nvSpPr>
          <p:cNvPr id="3" name="Content Placeholder 2"/>
          <p:cNvSpPr>
            <a:spLocks noGrp="1"/>
          </p:cNvSpPr>
          <p:nvPr>
            <p:ph idx="1"/>
          </p:nvPr>
        </p:nvSpPr>
        <p:spPr/>
        <p:txBody>
          <a:bodyPr>
            <a:normAutofit lnSpcReduction="10000"/>
          </a:bodyPr>
          <a:lstStyle/>
          <a:p>
            <a:pPr lvl="2"/>
            <a:endParaRPr lang="en-US" sz="1500" dirty="0" smtClean="0"/>
          </a:p>
          <a:p>
            <a:pPr lvl="2"/>
            <a:r>
              <a:rPr lang="en-US" sz="1800" dirty="0" smtClean="0"/>
              <a:t>Project </a:t>
            </a:r>
            <a:r>
              <a:rPr lang="en-US" sz="1800" dirty="0"/>
              <a:t>Based </a:t>
            </a:r>
            <a:r>
              <a:rPr lang="en-US" sz="1800" dirty="0" smtClean="0"/>
              <a:t>Learning</a:t>
            </a:r>
          </a:p>
          <a:p>
            <a:pPr lvl="2"/>
            <a:r>
              <a:rPr lang="en-US" sz="1800" dirty="0" smtClean="0"/>
              <a:t>Instruction </a:t>
            </a:r>
            <a:r>
              <a:rPr lang="en-US" sz="1800" dirty="0"/>
              <a:t>is Differentiated and Personalized for all students</a:t>
            </a:r>
          </a:p>
          <a:p>
            <a:pPr lvl="2"/>
            <a:r>
              <a:rPr lang="en-US" sz="1800" dirty="0"/>
              <a:t>Master of Content Assessment </a:t>
            </a:r>
          </a:p>
          <a:p>
            <a:pPr lvl="2"/>
            <a:r>
              <a:rPr lang="en-US" sz="1800" dirty="0"/>
              <a:t>Diversity Training</a:t>
            </a:r>
          </a:p>
          <a:p>
            <a:pPr lvl="1"/>
            <a:r>
              <a:rPr lang="en-US" sz="1800" dirty="0"/>
              <a:t>Goal:  Teacher Ownership in Meeting the Needs of All Learners</a:t>
            </a:r>
          </a:p>
          <a:p>
            <a:pPr lvl="2"/>
            <a:r>
              <a:rPr lang="en-US" sz="1800" dirty="0"/>
              <a:t>Collaboration</a:t>
            </a:r>
          </a:p>
          <a:p>
            <a:pPr lvl="2"/>
            <a:r>
              <a:rPr lang="en-US" sz="1800" dirty="0"/>
              <a:t>Co-Teaching</a:t>
            </a:r>
          </a:p>
          <a:p>
            <a:pPr lvl="2"/>
            <a:r>
              <a:rPr lang="en-US" sz="1800" dirty="0"/>
              <a:t>Social/Emotional Development and Learning</a:t>
            </a:r>
          </a:p>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21749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Griffith Public Schools Promise</a:t>
            </a:r>
            <a:endParaRPr lang="en-US" dirty="0"/>
          </a:p>
        </p:txBody>
      </p:sp>
      <p:sp>
        <p:nvSpPr>
          <p:cNvPr id="3" name="Content Placeholder 2"/>
          <p:cNvSpPr>
            <a:spLocks noGrp="1"/>
          </p:cNvSpPr>
          <p:nvPr>
            <p:ph idx="1"/>
          </p:nvPr>
        </p:nvSpPr>
        <p:spPr/>
        <p:txBody>
          <a:bodyPr/>
          <a:lstStyle/>
          <a:p>
            <a:r>
              <a:rPr lang="en-US" dirty="0"/>
              <a:t>Focus Area:  Parents  </a:t>
            </a:r>
          </a:p>
          <a:p>
            <a:pPr lvl="1"/>
            <a:r>
              <a:rPr lang="en-US" sz="1800" dirty="0"/>
              <a:t>Goal:  Positive, Team Building Approach with District Staff</a:t>
            </a:r>
          </a:p>
          <a:p>
            <a:pPr lvl="2"/>
            <a:r>
              <a:rPr lang="en-US" sz="1800" dirty="0"/>
              <a:t>Relationship Healing</a:t>
            </a:r>
          </a:p>
          <a:p>
            <a:pPr lvl="2"/>
            <a:r>
              <a:rPr lang="en-US" sz="1800" dirty="0"/>
              <a:t>Community Stakeholder Meetings</a:t>
            </a:r>
          </a:p>
          <a:p>
            <a:pPr lvl="2"/>
            <a:r>
              <a:rPr lang="en-US" sz="1800" dirty="0"/>
              <a:t>Communication</a:t>
            </a:r>
          </a:p>
          <a:p>
            <a:pPr lvl="2"/>
            <a:r>
              <a:rPr lang="en-US" sz="1800" dirty="0"/>
              <a:t>Customer Service Training</a:t>
            </a:r>
          </a:p>
          <a:p>
            <a:pPr lvl="1"/>
            <a:r>
              <a:rPr lang="en-US" sz="1800" dirty="0"/>
              <a:t>Goal:  Parent-Child Ownership</a:t>
            </a:r>
          </a:p>
          <a:p>
            <a:pPr lvl="2"/>
            <a:r>
              <a:rPr lang="en-US" sz="1800" dirty="0"/>
              <a:t>Attendance</a:t>
            </a:r>
          </a:p>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1778150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Griffith Public Schools Promise</a:t>
            </a:r>
            <a:endParaRPr lang="en-US" dirty="0"/>
          </a:p>
        </p:txBody>
      </p:sp>
      <p:sp>
        <p:nvSpPr>
          <p:cNvPr id="3" name="Content Placeholder 2"/>
          <p:cNvSpPr>
            <a:spLocks noGrp="1"/>
          </p:cNvSpPr>
          <p:nvPr>
            <p:ph idx="1"/>
          </p:nvPr>
        </p:nvSpPr>
        <p:spPr/>
        <p:txBody>
          <a:bodyPr>
            <a:normAutofit lnSpcReduction="10000"/>
          </a:bodyPr>
          <a:lstStyle/>
          <a:p>
            <a:pPr lvl="2"/>
            <a:endParaRPr lang="en-US" dirty="0" smtClean="0"/>
          </a:p>
          <a:p>
            <a:pPr lvl="2"/>
            <a:r>
              <a:rPr lang="en-US" sz="1800" dirty="0" smtClean="0"/>
              <a:t>Work </a:t>
            </a:r>
            <a:r>
              <a:rPr lang="en-US" sz="1800" dirty="0"/>
              <a:t>Completion</a:t>
            </a:r>
          </a:p>
          <a:p>
            <a:pPr lvl="2"/>
            <a:r>
              <a:rPr lang="en-US" sz="1800" dirty="0"/>
              <a:t>Behavior</a:t>
            </a:r>
          </a:p>
          <a:p>
            <a:pPr lvl="2"/>
            <a:r>
              <a:rPr lang="en-US" sz="1800" dirty="0"/>
              <a:t>Graduate Portrait/Portraiture</a:t>
            </a:r>
          </a:p>
          <a:p>
            <a:pPr lvl="2"/>
            <a:r>
              <a:rPr lang="en-US" sz="1800" dirty="0"/>
              <a:t>Grade Level Touchstones</a:t>
            </a:r>
          </a:p>
          <a:p>
            <a:pPr lvl="1"/>
            <a:r>
              <a:rPr lang="en-US" sz="1800" dirty="0"/>
              <a:t>Goal:  Student and Parent Involvement</a:t>
            </a:r>
          </a:p>
          <a:p>
            <a:pPr lvl="2"/>
            <a:r>
              <a:rPr lang="en-US" sz="1800" dirty="0"/>
              <a:t>Parent Technology Support</a:t>
            </a:r>
          </a:p>
          <a:p>
            <a:pPr lvl="2"/>
            <a:r>
              <a:rPr lang="en-US" sz="1800" dirty="0" err="1" smtClean="0"/>
              <a:t>Schoology</a:t>
            </a:r>
            <a:r>
              <a:rPr lang="en-US" sz="1800" dirty="0" smtClean="0"/>
              <a:t> </a:t>
            </a:r>
            <a:r>
              <a:rPr lang="mr-IN" sz="1800" dirty="0" smtClean="0"/>
              <a:t>–</a:t>
            </a:r>
            <a:r>
              <a:rPr lang="en-US" sz="1800" dirty="0" smtClean="0"/>
              <a:t> Common Learning Management System</a:t>
            </a:r>
            <a:endParaRPr lang="en-US" sz="1800" dirty="0"/>
          </a:p>
          <a:p>
            <a:pPr lvl="2"/>
            <a:r>
              <a:rPr lang="en-US" sz="1800" dirty="0"/>
              <a:t>Social/Emotional Development and its impact on student learning</a:t>
            </a:r>
          </a:p>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1056927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Griffith Public Schools Promise</a:t>
            </a:r>
            <a:endParaRPr lang="en-US" dirty="0"/>
          </a:p>
        </p:txBody>
      </p:sp>
      <p:sp>
        <p:nvSpPr>
          <p:cNvPr id="3" name="Content Placeholder 2"/>
          <p:cNvSpPr>
            <a:spLocks noGrp="1"/>
          </p:cNvSpPr>
          <p:nvPr>
            <p:ph idx="1"/>
          </p:nvPr>
        </p:nvSpPr>
        <p:spPr>
          <a:xfrm>
            <a:off x="1154954" y="2413000"/>
            <a:ext cx="8761413" cy="3911599"/>
          </a:xfrm>
        </p:spPr>
        <p:txBody>
          <a:bodyPr>
            <a:normAutofit fontScale="25000" lnSpcReduction="20000"/>
          </a:bodyPr>
          <a:lstStyle/>
          <a:p>
            <a:r>
              <a:rPr lang="en-US" sz="5600" dirty="0"/>
              <a:t>Focus Area:  Central and Building Administration/Directors  </a:t>
            </a:r>
          </a:p>
          <a:p>
            <a:pPr lvl="1"/>
            <a:r>
              <a:rPr lang="en-US" sz="5600" dirty="0"/>
              <a:t>Goal:  Staff Evaluations</a:t>
            </a:r>
          </a:p>
          <a:p>
            <a:pPr lvl="2"/>
            <a:r>
              <a:rPr lang="en-US" sz="5600" dirty="0"/>
              <a:t>Grade Level Touchstones</a:t>
            </a:r>
          </a:p>
          <a:p>
            <a:pPr lvl="2"/>
            <a:r>
              <a:rPr lang="en-US" sz="5600" dirty="0"/>
              <a:t>Focus on Teaching and Learning</a:t>
            </a:r>
          </a:p>
          <a:p>
            <a:pPr lvl="2"/>
            <a:r>
              <a:rPr lang="en-US" sz="5600" dirty="0"/>
              <a:t>Goals outlined in Strategic Plan</a:t>
            </a:r>
          </a:p>
          <a:p>
            <a:pPr lvl="2"/>
            <a:r>
              <a:rPr lang="en-US" sz="5600" dirty="0"/>
              <a:t>Classroom Environments</a:t>
            </a:r>
          </a:p>
          <a:p>
            <a:pPr lvl="3"/>
            <a:r>
              <a:rPr lang="en-US" sz="5600" dirty="0"/>
              <a:t>Differentiated</a:t>
            </a:r>
          </a:p>
          <a:p>
            <a:pPr lvl="3"/>
            <a:r>
              <a:rPr lang="en-US" sz="5600" dirty="0"/>
              <a:t>Personalized</a:t>
            </a:r>
          </a:p>
          <a:p>
            <a:pPr lvl="3"/>
            <a:r>
              <a:rPr lang="en-US" sz="5600" dirty="0"/>
              <a:t>Flexible Seating Options</a:t>
            </a:r>
          </a:p>
          <a:p>
            <a:pPr lvl="3"/>
            <a:r>
              <a:rPr lang="en-US" sz="5600" dirty="0"/>
              <a:t>Surprise and Delight Opportunities for Students</a:t>
            </a:r>
          </a:p>
          <a:p>
            <a:pPr lvl="3"/>
            <a:r>
              <a:rPr lang="en-US" sz="5600" dirty="0"/>
              <a:t>Project Based</a:t>
            </a:r>
          </a:p>
          <a:p>
            <a:pPr lvl="3"/>
            <a:r>
              <a:rPr lang="en-US" sz="5600" dirty="0"/>
              <a:t>Blended Learning</a:t>
            </a:r>
          </a:p>
          <a:p>
            <a:pPr lvl="2"/>
            <a:r>
              <a:rPr lang="en-US" sz="5600" dirty="0"/>
              <a:t>Active Learner in Professional Development</a:t>
            </a:r>
          </a:p>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21040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Griffith Public Schools Promise</a:t>
            </a:r>
            <a:endParaRPr lang="en-US" dirty="0"/>
          </a:p>
        </p:txBody>
      </p:sp>
      <p:sp>
        <p:nvSpPr>
          <p:cNvPr id="3" name="Content Placeholder 2"/>
          <p:cNvSpPr>
            <a:spLocks noGrp="1"/>
          </p:cNvSpPr>
          <p:nvPr>
            <p:ph idx="1"/>
          </p:nvPr>
        </p:nvSpPr>
        <p:spPr>
          <a:xfrm>
            <a:off x="1154954" y="2362201"/>
            <a:ext cx="8761413" cy="3894666"/>
          </a:xfrm>
        </p:spPr>
        <p:txBody>
          <a:bodyPr>
            <a:normAutofit lnSpcReduction="10000"/>
          </a:bodyPr>
          <a:lstStyle/>
          <a:p>
            <a:pPr lvl="1"/>
            <a:r>
              <a:rPr lang="en-US" dirty="0"/>
              <a:t>Goal:  </a:t>
            </a:r>
            <a:r>
              <a:rPr lang="en-US" dirty="0" smtClean="0"/>
              <a:t>Communication</a:t>
            </a:r>
          </a:p>
          <a:p>
            <a:pPr lvl="2"/>
            <a:r>
              <a:rPr lang="en-US" sz="1600" dirty="0" smtClean="0"/>
              <a:t>Surveys</a:t>
            </a:r>
            <a:endParaRPr lang="en-US" sz="1600" dirty="0"/>
          </a:p>
          <a:p>
            <a:pPr lvl="2"/>
            <a:r>
              <a:rPr lang="en-US" sz="1600" dirty="0" err="1"/>
              <a:t>Schoology</a:t>
            </a:r>
            <a:endParaRPr lang="en-US" sz="1600" dirty="0"/>
          </a:p>
          <a:p>
            <a:pPr lvl="2"/>
            <a:r>
              <a:rPr lang="en-US" sz="1600" dirty="0"/>
              <a:t>Social Media</a:t>
            </a:r>
          </a:p>
          <a:p>
            <a:pPr lvl="2"/>
            <a:r>
              <a:rPr lang="en-US" sz="1600" dirty="0"/>
              <a:t>Message Alert System </a:t>
            </a:r>
          </a:p>
          <a:p>
            <a:pPr lvl="1"/>
            <a:r>
              <a:rPr lang="en-US" dirty="0"/>
              <a:t>Goal:  Relationship Building with all stakeholders</a:t>
            </a:r>
          </a:p>
          <a:p>
            <a:pPr lvl="2"/>
            <a:r>
              <a:rPr lang="en-US" sz="1600" dirty="0"/>
              <a:t>Customer Service and Diversity Training</a:t>
            </a:r>
          </a:p>
          <a:p>
            <a:pPr lvl="2"/>
            <a:r>
              <a:rPr lang="en-US" sz="1600" dirty="0"/>
              <a:t>YMCA partnership</a:t>
            </a:r>
          </a:p>
          <a:p>
            <a:pPr lvl="2"/>
            <a:r>
              <a:rPr lang="en-US" sz="1600" dirty="0"/>
              <a:t>Virtual Board of School Trustees Meetings</a:t>
            </a:r>
          </a:p>
          <a:p>
            <a:pPr lvl="2"/>
            <a:r>
              <a:rPr lang="en-US" sz="1600" dirty="0"/>
              <a:t>Parent Communication</a:t>
            </a:r>
          </a:p>
          <a:p>
            <a:pPr lvl="2"/>
            <a:r>
              <a:rPr lang="en-US" sz="1600" dirty="0"/>
              <a:t>Building and Corporation Level Stakeholder Groups</a:t>
            </a:r>
          </a:p>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1470805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Griffith Public Schools Promise</a:t>
            </a:r>
            <a:endParaRPr lang="en-US" dirty="0"/>
          </a:p>
        </p:txBody>
      </p:sp>
      <p:sp>
        <p:nvSpPr>
          <p:cNvPr id="3" name="Content Placeholder 2"/>
          <p:cNvSpPr>
            <a:spLocks noGrp="1"/>
          </p:cNvSpPr>
          <p:nvPr>
            <p:ph idx="1"/>
          </p:nvPr>
        </p:nvSpPr>
        <p:spPr/>
        <p:txBody>
          <a:bodyPr/>
          <a:lstStyle/>
          <a:p>
            <a:pPr lvl="1"/>
            <a:endParaRPr lang="en-US" dirty="0" smtClean="0"/>
          </a:p>
          <a:p>
            <a:pPr lvl="1"/>
            <a:r>
              <a:rPr lang="en-US" sz="1800" dirty="0" smtClean="0"/>
              <a:t>Goal</a:t>
            </a:r>
            <a:r>
              <a:rPr lang="en-US" sz="1800" dirty="0"/>
              <a:t>:  </a:t>
            </a:r>
            <a:r>
              <a:rPr lang="en-US" sz="1800" dirty="0" smtClean="0"/>
              <a:t>STEAM </a:t>
            </a:r>
            <a:r>
              <a:rPr lang="en-US" sz="1800" dirty="0"/>
              <a:t>Integration</a:t>
            </a:r>
          </a:p>
          <a:p>
            <a:pPr lvl="1"/>
            <a:r>
              <a:rPr lang="en-US" sz="1800" dirty="0"/>
              <a:t>Goal:  Career Development and Exploration</a:t>
            </a:r>
          </a:p>
          <a:p>
            <a:pPr lvl="1"/>
            <a:r>
              <a:rPr lang="en-US" sz="1800" dirty="0"/>
              <a:t>Goal:  Creation of K-2 Building and 3-5 </a:t>
            </a:r>
            <a:r>
              <a:rPr lang="en-US" sz="1800" dirty="0" smtClean="0"/>
              <a:t>Building</a:t>
            </a:r>
          </a:p>
          <a:p>
            <a:pPr lvl="2"/>
            <a:r>
              <a:rPr lang="en-US" sz="1800" dirty="0" smtClean="0"/>
              <a:t>Consistency</a:t>
            </a:r>
            <a:endParaRPr lang="en-US" sz="1800" dirty="0"/>
          </a:p>
          <a:p>
            <a:pPr lvl="2"/>
            <a:r>
              <a:rPr lang="en-US" sz="1800" dirty="0"/>
              <a:t>Financial Benefits</a:t>
            </a:r>
          </a:p>
          <a:p>
            <a:pPr lvl="2"/>
            <a:r>
              <a:rPr lang="en-US" sz="1800" dirty="0"/>
              <a:t>Staffing</a:t>
            </a:r>
          </a:p>
          <a:p>
            <a:pPr lvl="2"/>
            <a:r>
              <a:rPr lang="en-US" sz="1800" dirty="0"/>
              <a:t>Transportation</a:t>
            </a:r>
          </a:p>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3208595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Griffith Public Schools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Griffith Public Schools’ Board of School Trustees and I believe strongly that success does not happen by accident.  Change does have to occur.  The connection of all of our focus areas within this Promise are vital components to who we are, what we stand for, what we strive to become, and how we will get there.  </a:t>
            </a:r>
            <a:endParaRPr lang="en-US" dirty="0"/>
          </a:p>
          <a:p>
            <a:pPr marL="0" indent="0">
              <a:buNone/>
            </a:pPr>
            <a:endParaRPr lang="en-US" dirty="0" smtClean="0"/>
          </a:p>
          <a:p>
            <a:pPr marL="0" indent="0">
              <a:buNone/>
            </a:pPr>
            <a:r>
              <a:rPr lang="en-US" dirty="0" smtClean="0"/>
              <a:t>This is an exciting time for Griffith Public Schools.  We are proud to extend Griffith Public Schools’ tradition of excellence to meet today’s challenges through academic and personal achievements in partnership with our students, families, our community’s future, and our world’s future.  </a:t>
            </a:r>
          </a:p>
          <a:p>
            <a:pPr marL="0" indent="0">
              <a:buNone/>
            </a:pPr>
            <a:endParaRPr lang="en-US" dirty="0"/>
          </a:p>
          <a:p>
            <a:pPr marL="0" indent="0">
              <a:buNone/>
            </a:pPr>
            <a:r>
              <a:rPr lang="en-US" dirty="0" smtClean="0"/>
              <a:t>We want to make an impactful difference in our children’s todays and tomorrows!         </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2854771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Steps Taken to Date</a:t>
            </a:r>
            <a:endParaRPr lang="en-US" dirty="0"/>
          </a:p>
        </p:txBody>
      </p:sp>
      <p:sp>
        <p:nvSpPr>
          <p:cNvPr id="4" name="Content Placeholder 3"/>
          <p:cNvSpPr>
            <a:spLocks noGrp="1"/>
          </p:cNvSpPr>
          <p:nvPr>
            <p:ph idx="1"/>
          </p:nvPr>
        </p:nvSpPr>
        <p:spPr/>
        <p:txBody>
          <a:bodyPr>
            <a:normAutofit lnSpcReduction="10000"/>
          </a:bodyPr>
          <a:lstStyle/>
          <a:p>
            <a:r>
              <a:rPr lang="en-US" dirty="0" smtClean="0"/>
              <a:t>District Wide Staffing Reductions </a:t>
            </a:r>
          </a:p>
          <a:p>
            <a:r>
              <a:rPr lang="en-US" dirty="0" smtClean="0"/>
              <a:t>Contract Reviews in District</a:t>
            </a:r>
          </a:p>
          <a:p>
            <a:r>
              <a:rPr lang="en-US" dirty="0" smtClean="0"/>
              <a:t>Leaving NISEC (Done for the betterment of our students, but still helped with some savings)</a:t>
            </a:r>
          </a:p>
          <a:p>
            <a:r>
              <a:rPr lang="en-US" dirty="0" smtClean="0"/>
              <a:t>Moving towards more electronic district (Paper usage cuts)</a:t>
            </a:r>
          </a:p>
          <a:p>
            <a:r>
              <a:rPr lang="en-US" dirty="0" smtClean="0"/>
              <a:t>Grant Money </a:t>
            </a:r>
          </a:p>
          <a:p>
            <a:r>
              <a:rPr lang="en-US" dirty="0" smtClean="0"/>
              <a:t>LED Lighting</a:t>
            </a:r>
          </a:p>
          <a:p>
            <a:r>
              <a:rPr lang="en-US" dirty="0" smtClean="0"/>
              <a:t>Cell Tower Revenue</a:t>
            </a:r>
          </a:p>
          <a:p>
            <a:r>
              <a:rPr lang="en-US" dirty="0" smtClean="0"/>
              <a:t>Textbook Fees </a:t>
            </a:r>
          </a:p>
          <a:p>
            <a:endParaRPr lang="en-US"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33592484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a:xfrm>
            <a:off x="1154954" y="2387601"/>
            <a:ext cx="8761413" cy="3920066"/>
          </a:xfrm>
        </p:spPr>
        <p:txBody>
          <a:bodyPr>
            <a:normAutofit/>
          </a:bodyPr>
          <a:lstStyle/>
          <a:p>
            <a:r>
              <a:rPr lang="en-US" dirty="0" smtClean="0"/>
              <a:t>Transportation and School Start Time Changes</a:t>
            </a:r>
          </a:p>
          <a:p>
            <a:pPr lvl="1"/>
            <a:r>
              <a:rPr lang="en-US" dirty="0" smtClean="0"/>
              <a:t>Route Pick up and Drop Off Times will be the same for all students.  Centralized location will be utilized for elementary students who ride buses to “catch” the bus to his/her school.  </a:t>
            </a:r>
          </a:p>
          <a:p>
            <a:pPr lvl="1"/>
            <a:r>
              <a:rPr lang="en-US" dirty="0" smtClean="0"/>
              <a:t>All buses will arrive to MS/HS at 7:30am.  MS/HS students will enter MS/HS at 7:30am.  Elementary students will be let off at 7:35am to catch the bus to his/her school.</a:t>
            </a:r>
          </a:p>
          <a:p>
            <a:pPr lvl="1"/>
            <a:r>
              <a:rPr lang="en-US" dirty="0" smtClean="0"/>
              <a:t>MS/HS will start at 7:45am.  </a:t>
            </a:r>
          </a:p>
          <a:p>
            <a:pPr lvl="1"/>
            <a:r>
              <a:rPr lang="en-US" dirty="0" smtClean="0"/>
              <a:t>Elementary will start at 8:05am.</a:t>
            </a:r>
          </a:p>
          <a:p>
            <a:pPr lvl="1"/>
            <a:r>
              <a:rPr lang="en-US" dirty="0" smtClean="0"/>
              <a:t>Elementary will be dismissed at 2:25pm.</a:t>
            </a:r>
          </a:p>
          <a:p>
            <a:pPr lvl="1"/>
            <a:r>
              <a:rPr lang="en-US" dirty="0" smtClean="0"/>
              <a:t>MS/HS will be dismissed at 2:45pm.</a:t>
            </a:r>
          </a:p>
        </p:txBody>
      </p:sp>
      <p:sp>
        <p:nvSpPr>
          <p:cNvPr id="4" name="Slide Number Placeholder 3"/>
          <p:cNvSpPr>
            <a:spLocks noGrp="1"/>
          </p:cNvSpPr>
          <p:nvPr>
            <p:ph type="sldNum" sz="quarter" idx="12"/>
          </p:nvPr>
        </p:nvSpPr>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36974724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p:txBody>
          <a:bodyPr>
            <a:normAutofit/>
          </a:bodyPr>
          <a:lstStyle/>
          <a:p>
            <a:r>
              <a:rPr lang="en-US" dirty="0" smtClean="0"/>
              <a:t>Benefits of Transportation and Schedule Change</a:t>
            </a:r>
          </a:p>
          <a:p>
            <a:pPr lvl="1"/>
            <a:r>
              <a:rPr lang="en-US" sz="1800" dirty="0" smtClean="0"/>
              <a:t>Less of a childcare need </a:t>
            </a:r>
            <a:r>
              <a:rPr lang="en-US" sz="1800" dirty="0"/>
              <a:t>for </a:t>
            </a:r>
            <a:r>
              <a:rPr lang="en-US" sz="1800" dirty="0" smtClean="0"/>
              <a:t>families</a:t>
            </a:r>
            <a:endParaRPr lang="en-US" sz="1800" dirty="0"/>
          </a:p>
          <a:p>
            <a:pPr lvl="1"/>
            <a:r>
              <a:rPr lang="en-US" sz="1800" dirty="0"/>
              <a:t>Same pick up and drop off times for </a:t>
            </a:r>
            <a:r>
              <a:rPr lang="en-US" sz="1800" dirty="0" smtClean="0"/>
              <a:t>families</a:t>
            </a:r>
          </a:p>
          <a:p>
            <a:pPr lvl="1"/>
            <a:r>
              <a:rPr lang="en-US" sz="1800" dirty="0" smtClean="0"/>
              <a:t>After-school activities and programs, as well as athletics</a:t>
            </a:r>
          </a:p>
          <a:p>
            <a:r>
              <a:rPr lang="en-US" dirty="0" smtClean="0"/>
              <a:t>Cost to District</a:t>
            </a:r>
          </a:p>
          <a:p>
            <a:pPr lvl="1"/>
            <a:r>
              <a:rPr lang="en-US" sz="1800" dirty="0" smtClean="0"/>
              <a:t>Additional Bus for Transportation at approximately $75,000</a:t>
            </a:r>
          </a:p>
        </p:txBody>
      </p:sp>
      <p:sp>
        <p:nvSpPr>
          <p:cNvPr id="4" name="Slide Number Placeholder 3"/>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16219852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a:xfrm>
            <a:off x="1154954" y="2387599"/>
            <a:ext cx="8761413" cy="3945467"/>
          </a:xfrm>
        </p:spPr>
        <p:txBody>
          <a:bodyPr>
            <a:noAutofit/>
          </a:bodyPr>
          <a:lstStyle/>
          <a:p>
            <a:r>
              <a:rPr lang="en-US" dirty="0" smtClean="0"/>
              <a:t>Eldon Ready School will be the home to Crossroads YMCA.</a:t>
            </a:r>
          </a:p>
          <a:p>
            <a:pPr lvl="1"/>
            <a:r>
              <a:rPr lang="en-US" sz="1800" dirty="0" smtClean="0"/>
              <a:t>Much like Griffith Public Schools, Crossroads YMCA operates on important core values and mission with a focus on strengthening the community.</a:t>
            </a:r>
          </a:p>
          <a:p>
            <a:pPr lvl="1"/>
            <a:r>
              <a:rPr lang="en-US" sz="1800" dirty="0" smtClean="0"/>
              <a:t>Crossroads YMCA is working to change Lake County through leadership in programs that nurture lifelong development of individuals and families.</a:t>
            </a:r>
          </a:p>
          <a:p>
            <a:pPr lvl="1"/>
            <a:r>
              <a:rPr lang="en-US" sz="1800" dirty="0" smtClean="0"/>
              <a:t>YMCA within the current Ready Elementary School will be a community safe place and keep families connected, and help our seniors stay active.</a:t>
            </a:r>
          </a:p>
          <a:p>
            <a:pPr lvl="1"/>
            <a:r>
              <a:rPr lang="en-US" sz="1800" dirty="0" smtClean="0"/>
              <a:t>The YMCA is excited for this partnership with Griffith Public Schools for streamlined opportunities.  </a:t>
            </a:r>
            <a:endParaRPr lang="en-US" sz="18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24</a:t>
            </a:fld>
            <a:endParaRPr lang="en-US" dirty="0"/>
          </a:p>
        </p:txBody>
      </p:sp>
      <p:pic>
        <p:nvPicPr>
          <p:cNvPr id="6" name="Picture 5" descr="ymca_blk_rgb_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38155" y="2582333"/>
            <a:ext cx="1541043" cy="1178898"/>
          </a:xfrm>
          <a:prstGeom prst="rect">
            <a:avLst/>
          </a:prstGeom>
        </p:spPr>
      </p:pic>
    </p:spTree>
    <p:extLst>
      <p:ext uri="{BB962C8B-B14F-4D97-AF65-F5344CB8AC3E}">
        <p14:creationId xmlns:p14="http://schemas.microsoft.com/office/powerpoint/2010/main" val="2279847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p:txBody>
          <a:bodyPr/>
          <a:lstStyle/>
          <a:p>
            <a:r>
              <a:rPr lang="en-US" dirty="0" smtClean="0"/>
              <a:t>These opportunities include:</a:t>
            </a:r>
          </a:p>
          <a:p>
            <a:pPr lvl="1"/>
            <a:r>
              <a:rPr lang="en-US" dirty="0" smtClean="0"/>
              <a:t>Additional kindergarten readiness through the Y’s Early Learning Center</a:t>
            </a:r>
          </a:p>
          <a:p>
            <a:pPr lvl="1"/>
            <a:r>
              <a:rPr lang="en-US" dirty="0" smtClean="0"/>
              <a:t>New School Age Programs to support kids and families Before &amp; After School</a:t>
            </a:r>
          </a:p>
          <a:p>
            <a:pPr lvl="1"/>
            <a:r>
              <a:rPr lang="en-US" dirty="0" smtClean="0"/>
              <a:t>Expanded youth sports</a:t>
            </a:r>
          </a:p>
          <a:p>
            <a:pPr lvl="1"/>
            <a:r>
              <a:rPr lang="en-US" dirty="0" smtClean="0"/>
              <a:t>New gymnastics/dance/cheer programs</a:t>
            </a:r>
          </a:p>
          <a:p>
            <a:pPr lvl="1"/>
            <a:r>
              <a:rPr lang="en-US" dirty="0" smtClean="0"/>
              <a:t>Updated Group Exercise Studio/Kids Studios</a:t>
            </a:r>
          </a:p>
          <a:p>
            <a:pPr lvl="1"/>
            <a:r>
              <a:rPr lang="en-US" dirty="0" smtClean="0"/>
              <a:t>Kids cooking classes</a:t>
            </a:r>
          </a:p>
          <a:p>
            <a:pPr lvl="1"/>
            <a:r>
              <a:rPr lang="en-US" dirty="0" smtClean="0"/>
              <a:t>STEAM classes (coincides with STEM initiative from IDOE)</a:t>
            </a:r>
          </a:p>
          <a:p>
            <a:pPr lvl="1"/>
            <a:r>
              <a:rPr lang="en-US" dirty="0" smtClean="0"/>
              <a:t>Leadership Development Center</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25</a:t>
            </a:fld>
            <a:endParaRPr lang="en-US" dirty="0"/>
          </a:p>
        </p:txBody>
      </p:sp>
      <p:pic>
        <p:nvPicPr>
          <p:cNvPr id="5" name="Picture 4" descr="ymca_blk_rgb_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54074" y="4411133"/>
            <a:ext cx="1740259" cy="1331298"/>
          </a:xfrm>
          <a:prstGeom prst="rect">
            <a:avLst/>
          </a:prstGeom>
        </p:spPr>
      </p:pic>
    </p:spTree>
    <p:extLst>
      <p:ext uri="{BB962C8B-B14F-4D97-AF65-F5344CB8AC3E}">
        <p14:creationId xmlns:p14="http://schemas.microsoft.com/office/powerpoint/2010/main" val="17397477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a:xfrm>
            <a:off x="1154954" y="2396067"/>
            <a:ext cx="8761413" cy="3903133"/>
          </a:xfrm>
        </p:spPr>
        <p:txBody>
          <a:bodyPr>
            <a:normAutofit fontScale="85000" lnSpcReduction="10000"/>
          </a:bodyPr>
          <a:lstStyle/>
          <a:p>
            <a:r>
              <a:rPr lang="en-US" sz="1900" dirty="0" smtClean="0"/>
              <a:t>YMCA’s staff strives to be positive role models to our youth.  As role models, they can help build character through our programs and combat the growing epidemics of youth obesity, social isolation, anxiety, and depression.</a:t>
            </a:r>
          </a:p>
          <a:p>
            <a:r>
              <a:rPr lang="en-US" sz="1900" dirty="0" smtClean="0"/>
              <a:t>YMCA is a leading nonprofit committed to nurturing the potential of every child and teen, supporting their social-emotional, cognitive and physical development from birth to career.</a:t>
            </a:r>
          </a:p>
          <a:p>
            <a:r>
              <a:rPr lang="en-US" sz="1900" dirty="0" smtClean="0"/>
              <a:t>Financial assistance is available to those in need to ensure that every child and teen has the opportunity to learn and grow at the YMCA.</a:t>
            </a:r>
          </a:p>
          <a:p>
            <a:endParaRPr lang="en-US" sz="1900" dirty="0" smtClean="0"/>
          </a:p>
          <a:p>
            <a:pPr marL="0" indent="0">
              <a:buNone/>
            </a:pPr>
            <a:r>
              <a:rPr lang="en-US" b="1" i="1" dirty="0" smtClean="0"/>
              <a:t>“Crossroads YMCA is very grateful to Griffith Public Schools, Michele Riise, and the Board of School Trustees for working with the YMCA in this partnership.  We look forward to working together and nurturing the lifelong development of individuals and families in the Griffith community.”</a:t>
            </a:r>
          </a:p>
          <a:p>
            <a:pPr marL="0" indent="0">
              <a:buNone/>
            </a:pPr>
            <a:r>
              <a:rPr lang="en-US" b="1" i="1" dirty="0"/>
              <a:t>	</a:t>
            </a:r>
            <a:r>
              <a:rPr lang="en-US" b="1" i="1" dirty="0" smtClean="0"/>
              <a:t>-Jay </a:t>
            </a:r>
            <a:r>
              <a:rPr lang="en-US" b="1" i="1" dirty="0" err="1" smtClean="0"/>
              <a:t>Buckmaster</a:t>
            </a:r>
            <a:r>
              <a:rPr lang="en-US" b="1" i="1" dirty="0" smtClean="0"/>
              <a:t>, CEO of Crossroads YMCA</a:t>
            </a:r>
          </a:p>
        </p:txBody>
      </p:sp>
      <p:sp>
        <p:nvSpPr>
          <p:cNvPr id="4" name="Slide Number Placeholder 3"/>
          <p:cNvSpPr>
            <a:spLocks noGrp="1"/>
          </p:cNvSpPr>
          <p:nvPr>
            <p:ph type="sldNum" sz="quarter" idx="12"/>
          </p:nvPr>
        </p:nvSpPr>
        <p:spPr/>
        <p:txBody>
          <a:bodyPr/>
          <a:lstStyle/>
          <a:p>
            <a:fld id="{D57F1E4F-1CFF-5643-939E-217C01CDF565}" type="slidenum">
              <a:rPr lang="en-US" smtClean="0"/>
              <a:pPr/>
              <a:t>26</a:t>
            </a:fld>
            <a:endParaRPr lang="en-US" dirty="0"/>
          </a:p>
        </p:txBody>
      </p:sp>
    </p:spTree>
    <p:extLst>
      <p:ext uri="{BB962C8B-B14F-4D97-AF65-F5344CB8AC3E}">
        <p14:creationId xmlns:p14="http://schemas.microsoft.com/office/powerpoint/2010/main" val="951245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p:txBody>
          <a:bodyPr>
            <a:normAutofit lnSpcReduction="10000"/>
          </a:bodyPr>
          <a:lstStyle/>
          <a:p>
            <a:r>
              <a:rPr lang="en-US" dirty="0" smtClean="0"/>
              <a:t>Board of School Trustees and I believe that our partnership with Crossroads YMCA will be stronger working together.  </a:t>
            </a:r>
          </a:p>
          <a:p>
            <a:pPr lvl="1"/>
            <a:r>
              <a:rPr lang="en-US" sz="1800" dirty="0" smtClean="0"/>
              <a:t>Expansion of programs and activities for not only our students, but their families, and the Griffith community.  </a:t>
            </a:r>
          </a:p>
          <a:p>
            <a:pPr lvl="1"/>
            <a:r>
              <a:rPr lang="en-US" sz="1800" dirty="0" smtClean="0"/>
              <a:t>Better utilization of resources while both entities continue to educate and support the whole child.  </a:t>
            </a:r>
          </a:p>
          <a:p>
            <a:pPr lvl="1"/>
            <a:r>
              <a:rPr lang="en-US" sz="1800" dirty="0" smtClean="0"/>
              <a:t>Increased accessibility for Griffith residents with this location. </a:t>
            </a:r>
          </a:p>
          <a:p>
            <a:pPr lvl="1"/>
            <a:r>
              <a:rPr lang="en-US" sz="1800" dirty="0" smtClean="0"/>
              <a:t>Provide employee wellness opportunities.</a:t>
            </a:r>
          </a:p>
          <a:p>
            <a:pPr marL="457200" lvl="1" indent="0">
              <a:buNone/>
            </a:pPr>
            <a:endParaRPr lang="en-US" sz="2000" dirty="0"/>
          </a:p>
          <a:p>
            <a:pPr marL="457200" lvl="1" indent="0">
              <a:buNone/>
            </a:pPr>
            <a:r>
              <a:rPr lang="en-US" sz="2000" dirty="0" smtClean="0"/>
              <a:t>						Total Cost Savings to District:  </a:t>
            </a:r>
            <a:r>
              <a:rPr lang="en-US" sz="2000" b="1" dirty="0" smtClean="0"/>
              <a:t>$670,629.66</a:t>
            </a:r>
          </a:p>
          <a:p>
            <a:pPr lvl="1"/>
            <a:endParaRPr lang="en-US" dirty="0" smtClean="0"/>
          </a:p>
        </p:txBody>
      </p:sp>
      <p:sp>
        <p:nvSpPr>
          <p:cNvPr id="4" name="Slide Number Placeholder 3"/>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21790453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p:txBody>
          <a:bodyPr>
            <a:normAutofit/>
          </a:bodyPr>
          <a:lstStyle/>
          <a:p>
            <a:r>
              <a:rPr lang="en-US" dirty="0" smtClean="0"/>
              <a:t>Reconfigure Elementary Buildings</a:t>
            </a:r>
          </a:p>
          <a:p>
            <a:pPr lvl="1"/>
            <a:r>
              <a:rPr lang="en-US" sz="1800" dirty="0"/>
              <a:t>Movement of 6</a:t>
            </a:r>
            <a:r>
              <a:rPr lang="en-US" sz="1800" baseline="30000" dirty="0"/>
              <a:t>th</a:t>
            </a:r>
            <a:r>
              <a:rPr lang="en-US" sz="1800" dirty="0"/>
              <a:t> grade into </a:t>
            </a:r>
            <a:r>
              <a:rPr lang="en-US" sz="1800" dirty="0" smtClean="0"/>
              <a:t>GMS</a:t>
            </a:r>
          </a:p>
          <a:p>
            <a:pPr lvl="2"/>
            <a:r>
              <a:rPr lang="en-US" sz="1800" dirty="0" smtClean="0"/>
              <a:t>Increase MS/HS to approximately 1259 students</a:t>
            </a:r>
            <a:endParaRPr lang="en-US" sz="1800" dirty="0"/>
          </a:p>
          <a:p>
            <a:pPr lvl="1"/>
            <a:r>
              <a:rPr lang="en-US" sz="1800" dirty="0"/>
              <a:t>K</a:t>
            </a:r>
            <a:r>
              <a:rPr lang="en-US" sz="1800" dirty="0" smtClean="0"/>
              <a:t>-2 </a:t>
            </a:r>
            <a:r>
              <a:rPr lang="en-US" sz="1800" dirty="0"/>
              <a:t>Building </a:t>
            </a:r>
            <a:r>
              <a:rPr lang="mr-IN" sz="1800" dirty="0"/>
              <a:t>–</a:t>
            </a:r>
            <a:r>
              <a:rPr lang="en-US" sz="1800" dirty="0"/>
              <a:t> Wadsworth Elementary </a:t>
            </a:r>
            <a:r>
              <a:rPr lang="en-US" sz="1800" dirty="0" smtClean="0"/>
              <a:t>School</a:t>
            </a:r>
          </a:p>
          <a:p>
            <a:pPr lvl="2"/>
            <a:r>
              <a:rPr lang="en-US" sz="1800" dirty="0" smtClean="0"/>
              <a:t>Approximate enrollment of 457</a:t>
            </a:r>
            <a:endParaRPr lang="en-US" sz="1800" dirty="0"/>
          </a:p>
          <a:p>
            <a:pPr lvl="1"/>
            <a:r>
              <a:rPr lang="en-US" sz="1800" dirty="0"/>
              <a:t>3-5 Building </a:t>
            </a:r>
            <a:r>
              <a:rPr lang="mr-IN" sz="1800" dirty="0"/>
              <a:t>–</a:t>
            </a:r>
            <a:r>
              <a:rPr lang="en-US" sz="1800" dirty="0"/>
              <a:t> </a:t>
            </a:r>
            <a:r>
              <a:rPr lang="en-US" sz="1800" dirty="0" err="1"/>
              <a:t>Beiriger</a:t>
            </a:r>
            <a:r>
              <a:rPr lang="en-US" sz="1800" dirty="0"/>
              <a:t> Elementary </a:t>
            </a:r>
            <a:r>
              <a:rPr lang="en-US" sz="1800" dirty="0" smtClean="0"/>
              <a:t>School</a:t>
            </a:r>
          </a:p>
          <a:p>
            <a:pPr lvl="2"/>
            <a:r>
              <a:rPr lang="en-US" sz="1800" dirty="0" smtClean="0"/>
              <a:t>Approximate enrollment of 487 + Additional students in our Exceptional Programs</a:t>
            </a:r>
            <a:endParaRPr lang="en-US" sz="1800" dirty="0"/>
          </a:p>
          <a:p>
            <a:pPr marL="0" indent="0">
              <a:buNone/>
            </a:pPr>
            <a:endParaRPr lang="en-US" dirty="0" smtClean="0"/>
          </a:p>
        </p:txBody>
      </p:sp>
      <p:sp>
        <p:nvSpPr>
          <p:cNvPr id="4" name="Slide Number Placeholder 3"/>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4070129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p:txBody>
          <a:bodyPr/>
          <a:lstStyle/>
          <a:p>
            <a:r>
              <a:rPr lang="en-US" dirty="0"/>
              <a:t> </a:t>
            </a:r>
            <a:r>
              <a:rPr lang="en-US" sz="2000" dirty="0"/>
              <a:t>4 Distinct Areas of Benefit with this Change</a:t>
            </a:r>
          </a:p>
          <a:p>
            <a:pPr lvl="1"/>
            <a:r>
              <a:rPr lang="en-US" sz="2000" dirty="0"/>
              <a:t>Educational Impact</a:t>
            </a:r>
          </a:p>
          <a:p>
            <a:pPr lvl="1"/>
            <a:r>
              <a:rPr lang="en-US" sz="2000" dirty="0"/>
              <a:t>Consolidation of Resources and Staffing</a:t>
            </a:r>
          </a:p>
          <a:p>
            <a:pPr lvl="1"/>
            <a:r>
              <a:rPr lang="en-US" sz="2000" dirty="0"/>
              <a:t>Professional Development and Collaboration</a:t>
            </a:r>
          </a:p>
          <a:p>
            <a:pPr lvl="1"/>
            <a:r>
              <a:rPr lang="en-US" sz="2000" dirty="0"/>
              <a:t>Cost Savings</a:t>
            </a:r>
          </a:p>
          <a:p>
            <a:pPr marL="0" indent="0">
              <a:buNone/>
            </a:pP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2792420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a:xfrm>
            <a:off x="1154954" y="2429933"/>
            <a:ext cx="8761413" cy="3911599"/>
          </a:xfrm>
        </p:spPr>
        <p:txBody>
          <a:bodyPr>
            <a:normAutofit fontScale="92500" lnSpcReduction="10000"/>
          </a:bodyPr>
          <a:lstStyle/>
          <a:p>
            <a:r>
              <a:rPr lang="en-US" dirty="0" smtClean="0"/>
              <a:t>Educational Impact</a:t>
            </a:r>
          </a:p>
          <a:p>
            <a:pPr lvl="1"/>
            <a:r>
              <a:rPr lang="en-US" dirty="0" smtClean="0"/>
              <a:t>There can be a more specific focus on the developmental needs of the children at each of the age levels.</a:t>
            </a:r>
          </a:p>
          <a:p>
            <a:pPr lvl="1"/>
            <a:r>
              <a:rPr lang="en-US" dirty="0" smtClean="0"/>
              <a:t>School routines, assemblies, and activities can be more grade and age focused.</a:t>
            </a:r>
          </a:p>
          <a:p>
            <a:pPr lvl="1"/>
            <a:r>
              <a:rPr lang="en-US" dirty="0" smtClean="0"/>
              <a:t>With multiple classes at a single grade level, there can be more opportunity to distribute students more evenly among classes by academic levels, specific needs, and/or social/behavioral issues.</a:t>
            </a:r>
          </a:p>
          <a:p>
            <a:pPr lvl="1"/>
            <a:r>
              <a:rPr lang="en-US" dirty="0" smtClean="0"/>
              <a:t>It addresses the racial and socio-economic imbalance that currently exists among the schools within the district.</a:t>
            </a:r>
          </a:p>
          <a:p>
            <a:pPr lvl="1"/>
            <a:r>
              <a:rPr lang="en-US" dirty="0" smtClean="0"/>
              <a:t>Parent involvement opportunities can focus more specifically on the developmental stages of the students in each building.</a:t>
            </a:r>
          </a:p>
          <a:p>
            <a:pPr lvl="1"/>
            <a:r>
              <a:rPr lang="en-US" dirty="0" smtClean="0"/>
              <a:t>Enrichment and remediation programming, along with our exceptional programs, will be focused on the developmental and educational needs of 3 grade levels rather than spread among the 7 grade levels.</a:t>
            </a:r>
          </a:p>
        </p:txBody>
      </p:sp>
      <p:sp>
        <p:nvSpPr>
          <p:cNvPr id="4" name="Slide Number Placeholder 3"/>
          <p:cNvSpPr>
            <a:spLocks noGrp="1"/>
          </p:cNvSpPr>
          <p:nvPr>
            <p:ph type="sldNum" sz="quarter" idx="12"/>
          </p:nvPr>
        </p:nvSpPr>
        <p:spPr/>
        <p:txBody>
          <a:bodyPr/>
          <a:lstStyle/>
          <a:p>
            <a:fld id="{D57F1E4F-1CFF-5643-939E-217C01CDF565}" type="slidenum">
              <a:rPr lang="en-US" smtClean="0"/>
              <a:pPr/>
              <a:t>30</a:t>
            </a:fld>
            <a:endParaRPr lang="en-US" dirty="0"/>
          </a:p>
        </p:txBody>
      </p:sp>
    </p:spTree>
    <p:extLst>
      <p:ext uri="{BB962C8B-B14F-4D97-AF65-F5344CB8AC3E}">
        <p14:creationId xmlns:p14="http://schemas.microsoft.com/office/powerpoint/2010/main" val="9245284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a:xfrm>
            <a:off x="1154954" y="2421467"/>
            <a:ext cx="8761413" cy="3852333"/>
          </a:xfrm>
        </p:spPr>
        <p:txBody>
          <a:bodyPr>
            <a:normAutofit/>
          </a:bodyPr>
          <a:lstStyle/>
          <a:p>
            <a:r>
              <a:rPr lang="en-US" dirty="0" smtClean="0"/>
              <a:t>Consolidation of Resources and Staffing</a:t>
            </a:r>
          </a:p>
          <a:p>
            <a:pPr lvl="1"/>
            <a:r>
              <a:rPr lang="en-US" dirty="0" smtClean="0"/>
              <a:t>School staff is able to focus on one specific developmental stage of children’s educational growth.</a:t>
            </a:r>
          </a:p>
          <a:p>
            <a:pPr lvl="1"/>
            <a:r>
              <a:rPr lang="en-US" dirty="0" smtClean="0"/>
              <a:t>In each building, there would be more staff with specialized knowledge and expertise in a specific developmental stage of educational growth.</a:t>
            </a:r>
          </a:p>
          <a:p>
            <a:pPr lvl="1"/>
            <a:r>
              <a:rPr lang="en-US" dirty="0" smtClean="0"/>
              <a:t>Teachers are able to integrate curriculum areas and provide appropriate services for the smaller range of grade levels, such as Special </a:t>
            </a:r>
            <a:r>
              <a:rPr lang="en-US" dirty="0"/>
              <a:t>E</a:t>
            </a:r>
            <a:r>
              <a:rPr lang="en-US" dirty="0" smtClean="0"/>
              <a:t>ducation and Title services.</a:t>
            </a:r>
          </a:p>
          <a:p>
            <a:pPr lvl="1"/>
            <a:r>
              <a:rPr lang="en-US" dirty="0" smtClean="0"/>
              <a:t>There will be a better balance of class sizes due to a greater concentration of classrooms at each grade level in a school.</a:t>
            </a:r>
          </a:p>
          <a:p>
            <a:pPr lvl="1"/>
            <a:r>
              <a:rPr lang="en-US" dirty="0" smtClean="0"/>
              <a:t>The opportunity exists to maximize building usage which will result in fewer empty classrooms, as these schools have today due to loss of enrollment.</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31</a:t>
            </a:fld>
            <a:endParaRPr lang="en-US" dirty="0"/>
          </a:p>
        </p:txBody>
      </p:sp>
    </p:spTree>
    <p:extLst>
      <p:ext uri="{BB962C8B-B14F-4D97-AF65-F5344CB8AC3E}">
        <p14:creationId xmlns:p14="http://schemas.microsoft.com/office/powerpoint/2010/main" val="3498816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p:txBody>
          <a:bodyPr>
            <a:normAutofit/>
          </a:bodyPr>
          <a:lstStyle/>
          <a:p>
            <a:r>
              <a:rPr lang="en-US" dirty="0" smtClean="0"/>
              <a:t>Professional Development and Collaboration</a:t>
            </a:r>
          </a:p>
          <a:p>
            <a:pPr lvl="1"/>
            <a:r>
              <a:rPr lang="en-US" sz="1800" dirty="0" smtClean="0"/>
              <a:t>Multiple staff at a single grade level allows for increased collaboration and consistency among staff at the same grade level.  This was an area of concern addressed during our community forums this year.</a:t>
            </a:r>
          </a:p>
          <a:p>
            <a:pPr lvl="1"/>
            <a:r>
              <a:rPr lang="en-US" sz="1800" dirty="0" smtClean="0"/>
              <a:t>There is an increased potential for common planning times among same grade level teachers.</a:t>
            </a:r>
          </a:p>
          <a:p>
            <a:pPr lvl="1"/>
            <a:r>
              <a:rPr lang="en-US" sz="1800" dirty="0" smtClean="0"/>
              <a:t>Professional development can be more focused on the educational needs of a special developmental stage.</a:t>
            </a:r>
            <a:endParaRPr lang="en-US" sz="18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32</a:t>
            </a:fld>
            <a:endParaRPr lang="en-US" dirty="0"/>
          </a:p>
        </p:txBody>
      </p:sp>
    </p:spTree>
    <p:extLst>
      <p:ext uri="{BB962C8B-B14F-4D97-AF65-F5344CB8AC3E}">
        <p14:creationId xmlns:p14="http://schemas.microsoft.com/office/powerpoint/2010/main" val="14528655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p:txBody>
          <a:bodyPr>
            <a:normAutofit/>
          </a:bodyPr>
          <a:lstStyle/>
          <a:p>
            <a:r>
              <a:rPr lang="en-US" dirty="0" smtClean="0"/>
              <a:t>Cost Savings</a:t>
            </a:r>
          </a:p>
          <a:p>
            <a:pPr lvl="1"/>
            <a:r>
              <a:rPr lang="en-US" sz="1800" dirty="0" smtClean="0"/>
              <a:t>A more equalized distribution of students among classes at a single grade level will result in a consolidation of grade level and special area staff.</a:t>
            </a:r>
          </a:p>
          <a:p>
            <a:pPr lvl="1"/>
            <a:r>
              <a:rPr lang="en-US" sz="1800" dirty="0" smtClean="0"/>
              <a:t>The potential exists for fewer teachers who are scheduled to travel among buildings which will result in a saving of time and cost to the district.</a:t>
            </a:r>
          </a:p>
          <a:p>
            <a:pPr lvl="1"/>
            <a:r>
              <a:rPr lang="en-US" sz="1800" dirty="0" smtClean="0"/>
              <a:t>There will be a cost savings on instructional supplies, texts, and library/media materials due to the less need for duplication among the current 3 elementary buildings.</a:t>
            </a:r>
            <a:endParaRPr lang="en-US" sz="18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33</a:t>
            </a:fld>
            <a:endParaRPr lang="en-US" dirty="0"/>
          </a:p>
        </p:txBody>
      </p:sp>
    </p:spTree>
    <p:extLst>
      <p:ext uri="{BB962C8B-B14F-4D97-AF65-F5344CB8AC3E}">
        <p14:creationId xmlns:p14="http://schemas.microsoft.com/office/powerpoint/2010/main" val="14029069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p:txBody>
          <a:bodyPr>
            <a:normAutofit/>
          </a:bodyPr>
          <a:lstStyle/>
          <a:p>
            <a:r>
              <a:rPr lang="en-US" sz="2000" dirty="0" smtClean="0"/>
              <a:t>Bond Issue</a:t>
            </a:r>
          </a:p>
          <a:p>
            <a:pPr lvl="1"/>
            <a:r>
              <a:rPr lang="en-US" sz="2000" dirty="0" smtClean="0"/>
              <a:t>Operational Expenses in the future are still a concern.  </a:t>
            </a:r>
          </a:p>
          <a:p>
            <a:pPr lvl="1"/>
            <a:r>
              <a:rPr lang="en-US" sz="2000" dirty="0" smtClean="0"/>
              <a:t>Facility needs due to </a:t>
            </a:r>
            <a:r>
              <a:rPr lang="en-US" sz="2000" dirty="0" err="1" smtClean="0"/>
              <a:t>Beiriger</a:t>
            </a:r>
            <a:r>
              <a:rPr lang="en-US" sz="2000" dirty="0" smtClean="0"/>
              <a:t> and Wadsworth Elementary Schools</a:t>
            </a:r>
          </a:p>
          <a:p>
            <a:pPr lvl="1"/>
            <a:r>
              <a:rPr lang="en-US" sz="2000" dirty="0" smtClean="0"/>
              <a:t>Needs addressed within Strategic Plan:  Griffith Public Schools Promise</a:t>
            </a:r>
            <a:endParaRPr lang="en-US" sz="20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34</a:t>
            </a:fld>
            <a:endParaRPr lang="en-US" dirty="0"/>
          </a:p>
        </p:txBody>
      </p:sp>
    </p:spTree>
    <p:extLst>
      <p:ext uri="{BB962C8B-B14F-4D97-AF65-F5344CB8AC3E}">
        <p14:creationId xmlns:p14="http://schemas.microsoft.com/office/powerpoint/2010/main" val="39655111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p:txBody>
          <a:bodyPr>
            <a:normAutofit/>
          </a:bodyPr>
          <a:lstStyle/>
          <a:p>
            <a:r>
              <a:rPr lang="en-US" sz="2000" dirty="0" smtClean="0"/>
              <a:t>Operation Fund Additional Appropriation</a:t>
            </a:r>
          </a:p>
          <a:p>
            <a:pPr lvl="1"/>
            <a:r>
              <a:rPr lang="en-US" sz="2000" dirty="0"/>
              <a:t>Source of Funds is due to the savings from 2019</a:t>
            </a:r>
            <a:r>
              <a:rPr lang="en-US" sz="2000" dirty="0" smtClean="0"/>
              <a:t>.</a:t>
            </a:r>
          </a:p>
          <a:p>
            <a:pPr lvl="2"/>
            <a:r>
              <a:rPr lang="en-US" sz="2000" dirty="0" smtClean="0"/>
              <a:t>Facility needs, such as flooring and painting at </a:t>
            </a:r>
            <a:r>
              <a:rPr lang="en-US" sz="2000" dirty="0" err="1" smtClean="0"/>
              <a:t>Beiriger</a:t>
            </a:r>
            <a:r>
              <a:rPr lang="en-US" sz="2000" dirty="0" smtClean="0"/>
              <a:t> and Wadsworth Elementary Schools</a:t>
            </a:r>
          </a:p>
          <a:p>
            <a:pPr lvl="2"/>
            <a:r>
              <a:rPr lang="en-US" sz="2000" dirty="0" smtClean="0"/>
              <a:t>1 Additional Bus for </a:t>
            </a:r>
            <a:r>
              <a:rPr lang="en-US" sz="2000" dirty="0"/>
              <a:t>t</a:t>
            </a:r>
            <a:r>
              <a:rPr lang="en-US" sz="2000" dirty="0" smtClean="0"/>
              <a:t>ransportation change</a:t>
            </a:r>
          </a:p>
          <a:p>
            <a:pPr lvl="2"/>
            <a:r>
              <a:rPr lang="en-US" sz="2000" dirty="0" smtClean="0"/>
              <a:t>Flexible Seating Options (Griffith Public Schools Promise)</a:t>
            </a:r>
          </a:p>
        </p:txBody>
      </p:sp>
      <p:sp>
        <p:nvSpPr>
          <p:cNvPr id="4" name="Slide Number Placeholder 3"/>
          <p:cNvSpPr>
            <a:spLocks noGrp="1"/>
          </p:cNvSpPr>
          <p:nvPr>
            <p:ph type="sldNum" sz="quarter" idx="12"/>
          </p:nvPr>
        </p:nvSpPr>
        <p:spPr/>
        <p:txBody>
          <a:bodyPr/>
          <a:lstStyle/>
          <a:p>
            <a:fld id="{D57F1E4F-1CFF-5643-939E-217C01CDF565}" type="slidenum">
              <a:rPr lang="en-US" smtClean="0"/>
              <a:pPr/>
              <a:t>35</a:t>
            </a:fld>
            <a:endParaRPr lang="en-US" dirty="0"/>
          </a:p>
        </p:txBody>
      </p:sp>
    </p:spTree>
    <p:extLst>
      <p:ext uri="{BB962C8B-B14F-4D97-AF65-F5344CB8AC3E}">
        <p14:creationId xmlns:p14="http://schemas.microsoft.com/office/powerpoint/2010/main" val="35874446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Disclaimer</a:t>
            </a:r>
            <a:endParaRPr lang="en-US"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36</a:t>
            </a:fld>
            <a:endParaRPr lang="en-US" dirty="0"/>
          </a:p>
        </p:txBody>
      </p:sp>
      <p:pic>
        <p:nvPicPr>
          <p:cNvPr id="4" name="Picture 3"/>
          <p:cNvPicPr>
            <a:picLocks noChangeAspect="1"/>
          </p:cNvPicPr>
          <p:nvPr/>
        </p:nvPicPr>
        <p:blipFill>
          <a:blip r:embed="rId2"/>
          <a:stretch>
            <a:fillRect/>
          </a:stretch>
        </p:blipFill>
        <p:spPr>
          <a:xfrm>
            <a:off x="1382063" y="2511377"/>
            <a:ext cx="9723963" cy="4029805"/>
          </a:xfrm>
          <a:prstGeom prst="rect">
            <a:avLst/>
          </a:prstGeom>
        </p:spPr>
      </p:pic>
    </p:spTree>
    <p:extLst>
      <p:ext uri="{BB962C8B-B14F-4D97-AF65-F5344CB8AC3E}">
        <p14:creationId xmlns:p14="http://schemas.microsoft.com/office/powerpoint/2010/main" val="21159459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docProps/app.xml><?xml version="1.0" encoding="utf-8"?>
<Properties xmlns="http://schemas.openxmlformats.org/officeDocument/2006/extended-properties" xmlns:vt="http://schemas.openxmlformats.org/officeDocument/2006/docPropsVTypes">
  <Template/>
  <TotalTime>451</TotalTime>
  <Words>1862</Words>
  <Application>Microsoft Office PowerPoint</Application>
  <PresentationFormat>Widescreen</PresentationFormat>
  <Paragraphs>286</Paragraphs>
  <Slides>36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Century Gothic</vt:lpstr>
      <vt:lpstr>Mangal</vt:lpstr>
      <vt:lpstr>Wingdings 3</vt:lpstr>
      <vt:lpstr>Ion Boardroom</vt:lpstr>
      <vt:lpstr> Griffith Public Schools Promise</vt:lpstr>
      <vt:lpstr>Agenda</vt:lpstr>
      <vt:lpstr>Financial History 2015-2019</vt:lpstr>
      <vt:lpstr>Financial History 2015-2019</vt:lpstr>
      <vt:lpstr>Financial History 2015-2019</vt:lpstr>
      <vt:lpstr>Financial History 2015-2019</vt:lpstr>
      <vt:lpstr>Current Situation/2020 and Future Budget</vt:lpstr>
      <vt:lpstr>Griffith Public Schools Promise</vt:lpstr>
      <vt:lpstr>Griffith Public Schools</vt:lpstr>
      <vt:lpstr>Griffith Public Schools Promise</vt:lpstr>
      <vt:lpstr>Griffith Public Schools Promise</vt:lpstr>
      <vt:lpstr>Griffith Public Schools Promise</vt:lpstr>
      <vt:lpstr>Griffith Public Schools Promise</vt:lpstr>
      <vt:lpstr>Griffith Public Schools Promise</vt:lpstr>
      <vt:lpstr>Griffith Public Schools Promise</vt:lpstr>
      <vt:lpstr>Griffith Public Schools Promise</vt:lpstr>
      <vt:lpstr>Griffith Public Schools Promise</vt:lpstr>
      <vt:lpstr>Griffith Public Schools Promise</vt:lpstr>
      <vt:lpstr>Griffith Public Schools Promise</vt:lpstr>
      <vt:lpstr>Griffith Public Schools</vt:lpstr>
      <vt:lpstr>Steps Taken to Date</vt:lpstr>
      <vt:lpstr>Solutions</vt:lpstr>
      <vt:lpstr>Solutions</vt:lpstr>
      <vt:lpstr>Solutions</vt:lpstr>
      <vt:lpstr>Solutions</vt:lpstr>
      <vt:lpstr>Solutions</vt:lpstr>
      <vt:lpstr>Solutions</vt:lpstr>
      <vt:lpstr>Solutions</vt:lpstr>
      <vt:lpstr>Solutions</vt:lpstr>
      <vt:lpstr>Solutions</vt:lpstr>
      <vt:lpstr>Solutions</vt:lpstr>
      <vt:lpstr>Solutions</vt:lpstr>
      <vt:lpstr>Solutions</vt:lpstr>
      <vt:lpstr>Solutions</vt:lpstr>
      <vt:lpstr>Solutions</vt:lpstr>
      <vt:lpstr>Disclaimer</vt:lpstr>
    </vt:vector>
  </TitlesOfParts>
  <Company>Raymond James Financial,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 Ruess</dc:creator>
  <cp:lastModifiedBy>Matt Ruess</cp:lastModifiedBy>
  <cp:revision>29</cp:revision>
  <cp:lastPrinted>2020-04-02T17:49:12Z</cp:lastPrinted>
  <dcterms:created xsi:type="dcterms:W3CDTF">2020-04-02T13:27:06Z</dcterms:created>
  <dcterms:modified xsi:type="dcterms:W3CDTF">2020-04-06T14:46:03Z</dcterms:modified>
</cp:coreProperties>
</file>