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2"/>
    <p:sldId id="257" r:id="rId23"/>
    <p:sldId id="258" r:id="rId24"/>
    <p:sldId id="259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</p:sldIdLst>
  <p:sldSz cx="18288000" cy="10287000"/>
  <p:notesSz cx="6858000" cy="9144000"/>
  <p:embeddedFontLst>
    <p:embeddedFont>
      <p:font typeface="Aileron Regular" charset="1" panose="00000500000000000000"/>
      <p:regular r:id="rId6"/>
    </p:embeddedFont>
    <p:embeddedFont>
      <p:font typeface="Aileron Regular Bold" charset="1" panose="00000800000000000000"/>
      <p:regular r:id="rId7"/>
    </p:embeddedFont>
    <p:embeddedFont>
      <p:font typeface="Aileron Regular Italics" charset="1" panose="00000500000000000000"/>
      <p:regular r:id="rId8"/>
    </p:embeddedFont>
    <p:embeddedFont>
      <p:font typeface="Aileron Regular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ileron Heavy" charset="1" panose="00000A00000000000000"/>
      <p:regular r:id="rId14"/>
    </p:embeddedFont>
    <p:embeddedFont>
      <p:font typeface="Aileron Heavy Bold" charset="1" panose="00000A00000000000000"/>
      <p:regular r:id="rId15"/>
    </p:embeddedFont>
    <p:embeddedFont>
      <p:font typeface="Aileron Heavy Italics" charset="1" panose="00000A00000000000000"/>
      <p:regular r:id="rId16"/>
    </p:embeddedFont>
    <p:embeddedFont>
      <p:font typeface="Aileron Heavy Bold Italics" charset="1" panose="00000A00000000000000"/>
      <p:regular r:id="rId17"/>
    </p:embeddedFont>
    <p:embeddedFont>
      <p:font typeface="Canva Sans" charset="1" panose="020B0503030501040103"/>
      <p:regular r:id="rId18"/>
    </p:embeddedFont>
    <p:embeddedFont>
      <p:font typeface="Canva Sans Bold" charset="1" panose="020B0803030501040103"/>
      <p:regular r:id="rId19"/>
    </p:embeddedFont>
    <p:embeddedFont>
      <p:font typeface="Canva Sans Italics" charset="1" panose="020B0503030501040103"/>
      <p:regular r:id="rId20"/>
    </p:embeddedFont>
    <p:embeddedFont>
      <p:font typeface="Canva Sans Bold Italics" charset="1" panose="020B0803030501040103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slides/slide1.xml" Type="http://schemas.openxmlformats.org/officeDocument/2006/relationships/slide"/><Relationship Id="rId23" Target="slides/slide2.xml" Type="http://schemas.openxmlformats.org/officeDocument/2006/relationships/slide"/><Relationship Id="rId24" Target="slides/slide3.xml" Type="http://schemas.openxmlformats.org/officeDocument/2006/relationships/slide"/><Relationship Id="rId25" Target="slides/slide4.xml" Type="http://schemas.openxmlformats.org/officeDocument/2006/relationships/slide"/><Relationship Id="rId26" Target="slides/slide5.xml" Type="http://schemas.openxmlformats.org/officeDocument/2006/relationships/slide"/><Relationship Id="rId27" Target="slides/slide6.xml" Type="http://schemas.openxmlformats.org/officeDocument/2006/relationships/slide"/><Relationship Id="rId28" Target="slides/slide7.xml" Type="http://schemas.openxmlformats.org/officeDocument/2006/relationships/slide"/><Relationship Id="rId29" Target="slides/slide8.xml" Type="http://schemas.openxmlformats.org/officeDocument/2006/relationships/slide"/><Relationship Id="rId3" Target="viewProps.xml" Type="http://schemas.openxmlformats.org/officeDocument/2006/relationships/viewProps"/><Relationship Id="rId30" Target="slides/slide9.xml" Type="http://schemas.openxmlformats.org/officeDocument/2006/relationships/slide"/><Relationship Id="rId31" Target="slides/slide10.xml" Type="http://schemas.openxmlformats.org/officeDocument/2006/relationships/slide"/><Relationship Id="rId32" Target="slides/slide11.xml" Type="http://schemas.openxmlformats.org/officeDocument/2006/relationships/slide"/><Relationship Id="rId33" Target="slides/slide12.xml" Type="http://schemas.openxmlformats.org/officeDocument/2006/relationships/slide"/><Relationship Id="rId34" Target="slides/slide13.xml" Type="http://schemas.openxmlformats.org/officeDocument/2006/relationships/slide"/><Relationship Id="rId35" Target="slides/slide14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gif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7880" r="0" b="76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0" y="10124017"/>
            <a:ext cx="16192500" cy="172508"/>
            <a:chOff x="0" y="0"/>
            <a:chExt cx="4264691" cy="45434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r="r" b="b" t="t" l="l"/>
              <a:pathLst>
                <a:path h="45434" w="4264691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3EDAD8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192500" y="0"/>
            <a:ext cx="2283181" cy="167947"/>
            <a:chOff x="0" y="0"/>
            <a:chExt cx="601332" cy="44233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601332" cy="44233"/>
            </a:xfrm>
            <a:custGeom>
              <a:avLst/>
              <a:gdLst/>
              <a:ahLst/>
              <a:cxnLst/>
              <a:rect r="r" b="b" t="t" l="l"/>
              <a:pathLst>
                <a:path h="44233" w="601332">
                  <a:moveTo>
                    <a:pt x="0" y="0"/>
                  </a:moveTo>
                  <a:lnTo>
                    <a:pt x="601332" y="0"/>
                  </a:lnTo>
                  <a:lnTo>
                    <a:pt x="601332" y="44233"/>
                  </a:lnTo>
                  <a:lnTo>
                    <a:pt x="0" y="44233"/>
                  </a:lnTo>
                  <a:close/>
                </a:path>
              </a:pathLst>
            </a:custGeom>
            <a:solidFill>
              <a:srgbClr val="3EDAD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9"/>
                </a:lnSpc>
              </a:pP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6581288" y="507755"/>
            <a:ext cx="1317924" cy="1766782"/>
          </a:xfrm>
          <a:prstGeom prst="rect">
            <a:avLst/>
          </a:prstGeom>
        </p:spPr>
      </p:pic>
      <p:grpSp>
        <p:nvGrpSpPr>
          <p:cNvPr name="Group 10" id="10"/>
          <p:cNvGrpSpPr/>
          <p:nvPr/>
        </p:nvGrpSpPr>
        <p:grpSpPr>
          <a:xfrm rot="0">
            <a:off x="874393" y="5143500"/>
            <a:ext cx="12386212" cy="4267200"/>
            <a:chOff x="0" y="0"/>
            <a:chExt cx="16514949" cy="5689600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104775"/>
              <a:ext cx="16514949" cy="4568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13200"/>
                </a:lnSpc>
              </a:pPr>
              <a:r>
                <a:rPr lang="en-US" sz="12000">
                  <a:solidFill>
                    <a:srgbClr val="3EDAD8"/>
                  </a:solidFill>
                  <a:latin typeface="Aileron Heavy Bold"/>
                </a:rPr>
                <a:t>Course Selection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5041900"/>
              <a:ext cx="16514949" cy="647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90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5400000">
            <a:off x="13937322" y="5688672"/>
            <a:ext cx="6643956" cy="495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900"/>
              </a:lnSpc>
            </a:pPr>
            <a:r>
              <a:rPr lang="en-US" sz="3000" spc="300">
                <a:solidFill>
                  <a:srgbClr val="FFFFFF"/>
                </a:solidFill>
                <a:latin typeface="Aileron Regular"/>
              </a:rPr>
              <a:t>CASHS 2023-2024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573789" y="2746173"/>
            <a:ext cx="2754769" cy="3421973"/>
            <a:chOff x="0" y="0"/>
            <a:chExt cx="3673025" cy="4562630"/>
          </a:xfrm>
        </p:grpSpPr>
        <p:grpSp>
          <p:nvGrpSpPr>
            <p:cNvPr name="Group 3" id="3"/>
            <p:cNvGrpSpPr/>
            <p:nvPr/>
          </p:nvGrpSpPr>
          <p:grpSpPr>
            <a:xfrm rot="-5400000">
              <a:off x="261606" y="1151211"/>
              <a:ext cx="4562630" cy="2260208"/>
              <a:chOff x="0" y="0"/>
              <a:chExt cx="653128" cy="323543"/>
            </a:xfrm>
          </p:grpSpPr>
          <p:sp>
            <p:nvSpPr>
              <p:cNvPr name="Freeform 4" id="4"/>
              <p:cNvSpPr/>
              <p:nvPr/>
            </p:nvSpPr>
            <p:spPr>
              <a:xfrm>
                <a:off x="0" y="0"/>
                <a:ext cx="653128" cy="323543"/>
              </a:xfrm>
              <a:custGeom>
                <a:avLst/>
                <a:gdLst/>
                <a:ahLst/>
                <a:cxnLst/>
                <a:rect r="r" b="b" t="t" l="l"/>
                <a:pathLst>
                  <a:path h="323543" w="653128">
                    <a:moveTo>
                      <a:pt x="217827" y="304474"/>
                    </a:moveTo>
                    <a:cubicBezTo>
                      <a:pt x="251311" y="315987"/>
                      <a:pt x="289378" y="323543"/>
                      <a:pt x="326740" y="323543"/>
                    </a:cubicBezTo>
                    <a:cubicBezTo>
                      <a:pt x="364103" y="323543"/>
                      <a:pt x="400055" y="317066"/>
                      <a:pt x="433186" y="305552"/>
                    </a:cubicBezTo>
                    <a:cubicBezTo>
                      <a:pt x="433892" y="305192"/>
                      <a:pt x="434596" y="305192"/>
                      <a:pt x="435301" y="304833"/>
                    </a:cubicBezTo>
                    <a:cubicBezTo>
                      <a:pt x="559723" y="258778"/>
                      <a:pt x="651366" y="137164"/>
                      <a:pt x="653128" y="5908"/>
                    </a:cubicBezTo>
                    <a:lnTo>
                      <a:pt x="653128" y="0"/>
                    </a:lnTo>
                    <a:lnTo>
                      <a:pt x="0" y="0"/>
                    </a:lnTo>
                    <a:lnTo>
                      <a:pt x="0" y="5904"/>
                    </a:lnTo>
                    <a:cubicBezTo>
                      <a:pt x="1762" y="137883"/>
                      <a:pt x="91995" y="259498"/>
                      <a:pt x="217827" y="304474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76200">
                <a:solidFill>
                  <a:srgbClr val="3EDAD8"/>
                </a:solidFill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57150"/>
                <a:ext cx="660400" cy="7429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99"/>
                  </a:lnSpc>
                </a:pPr>
              </a:p>
            </p:txBody>
          </p:sp>
        </p:grpSp>
        <p:grpSp>
          <p:nvGrpSpPr>
            <p:cNvPr name="Group 6" id="6"/>
            <p:cNvGrpSpPr/>
            <p:nvPr/>
          </p:nvGrpSpPr>
          <p:grpSpPr>
            <a:xfrm rot="0">
              <a:off x="0" y="101600"/>
              <a:ext cx="1526374" cy="4355580"/>
              <a:chOff x="0" y="0"/>
              <a:chExt cx="301506" cy="860362"/>
            </a:xfrm>
          </p:grpSpPr>
          <p:sp>
            <p:nvSpPr>
              <p:cNvPr name="Freeform 7" id="7"/>
              <p:cNvSpPr/>
              <p:nvPr/>
            </p:nvSpPr>
            <p:spPr>
              <a:xfrm>
                <a:off x="0" y="0"/>
                <a:ext cx="301506" cy="860362"/>
              </a:xfrm>
              <a:custGeom>
                <a:avLst/>
                <a:gdLst/>
                <a:ahLst/>
                <a:cxnLst/>
                <a:rect r="r" b="b" t="t" l="l"/>
                <a:pathLst>
                  <a:path h="860362" w="301506">
                    <a:moveTo>
                      <a:pt x="0" y="0"/>
                    </a:moveTo>
                    <a:lnTo>
                      <a:pt x="301506" y="0"/>
                    </a:lnTo>
                    <a:lnTo>
                      <a:pt x="301506" y="860362"/>
                    </a:lnTo>
                    <a:lnTo>
                      <a:pt x="0" y="860362"/>
                    </a:lnTo>
                    <a:close/>
                  </a:path>
                </a:pathLst>
              </a:custGeom>
              <a:solidFill>
                <a:srgbClr val="191919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99"/>
                  </a:lnSpc>
                </a:pPr>
              </a:p>
            </p:txBody>
          </p:sp>
        </p:grpSp>
      </p:grpSp>
      <p:grpSp>
        <p:nvGrpSpPr>
          <p:cNvPr name="Group 9" id="9"/>
          <p:cNvGrpSpPr/>
          <p:nvPr/>
        </p:nvGrpSpPr>
        <p:grpSpPr>
          <a:xfrm rot="0">
            <a:off x="12925147" y="2822373"/>
            <a:ext cx="2653673" cy="3280781"/>
            <a:chOff x="0" y="0"/>
            <a:chExt cx="698910" cy="864074"/>
          </a:xfrm>
        </p:grpSpPr>
        <p:sp>
          <p:nvSpPr>
            <p:cNvPr name="Freeform 10" id="10"/>
            <p:cNvSpPr/>
            <p:nvPr/>
          </p:nvSpPr>
          <p:spPr>
            <a:xfrm>
              <a:off x="0" y="0"/>
              <a:ext cx="698910" cy="864074"/>
            </a:xfrm>
            <a:custGeom>
              <a:avLst/>
              <a:gdLst/>
              <a:ahLst/>
              <a:cxnLst/>
              <a:rect r="r" b="b" t="t" l="l"/>
              <a:pathLst>
                <a:path h="864074" w="698910">
                  <a:moveTo>
                    <a:pt x="0" y="0"/>
                  </a:moveTo>
                  <a:lnTo>
                    <a:pt x="698910" y="0"/>
                  </a:lnTo>
                  <a:lnTo>
                    <a:pt x="698910" y="864074"/>
                  </a:lnTo>
                  <a:lnTo>
                    <a:pt x="0" y="864074"/>
                  </a:lnTo>
                  <a:close/>
                </a:path>
              </a:pathLst>
            </a:custGeom>
            <a:solidFill>
              <a:srgbClr val="19191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9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1028700" y="2746173"/>
            <a:ext cx="14614227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1028700" y="6091946"/>
            <a:ext cx="2756361" cy="3421973"/>
            <a:chOff x="0" y="0"/>
            <a:chExt cx="3675148" cy="4562630"/>
          </a:xfrm>
        </p:grpSpPr>
        <p:grpSp>
          <p:nvGrpSpPr>
            <p:cNvPr name="Group 14" id="14"/>
            <p:cNvGrpSpPr/>
            <p:nvPr/>
          </p:nvGrpSpPr>
          <p:grpSpPr>
            <a:xfrm rot="5400000">
              <a:off x="-1151211" y="1151211"/>
              <a:ext cx="4562630" cy="2260208"/>
              <a:chOff x="0" y="0"/>
              <a:chExt cx="653128" cy="323543"/>
            </a:xfrm>
          </p:grpSpPr>
          <p:sp>
            <p:nvSpPr>
              <p:cNvPr name="Freeform 15" id="15"/>
              <p:cNvSpPr/>
              <p:nvPr/>
            </p:nvSpPr>
            <p:spPr>
              <a:xfrm>
                <a:off x="0" y="0"/>
                <a:ext cx="653128" cy="323543"/>
              </a:xfrm>
              <a:custGeom>
                <a:avLst/>
                <a:gdLst/>
                <a:ahLst/>
                <a:cxnLst/>
                <a:rect r="r" b="b" t="t" l="l"/>
                <a:pathLst>
                  <a:path h="323543" w="653128">
                    <a:moveTo>
                      <a:pt x="217827" y="304474"/>
                    </a:moveTo>
                    <a:cubicBezTo>
                      <a:pt x="251311" y="315987"/>
                      <a:pt x="289378" y="323543"/>
                      <a:pt x="326740" y="323543"/>
                    </a:cubicBezTo>
                    <a:cubicBezTo>
                      <a:pt x="364103" y="323543"/>
                      <a:pt x="400055" y="317066"/>
                      <a:pt x="433186" y="305552"/>
                    </a:cubicBezTo>
                    <a:cubicBezTo>
                      <a:pt x="433892" y="305192"/>
                      <a:pt x="434596" y="305192"/>
                      <a:pt x="435301" y="304833"/>
                    </a:cubicBezTo>
                    <a:cubicBezTo>
                      <a:pt x="559723" y="258778"/>
                      <a:pt x="651366" y="137164"/>
                      <a:pt x="653128" y="5908"/>
                    </a:cubicBezTo>
                    <a:lnTo>
                      <a:pt x="653128" y="0"/>
                    </a:lnTo>
                    <a:lnTo>
                      <a:pt x="0" y="0"/>
                    </a:lnTo>
                    <a:lnTo>
                      <a:pt x="0" y="5904"/>
                    </a:lnTo>
                    <a:cubicBezTo>
                      <a:pt x="1762" y="137883"/>
                      <a:pt x="91995" y="259498"/>
                      <a:pt x="217827" y="304474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76200">
                <a:solidFill>
                  <a:srgbClr val="3EDAD8"/>
                </a:solidFill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57150"/>
                <a:ext cx="660400" cy="7429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99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2148775" y="101600"/>
              <a:ext cx="1526374" cy="4355580"/>
              <a:chOff x="0" y="0"/>
              <a:chExt cx="301506" cy="860362"/>
            </a:xfrm>
          </p:grpSpPr>
          <p:sp>
            <p:nvSpPr>
              <p:cNvPr name="Freeform 18" id="18"/>
              <p:cNvSpPr/>
              <p:nvPr/>
            </p:nvSpPr>
            <p:spPr>
              <a:xfrm>
                <a:off x="0" y="0"/>
                <a:ext cx="301506" cy="860362"/>
              </a:xfrm>
              <a:custGeom>
                <a:avLst/>
                <a:gdLst/>
                <a:ahLst/>
                <a:cxnLst/>
                <a:rect r="r" b="b" t="t" l="l"/>
                <a:pathLst>
                  <a:path h="860362" w="301506">
                    <a:moveTo>
                      <a:pt x="0" y="0"/>
                    </a:moveTo>
                    <a:lnTo>
                      <a:pt x="301506" y="0"/>
                    </a:lnTo>
                    <a:lnTo>
                      <a:pt x="301506" y="860362"/>
                    </a:lnTo>
                    <a:lnTo>
                      <a:pt x="0" y="860362"/>
                    </a:lnTo>
                    <a:close/>
                  </a:path>
                </a:pathLst>
              </a:custGeom>
              <a:solidFill>
                <a:srgbClr val="191919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99"/>
                  </a:lnSpc>
                </a:pPr>
              </a:p>
            </p:txBody>
          </p:sp>
        </p:grpSp>
      </p:grpSp>
      <p:sp>
        <p:nvSpPr>
          <p:cNvPr name="AutoShape 20" id="20"/>
          <p:cNvSpPr/>
          <p:nvPr/>
        </p:nvSpPr>
        <p:spPr>
          <a:xfrm rot="-11689">
            <a:off x="2720724" y="9413073"/>
            <a:ext cx="14495856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1" id="21"/>
          <p:cNvGrpSpPr/>
          <p:nvPr/>
        </p:nvGrpSpPr>
        <p:grpSpPr>
          <a:xfrm rot="0">
            <a:off x="16192500" y="10137246"/>
            <a:ext cx="2283181" cy="167947"/>
            <a:chOff x="0" y="0"/>
            <a:chExt cx="601332" cy="44233"/>
          </a:xfrm>
        </p:grpSpPr>
        <p:sp>
          <p:nvSpPr>
            <p:cNvPr name="Freeform 22" id="22"/>
            <p:cNvSpPr/>
            <p:nvPr/>
          </p:nvSpPr>
          <p:spPr>
            <a:xfrm>
              <a:off x="0" y="0"/>
              <a:ext cx="601332" cy="44233"/>
            </a:xfrm>
            <a:custGeom>
              <a:avLst/>
              <a:gdLst/>
              <a:ahLst/>
              <a:cxnLst/>
              <a:rect r="r" b="b" t="t" l="l"/>
              <a:pathLst>
                <a:path h="44233" w="601332">
                  <a:moveTo>
                    <a:pt x="0" y="0"/>
                  </a:moveTo>
                  <a:lnTo>
                    <a:pt x="601332" y="0"/>
                  </a:lnTo>
                  <a:lnTo>
                    <a:pt x="601332" y="44233"/>
                  </a:lnTo>
                  <a:lnTo>
                    <a:pt x="0" y="44233"/>
                  </a:lnTo>
                  <a:close/>
                </a:path>
              </a:pathLst>
            </a:custGeom>
            <a:solidFill>
              <a:srgbClr val="3EDAD8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0" y="0"/>
            <a:ext cx="16192500" cy="172508"/>
            <a:chOff x="0" y="0"/>
            <a:chExt cx="4264691" cy="45434"/>
          </a:xfrm>
        </p:grpSpPr>
        <p:sp>
          <p:nvSpPr>
            <p:cNvPr name="Freeform 25" id="25"/>
            <p:cNvSpPr/>
            <p:nvPr/>
          </p:nvSpPr>
          <p:spPr>
            <a:xfrm>
              <a:off x="0" y="0"/>
              <a:ext cx="4264691" cy="45434"/>
            </a:xfrm>
            <a:custGeom>
              <a:avLst/>
              <a:gdLst/>
              <a:ahLst/>
              <a:cxnLst/>
              <a:rect r="r" b="b" t="t" l="l"/>
              <a:pathLst>
                <a:path h="45434" w="4264691">
                  <a:moveTo>
                    <a:pt x="0" y="0"/>
                  </a:moveTo>
                  <a:lnTo>
                    <a:pt x="4264691" y="0"/>
                  </a:lnTo>
                  <a:lnTo>
                    <a:pt x="4264691" y="45434"/>
                  </a:lnTo>
                  <a:lnTo>
                    <a:pt x="0" y="45434"/>
                  </a:lnTo>
                  <a:close/>
                </a:path>
              </a:pathLst>
            </a:custGeom>
            <a:solidFill>
              <a:srgbClr val="3EDAD8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9"/>
                </a:lnSpc>
              </a:pPr>
            </a:p>
          </p:txBody>
        </p:sp>
      </p:grpSp>
      <p:sp>
        <p:nvSpPr>
          <p:cNvPr name="AutoShape 27" id="27"/>
          <p:cNvSpPr/>
          <p:nvPr/>
        </p:nvSpPr>
        <p:spPr>
          <a:xfrm rot="0">
            <a:off x="2720636" y="6091946"/>
            <a:ext cx="12922291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 rot="5400000">
            <a:off x="2224899" y="3161554"/>
            <a:ext cx="830763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29" id="29"/>
          <p:cNvSpPr/>
          <p:nvPr/>
        </p:nvSpPr>
        <p:spPr>
          <a:xfrm rot="5400000">
            <a:off x="6002871" y="3161554"/>
            <a:ext cx="830763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0" id="30"/>
          <p:cNvSpPr/>
          <p:nvPr/>
        </p:nvSpPr>
        <p:spPr>
          <a:xfrm rot="5400000">
            <a:off x="9809418" y="3161554"/>
            <a:ext cx="830763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1" id="31"/>
          <p:cNvSpPr/>
          <p:nvPr/>
        </p:nvSpPr>
        <p:spPr>
          <a:xfrm rot="5400000">
            <a:off x="13654065" y="3161554"/>
            <a:ext cx="830763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2" id="32"/>
          <p:cNvSpPr/>
          <p:nvPr/>
        </p:nvSpPr>
        <p:spPr>
          <a:xfrm rot="5400000">
            <a:off x="4388921" y="6507327"/>
            <a:ext cx="830763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3" id="33"/>
          <p:cNvSpPr/>
          <p:nvPr/>
        </p:nvSpPr>
        <p:spPr>
          <a:xfrm rot="5400000">
            <a:off x="8728618" y="6507327"/>
            <a:ext cx="830763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AutoShape 34" id="34"/>
          <p:cNvSpPr/>
          <p:nvPr/>
        </p:nvSpPr>
        <p:spPr>
          <a:xfrm rot="5400000">
            <a:off x="13068315" y="6507327"/>
            <a:ext cx="830763" cy="0"/>
          </a:xfrm>
          <a:prstGeom prst="line">
            <a:avLst/>
          </a:prstGeom>
          <a:ln cap="flat" w="76200">
            <a:solidFill>
              <a:srgbClr val="3EDAD8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35" id="35"/>
          <p:cNvGrpSpPr/>
          <p:nvPr/>
        </p:nvGrpSpPr>
        <p:grpSpPr>
          <a:xfrm rot="0">
            <a:off x="1028700" y="3922184"/>
            <a:ext cx="3146962" cy="969010"/>
            <a:chOff x="0" y="0"/>
            <a:chExt cx="4195949" cy="1292013"/>
          </a:xfrm>
        </p:grpSpPr>
        <p:sp>
          <p:nvSpPr>
            <p:cNvPr name="TextBox 36" id="36"/>
            <p:cNvSpPr txBox="true"/>
            <p:nvPr/>
          </p:nvSpPr>
          <p:spPr>
            <a:xfrm rot="0">
              <a:off x="0" y="-28575"/>
              <a:ext cx="4195949" cy="672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160">
                  <a:solidFill>
                    <a:srgbClr val="3EDAD8"/>
                  </a:solidFill>
                  <a:latin typeface="Aileron Regular"/>
                </a:rPr>
                <a:t>1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0" y="800523"/>
              <a:ext cx="4195949" cy="491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 Regular"/>
                </a:rPr>
                <a:t>Parent info Night!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4806672" y="3922184"/>
            <a:ext cx="3146962" cy="1378585"/>
            <a:chOff x="0" y="0"/>
            <a:chExt cx="4195949" cy="1838113"/>
          </a:xfrm>
        </p:grpSpPr>
        <p:sp>
          <p:nvSpPr>
            <p:cNvPr name="TextBox 39" id="39"/>
            <p:cNvSpPr txBox="true"/>
            <p:nvPr/>
          </p:nvSpPr>
          <p:spPr>
            <a:xfrm rot="0">
              <a:off x="0" y="-28575"/>
              <a:ext cx="4195949" cy="672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160">
                  <a:solidFill>
                    <a:srgbClr val="3EDAD8"/>
                  </a:solidFill>
                  <a:latin typeface="Aileron Regular"/>
                </a:rPr>
                <a:t>2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0" y="800523"/>
              <a:ext cx="4195949" cy="10375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 Regular"/>
                </a:rPr>
                <a:t>Large Group Lesson with Students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8584644" y="3922184"/>
            <a:ext cx="3280312" cy="1788160"/>
            <a:chOff x="0" y="0"/>
            <a:chExt cx="4373749" cy="2384213"/>
          </a:xfrm>
        </p:grpSpPr>
        <p:sp>
          <p:nvSpPr>
            <p:cNvPr name="TextBox 42" id="42"/>
            <p:cNvSpPr txBox="true"/>
            <p:nvPr/>
          </p:nvSpPr>
          <p:spPr>
            <a:xfrm rot="0">
              <a:off x="0" y="-28575"/>
              <a:ext cx="4373749" cy="672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160">
                  <a:solidFill>
                    <a:srgbClr val="3EDAD8"/>
                  </a:solidFill>
                  <a:latin typeface="Aileron Regular"/>
                </a:rPr>
                <a:t>3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0" y="800523"/>
              <a:ext cx="4373749" cy="1583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 Regular"/>
                </a:rPr>
                <a:t>Review Program of Studies and Discuss Options with Family!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2495966" y="3922184"/>
            <a:ext cx="3082854" cy="1378585"/>
            <a:chOff x="0" y="0"/>
            <a:chExt cx="4110473" cy="1838113"/>
          </a:xfrm>
        </p:grpSpPr>
        <p:sp>
          <p:nvSpPr>
            <p:cNvPr name="TextBox 45" id="45"/>
            <p:cNvSpPr txBox="true"/>
            <p:nvPr/>
          </p:nvSpPr>
          <p:spPr>
            <a:xfrm rot="0">
              <a:off x="0" y="-28575"/>
              <a:ext cx="4110473" cy="672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160">
                  <a:solidFill>
                    <a:srgbClr val="3EDAD8"/>
                  </a:solidFill>
                  <a:latin typeface="Aileron Regular"/>
                </a:rPr>
                <a:t>4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0" y="800523"/>
              <a:ext cx="4110473" cy="10375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 Regular"/>
                </a:rPr>
                <a:t>Hand in Schedule Sheet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3230822" y="7398994"/>
            <a:ext cx="3146962" cy="1788160"/>
            <a:chOff x="0" y="0"/>
            <a:chExt cx="4195949" cy="2384213"/>
          </a:xfrm>
        </p:grpSpPr>
        <p:sp>
          <p:nvSpPr>
            <p:cNvPr name="TextBox 48" id="48"/>
            <p:cNvSpPr txBox="true"/>
            <p:nvPr/>
          </p:nvSpPr>
          <p:spPr>
            <a:xfrm rot="0">
              <a:off x="0" y="-28575"/>
              <a:ext cx="4195949" cy="672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160">
                  <a:solidFill>
                    <a:srgbClr val="3EDAD8"/>
                  </a:solidFill>
                  <a:latin typeface="Aileron Regular"/>
                </a:rPr>
                <a:t>5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0" y="800523"/>
              <a:ext cx="4195949" cy="1583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 Regular"/>
                </a:rPr>
                <a:t>Input Course Requests in Sapphire with Counselor Support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7570519" y="7398994"/>
            <a:ext cx="3146962" cy="1378585"/>
            <a:chOff x="0" y="0"/>
            <a:chExt cx="4195949" cy="1838113"/>
          </a:xfrm>
        </p:grpSpPr>
        <p:sp>
          <p:nvSpPr>
            <p:cNvPr name="TextBox 51" id="51"/>
            <p:cNvSpPr txBox="true"/>
            <p:nvPr/>
          </p:nvSpPr>
          <p:spPr>
            <a:xfrm rot="0">
              <a:off x="0" y="-28575"/>
              <a:ext cx="4195949" cy="672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160">
                  <a:solidFill>
                    <a:srgbClr val="3EDAD8"/>
                  </a:solidFill>
                  <a:latin typeface="Aileron Regular"/>
                </a:rPr>
                <a:t>6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0" y="800523"/>
              <a:ext cx="4195949" cy="10375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 Regular"/>
                </a:rPr>
                <a:t>Schedules built over the summer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1910216" y="7398994"/>
            <a:ext cx="3146962" cy="1788160"/>
            <a:chOff x="0" y="0"/>
            <a:chExt cx="4195949" cy="2384213"/>
          </a:xfrm>
        </p:grpSpPr>
        <p:sp>
          <p:nvSpPr>
            <p:cNvPr name="TextBox 54" id="54"/>
            <p:cNvSpPr txBox="true"/>
            <p:nvPr/>
          </p:nvSpPr>
          <p:spPr>
            <a:xfrm rot="0">
              <a:off x="0" y="-28575"/>
              <a:ext cx="4195949" cy="6728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 spc="160">
                  <a:solidFill>
                    <a:srgbClr val="3EDAD8"/>
                  </a:solidFill>
                  <a:latin typeface="Aileron Regular"/>
                </a:rPr>
                <a:t>7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0" y="800523"/>
              <a:ext cx="4195949" cy="1583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99"/>
                </a:lnSpc>
              </a:pPr>
              <a:r>
                <a:rPr lang="en-US" sz="2199" spc="65">
                  <a:solidFill>
                    <a:srgbClr val="FFFFFF"/>
                  </a:solidFill>
                  <a:latin typeface="Aileron Regular"/>
                </a:rPr>
                <a:t>New schedule go live in Sapphire about two weeks before school!</a:t>
              </a: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1028700" y="905933"/>
            <a:ext cx="12246346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680"/>
              </a:lnSpc>
            </a:pPr>
            <a:r>
              <a:rPr lang="en-US" sz="3600" spc="107">
                <a:solidFill>
                  <a:srgbClr val="3EDAD8"/>
                </a:solidFill>
                <a:latin typeface="Aileron Heavy Bold"/>
              </a:rPr>
              <a:t>Scheduling Timeline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287636" y="0"/>
            <a:ext cx="8000364" cy="10287000"/>
          </a:xfrm>
          <a:prstGeom prst="rect">
            <a:avLst/>
          </a:prstGeom>
          <a:solidFill>
            <a:srgbClr val="3EDAD8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0" y="102420"/>
            <a:ext cx="3620425" cy="70088"/>
            <a:chOff x="0" y="0"/>
            <a:chExt cx="953528" cy="18459"/>
          </a:xfrm>
        </p:grpSpPr>
        <p:sp>
          <p:nvSpPr>
            <p:cNvPr name="Freeform 4" id="4"/>
            <p:cNvSpPr/>
            <p:nvPr/>
          </p:nvSpPr>
          <p:spPr>
            <a:xfrm>
              <a:off x="0" y="0"/>
              <a:ext cx="953528" cy="18459"/>
            </a:xfrm>
            <a:custGeom>
              <a:avLst/>
              <a:gdLst/>
              <a:ahLst/>
              <a:cxnLst/>
              <a:rect r="r" b="b" t="t" l="l"/>
              <a:pathLst>
                <a:path h="18459" w="953528">
                  <a:moveTo>
                    <a:pt x="0" y="0"/>
                  </a:moveTo>
                  <a:lnTo>
                    <a:pt x="953528" y="0"/>
                  </a:lnTo>
                  <a:lnTo>
                    <a:pt x="953528" y="18459"/>
                  </a:lnTo>
                  <a:lnTo>
                    <a:pt x="0" y="1845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112890" y="0"/>
            <a:ext cx="2283181" cy="167947"/>
            <a:chOff x="0" y="0"/>
            <a:chExt cx="601332" cy="44233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601332" cy="44233"/>
            </a:xfrm>
            <a:custGeom>
              <a:avLst/>
              <a:gdLst/>
              <a:ahLst/>
              <a:cxnLst/>
              <a:rect r="r" b="b" t="t" l="l"/>
              <a:pathLst>
                <a:path h="44233" w="601332">
                  <a:moveTo>
                    <a:pt x="0" y="0"/>
                  </a:moveTo>
                  <a:lnTo>
                    <a:pt x="601332" y="0"/>
                  </a:lnTo>
                  <a:lnTo>
                    <a:pt x="601332" y="44233"/>
                  </a:lnTo>
                  <a:lnTo>
                    <a:pt x="0" y="44233"/>
                  </a:lnTo>
                  <a:close/>
                </a:path>
              </a:pathLst>
            </a:custGeom>
            <a:solidFill>
              <a:srgbClr val="3EDAD8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99"/>
                </a:lnSpc>
              </a:pP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1964380" y="2366033"/>
            <a:ext cx="4052793" cy="5433092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028700" y="990600"/>
            <a:ext cx="8214262" cy="2268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928"/>
              </a:lnSpc>
            </a:pPr>
            <a:r>
              <a:rPr lang="en-US" sz="7200" spc="-215">
                <a:solidFill>
                  <a:srgbClr val="3EDAD8"/>
                </a:solidFill>
                <a:latin typeface="Aileron Heavy"/>
              </a:rPr>
              <a:t>Graduation Requirements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4116324"/>
            <a:ext cx="9045209" cy="4742918"/>
            <a:chOff x="0" y="0"/>
            <a:chExt cx="12060278" cy="632389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38100"/>
              <a:ext cx="12060278" cy="8380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5153"/>
                </a:lnSpc>
              </a:pPr>
              <a:r>
                <a:rPr lang="en-US" sz="3964" spc="118">
                  <a:solidFill>
                    <a:srgbClr val="3EDAD8"/>
                  </a:solidFill>
                  <a:latin typeface="Aileron Heavy Bold"/>
                </a:rPr>
                <a:t>CASD Requirements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958669"/>
              <a:ext cx="12060278" cy="53652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latin typeface="Aileron Regular"/>
                </a:rPr>
                <a:t>Students are responsible for earning the following 23.0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latin typeface="Aileron Regular"/>
                </a:rPr>
                <a:t>credits: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ea typeface="Aileron Regular"/>
                </a:rPr>
                <a:t>◦ 4.0 Credits of English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ea typeface="Aileron Regular"/>
                </a:rPr>
                <a:t>◦ 4.0 Credits of Math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ea typeface="Aileron Regular"/>
                </a:rPr>
                <a:t>◦ 3.0 Credits of Science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ea typeface="Aileron Regular"/>
                </a:rPr>
                <a:t>◦ 3.5 Credits of Social Studies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ea typeface="Aileron Regular"/>
                </a:rPr>
                <a:t>◦ 0.5 Credit of Communication Seminar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ea typeface="Aileron Regular"/>
                </a:rPr>
                <a:t>◦ 1.5 Credits of Physical Education (includes .5 of Health)</a:t>
              </a:r>
            </a:p>
            <a:p>
              <a:pPr>
                <a:lnSpc>
                  <a:spcPts val="3633"/>
                </a:lnSpc>
              </a:pPr>
              <a:r>
                <a:rPr lang="en-US" sz="2422" spc="72">
                  <a:solidFill>
                    <a:srgbClr val="FFFFFF"/>
                  </a:solidFill>
                  <a:ea typeface="Aileron Regular"/>
                </a:rPr>
                <a:t>◦ 6.5 Credits of Electives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5400000">
            <a:off x="12889270" y="4916478"/>
            <a:ext cx="8730535" cy="388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400" spc="360">
                <a:solidFill>
                  <a:srgbClr val="FFFFFF"/>
                </a:solidFill>
                <a:latin typeface="Aileron Regular"/>
              </a:rPr>
              <a:t>THE POWER OF KNOWING WHERE YOU STAND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340418"/>
            <a:ext cx="9525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25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382684"/>
            <a:ext cx="7615089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State Requirements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3080382"/>
            <a:ext cx="17259300" cy="5305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4000" spc="120">
                <a:solidFill>
                  <a:srgbClr val="FFFFFF"/>
                </a:solidFill>
                <a:latin typeface="Aileron Regular"/>
              </a:rPr>
              <a:t>Requirement- </a:t>
            </a:r>
            <a:r>
              <a:rPr lang="en-US" sz="4000" spc="120">
                <a:solidFill>
                  <a:srgbClr val="FFFFFF"/>
                </a:solidFill>
                <a:latin typeface="Aileron Regular"/>
              </a:rPr>
              <a:t>Students will take the Keystone exams: Algebra, Biology, and Literature</a:t>
            </a:r>
          </a:p>
          <a:p>
            <a:pPr>
              <a:lnSpc>
                <a:spcPts val="6000"/>
              </a:lnSpc>
              <a:spcBef>
                <a:spcPct val="0"/>
              </a:spcBef>
            </a:pPr>
          </a:p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4000" spc="120">
                <a:solidFill>
                  <a:srgbClr val="FFFFFF"/>
                </a:solidFill>
                <a:latin typeface="Aileron Regular"/>
              </a:rPr>
              <a:t>Goal- Proficiency on all 3 exams</a:t>
            </a:r>
          </a:p>
          <a:p>
            <a:pPr>
              <a:lnSpc>
                <a:spcPts val="6000"/>
              </a:lnSpc>
              <a:spcBef>
                <a:spcPct val="0"/>
              </a:spcBef>
            </a:pPr>
          </a:p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4000" spc="120">
                <a:solidFill>
                  <a:srgbClr val="FFFFFF"/>
                </a:solidFill>
                <a:latin typeface="Aileron Regular"/>
              </a:rPr>
              <a:t>Alternate Pathways are being granted by the State!</a:t>
            </a:r>
          </a:p>
          <a:p>
            <a:pPr>
              <a:lnSpc>
                <a:spcPts val="6000"/>
              </a:lnSpc>
              <a:spcBef>
                <a:spcPct val="0"/>
              </a:spcBef>
            </a:pPr>
            <a:r>
              <a:rPr lang="en-US" sz="4000" spc="120">
                <a:solidFill>
                  <a:srgbClr val="FFFFFF"/>
                </a:solidFill>
                <a:latin typeface="Aileron Regular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6467201" y="4934811"/>
            <a:ext cx="1584198" cy="41148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1300997"/>
            <a:ext cx="14816102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Course Level Options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639829"/>
            <a:ext cx="14984283" cy="598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999"/>
              </a:lnSpc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Grade Level(1.0 weight): college prep material</a:t>
            </a:r>
          </a:p>
          <a:p>
            <a:pPr algn="just">
              <a:lnSpc>
                <a:spcPts val="5999"/>
              </a:lnSpc>
            </a:pPr>
          </a:p>
          <a:p>
            <a:pPr algn="just">
              <a:lnSpc>
                <a:spcPts val="5999"/>
              </a:lnSpc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Honors(1.2 weight): same material as grade level, but at a quicker pace! Weighted course to boost GPA. </a:t>
            </a:r>
          </a:p>
          <a:p>
            <a:pPr algn="just">
              <a:lnSpc>
                <a:spcPts val="5999"/>
              </a:lnSpc>
            </a:pPr>
          </a:p>
          <a:p>
            <a:pPr algn="just"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AP(1.4 weight): Advanced Placement college level course. Students have the opportunity to take an AP exam in May to earn a college credit.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62165" y="1123124"/>
            <a:ext cx="14816102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Typical 10th grade Course Options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267241" y="2372898"/>
            <a:ext cx="16722582" cy="72113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999"/>
              </a:lnSpc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English: English 10 or Honors English 10</a:t>
            </a:r>
          </a:p>
          <a:p>
            <a:pPr algn="just">
              <a:lnSpc>
                <a:spcPts val="5999"/>
              </a:lnSpc>
            </a:pPr>
          </a:p>
          <a:p>
            <a:pPr algn="just">
              <a:lnSpc>
                <a:spcPts val="5999"/>
              </a:lnSpc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Math: Algebra II, Geometry, Honors Algebra 2, Honors Geometry, Mathematical Approach to Problem Solving, Computer Programming, </a:t>
            </a:r>
            <a:r>
              <a:rPr lang="en-US" sz="3999" spc="119">
                <a:solidFill>
                  <a:srgbClr val="FFFFFF"/>
                </a:solidFill>
                <a:latin typeface="Aileron Regular"/>
              </a:rPr>
              <a:t>Conceptual Statistics </a:t>
            </a:r>
          </a:p>
          <a:p>
            <a:pPr algn="just">
              <a:lnSpc>
                <a:spcPts val="5999"/>
              </a:lnSpc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AP PreCalc (Must have takes Honors Alg 2 and Honors Geo in 9th grade)</a:t>
            </a:r>
          </a:p>
          <a:p>
            <a:pPr algn="just">
              <a:lnSpc>
                <a:spcPts val="2923"/>
              </a:lnSpc>
            </a:pPr>
          </a:p>
          <a:p>
            <a:pPr algn="just">
              <a:lnSpc>
                <a:spcPts val="3973"/>
              </a:lnSpc>
            </a:pPr>
            <a:r>
              <a:rPr lang="en-US" sz="2648" spc="79">
                <a:solidFill>
                  <a:srgbClr val="FFFFFF"/>
                </a:solidFill>
                <a:latin typeface="Aileron Regular Italics"/>
              </a:rPr>
              <a:t>** Check college requirements and NCAA requirements for Math selections!!! </a:t>
            </a:r>
          </a:p>
          <a:p>
            <a:pPr algn="just">
              <a:lnSpc>
                <a:spcPts val="2923"/>
              </a:lnSpc>
            </a:pPr>
          </a:p>
          <a:p>
            <a:pPr algn="just">
              <a:lnSpc>
                <a:spcPts val="2923"/>
              </a:lnSpc>
            </a:pPr>
          </a:p>
          <a:p>
            <a:pPr algn="r">
              <a:lnSpc>
                <a:spcPts val="2923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27994" y="914400"/>
            <a:ext cx="14816102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Typical 10th grade Course Options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283050"/>
            <a:ext cx="17050576" cy="673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Science: 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Students who took </a:t>
            </a:r>
            <a:r>
              <a:rPr lang="en-US" sz="3999" spc="119">
                <a:solidFill>
                  <a:srgbClr val="FFFFFF"/>
                </a:solidFill>
                <a:latin typeface="Aileron Regular Italics"/>
              </a:rPr>
              <a:t>Environmental Science</a:t>
            </a:r>
            <a:r>
              <a:rPr lang="en-US" sz="3999" spc="119">
                <a:solidFill>
                  <a:srgbClr val="FFFFFF"/>
                </a:solidFill>
                <a:latin typeface="Aileron Regular"/>
              </a:rPr>
              <a:t> </a:t>
            </a:r>
            <a:r>
              <a:rPr lang="en-US" sz="3999" spc="119">
                <a:solidFill>
                  <a:srgbClr val="FFFFFF"/>
                </a:solidFill>
                <a:latin typeface="Aileron Regular"/>
              </a:rPr>
              <a:t>in 9th must take </a:t>
            </a:r>
            <a:r>
              <a:rPr lang="en-US" sz="3999" spc="119">
                <a:solidFill>
                  <a:srgbClr val="FFFFFF"/>
                </a:solidFill>
                <a:latin typeface="Aileron Regular Italics"/>
              </a:rPr>
              <a:t>Biology</a:t>
            </a:r>
            <a:r>
              <a:rPr lang="en-US" sz="3999" spc="119">
                <a:solidFill>
                  <a:srgbClr val="FFFFFF"/>
                </a:solidFill>
                <a:latin typeface="Aileron Regular"/>
              </a:rPr>
              <a:t> in 10th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Students who took Honors Bio in 9th have the following options: 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AP Physics 1, Honors Physics, Physics, Chemistry, Honors Chemistry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Social Studies: Modern American History, Honors Modern American, AP US History, AP World History, AP European History, AP Government, and/or AP Psych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914400"/>
            <a:ext cx="14816102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Other required courses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095500"/>
            <a:ext cx="17259300" cy="5229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99"/>
              </a:lnSpc>
              <a:spcBef>
                <a:spcPct val="0"/>
              </a:spcBef>
            </a:pP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Health: 0.5 Credit (Graduation Requirement)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2.5 remaining additional credits (out of a total of 7 credits for the year) can be electives. A half or full year study hall may be requested. However, study halls have a zero credit value, so they will not count toward graduation requirements...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914400"/>
            <a:ext cx="14816102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Elective Options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095500"/>
            <a:ext cx="16440678" cy="823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Agriculture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Art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Business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Family Consumer Science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Industry based learning: COSTA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NJROTC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Music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Technical Education 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World Language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** view course sequences and options in Program of Studies!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2416766" y="5571669"/>
            <a:ext cx="5255884" cy="3506113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28700" y="2095500"/>
            <a:ext cx="16440678" cy="5229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99"/>
              </a:lnSpc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Direct hands-on work experience in a “live” fully functioning restaurant and banquet facility. The curriculum is extremely focused on providing work-relevant learning in a way that best fits the abilities, goals and objectives of the individual student.</a:t>
            </a:r>
          </a:p>
          <a:p>
            <a:pPr>
              <a:lnSpc>
                <a:spcPts val="5999"/>
              </a:lnSpc>
            </a:pPr>
          </a:p>
          <a:p>
            <a:pPr>
              <a:lnSpc>
                <a:spcPts val="5999"/>
              </a:lnSpc>
              <a:spcBef>
                <a:spcPct val="0"/>
              </a:spcBef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MUST FILL OUT APPLICATION TO SCHEDULE!</a:t>
            </a:r>
          </a:p>
          <a:p>
            <a:pPr>
              <a:lnSpc>
                <a:spcPts val="5999"/>
              </a:lnSpc>
              <a:spcBef>
                <a:spcPct val="0"/>
              </a:spcBef>
            </a:pP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8000270" y="6850442"/>
            <a:ext cx="3901290" cy="2922202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914400"/>
            <a:ext cx="14816102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Costa Academy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3789" t="0" r="3789" b="0"/>
          <a:stretch>
            <a:fillRect/>
          </a:stretch>
        </p:blipFill>
        <p:spPr>
          <a:xfrm flipH="false" flipV="false" rot="0">
            <a:off x="12311611" y="6076950"/>
            <a:ext cx="4430302" cy="3393231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479657" y="6122244"/>
            <a:ext cx="4729627" cy="3347938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7060970" y="6204761"/>
            <a:ext cx="4554402" cy="3265420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1028700" y="914400"/>
            <a:ext cx="14816102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Aileron Heavy Bold"/>
              </a:rPr>
              <a:t>Why take a World Language?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095500"/>
            <a:ext cx="16440678" cy="372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99"/>
              </a:lnSpc>
            </a:pPr>
          </a:p>
          <a:p>
            <a:pPr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 Many colleges require at least two years of a language in high school!</a:t>
            </a:r>
          </a:p>
          <a:p>
            <a:pPr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 Helps meet NCAA core class requirements!</a:t>
            </a:r>
          </a:p>
          <a:p>
            <a:pPr marL="863599" indent="-431800" lvl="1">
              <a:lnSpc>
                <a:spcPts val="5999"/>
              </a:lnSpc>
              <a:spcBef>
                <a:spcPct val="0"/>
              </a:spcBef>
              <a:buFont typeface="Arial"/>
              <a:buChar char="•"/>
            </a:pPr>
            <a:r>
              <a:rPr lang="en-US" sz="3999" spc="119">
                <a:solidFill>
                  <a:srgbClr val="FFFFFF"/>
                </a:solidFill>
                <a:latin typeface="Aileron Regular"/>
              </a:rPr>
              <a:t> World and cultural exploration!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327835" y="1918945"/>
            <a:ext cx="7000610" cy="1345357"/>
            <a:chOff x="0" y="0"/>
            <a:chExt cx="5420212" cy="1041641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5420212" cy="1041641"/>
            </a:xfrm>
            <a:custGeom>
              <a:avLst/>
              <a:gdLst/>
              <a:ahLst/>
              <a:cxnLst/>
              <a:rect r="r" b="b" t="t" l="l"/>
              <a:pathLst>
                <a:path h="1041641" w="5420212">
                  <a:moveTo>
                    <a:pt x="5295752" y="1041640"/>
                  </a:moveTo>
                  <a:lnTo>
                    <a:pt x="124460" y="1041640"/>
                  </a:lnTo>
                  <a:cubicBezTo>
                    <a:pt x="55880" y="1041640"/>
                    <a:pt x="0" y="985760"/>
                    <a:pt x="0" y="9171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917181"/>
                  </a:lnTo>
                  <a:cubicBezTo>
                    <a:pt x="5420212" y="985761"/>
                    <a:pt x="5364332" y="1041641"/>
                    <a:pt x="5295752" y="1041641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9795179" y="2281108"/>
            <a:ext cx="5976140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 spc="107">
                <a:solidFill>
                  <a:srgbClr val="191919"/>
                </a:solidFill>
                <a:latin typeface="Aileron Regular"/>
              </a:rPr>
              <a:t>Explore Program of Studies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327835" y="3664714"/>
            <a:ext cx="7000610" cy="1345357"/>
            <a:chOff x="0" y="0"/>
            <a:chExt cx="5420212" cy="1041641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5420212" cy="1041641"/>
            </a:xfrm>
            <a:custGeom>
              <a:avLst/>
              <a:gdLst/>
              <a:ahLst/>
              <a:cxnLst/>
              <a:rect r="r" b="b" t="t" l="l"/>
              <a:pathLst>
                <a:path h="1041641" w="5420212">
                  <a:moveTo>
                    <a:pt x="5295752" y="1041640"/>
                  </a:moveTo>
                  <a:lnTo>
                    <a:pt x="124460" y="1041640"/>
                  </a:lnTo>
                  <a:cubicBezTo>
                    <a:pt x="55880" y="1041640"/>
                    <a:pt x="0" y="985760"/>
                    <a:pt x="0" y="9171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917181"/>
                  </a:lnTo>
                  <a:cubicBezTo>
                    <a:pt x="5420212" y="985761"/>
                    <a:pt x="5364332" y="1041641"/>
                    <a:pt x="5295752" y="1041641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9795179" y="4026877"/>
            <a:ext cx="5976140" cy="582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 spc="107">
                <a:solidFill>
                  <a:srgbClr val="191919"/>
                </a:solidFill>
                <a:latin typeface="Aileron Regular"/>
              </a:rPr>
              <a:t>Map out course sequence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327835" y="5410483"/>
            <a:ext cx="7000610" cy="1345357"/>
            <a:chOff x="0" y="0"/>
            <a:chExt cx="5420212" cy="1041641"/>
          </a:xfrm>
        </p:grpSpPr>
        <p:sp>
          <p:nvSpPr>
            <p:cNvPr name="Freeform 9" id="9"/>
            <p:cNvSpPr/>
            <p:nvPr/>
          </p:nvSpPr>
          <p:spPr>
            <a:xfrm>
              <a:off x="0" y="0"/>
              <a:ext cx="5420212" cy="1041641"/>
            </a:xfrm>
            <a:custGeom>
              <a:avLst/>
              <a:gdLst/>
              <a:ahLst/>
              <a:cxnLst/>
              <a:rect r="r" b="b" t="t" l="l"/>
              <a:pathLst>
                <a:path h="1041641" w="5420212">
                  <a:moveTo>
                    <a:pt x="5295752" y="1041640"/>
                  </a:moveTo>
                  <a:lnTo>
                    <a:pt x="124460" y="1041640"/>
                  </a:lnTo>
                  <a:cubicBezTo>
                    <a:pt x="55880" y="1041640"/>
                    <a:pt x="0" y="985760"/>
                    <a:pt x="0" y="9171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917181"/>
                  </a:lnTo>
                  <a:cubicBezTo>
                    <a:pt x="5420212" y="985761"/>
                    <a:pt x="5364332" y="1041641"/>
                    <a:pt x="5295752" y="1041641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9795179" y="5596752"/>
            <a:ext cx="5976140" cy="944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0"/>
              </a:lnSpc>
              <a:spcBef>
                <a:spcPct val="0"/>
              </a:spcBef>
            </a:pPr>
            <a:r>
              <a:rPr lang="en-US" sz="2900" spc="87">
                <a:solidFill>
                  <a:srgbClr val="191919"/>
                </a:solidFill>
                <a:latin typeface="Aileron Regular"/>
              </a:rPr>
              <a:t>Communicate with teachers for course recommendations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327835" y="7156252"/>
            <a:ext cx="7000610" cy="1345357"/>
            <a:chOff x="0" y="0"/>
            <a:chExt cx="5420212" cy="1041641"/>
          </a:xfrm>
        </p:grpSpPr>
        <p:sp>
          <p:nvSpPr>
            <p:cNvPr name="Freeform 12" id="12"/>
            <p:cNvSpPr/>
            <p:nvPr/>
          </p:nvSpPr>
          <p:spPr>
            <a:xfrm>
              <a:off x="0" y="0"/>
              <a:ext cx="5420212" cy="1041641"/>
            </a:xfrm>
            <a:custGeom>
              <a:avLst/>
              <a:gdLst/>
              <a:ahLst/>
              <a:cxnLst/>
              <a:rect r="r" b="b" t="t" l="l"/>
              <a:pathLst>
                <a:path h="1041641" w="5420212">
                  <a:moveTo>
                    <a:pt x="5295752" y="1041640"/>
                  </a:moveTo>
                  <a:lnTo>
                    <a:pt x="124460" y="1041640"/>
                  </a:lnTo>
                  <a:cubicBezTo>
                    <a:pt x="55880" y="1041640"/>
                    <a:pt x="0" y="985760"/>
                    <a:pt x="0" y="9171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295752" y="0"/>
                  </a:lnTo>
                  <a:cubicBezTo>
                    <a:pt x="5364332" y="0"/>
                    <a:pt x="5420212" y="55880"/>
                    <a:pt x="5420212" y="124460"/>
                  </a:cubicBezTo>
                  <a:lnTo>
                    <a:pt x="5420212" y="917181"/>
                  </a:lnTo>
                  <a:cubicBezTo>
                    <a:pt x="5420212" y="985761"/>
                    <a:pt x="5364332" y="1041641"/>
                    <a:pt x="5295752" y="1041641"/>
                  </a:cubicBezTo>
                  <a:close/>
                </a:path>
              </a:pathLst>
            </a:custGeom>
            <a:solidFill>
              <a:srgbClr val="3EDAD8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9795179" y="7527941"/>
            <a:ext cx="5976140" cy="467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0"/>
              </a:lnSpc>
              <a:spcBef>
                <a:spcPct val="0"/>
              </a:spcBef>
            </a:pPr>
            <a:r>
              <a:rPr lang="en-US" sz="2900" spc="87">
                <a:solidFill>
                  <a:srgbClr val="191919"/>
                </a:solidFill>
                <a:latin typeface="Aileron Regular"/>
              </a:rPr>
              <a:t>Fill out Course Request Form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19191" y="1635313"/>
            <a:ext cx="6687186" cy="6962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>
                <a:solidFill>
                  <a:srgbClr val="FFFFFF"/>
                </a:solidFill>
                <a:latin typeface="Aileron Heavy Bold"/>
              </a:rPr>
              <a:t>Next Steps</a:t>
            </a:r>
          </a:p>
          <a:p>
            <a:pPr>
              <a:lnSpc>
                <a:spcPts val="4799"/>
              </a:lnSpc>
            </a:pPr>
          </a:p>
          <a:p>
            <a:pPr>
              <a:lnSpc>
                <a:spcPts val="9600"/>
              </a:lnSpc>
            </a:pPr>
          </a:p>
          <a:p>
            <a:pPr>
              <a:lnSpc>
                <a:spcPts val="9600"/>
              </a:lnSpc>
            </a:pPr>
          </a:p>
          <a:p>
            <a:pPr>
              <a:lnSpc>
                <a:spcPts val="9600"/>
              </a:lnSpc>
            </a:pPr>
          </a:p>
          <a:p>
            <a:pPr>
              <a:lnSpc>
                <a:spcPts val="3480"/>
              </a:lnSpc>
            </a:pPr>
            <a:r>
              <a:rPr lang="en-US" sz="2900">
                <a:solidFill>
                  <a:srgbClr val="FFFFFF"/>
                </a:solidFill>
                <a:latin typeface="Aileron Regular Bold"/>
              </a:rPr>
              <a:t>Forms will be collected during course input during March!</a:t>
            </a:r>
          </a:p>
          <a:p>
            <a:pPr algn="l" marL="0" indent="0" lvl="0">
              <a:lnSpc>
                <a:spcPts val="47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914400"/>
            <a:ext cx="7236470" cy="1035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3EDAD8"/>
                </a:solidFill>
                <a:latin typeface="Canva Sans Bold"/>
              </a:rPr>
              <a:t>Program of Studies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185275" y="2629948"/>
            <a:ext cx="8914223" cy="4950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065"/>
              </a:lnSpc>
            </a:pPr>
            <a:r>
              <a:rPr lang="en-US" sz="2710" spc="81">
                <a:solidFill>
                  <a:srgbClr val="FFFFFF"/>
                </a:solidFill>
                <a:latin typeface="Aileron Regular"/>
              </a:rPr>
              <a:t>Steps to find it online:</a:t>
            </a:r>
          </a:p>
          <a:p>
            <a:pPr marL="585101" indent="-292551" lvl="1">
              <a:lnSpc>
                <a:spcPts val="4065"/>
              </a:lnSpc>
              <a:buFont typeface="Arial"/>
              <a:buChar char="•"/>
            </a:pPr>
            <a:r>
              <a:rPr lang="en-US" sz="2710" spc="81">
                <a:solidFill>
                  <a:srgbClr val="FFFFFF"/>
                </a:solidFill>
                <a:latin typeface="Aileron Regular"/>
              </a:rPr>
              <a:t>www.casdonline.org</a:t>
            </a:r>
          </a:p>
          <a:p>
            <a:pPr marL="585101" indent="-292551" lvl="1">
              <a:lnSpc>
                <a:spcPts val="4065"/>
              </a:lnSpc>
              <a:buFont typeface="Arial"/>
              <a:buChar char="•"/>
            </a:pPr>
            <a:r>
              <a:rPr lang="en-US" sz="2710" spc="81">
                <a:solidFill>
                  <a:srgbClr val="FFFFFF"/>
                </a:solidFill>
                <a:latin typeface="Aileron Regular"/>
              </a:rPr>
              <a:t>Select CASHS as school</a:t>
            </a:r>
          </a:p>
          <a:p>
            <a:pPr marL="585101" indent="-292551" lvl="1">
              <a:lnSpc>
                <a:spcPts val="4065"/>
              </a:lnSpc>
              <a:buFont typeface="Arial"/>
              <a:buChar char="•"/>
            </a:pPr>
            <a:r>
              <a:rPr lang="en-US" sz="2710" spc="81">
                <a:solidFill>
                  <a:srgbClr val="FFFFFF"/>
                </a:solidFill>
                <a:latin typeface="Aileron Regular"/>
              </a:rPr>
              <a:t>Under Academics Tab select Course Description Booklet</a:t>
            </a:r>
          </a:p>
          <a:p>
            <a:pPr marL="585101" indent="-292551" lvl="1">
              <a:lnSpc>
                <a:spcPts val="4065"/>
              </a:lnSpc>
              <a:buFont typeface="Arial"/>
              <a:buChar char="•"/>
            </a:pPr>
            <a:r>
              <a:rPr lang="en-US" sz="2710" spc="81">
                <a:solidFill>
                  <a:srgbClr val="FFFFFF"/>
                </a:solidFill>
                <a:latin typeface="Aileron Regular"/>
              </a:rPr>
              <a:t>Click on link: CASHS Program of Studies Booklet 2023-2024</a:t>
            </a:r>
          </a:p>
          <a:p>
            <a:pPr marL="1036323" indent="-345441" lvl="2">
              <a:lnSpc>
                <a:spcPts val="360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72">
                <a:solidFill>
                  <a:srgbClr val="FFFFFF"/>
                </a:solidFill>
                <a:latin typeface="Aileron Regular"/>
              </a:rPr>
              <a:t>https://www.casdonline.org/cms/lib/PA02217736/Centricity/Domain/2870/Course%20Description%20Booklet%202022-2023.pdf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1919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960120" y="4274503"/>
            <a:ext cx="636776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3EDAD8"/>
                </a:solidFill>
                <a:latin typeface="Canva Sans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DAFadZyvm7M</dc:identifier>
  <dcterms:modified xsi:type="dcterms:W3CDTF">2011-08-01T06:04:30Z</dcterms:modified>
  <cp:revision>1</cp:revision>
  <dc:title> Rising 10th grade Scheduling Presentation</dc:title>
</cp:coreProperties>
</file>