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9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0" d="100"/>
          <a:sy n="70" d="100"/>
        </p:scale>
        <p:origin x="-516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FA5CF5-91E2-4619-B41B-52BFE25FA4F1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8BB6C8-B593-4E9B-BF1E-B80F2B7E9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389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BB6C8-B593-4E9B-BF1E-B80F2B7E9A2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500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1676401"/>
            <a:ext cx="8001000" cy="2424766"/>
          </a:xfrm>
        </p:spPr>
        <p:txBody>
          <a:bodyPr anchor="b" anchorCtr="0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419600"/>
            <a:ext cx="8001000" cy="12192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0" y="4191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6C299-07BD-324C-A117-1E7D52B633B6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7839-4082-FC46-B454-A1ADAA0879CB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2057401"/>
            <a:ext cx="8001000" cy="2424766"/>
          </a:xfrm>
        </p:spPr>
        <p:txBody>
          <a:bodyPr anchor="b" anchorCtr="0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800600"/>
            <a:ext cx="8001000" cy="12192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6C299-07BD-324C-A117-1E7D52B633B6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7839-4082-FC46-B454-A1ADAA0879C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0" y="4572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66660">
            <a:off x="5138374" y="599839"/>
            <a:ext cx="1610332" cy="2025115"/>
          </a:xfrm>
          <a:prstGeom prst="rect">
            <a:avLst/>
          </a:prstGeom>
        </p:spPr>
      </p:pic>
      <p:pic>
        <p:nvPicPr>
          <p:cNvPr id="11" name="Picture 10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29776">
            <a:off x="2072772" y="555386"/>
            <a:ext cx="1610332" cy="2025115"/>
          </a:xfrm>
          <a:prstGeom prst="rect">
            <a:avLst/>
          </a:prstGeom>
        </p:spPr>
      </p:pic>
      <p:sp>
        <p:nvSpPr>
          <p:cNvPr id="12" name="Picture Placeholder 2"/>
          <p:cNvSpPr>
            <a:spLocks noGrp="1"/>
          </p:cNvSpPr>
          <p:nvPr>
            <p:ph type="pic" idx="14"/>
          </p:nvPr>
        </p:nvSpPr>
        <p:spPr>
          <a:xfrm rot="21254634">
            <a:off x="2256146" y="735839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/>
          </p:nvPr>
        </p:nvSpPr>
        <p:spPr>
          <a:xfrm rot="21315648">
            <a:off x="5321748" y="780292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pic>
        <p:nvPicPr>
          <p:cNvPr id="14" name="Picture 13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1790">
            <a:off x="3591963" y="936015"/>
            <a:ext cx="1610332" cy="2025115"/>
          </a:xfrm>
          <a:prstGeom prst="rect">
            <a:avLst/>
          </a:prstGeom>
        </p:spPr>
      </p:pic>
      <p:sp>
        <p:nvSpPr>
          <p:cNvPr id="17" name="Picture Placeholder 2"/>
          <p:cNvSpPr>
            <a:spLocks noGrp="1"/>
          </p:cNvSpPr>
          <p:nvPr>
            <p:ph type="pic" idx="17"/>
          </p:nvPr>
        </p:nvSpPr>
        <p:spPr>
          <a:xfrm rot="100778">
            <a:off x="3775337" y="1116468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1282700"/>
            <a:ext cx="8001000" cy="1917700"/>
          </a:xfrm>
        </p:spPr>
        <p:txBody>
          <a:bodyPr anchor="b" anchorCtr="0">
            <a:noAutofit/>
          </a:bodyPr>
          <a:lstStyle>
            <a:lvl1pPr algn="ctr">
              <a:defRPr sz="56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3644153"/>
            <a:ext cx="8001000" cy="833718"/>
          </a:xfrm>
        </p:spPr>
        <p:txBody>
          <a:bodyPr anchor="t" anchorCtr="0"/>
          <a:lstStyle>
            <a:lvl1pPr marL="0" indent="0" algn="ctr">
              <a:spcAft>
                <a:spcPts val="0"/>
              </a:spcAft>
              <a:buNone/>
              <a:defRPr sz="20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33528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1936751"/>
            <a:ext cx="3749040" cy="4102100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3460" y="1936751"/>
            <a:ext cx="3749040" cy="4102100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6C299-07BD-324C-A117-1E7D52B633B6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7839-4082-FC46-B454-A1ADAA0879C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874838"/>
            <a:ext cx="3749040" cy="639762"/>
          </a:xfrm>
        </p:spPr>
        <p:txBody>
          <a:bodyPr anchor="ctr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" y="2590800"/>
            <a:ext cx="3749040" cy="3448050"/>
          </a:xfrm>
        </p:spPr>
        <p:txBody>
          <a:bodyPr>
            <a:normAutofit/>
          </a:bodyPr>
          <a:lstStyle>
            <a:lvl1pPr>
              <a:spcAft>
                <a:spcPts val="1400"/>
              </a:spcAft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3460" y="1874838"/>
            <a:ext cx="3749040" cy="639762"/>
          </a:xfrm>
        </p:spPr>
        <p:txBody>
          <a:bodyPr anchor="ctr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3460" y="2590800"/>
            <a:ext cx="3749040" cy="3448050"/>
          </a:xfrm>
        </p:spPr>
        <p:txBody>
          <a:bodyPr>
            <a:normAutofit/>
          </a:bodyPr>
          <a:lstStyle>
            <a:lvl1pPr>
              <a:spcAft>
                <a:spcPts val="1400"/>
              </a:spcAft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6C299-07BD-324C-A117-1E7D52B633B6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7839-4082-FC46-B454-A1ADAA0879CB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6C299-07BD-324C-A117-1E7D52B633B6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7839-4082-FC46-B454-A1ADAA0879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6C299-07BD-324C-A117-1E7D52B633B6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7839-4082-FC46-B454-A1ADAA0879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153" y="443752"/>
            <a:ext cx="3749040" cy="1707777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7494" y="430306"/>
            <a:ext cx="3749040" cy="560854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2000"/>
            </a:lvl6pPr>
            <a:lvl7pPr marL="2290763" indent="-461963">
              <a:defRPr sz="2000"/>
            </a:lvl7pPr>
            <a:lvl8pPr marL="2290763" indent="-461963">
              <a:defRPr sz="2000"/>
            </a:lvl8pPr>
            <a:lvl9pPr marL="2290763" indent="-461963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6153" y="2554940"/>
            <a:ext cx="3749040" cy="3146613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6C299-07BD-324C-A117-1E7D52B633B6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7839-4082-FC46-B454-A1ADAA0879C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hort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898" y="230560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34609"/>
            <a:ext cx="374904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2551176"/>
            <a:ext cx="3749040" cy="31455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Aft>
                <a:spcPts val="10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6C299-07BD-324C-A117-1E7D52B633B6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7839-4082-FC46-B454-A1ADAA0879CB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898" y="230560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6798020" y="538594"/>
            <a:ext cx="1808485" cy="51671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50174">
            <a:off x="4827538" y="836203"/>
            <a:ext cx="3657600" cy="493776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924825"/>
            <a:ext cx="800100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4800600"/>
            <a:ext cx="8001000" cy="1219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6C299-07BD-324C-A117-1E7D52B633B6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7839-4082-FC46-B454-A1ADAA0879CB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4225" y="466612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55093">
            <a:off x="2359666" y="458370"/>
            <a:ext cx="4424669" cy="3079124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6835967" y="278688"/>
            <a:ext cx="1695954" cy="4845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924825"/>
            <a:ext cx="800100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4800600"/>
            <a:ext cx="8001000" cy="1219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6C299-07BD-324C-A117-1E7D52B633B6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7839-4082-FC46-B454-A1ADAA0879CB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4225" y="466612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85255">
            <a:off x="2866028" y="3182426"/>
            <a:ext cx="1695954" cy="484558"/>
          </a:xfrm>
          <a:prstGeom prst="rect">
            <a:avLst/>
          </a:prstGeom>
        </p:spPr>
      </p:pic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150321">
            <a:off x="4329929" y="546774"/>
            <a:ext cx="4163077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317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80673">
            <a:off x="699762" y="451178"/>
            <a:ext cx="4163077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3480" y="4800600"/>
            <a:ext cx="3246120" cy="1188720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spcAft>
                <a:spcPts val="300"/>
              </a:spcAft>
              <a:buNone/>
              <a:defRPr sz="20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6C299-07BD-324C-A117-1E7D52B633B6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7839-4082-FC46-B454-A1ADAA0879C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253865">
            <a:off x="4415567" y="369110"/>
            <a:ext cx="3794703" cy="2729767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60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0973137">
            <a:off x="530124" y="631160"/>
            <a:ext cx="3837559" cy="2604282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 rot="470783">
            <a:off x="708565" y="3070624"/>
            <a:ext cx="3918749" cy="2827517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114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 rot="21240000">
            <a:off x="4717562" y="3396154"/>
            <a:ext cx="3474720" cy="1097280"/>
          </a:xfrm>
        </p:spPr>
        <p:txBody>
          <a:bodyPr vert="horz" lIns="91440" tIns="45720" rIns="91440" bIns="45720"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300"/>
              </a:spcAft>
              <a:buNone/>
              <a:defRPr sz="28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title style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4876800"/>
            <a:ext cx="3048000" cy="118872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20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6C299-07BD-324C-A117-1E7D52B633B6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7839-4082-FC46-B454-A1ADAA0879CB}" type="slidenum">
              <a:rPr lang="en-US" smtClean="0"/>
              <a:t>‹#›</a:t>
            </a:fld>
            <a:endParaRPr lang="en-US"/>
          </a:p>
        </p:txBody>
      </p:sp>
      <p:pic>
        <p:nvPicPr>
          <p:cNvPr id="15" name="Picture 14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7428515" y="2619243"/>
            <a:ext cx="1580737" cy="451639"/>
          </a:xfrm>
          <a:prstGeom prst="rect">
            <a:avLst/>
          </a:prstGeom>
        </p:spPr>
      </p:pic>
      <p:pic>
        <p:nvPicPr>
          <p:cNvPr id="11" name="Picture 10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22260">
            <a:off x="6339646" y="604321"/>
            <a:ext cx="1610332" cy="2025115"/>
          </a:xfrm>
          <a:prstGeom prst="rect">
            <a:avLst/>
          </a:prstGeom>
        </p:spPr>
      </p:pic>
      <p:pic>
        <p:nvPicPr>
          <p:cNvPr id="13" name="Picture 12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22260">
            <a:off x="4891846" y="985321"/>
            <a:ext cx="1610332" cy="2025115"/>
          </a:xfrm>
          <a:prstGeom prst="rect">
            <a:avLst/>
          </a:prstGeom>
        </p:spPr>
      </p:pic>
      <p:sp>
        <p:nvSpPr>
          <p:cNvPr id="16" name="Picture Placeholder 2"/>
          <p:cNvSpPr>
            <a:spLocks noGrp="1"/>
          </p:cNvSpPr>
          <p:nvPr>
            <p:ph type="pic" idx="14"/>
          </p:nvPr>
        </p:nvSpPr>
        <p:spPr>
          <a:xfrm rot="247118">
            <a:off x="5075220" y="1165774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7" name="Picture Placeholder 2"/>
          <p:cNvSpPr>
            <a:spLocks noGrp="1"/>
          </p:cNvSpPr>
          <p:nvPr>
            <p:ph type="pic" idx="15"/>
          </p:nvPr>
        </p:nvSpPr>
        <p:spPr>
          <a:xfrm rot="271248">
            <a:off x="6523020" y="784774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253865">
            <a:off x="4519045" y="2873698"/>
            <a:ext cx="3931920" cy="283464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6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193488">
            <a:off x="610678" y="450635"/>
            <a:ext cx="3931920" cy="283464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 rot="21240000">
            <a:off x="455724" y="3551615"/>
            <a:ext cx="3474720" cy="1097280"/>
          </a:xfrm>
        </p:spPr>
        <p:txBody>
          <a:bodyPr vert="horz" lIns="91440" tIns="45720" rIns="91440" bIns="45720"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300"/>
              </a:spcAft>
              <a:buNone/>
              <a:defRPr sz="28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2286000" indent="-457200">
              <a:defRPr/>
            </a:lvl6pPr>
            <a:lvl7pPr marL="2286000" indent="-457200">
              <a:defRPr/>
            </a:lvl7pPr>
            <a:lvl8pPr marL="2286000" indent="-457200">
              <a:defRPr/>
            </a:lvl8pPr>
            <a:lvl9pPr marL="2286000" indent="-45720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6C299-07BD-324C-A117-1E7D52B633B6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7839-4082-FC46-B454-A1ADAA0879C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6634" y="577849"/>
            <a:ext cx="1882589" cy="5461001"/>
          </a:xfrm>
        </p:spPr>
        <p:txBody>
          <a:bodyPr vert="eaVert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4" y="577849"/>
            <a:ext cx="5768788" cy="546100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6C299-07BD-324C-A117-1E7D52B633B6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7839-4082-FC46-B454-A1ADAA0879C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vertical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2859" y="1562100"/>
            <a:ext cx="152400" cy="37338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PageOverlay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571500" y="-334122"/>
            <a:ext cx="9144000" cy="68580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0" y="6158753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905000"/>
            <a:ext cx="80010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72100" y="6158753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A176C299-07BD-324C-A117-1E7D52B633B6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46220" y="6158753"/>
            <a:ext cx="10515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fld id="{D5367839-4082-FC46-B454-A1ADAA0879C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  <p:sldLayoutId id="2147483764" r:id="rId15"/>
    <p:sldLayoutId id="2147483765" r:id="rId16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0"/>
        </a:spcBef>
        <a:spcAft>
          <a:spcPts val="2000"/>
        </a:spcAft>
        <a:buFont typeface="Wingdings 2" pitchFamily="18" charset="2"/>
        <a:buChar char="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0"/>
        </a:spcBef>
        <a:spcAft>
          <a:spcPts val="1000"/>
        </a:spcAft>
        <a:buClr>
          <a:schemeClr val="bg2"/>
        </a:buClr>
        <a:buFont typeface="Wingdings 2" pitchFamily="18" charset="2"/>
        <a:buChar char="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0"/>
        </a:spcBef>
        <a:spcAft>
          <a:spcPts val="1000"/>
        </a:spcAft>
        <a:buFont typeface="Wingdings 2" pitchFamily="18" charset="2"/>
        <a:buChar char="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0"/>
        </a:spcBef>
        <a:spcAft>
          <a:spcPts val="1000"/>
        </a:spcAft>
        <a:buClr>
          <a:schemeClr val="bg2"/>
        </a:buClr>
        <a:buFont typeface="Wingdings 2" pitchFamily="18" charset="2"/>
        <a:buChar char="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0"/>
        </a:spcBef>
        <a:spcAft>
          <a:spcPts val="1000"/>
        </a:spcAft>
        <a:buFont typeface="Wingdings 2" pitchFamily="18" charset="2"/>
        <a:buChar char="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indent="-461963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3205163" indent="-461963" algn="l" defTabSz="914400" rtl="0" eaLnBrk="1" latinLnBrk="0" hangingPunct="1">
        <a:spcBef>
          <a:spcPts val="0"/>
        </a:spcBef>
        <a:spcAft>
          <a:spcPts val="600"/>
        </a:spcAft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61963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4119563" indent="-461963" algn="l" defTabSz="914400" rtl="0" eaLnBrk="1" latinLnBrk="0" hangingPunct="1">
        <a:spcBef>
          <a:spcPts val="0"/>
        </a:spcBef>
        <a:spcAft>
          <a:spcPts val="600"/>
        </a:spcAft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Study of American Government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238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Political Power?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35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Great Questions About Politics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Who governs?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The people who govern affect us in </a:t>
            </a:r>
            <a:r>
              <a:rPr lang="en-US" dirty="0" err="1" smtClean="0"/>
              <a:t>unumerable</a:t>
            </a:r>
            <a:r>
              <a:rPr lang="en-US" dirty="0" smtClean="0"/>
              <a:t> ways.</a:t>
            </a:r>
          </a:p>
          <a:p>
            <a:r>
              <a:rPr lang="en-US" dirty="0" smtClean="0"/>
              <a:t>Examples? (Good/Bad)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which ends?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In what ways does our government affect our daily lives?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29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Power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 smtClean="0"/>
              <a:t>Def</a:t>
            </a:r>
            <a:r>
              <a:rPr lang="en-US" dirty="0" smtClean="0"/>
              <a:t> – the ability of one person to cause another person to act in accordance with the first person’s intentions.</a:t>
            </a:r>
            <a:endParaRPr lang="en-US" dirty="0"/>
          </a:p>
        </p:txBody>
      </p:sp>
      <p:pic>
        <p:nvPicPr>
          <p:cNvPr id="10" name="Content Placeholder 9" descr="wizard-of-oz hologram.jpg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0" r="922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78201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Text’s Concern: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Power as it is used to affect who will hold government office and how government will behave.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American-Government-the-Essentials-9780495802822.jpg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82" b="1448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3394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is Power Used?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Obvious Uses – Executive decisions…</a:t>
            </a:r>
          </a:p>
          <a:p>
            <a:r>
              <a:rPr lang="en-US" dirty="0" smtClean="0"/>
              <a:t>Subtle Uses – Presidential speechwriters…</a:t>
            </a:r>
          </a:p>
          <a:p>
            <a:r>
              <a:rPr lang="en-US" dirty="0" smtClean="0"/>
              <a:t>Interesting Note – over the 20</a:t>
            </a:r>
            <a:r>
              <a:rPr lang="en-US" baseline="30000" dirty="0" smtClean="0"/>
              <a:t>th</a:t>
            </a:r>
            <a:r>
              <a:rPr lang="en-US" dirty="0" smtClean="0"/>
              <a:t> century the lines between private and public have shifted in terms of governmental power. For example…</a:t>
            </a:r>
            <a:endParaRPr lang="en-US" dirty="0"/>
          </a:p>
        </p:txBody>
      </p:sp>
      <p:pic>
        <p:nvPicPr>
          <p:cNvPr id="9" name="Picture Placeholder 8" descr="President_Barack_Obama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8" r="369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07769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Authority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Def</a:t>
            </a:r>
            <a:r>
              <a:rPr lang="en-US" dirty="0" smtClean="0"/>
              <a:t> – the right to use power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Not all who exercise political power have it.</a:t>
            </a:r>
          </a:p>
          <a:p>
            <a:r>
              <a:rPr lang="en-US" dirty="0" smtClean="0"/>
              <a:t>Formal authority…</a:t>
            </a:r>
          </a:p>
          <a:p>
            <a:r>
              <a:rPr lang="en-US" dirty="0" smtClean="0"/>
              <a:t>Legitimacy – what makes a law or constitution a source of right.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7" name="Content Placeholder 6" descr="respect-my-authority.jpg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873" b="-11873"/>
          <a:stretch>
            <a:fillRect/>
          </a:stretch>
        </p:blipFill>
        <p:spPr>
          <a:xfrm>
            <a:off x="4320540" y="2590800"/>
            <a:ext cx="4251960" cy="3448050"/>
          </a:xfrm>
        </p:spPr>
      </p:pic>
    </p:spTree>
    <p:extLst>
      <p:ext uri="{BB962C8B-B14F-4D97-AF65-F5344CB8AC3E}">
        <p14:creationId xmlns:p14="http://schemas.microsoft.com/office/powerpoint/2010/main" val="28181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Authority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Struggles over legitimate authority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 Constitution – since 1789 this document has been the source of legitimate authority to govern.</a:t>
            </a:r>
          </a:p>
          <a:p>
            <a:pPr lvl="1"/>
            <a:r>
              <a:rPr lang="en-US" dirty="0" smtClean="0"/>
              <a:t>Civil war, New Deal, Gay Marriage…all struggles to determine the legitimacy of government authority to settle the particular dispute.</a:t>
            </a:r>
            <a:endParaRPr lang="en-US" dirty="0"/>
          </a:p>
        </p:txBody>
      </p:sp>
      <p:pic>
        <p:nvPicPr>
          <p:cNvPr id="10" name="Content Placeholder 9" descr="us-constitution.jpg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468" b="-1946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7959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Authority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is a necessity to be in some sense democratic in the US today.</a:t>
            </a:r>
          </a:p>
          <a:p>
            <a:pPr lvl="1"/>
            <a:r>
              <a:rPr lang="en-US" dirty="0" smtClean="0"/>
              <a:t>Virtually all Americans agree that without a sense of democracy no government exercise of power can be seen as legitimate.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580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Democracy?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Aristotelian </a:t>
            </a:r>
            <a:r>
              <a:rPr lang="en-US" dirty="0" err="1" smtClean="0"/>
              <a:t>Def</a:t>
            </a:r>
            <a:r>
              <a:rPr lang="en-US" dirty="0" smtClean="0"/>
              <a:t> – “Rule of Many” – participatory democracy.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Requires the participation of all or most of its citizens by holding office or making policy decisions.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century BC Greek City State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New England Town Meeting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Community Control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Citizen participation</a:t>
            </a:r>
            <a:endParaRPr lang="en-US" dirty="0"/>
          </a:p>
        </p:txBody>
      </p:sp>
      <p:pic>
        <p:nvPicPr>
          <p:cNvPr id="7" name="Picture Placeholder 6" descr="aristotle_stone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0" r="555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24298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Democracy?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Representative Democracy – acquisition of power by leaders via competitive elections.</a:t>
            </a:r>
          </a:p>
          <a:p>
            <a:pPr lvl="1"/>
            <a:r>
              <a:rPr lang="en-US" dirty="0" smtClean="0"/>
              <a:t>Elitist theory – rep democracy is sometimes disapprovingly called this.</a:t>
            </a:r>
          </a:p>
          <a:p>
            <a:r>
              <a:rPr lang="en-US" dirty="0" smtClean="0"/>
              <a:t>Justifications for Rep Democracy:</a:t>
            </a:r>
          </a:p>
          <a:p>
            <a:pPr lvl="1"/>
            <a:r>
              <a:rPr lang="en-US" dirty="0" smtClean="0"/>
              <a:t>Practical</a:t>
            </a:r>
          </a:p>
          <a:p>
            <a:pPr lvl="1"/>
            <a:r>
              <a:rPr lang="en-US" dirty="0" smtClean="0"/>
              <a:t>Flow of Public Opinion</a:t>
            </a:r>
            <a:endParaRPr lang="en-US" dirty="0"/>
          </a:p>
        </p:txBody>
      </p:sp>
      <p:pic>
        <p:nvPicPr>
          <p:cNvPr id="8" name="Content Placeholder 7" descr="representative-democracy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5700" b="-457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1964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vs. Indirect Democracy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Constitution…</a:t>
            </a:r>
          </a:p>
          <a:p>
            <a:r>
              <a:rPr lang="en-US" dirty="0" smtClean="0"/>
              <a:t>Requirements of Representative Democracy</a:t>
            </a:r>
          </a:p>
          <a:p>
            <a:r>
              <a:rPr lang="en-US" dirty="0" smtClean="0"/>
              <a:t>European Model of Indirect Democracy</a:t>
            </a:r>
          </a:p>
          <a:p>
            <a:r>
              <a:rPr lang="en-US" dirty="0" smtClean="0"/>
              <a:t>US Model of Indirect Democracy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218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 vs. Indirect Democracy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Arguments for direct democracy</a:t>
            </a:r>
          </a:p>
          <a:p>
            <a:pPr lvl="1"/>
            <a:r>
              <a:rPr lang="en-US" dirty="0" smtClean="0"/>
              <a:t>Virtues of direct democracy should be </a:t>
            </a:r>
            <a:r>
              <a:rPr lang="en-US" dirty="0" err="1" smtClean="0"/>
              <a:t>relcaimed</a:t>
            </a:r>
            <a:r>
              <a:rPr lang="en-US" dirty="0" smtClean="0"/>
              <a:t> through:</a:t>
            </a:r>
          </a:p>
          <a:p>
            <a:pPr lvl="2"/>
            <a:r>
              <a:rPr lang="en-US" dirty="0" smtClean="0"/>
              <a:t>Community Control</a:t>
            </a:r>
          </a:p>
          <a:p>
            <a:pPr lvl="2"/>
            <a:r>
              <a:rPr lang="en-US" dirty="0" smtClean="0"/>
              <a:t>Citizen participation</a:t>
            </a:r>
          </a:p>
          <a:p>
            <a:pPr lvl="3"/>
            <a:r>
              <a:rPr lang="en-US" dirty="0" smtClean="0"/>
              <a:t>Referendums</a:t>
            </a:r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93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did the Framers say?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“Will of the people” is not synonymous with the “common interest” or “public good”</a:t>
            </a:r>
          </a:p>
          <a:p>
            <a:r>
              <a:rPr lang="en-US" dirty="0" smtClean="0"/>
              <a:t>Strongly favored representative democracy…</a:t>
            </a:r>
          </a:p>
          <a:p>
            <a:r>
              <a:rPr lang="en-US" dirty="0" smtClean="0"/>
              <a:t>Indirect democracy minimized chances of abuse of power by a tyrannical popular majority or self-serving office holder</a:t>
            </a:r>
            <a:endParaRPr lang="en-US" dirty="0"/>
          </a:p>
        </p:txBody>
      </p:sp>
      <p:pic>
        <p:nvPicPr>
          <p:cNvPr id="5" name="Content Placeholder 4" descr="John Locke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759" r="-1475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08255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How is power distributed in a democracy?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Majoritarian Politics</a:t>
            </a:r>
          </a:p>
          <a:p>
            <a:pPr lvl="1"/>
            <a:r>
              <a:rPr lang="en-US" dirty="0" smtClean="0"/>
              <a:t>Leaders constrained to follow wishes of the people very closely.</a:t>
            </a:r>
          </a:p>
          <a:p>
            <a:pPr lvl="2"/>
            <a:r>
              <a:rPr lang="en-US" dirty="0" smtClean="0"/>
              <a:t>Reps act as delegates…</a:t>
            </a:r>
          </a:p>
          <a:p>
            <a:pPr lvl="1"/>
            <a:r>
              <a:rPr lang="en-US" dirty="0" smtClean="0"/>
              <a:t>Applies when issues are simple, clear, and feasible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Elitism </a:t>
            </a:r>
          </a:p>
          <a:p>
            <a:pPr lvl="1"/>
            <a:r>
              <a:rPr lang="en-US" dirty="0" smtClean="0"/>
              <a:t>Rule by identifiable group of persons who possess a disproportionate share of political power.</a:t>
            </a:r>
          </a:p>
          <a:p>
            <a:pPr lvl="1"/>
            <a:r>
              <a:rPr lang="en-US" dirty="0" smtClean="0"/>
              <a:t>Four Theories of Elite influence</a:t>
            </a:r>
          </a:p>
          <a:p>
            <a:pPr lvl="2"/>
            <a:r>
              <a:rPr lang="en-US" dirty="0" smtClean="0"/>
              <a:t>Marxism</a:t>
            </a:r>
          </a:p>
          <a:p>
            <a:pPr lvl="2"/>
            <a:r>
              <a:rPr lang="en-US" dirty="0" smtClean="0"/>
              <a:t>C. Wright Mills</a:t>
            </a:r>
          </a:p>
          <a:p>
            <a:pPr lvl="2"/>
            <a:r>
              <a:rPr lang="en-US" dirty="0" smtClean="0"/>
              <a:t>Weber</a:t>
            </a:r>
          </a:p>
          <a:p>
            <a:pPr lvl="2"/>
            <a:r>
              <a:rPr lang="en-US" dirty="0" smtClean="0"/>
              <a:t>Pluralist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1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Marxism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Government merely a reflection of underlying economic forces. Dominated by social class.</a:t>
            </a:r>
          </a:p>
          <a:p>
            <a:pPr lvl="1"/>
            <a:r>
              <a:rPr lang="en-US" dirty="0" smtClean="0"/>
              <a:t>19</a:t>
            </a:r>
            <a:r>
              <a:rPr lang="en-US" baseline="30000" dirty="0" smtClean="0"/>
              <a:t>th</a:t>
            </a:r>
            <a:r>
              <a:rPr lang="en-US" dirty="0" smtClean="0"/>
              <a:t> Century – </a:t>
            </a:r>
            <a:r>
              <a:rPr lang="en-US" dirty="0" err="1" smtClean="0"/>
              <a:t>govt</a:t>
            </a:r>
            <a:r>
              <a:rPr lang="en-US" dirty="0" smtClean="0"/>
              <a:t> is ruled by business owners (bourgeoisie) until the workers (proletariat) revolt and take over.</a:t>
            </a:r>
          </a:p>
          <a:p>
            <a:pPr lvl="1"/>
            <a:r>
              <a:rPr lang="en-US" dirty="0" smtClean="0"/>
              <a:t>21</a:t>
            </a:r>
            <a:r>
              <a:rPr lang="en-US" baseline="30000" dirty="0" smtClean="0"/>
              <a:t>st</a:t>
            </a:r>
            <a:r>
              <a:rPr lang="en-US" dirty="0" smtClean="0"/>
              <a:t> Century – “the rich” are considered the leaders of multinational corporations and hold power.</a:t>
            </a:r>
            <a:endParaRPr lang="en-US" dirty="0"/>
          </a:p>
        </p:txBody>
      </p:sp>
      <p:pic>
        <p:nvPicPr>
          <p:cNvPr id="5" name="Content Placeholder 4" descr="marx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4374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C. Wright Mills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Power elite composed of corporate leaders, generals, and politicians.  Idea that government is ruled by a few powerful players many not elected but rather pulling the purse strings.</a:t>
            </a:r>
            <a:endParaRPr lang="en-US" dirty="0"/>
          </a:p>
        </p:txBody>
      </p:sp>
      <p:pic>
        <p:nvPicPr>
          <p:cNvPr id="5" name="Content Placeholder 4" descr="C.-Wright-Mills-37637-1-402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r="42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80569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 Weber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Bureaucracies based on expertise, specialized competence.  Idea that appointed bureaucrats actually run government.</a:t>
            </a:r>
            <a:endParaRPr lang="en-US" dirty="0"/>
          </a:p>
        </p:txBody>
      </p:sp>
      <p:pic>
        <p:nvPicPr>
          <p:cNvPr id="5" name="Content Placeholder 4" descr="max_weber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740" r="-1074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9264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Pluralist 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No single elite has a monopoly on power; hence must bargain and compromise.  Power is so widely distributed that it is near impossible for one or few to dominate.</a:t>
            </a:r>
            <a:endParaRPr lang="en-US" dirty="0"/>
          </a:p>
        </p:txBody>
      </p:sp>
      <p:pic>
        <p:nvPicPr>
          <p:cNvPr id="6" name="Content Placeholder 5" descr="14562647_s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r="42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5080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Politics is self seeking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Cynical view held by many not necessarily correct!</a:t>
            </a:r>
          </a:p>
          <a:p>
            <a:pPr lvl="1"/>
            <a:r>
              <a:rPr lang="en-US" dirty="0" smtClean="0"/>
              <a:t>Good policies may result from bad motives.</a:t>
            </a:r>
          </a:p>
          <a:p>
            <a:pPr lvl="1"/>
            <a:r>
              <a:rPr lang="en-US" dirty="0" smtClean="0"/>
              <a:t>Self-interest is an incomplete guide to actions (Alexis de Tocqueville on America </a:t>
            </a:r>
            <a:r>
              <a:rPr lang="en-US" dirty="0" err="1" smtClean="0"/>
              <a:t>pg</a:t>
            </a:r>
            <a:r>
              <a:rPr lang="en-US" dirty="0" smtClean="0"/>
              <a:t> 11)</a:t>
            </a:r>
          </a:p>
          <a:p>
            <a:pPr lvl="2"/>
            <a:r>
              <a:rPr lang="en-US" dirty="0" smtClean="0"/>
              <a:t>National crisis’ routinely prove this point (September 11</a:t>
            </a:r>
            <a:r>
              <a:rPr lang="en-US" baseline="30000" dirty="0" smtClean="0"/>
              <a:t>th</a:t>
            </a:r>
            <a:r>
              <a:rPr lang="en-US" dirty="0" smtClean="0"/>
              <a:t>, 2001, Hurricane Sandy 2012)</a:t>
            </a:r>
          </a:p>
          <a:p>
            <a:pPr lvl="1"/>
            <a:r>
              <a:rPr lang="en-US" dirty="0" smtClean="0"/>
              <a:t>Many instances of individuals acting against long </a:t>
            </a:r>
            <a:r>
              <a:rPr lang="en-US" dirty="0" err="1" smtClean="0"/>
              <a:t>ods</a:t>
            </a:r>
            <a:r>
              <a:rPr lang="en-US" dirty="0" smtClean="0"/>
              <a:t> without certainty of benefit (suffrage and civil rights movements)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493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Political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Necessary to refer frequently to history to track change.</a:t>
            </a:r>
          </a:p>
          <a:p>
            <a:pPr lvl="1"/>
            <a:r>
              <a:rPr lang="en-US" dirty="0" smtClean="0"/>
              <a:t>1920’s government non-involvement + Great Depression led to a time period (1930’s-1970’s) of government seeking to solve every societal issue.  Stagflation + inflation of late 1970’s led to the Reagan revolution (roll back of Washington’s influence)</a:t>
            </a:r>
            <a:endParaRPr lang="en-US" dirty="0"/>
          </a:p>
        </p:txBody>
      </p:sp>
      <p:pic>
        <p:nvPicPr>
          <p:cNvPr id="5" name="Content Placeholder 4" descr="Lange-MigrantMother02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24" b="792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41868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Who Governs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Answers are of the partial or contingent</a:t>
            </a:r>
          </a:p>
          <a:p>
            <a:r>
              <a:rPr lang="en-US" dirty="0" smtClean="0"/>
              <a:t>Preferences and politics vary</a:t>
            </a:r>
          </a:p>
          <a:p>
            <a:r>
              <a:rPr lang="en-US" dirty="0" smtClean="0"/>
              <a:t>Politics cannot be equated with laws on the books…</a:t>
            </a:r>
          </a:p>
          <a:p>
            <a:r>
              <a:rPr lang="en-US" dirty="0" smtClean="0"/>
              <a:t>Sweeping claims and generalizations are to be avoided…</a:t>
            </a:r>
          </a:p>
          <a:p>
            <a:r>
              <a:rPr lang="en-US" dirty="0" smtClean="0"/>
              <a:t>Judgments about institutions and interests should be tempered by how they behave on different issues.</a:t>
            </a:r>
          </a:p>
          <a:p>
            <a:r>
              <a:rPr lang="en-US" dirty="0" smtClean="0"/>
              <a:t>The policy process can be an excellent barometer of change in who governs.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76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avelogue">
  <a:themeElements>
    <a:clrScheme name="Travelogue">
      <a:dk1>
        <a:sysClr val="windowText" lastClr="000000"/>
      </a:dk1>
      <a:lt1>
        <a:srgbClr val="EAC968"/>
      </a:lt1>
      <a:dk2>
        <a:srgbClr val="2A2515"/>
      </a:dk2>
      <a:lt2>
        <a:srgbClr val="82682C"/>
      </a:lt2>
      <a:accent1>
        <a:srgbClr val="B74D21"/>
      </a:accent1>
      <a:accent2>
        <a:srgbClr val="A32323"/>
      </a:accent2>
      <a:accent3>
        <a:srgbClr val="4576A3"/>
      </a:accent3>
      <a:accent4>
        <a:srgbClr val="615D9A"/>
      </a:accent4>
      <a:accent5>
        <a:srgbClr val="67924B"/>
      </a:accent5>
      <a:accent6>
        <a:srgbClr val="BF7B1B"/>
      </a:accent6>
      <a:hlink>
        <a:srgbClr val="99350B"/>
      </a:hlink>
      <a:folHlink>
        <a:srgbClr val="785140"/>
      </a:folHlink>
    </a:clrScheme>
    <a:fontScheme name="Travelogue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Travelogu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130000"/>
              </a:schemeClr>
              <a:schemeClr val="phClr">
                <a:tint val="80000"/>
                <a:satMod val="150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130000"/>
              </a:schemeClr>
              <a:schemeClr val="phClr">
                <a:tint val="80000"/>
                <a:satMod val="150000"/>
              </a:schemeClr>
            </a:duotone>
          </a:blip>
          <a:tile tx="0" ty="0" sx="50000" sy="50000" flip="none" algn="tl"/>
        </a:blip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6600000" sx="102000" sy="102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88900" dist="63500" dir="2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sunset" dir="t">
              <a:rot lat="0" lon="0" rev="4200000"/>
            </a:lightRig>
          </a:scene3d>
          <a:sp3d>
            <a:bevelT w="635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0000"/>
                <a:hueMod val="85000"/>
                <a:satMod val="300000"/>
                <a:lumMod val="100000"/>
              </a:schemeClr>
            </a:gs>
            <a:gs pos="40000">
              <a:schemeClr val="phClr">
                <a:tint val="45000"/>
                <a:shade val="99000"/>
                <a:hueMod val="95000"/>
                <a:satMod val="300000"/>
                <a:lumMod val="100000"/>
              </a:schemeClr>
            </a:gs>
            <a:gs pos="100000">
              <a:schemeClr val="phClr">
                <a:shade val="20000"/>
                <a:hueMod val="95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70000"/>
                <a:satMod val="2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Travelogue.thmx</Template>
  <TotalTime>613</TotalTime>
  <Words>826</Words>
  <Application>Microsoft Office PowerPoint</Application>
  <PresentationFormat>On-screen Show (4:3)</PresentationFormat>
  <Paragraphs>98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Travelogue</vt:lpstr>
      <vt:lpstr>Chapter 1</vt:lpstr>
      <vt:lpstr>What is Political Power?</vt:lpstr>
      <vt:lpstr>Two Great Questions About Politics</vt:lpstr>
      <vt:lpstr>Power</vt:lpstr>
      <vt:lpstr>Power</vt:lpstr>
      <vt:lpstr>How is Power Used?</vt:lpstr>
      <vt:lpstr>Authority</vt:lpstr>
      <vt:lpstr>Authority</vt:lpstr>
      <vt:lpstr>Authority</vt:lpstr>
      <vt:lpstr>What is Democracy?</vt:lpstr>
      <vt:lpstr>What is Democracy?</vt:lpstr>
      <vt:lpstr>Direct vs. Indirect Democracy</vt:lpstr>
      <vt:lpstr>Direct vs. Indirect Democracy</vt:lpstr>
      <vt:lpstr>What did the Framers say?</vt:lpstr>
      <vt:lpstr>How is power distributed in a democracy?</vt:lpstr>
      <vt:lpstr>Marxism</vt:lpstr>
      <vt:lpstr>C. Wright Mills</vt:lpstr>
      <vt:lpstr>Max Weber</vt:lpstr>
      <vt:lpstr>Pluralist View</vt:lpstr>
      <vt:lpstr>Politics is self seeking</vt:lpstr>
      <vt:lpstr>Political Change</vt:lpstr>
      <vt:lpstr>Summary of Who Governs</vt:lpstr>
    </vt:vector>
  </TitlesOfParts>
  <Company>casd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Joshua Sherman</dc:creator>
  <cp:lastModifiedBy>Joshua Sherman</cp:lastModifiedBy>
  <cp:revision>17</cp:revision>
  <dcterms:created xsi:type="dcterms:W3CDTF">2013-08-06T17:28:33Z</dcterms:created>
  <dcterms:modified xsi:type="dcterms:W3CDTF">2014-09-03T16:55:38Z</dcterms:modified>
</cp:coreProperties>
</file>