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69" r:id="rId16"/>
    <p:sldId id="281" r:id="rId17"/>
    <p:sldId id="270" r:id="rId18"/>
    <p:sldId id="272" r:id="rId19"/>
    <p:sldId id="271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 autoAdjust="0"/>
    <p:restoredTop sz="94585" autoAdjust="0"/>
  </p:normalViewPr>
  <p:slideViewPr>
    <p:cSldViewPr snapToGrid="0" snapToObjects="1"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102B4-6366-0848-A4DC-EA45397069CB}" type="datetimeFigureOut">
              <a:rPr lang="en-US" smtClean="0"/>
              <a:t>9/19/2013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C281-CC08-3C4F-919A-ED038BB715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3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6C281-CC08-3C4F-919A-ED038BB715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13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9/19/2013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Constitution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Two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59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with Liberty?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British “Constitution” did not adequately protect the liberties of colonists against abuses of the king</a:t>
            </a:r>
            <a:endParaRPr lang="en-US" dirty="0"/>
          </a:p>
        </p:txBody>
      </p:sp>
      <p:pic>
        <p:nvPicPr>
          <p:cNvPr id="5" name="Content Placeholder 4" descr="king-george-iii-e1291998711751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825" b="-198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0094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Liberty?</a:t>
            </a:r>
          </a:p>
        </p:txBody>
      </p:sp>
      <p:pic>
        <p:nvPicPr>
          <p:cNvPr id="5" name="Content Placeholder 4" descr="trumbull-large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465" b="-4046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colonial mind</a:t>
            </a:r>
          </a:p>
          <a:p>
            <a:pPr lvl="1"/>
            <a:r>
              <a:rPr lang="en-US" dirty="0" smtClean="0"/>
              <a:t>Belief that corrupt British politicians = inadequate English constitution.</a:t>
            </a:r>
          </a:p>
          <a:p>
            <a:pPr lvl="1"/>
            <a:r>
              <a:rPr lang="en-US" dirty="0" smtClean="0"/>
              <a:t>Natural rights</a:t>
            </a:r>
          </a:p>
          <a:p>
            <a:pPr lvl="2"/>
            <a:r>
              <a:rPr lang="en-US" dirty="0" smtClean="0"/>
              <a:t>Unalienable Rights…</a:t>
            </a:r>
          </a:p>
          <a:p>
            <a:pPr lvl="1"/>
            <a:r>
              <a:rPr lang="en-US" dirty="0" smtClean="0"/>
              <a:t>A war of ideology, not economics…</a:t>
            </a:r>
          </a:p>
          <a:p>
            <a:pPr lvl="1"/>
            <a:r>
              <a:rPr lang="en-US" dirty="0" smtClean="0"/>
              <a:t>Specific complaints against King George III…Declaration of Independence.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5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Liberty?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“real” revolution</a:t>
            </a:r>
          </a:p>
          <a:p>
            <a:pPr lvl="1"/>
            <a:r>
              <a:rPr lang="en-US" dirty="0" smtClean="0"/>
              <a:t>Radical change in belief about what made authority legitimate and liberties secure.</a:t>
            </a:r>
          </a:p>
          <a:p>
            <a:pPr lvl="1"/>
            <a:r>
              <a:rPr lang="en-US" dirty="0" err="1" smtClean="0"/>
              <a:t>Govt</a:t>
            </a:r>
            <a:r>
              <a:rPr lang="en-US" dirty="0" smtClean="0"/>
              <a:t> by consent not prerogative</a:t>
            </a:r>
          </a:p>
          <a:p>
            <a:pPr lvl="1"/>
            <a:r>
              <a:rPr lang="en-US" dirty="0" smtClean="0"/>
              <a:t>Direct grant of power to the people…</a:t>
            </a:r>
          </a:p>
          <a:p>
            <a:pPr lvl="1"/>
            <a:r>
              <a:rPr lang="en-US" dirty="0" smtClean="0"/>
              <a:t>Liberty before government…</a:t>
            </a:r>
          </a:p>
          <a:p>
            <a:pPr lvl="1"/>
            <a:r>
              <a:rPr lang="en-US" dirty="0" smtClean="0"/>
              <a:t>Checks and balances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20071018_declaration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" b="8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844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Liberty?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Weaknesses of the Articles of Confederation</a:t>
            </a:r>
          </a:p>
          <a:p>
            <a:pPr lvl="1"/>
            <a:r>
              <a:rPr lang="en-US" dirty="0" smtClean="0"/>
              <a:t>Could not levy taxes or regulate commerce</a:t>
            </a:r>
          </a:p>
          <a:p>
            <a:pPr lvl="1"/>
            <a:r>
              <a:rPr lang="en-US" dirty="0" smtClean="0"/>
              <a:t>Individual state sovereignty</a:t>
            </a:r>
          </a:p>
          <a:p>
            <a:pPr lvl="1"/>
            <a:r>
              <a:rPr lang="en-US" dirty="0" smtClean="0"/>
              <a:t>One vote per state in Congress</a:t>
            </a:r>
          </a:p>
          <a:p>
            <a:pPr lvl="1"/>
            <a:r>
              <a:rPr lang="en-US" dirty="0" smtClean="0"/>
              <a:t>9/13 votes to pass any measure</a:t>
            </a:r>
          </a:p>
          <a:p>
            <a:pPr lvl="1"/>
            <a:r>
              <a:rPr lang="en-US" dirty="0" smtClean="0"/>
              <a:t>Delegates picked &amp; paid for by state legislatures</a:t>
            </a:r>
            <a:endParaRPr lang="en-US" dirty="0"/>
          </a:p>
        </p:txBody>
      </p:sp>
      <p:pic>
        <p:nvPicPr>
          <p:cNvPr id="5" name="Content Placeholder 4" descr="article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" r="68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9193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Liberty?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Weaknesses of the Articles of Confederation</a:t>
            </a:r>
          </a:p>
          <a:p>
            <a:pPr lvl="1"/>
            <a:r>
              <a:rPr lang="en-US" dirty="0" smtClean="0"/>
              <a:t>No money coined by federal </a:t>
            </a:r>
            <a:r>
              <a:rPr lang="en-US" dirty="0" err="1" smtClean="0"/>
              <a:t>govt</a:t>
            </a:r>
            <a:endParaRPr lang="en-US" dirty="0" smtClean="0"/>
          </a:p>
          <a:p>
            <a:pPr lvl="1"/>
            <a:r>
              <a:rPr lang="en-US" dirty="0" smtClean="0"/>
              <a:t>Army small</a:t>
            </a:r>
          </a:p>
          <a:p>
            <a:pPr lvl="1"/>
            <a:r>
              <a:rPr lang="en-US" dirty="0" smtClean="0"/>
              <a:t>Could not solve territorial disputes between states.</a:t>
            </a:r>
          </a:p>
          <a:p>
            <a:pPr lvl="1"/>
            <a:r>
              <a:rPr lang="en-US" dirty="0" smtClean="0"/>
              <a:t>No federal judicial system</a:t>
            </a:r>
          </a:p>
          <a:p>
            <a:pPr lvl="1"/>
            <a:r>
              <a:rPr lang="en-US" dirty="0" smtClean="0"/>
              <a:t>13/13 states consent required for amendments</a:t>
            </a:r>
            <a:endParaRPr lang="en-US" dirty="0"/>
          </a:p>
        </p:txBody>
      </p:sp>
      <p:pic>
        <p:nvPicPr>
          <p:cNvPr id="5" name="Content Placeholder 4" descr="Articles_of_Confederation_1977_Issue-13c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494" b="-414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963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Constitutional Convention (May 1787)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Lessons of Experience – </a:t>
            </a:r>
          </a:p>
          <a:p>
            <a:pPr lvl="1"/>
            <a:r>
              <a:rPr lang="en-US" dirty="0" smtClean="0"/>
              <a:t>No blueprint in history for the type of </a:t>
            </a:r>
            <a:r>
              <a:rPr lang="en-US" dirty="0" err="1" smtClean="0"/>
              <a:t>govt</a:t>
            </a:r>
            <a:r>
              <a:rPr lang="en-US" dirty="0" smtClean="0"/>
              <a:t> this new nation was trying to form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/>
              <a:t>There </a:t>
            </a:r>
            <a:r>
              <a:rPr lang="en-US" dirty="0" smtClean="0"/>
              <a:t>is </a:t>
            </a:r>
            <a:r>
              <a:rPr lang="en-US" dirty="0" smtClean="0"/>
              <a:t>no model, </a:t>
            </a:r>
            <a:r>
              <a:rPr lang="en-US" dirty="0" smtClean="0"/>
              <a:t>history consist only of beacons of light which give warning of the course to be shunned, without pointing out that which ought to be pursued” ~ Thomas Jefferson</a:t>
            </a:r>
            <a:endParaRPr lang="en-US" dirty="0"/>
          </a:p>
        </p:txBody>
      </p:sp>
      <p:pic>
        <p:nvPicPr>
          <p:cNvPr id="5" name="Content Placeholder 4" descr="Thomas-Jefferson-9353715-1-40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" r="68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58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Constitutional </a:t>
            </a:r>
            <a:r>
              <a:rPr lang="en-US" dirty="0"/>
              <a:t>Convention (May 1787)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State Constitutions</a:t>
            </a:r>
          </a:p>
          <a:p>
            <a:pPr lvl="1"/>
            <a:r>
              <a:rPr lang="en-US" dirty="0" smtClean="0"/>
              <a:t>Pennsylvania – too strong, too democratic</a:t>
            </a:r>
          </a:p>
          <a:p>
            <a:pPr lvl="2"/>
            <a:r>
              <a:rPr lang="en-US" dirty="0" smtClean="0"/>
              <a:t>Also rejected by the general assembly in Philadelphia due to disagreement with the Quakers…</a:t>
            </a:r>
          </a:p>
          <a:p>
            <a:pPr lvl="1"/>
            <a:r>
              <a:rPr lang="en-US" dirty="0" smtClean="0"/>
              <a:t>Massachusetts – too weak, less democratic</a:t>
            </a:r>
          </a:p>
          <a:p>
            <a:pPr lvl="2"/>
            <a:endParaRPr lang="en-US" dirty="0"/>
          </a:p>
        </p:txBody>
      </p:sp>
      <p:pic>
        <p:nvPicPr>
          <p:cNvPr id="5" name="Picture 4" descr="nunst06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2" y="1371600"/>
            <a:ext cx="3359486" cy="2457224"/>
          </a:xfrm>
          <a:prstGeom prst="rect">
            <a:avLst/>
          </a:prstGeom>
        </p:spPr>
      </p:pic>
      <p:pic>
        <p:nvPicPr>
          <p:cNvPr id="6" name="Picture 5" descr="nunst033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78" y="4284586"/>
            <a:ext cx="3408607" cy="204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2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Constitutional Convention (May 1787)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Shay’s Rebellion – led to the fear </a:t>
            </a:r>
            <a:r>
              <a:rPr lang="en-US" dirty="0" smtClean="0"/>
              <a:t>that </a:t>
            </a:r>
            <a:r>
              <a:rPr lang="en-US" dirty="0" smtClean="0"/>
              <a:t>the states were about to collapse.  This fear saw to it that the May convention was well attended by delegates from all states (minus RI)</a:t>
            </a:r>
            <a:endParaRPr lang="en-US" dirty="0"/>
          </a:p>
        </p:txBody>
      </p:sp>
      <p:pic>
        <p:nvPicPr>
          <p:cNvPr id="5" name="Content Placeholder 4" descr="petition_protest_detail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681" b="-236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597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Constitutional Convention (May 1787)</a:t>
            </a:r>
          </a:p>
        </p:txBody>
      </p:sp>
      <p:pic>
        <p:nvPicPr>
          <p:cNvPr id="5" name="Content Placeholder 4" descr="christy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94" b="-3789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Framers</a:t>
            </a:r>
          </a:p>
          <a:p>
            <a:pPr lvl="1"/>
            <a:r>
              <a:rPr lang="en-US" dirty="0" smtClean="0"/>
              <a:t>Who Came?</a:t>
            </a:r>
          </a:p>
          <a:p>
            <a:pPr lvl="1"/>
            <a:r>
              <a:rPr lang="en-US" dirty="0" smtClean="0"/>
              <a:t>Who didn’t attend?</a:t>
            </a:r>
          </a:p>
          <a:p>
            <a:pPr lvl="1"/>
            <a:r>
              <a:rPr lang="en-US" dirty="0" smtClean="0"/>
              <a:t>Intent</a:t>
            </a:r>
          </a:p>
          <a:p>
            <a:pPr lvl="1"/>
            <a:r>
              <a:rPr lang="en-US" dirty="0" err="1" smtClean="0"/>
              <a:t>Lockean</a:t>
            </a:r>
            <a:r>
              <a:rPr lang="en-US" dirty="0" smtClean="0"/>
              <a:t> influence</a:t>
            </a:r>
          </a:p>
          <a:p>
            <a:pPr lvl="1"/>
            <a:r>
              <a:rPr lang="en-US" dirty="0" smtClean="0"/>
              <a:t>Doubts</a:t>
            </a:r>
          </a:p>
          <a:p>
            <a:pPr lvl="1"/>
            <a:r>
              <a:rPr lang="en-US" dirty="0" smtClean="0"/>
              <a:t>Results: “Delicate Problem”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1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Virginia Plan</a:t>
            </a:r>
          </a:p>
          <a:p>
            <a:pPr lvl="1"/>
            <a:r>
              <a:rPr lang="en-US" dirty="0" smtClean="0"/>
              <a:t>Design for a true national government</a:t>
            </a:r>
          </a:p>
          <a:p>
            <a:pPr lvl="1"/>
            <a:r>
              <a:rPr lang="en-US" dirty="0" smtClean="0"/>
              <a:t>Two house legislature</a:t>
            </a:r>
          </a:p>
          <a:p>
            <a:pPr lvl="1"/>
            <a:r>
              <a:rPr lang="en-US" dirty="0" smtClean="0"/>
              <a:t>Executive chosen by legislature</a:t>
            </a:r>
          </a:p>
          <a:p>
            <a:pPr lvl="1"/>
            <a:r>
              <a:rPr lang="en-US" dirty="0" smtClean="0"/>
              <a:t>Council of revision with veto power</a:t>
            </a:r>
          </a:p>
          <a:p>
            <a:pPr lvl="1"/>
            <a:r>
              <a:rPr lang="en-US" dirty="0" smtClean="0"/>
              <a:t>Two key features</a:t>
            </a:r>
          </a:p>
          <a:p>
            <a:pPr lvl="2"/>
            <a:r>
              <a:rPr lang="en-US" dirty="0" smtClean="0"/>
              <a:t>National legislature with supreme powers</a:t>
            </a:r>
          </a:p>
          <a:p>
            <a:pPr lvl="2"/>
            <a:r>
              <a:rPr lang="en-US" dirty="0" smtClean="0"/>
              <a:t>One house elected directly by the people</a:t>
            </a:r>
            <a:endParaRPr lang="en-US" dirty="0"/>
          </a:p>
        </p:txBody>
      </p:sp>
      <p:pic>
        <p:nvPicPr>
          <p:cNvPr id="6" name="Content Placeholder 5" descr="virginiapla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925" b="-659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952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</a:t>
            </a:r>
          </a:p>
        </p:txBody>
      </p:sp>
      <p:pic>
        <p:nvPicPr>
          <p:cNvPr id="5" name="Content Placeholder 4" descr="NewJerseyPlanGraphic3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29" b="-12229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New Jersey Plan</a:t>
            </a:r>
          </a:p>
          <a:p>
            <a:pPr lvl="1"/>
            <a:r>
              <a:rPr lang="en-US" dirty="0" smtClean="0"/>
              <a:t>Sought to amend rather than replace the </a:t>
            </a:r>
            <a:r>
              <a:rPr lang="en-US" dirty="0" err="1" smtClean="0"/>
              <a:t>A.o.C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Proposed one vote per state in Congress</a:t>
            </a:r>
          </a:p>
          <a:p>
            <a:pPr lvl="1"/>
            <a:r>
              <a:rPr lang="en-US" dirty="0" smtClean="0"/>
              <a:t>Protected small states’ interests</a:t>
            </a:r>
          </a:p>
          <a:p>
            <a:pPr lvl="2"/>
            <a:r>
              <a:rPr lang="en-US" dirty="0" smtClean="0"/>
              <a:t>If presented before the Virginia Plan, the NJ plan may have taken a more prominent place in the convention.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5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Great Compromise</a:t>
            </a:r>
          </a:p>
          <a:p>
            <a:pPr lvl="1"/>
            <a:r>
              <a:rPr lang="en-US" dirty="0" smtClean="0"/>
              <a:t>House of Representatives based on population</a:t>
            </a:r>
          </a:p>
          <a:p>
            <a:pPr lvl="1"/>
            <a:r>
              <a:rPr lang="en-US" dirty="0" smtClean="0"/>
              <a:t>Senate of two members per state</a:t>
            </a:r>
          </a:p>
          <a:p>
            <a:pPr lvl="1"/>
            <a:r>
              <a:rPr lang="en-US" dirty="0" smtClean="0"/>
              <a:t>Reconciled interests of big and small states</a:t>
            </a:r>
          </a:p>
          <a:p>
            <a:pPr lvl="1"/>
            <a:r>
              <a:rPr lang="en-US" dirty="0" smtClean="0"/>
              <a:t>Committee of Detail – July 26, 1787 – James Madison and </a:t>
            </a:r>
            <a:r>
              <a:rPr lang="en-US" dirty="0" err="1" smtClean="0"/>
              <a:t>Governeur</a:t>
            </a:r>
            <a:r>
              <a:rPr lang="en-US" dirty="0" smtClean="0"/>
              <a:t> Morris are charged with drafting the final document including the themes hammered out by the delegates during the convention.</a:t>
            </a:r>
          </a:p>
          <a:p>
            <a:pPr lvl="1"/>
            <a:r>
              <a:rPr lang="en-US" dirty="0" smtClean="0"/>
              <a:t>September 17, 1787 – Constitution is approved by each of the 12 states in attendance in Philadelphia.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8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great compromise2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90" b="-33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31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Constitution and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Founders did not intend to create pure democracy</a:t>
            </a:r>
          </a:p>
          <a:p>
            <a:pPr lvl="1"/>
            <a:r>
              <a:rPr lang="en-US" dirty="0" smtClean="0"/>
              <a:t>Physical impossibility in a vast country</a:t>
            </a:r>
          </a:p>
          <a:p>
            <a:pPr lvl="1"/>
            <a:r>
              <a:rPr lang="en-US" dirty="0" smtClean="0"/>
              <a:t>Mistrust of popular passions…</a:t>
            </a:r>
          </a:p>
          <a:p>
            <a:pPr lvl="1"/>
            <a:r>
              <a:rPr lang="en-US" dirty="0" smtClean="0"/>
              <a:t>Intent instead to create a republic with a system of representation</a:t>
            </a:r>
          </a:p>
          <a:p>
            <a:r>
              <a:rPr lang="en-US" dirty="0" smtClean="0"/>
              <a:t>Popular rule only one element of the new government</a:t>
            </a:r>
          </a:p>
          <a:p>
            <a:pPr lvl="1"/>
            <a:r>
              <a:rPr lang="en-US" dirty="0" smtClean="0"/>
              <a:t>State legislatures to elect senators</a:t>
            </a:r>
          </a:p>
          <a:p>
            <a:pPr lvl="1"/>
            <a:r>
              <a:rPr lang="en-US" dirty="0" smtClean="0"/>
              <a:t>Electors to choose president</a:t>
            </a:r>
          </a:p>
          <a:p>
            <a:pPr lvl="1"/>
            <a:r>
              <a:rPr lang="en-US" dirty="0" smtClean="0"/>
              <a:t>Two kinds of majorities: voters and states</a:t>
            </a:r>
          </a:p>
          <a:p>
            <a:pPr lvl="1"/>
            <a:r>
              <a:rPr lang="en-US" dirty="0" smtClean="0"/>
              <a:t>Judicial review another limitation…</a:t>
            </a:r>
          </a:p>
          <a:p>
            <a:pPr lvl="1"/>
            <a:r>
              <a:rPr lang="en-US" dirty="0" smtClean="0"/>
              <a:t>Amendment process – relatively difficult process…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Formal Amendment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0" y="2362200"/>
            <a:ext cx="2039937" cy="1752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103154"/>
                </a:solidFill>
                <a:ea typeface="ＭＳ Ｐゴシック" pitchFamily="-65" charset="-128"/>
              </a:rPr>
              <a:t>Proposed by Congress by a 2/3 vote in both Houses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867400" y="2362200"/>
            <a:ext cx="2039937" cy="1752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103154"/>
                </a:solidFill>
                <a:ea typeface="ＭＳ Ｐゴシック" pitchFamily="-65" charset="-128"/>
              </a:rPr>
              <a:t>Ratified by State legislatures of ¾ of states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95400" y="4343400"/>
            <a:ext cx="2039937" cy="1752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103154"/>
                </a:solidFill>
                <a:ea typeface="ＭＳ Ｐゴシック" pitchFamily="-65" charset="-128"/>
              </a:rPr>
              <a:t>Proposed by a national convention when requested by 2/3 of state legislatures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67400" y="4343400"/>
            <a:ext cx="2039937" cy="1752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103154"/>
                </a:solidFill>
                <a:ea typeface="ＭＳ Ｐゴシック" pitchFamily="-65" charset="-128"/>
              </a:rPr>
              <a:t>Ratified by conventions held in ¾ of the States</a:t>
            </a:r>
          </a:p>
        </p:txBody>
      </p:sp>
      <p:sp>
        <p:nvSpPr>
          <p:cNvPr id="18447" name="TextBox 11"/>
          <p:cNvSpPr txBox="1">
            <a:spLocks noChangeArrowheads="1"/>
          </p:cNvSpPr>
          <p:nvPr/>
        </p:nvSpPr>
        <p:spPr bwMode="auto">
          <a:xfrm>
            <a:off x="1295400" y="1828800"/>
            <a:ext cx="2039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US" altLang="en-US">
                <a:latin typeface="Corbel" pitchFamily="-65" charset="0"/>
              </a:rPr>
              <a:t>Types of Proposals</a:t>
            </a:r>
          </a:p>
        </p:txBody>
      </p:sp>
      <p:sp>
        <p:nvSpPr>
          <p:cNvPr id="18448" name="TextBox 12"/>
          <p:cNvSpPr txBox="1">
            <a:spLocks noChangeArrowheads="1"/>
          </p:cNvSpPr>
          <p:nvPr/>
        </p:nvSpPr>
        <p:spPr bwMode="auto">
          <a:xfrm>
            <a:off x="5867400" y="1828800"/>
            <a:ext cx="2495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eaLnBrk="1" hangingPunct="1"/>
            <a:r>
              <a:rPr lang="en-US" altLang="en-US">
                <a:latin typeface="Corbel" pitchFamily="-65" charset="0"/>
              </a:rPr>
              <a:t>Types of Ratification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335337" y="2971800"/>
            <a:ext cx="2532062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103154"/>
              </a:solidFill>
              <a:ea typeface="ＭＳ Ｐゴシック" pitchFamily="-65" charset="-128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335337" y="4953000"/>
            <a:ext cx="2532062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103154"/>
              </a:solidFill>
              <a:ea typeface="ＭＳ Ｐゴシック" pitchFamily="-65" charset="-128"/>
            </a:endParaRPr>
          </a:p>
        </p:txBody>
      </p:sp>
      <p:cxnSp>
        <p:nvCxnSpPr>
          <p:cNvPr id="19" name="Elbow Connector 18"/>
          <p:cNvCxnSpPr/>
          <p:nvPr/>
        </p:nvCxnSpPr>
        <p:spPr>
          <a:xfrm>
            <a:off x="3048000" y="3505200"/>
            <a:ext cx="2819400" cy="1219200"/>
          </a:xfrm>
          <a:prstGeom prst="bentConnector3">
            <a:avLst>
              <a:gd name="adj1" fmla="val 50000"/>
            </a:avLst>
          </a:prstGeom>
          <a:ln w="508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flipV="1">
            <a:off x="3335338" y="3810000"/>
            <a:ext cx="2532062" cy="1600200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28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Constitution and </a:t>
            </a:r>
            <a:r>
              <a:rPr lang="en-US" dirty="0" smtClean="0"/>
              <a:t>Democracy:</a:t>
            </a:r>
            <a:br>
              <a:rPr lang="en-US" dirty="0" smtClean="0"/>
            </a:br>
            <a:r>
              <a:rPr lang="en-US" dirty="0" smtClean="0"/>
              <a:t>Key 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Separation of Powers – Executive, legislative, and judicial branches each have checks and balances on each other.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Federalism – power is to be shared between the state and national governments. 10</a:t>
            </a:r>
            <a:r>
              <a:rPr lang="en-US" baseline="30000" dirty="0" smtClean="0"/>
              <a:t>th</a:t>
            </a:r>
            <a:r>
              <a:rPr lang="en-US" dirty="0" smtClean="0"/>
              <a:t> Amendment…</a:t>
            </a:r>
          </a:p>
          <a:p>
            <a:pPr lvl="1"/>
            <a:r>
              <a:rPr lang="en-US" dirty="0" smtClean="0"/>
              <a:t>Enumerated Powers</a:t>
            </a:r>
          </a:p>
          <a:p>
            <a:pPr lvl="1"/>
            <a:r>
              <a:rPr lang="en-US" dirty="0" smtClean="0"/>
              <a:t>Reserved Powers</a:t>
            </a:r>
          </a:p>
          <a:p>
            <a:pPr lvl="1"/>
            <a:r>
              <a:rPr lang="en-US" dirty="0" smtClean="0"/>
              <a:t>Concurrent Powers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18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 and Democracy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Government and human nature</a:t>
            </a:r>
          </a:p>
          <a:p>
            <a:pPr lvl="1"/>
            <a:r>
              <a:rPr lang="en-US" dirty="0" smtClean="0"/>
              <a:t>Aristotelian view – </a:t>
            </a:r>
            <a:r>
              <a:rPr lang="en-US" dirty="0" err="1" smtClean="0"/>
              <a:t>govt</a:t>
            </a:r>
            <a:r>
              <a:rPr lang="en-US" dirty="0" smtClean="0"/>
              <a:t> should improve human nature by cultivating virtue. Before a good government can exist…good people must exist.</a:t>
            </a:r>
          </a:p>
          <a:p>
            <a:pPr lvl="1"/>
            <a:r>
              <a:rPr lang="en-US" dirty="0" err="1" smtClean="0"/>
              <a:t>Madisonian</a:t>
            </a:r>
            <a:r>
              <a:rPr lang="en-US" dirty="0" smtClean="0"/>
              <a:t> view – cultivation of virtue would require a government too strong, too dangerous, self-interest should be freely pursued within reasonable limits.</a:t>
            </a:r>
          </a:p>
          <a:p>
            <a:pPr lvl="1"/>
            <a:r>
              <a:rPr lang="en-US" dirty="0" smtClean="0"/>
              <a:t>Federalism – enables one level of </a:t>
            </a:r>
            <a:r>
              <a:rPr lang="en-US" dirty="0" err="1" smtClean="0"/>
              <a:t>govt</a:t>
            </a:r>
            <a:r>
              <a:rPr lang="en-US" dirty="0" smtClean="0"/>
              <a:t> to act as a check on the other.  All factions can gain some but not total control of government.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 and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Antifederalist View</a:t>
            </a:r>
          </a:p>
          <a:p>
            <a:pPr lvl="1"/>
            <a:r>
              <a:rPr lang="en-US" dirty="0" smtClean="0"/>
              <a:t>Liberty could only be strong in small republics</a:t>
            </a:r>
          </a:p>
          <a:p>
            <a:pPr lvl="2"/>
            <a:r>
              <a:rPr lang="en-US" dirty="0" smtClean="0"/>
              <a:t>Big = government too removed from masses</a:t>
            </a:r>
          </a:p>
          <a:p>
            <a:pPr lvl="2"/>
            <a:r>
              <a:rPr lang="en-US" dirty="0" smtClean="0"/>
              <a:t>Strong </a:t>
            </a:r>
            <a:r>
              <a:rPr lang="en-US" dirty="0" err="1" smtClean="0"/>
              <a:t>govt</a:t>
            </a:r>
            <a:r>
              <a:rPr lang="en-US" dirty="0" smtClean="0"/>
              <a:t> would use its powers to crush states rights</a:t>
            </a:r>
          </a:p>
          <a:p>
            <a:pPr lvl="1"/>
            <a:r>
              <a:rPr lang="en-US" dirty="0" smtClean="0"/>
              <a:t>There should be more restrictions on central government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Madison’s </a:t>
            </a:r>
            <a:r>
              <a:rPr lang="en-US" dirty="0" err="1" smtClean="0"/>
              <a:t>Rebuttle</a:t>
            </a:r>
            <a:endParaRPr lang="en-US" dirty="0" smtClean="0"/>
          </a:p>
          <a:p>
            <a:pPr lvl="1"/>
            <a:r>
              <a:rPr lang="en-US" dirty="0" smtClean="0"/>
              <a:t>Personal liberties safest in large republics</a:t>
            </a:r>
          </a:p>
          <a:p>
            <a:pPr lvl="2"/>
            <a:r>
              <a:rPr lang="en-US" dirty="0" smtClean="0"/>
              <a:t>Coalitions likely to be more moderate</a:t>
            </a:r>
          </a:p>
          <a:p>
            <a:pPr lvl="2"/>
            <a:r>
              <a:rPr lang="en-US" dirty="0" smtClean="0"/>
              <a:t>Government should be somewhat distant from the popular passions of the masses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2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Constitution and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Why no Bill of Rights in Original document?</a:t>
            </a:r>
          </a:p>
          <a:p>
            <a:pPr lvl="1"/>
            <a:r>
              <a:rPr lang="en-US" dirty="0" smtClean="0"/>
              <a:t>Habeas Corpus</a:t>
            </a:r>
          </a:p>
          <a:p>
            <a:pPr lvl="1"/>
            <a:r>
              <a:rPr lang="en-US" dirty="0" smtClean="0"/>
              <a:t>No bills of attainder</a:t>
            </a:r>
          </a:p>
          <a:p>
            <a:pPr lvl="1"/>
            <a:r>
              <a:rPr lang="en-US" dirty="0" smtClean="0"/>
              <a:t>No ex post facto laws</a:t>
            </a:r>
          </a:p>
          <a:p>
            <a:pPr lvl="1"/>
            <a:r>
              <a:rPr lang="en-US" dirty="0" smtClean="0"/>
              <a:t>Trial by jury</a:t>
            </a:r>
          </a:p>
          <a:p>
            <a:pPr lvl="1"/>
            <a:r>
              <a:rPr lang="en-US" dirty="0" smtClean="0"/>
              <a:t>Privileges and immunities</a:t>
            </a:r>
          </a:p>
          <a:p>
            <a:pPr lvl="1"/>
            <a:r>
              <a:rPr lang="en-US" dirty="0" smtClean="0"/>
              <a:t>No religious tests</a:t>
            </a:r>
          </a:p>
          <a:p>
            <a:pPr lvl="1"/>
            <a:r>
              <a:rPr lang="en-US" dirty="0" smtClean="0"/>
              <a:t>Obligations of contracts</a:t>
            </a:r>
          </a:p>
          <a:p>
            <a:r>
              <a:rPr lang="en-US" dirty="0" smtClean="0"/>
              <a:t>Most states had a bill of rights</a:t>
            </a:r>
          </a:p>
          <a:p>
            <a:r>
              <a:rPr lang="en-US" dirty="0" smtClean="0"/>
              <a:t>U.S.C intended on limiting the Federal Government…</a:t>
            </a:r>
            <a:endParaRPr lang="en-US" dirty="0"/>
          </a:p>
        </p:txBody>
      </p:sp>
      <p:pic>
        <p:nvPicPr>
          <p:cNvPr id="5" name="Content Placeholder 4" descr="first-amendmen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0" r="151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90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Constitution and 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Slavery virtually unmentioned</a:t>
            </a:r>
          </a:p>
          <a:p>
            <a:r>
              <a:rPr lang="en-US" dirty="0" smtClean="0"/>
              <a:t>Apparent hypocrisy of declaration signers (All men created equal)</a:t>
            </a:r>
          </a:p>
          <a:p>
            <a:r>
              <a:rPr lang="en-US" dirty="0" smtClean="0"/>
              <a:t>Necessity of compromise…</a:t>
            </a:r>
          </a:p>
          <a:p>
            <a:r>
              <a:rPr lang="en-US" dirty="0" smtClean="0"/>
              <a:t>If the U.S.C took a stance against slavery it would have never passed.</a:t>
            </a:r>
          </a:p>
          <a:p>
            <a:r>
              <a:rPr lang="en-US" dirty="0" smtClean="0"/>
              <a:t>Legacy?</a:t>
            </a:r>
            <a:endParaRPr lang="en-US" dirty="0"/>
          </a:p>
        </p:txBody>
      </p:sp>
      <p:pic>
        <p:nvPicPr>
          <p:cNvPr id="5" name="Content Placeholder 4" descr="map.pn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421" b="-40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013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Motives of the Framers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Economic interests varied widely during drafting</a:t>
            </a:r>
          </a:p>
          <a:p>
            <a:pPr lvl="1"/>
            <a:r>
              <a:rPr lang="en-US" dirty="0" smtClean="0"/>
              <a:t>Beard (1913): those who owned </a:t>
            </a:r>
            <a:r>
              <a:rPr lang="en-US" dirty="0" err="1" smtClean="0"/>
              <a:t>govt</a:t>
            </a:r>
            <a:r>
              <a:rPr lang="en-US" dirty="0" smtClean="0"/>
              <a:t> debt supported the constitution</a:t>
            </a:r>
          </a:p>
          <a:p>
            <a:pPr lvl="1"/>
            <a:r>
              <a:rPr lang="en-US" dirty="0" smtClean="0"/>
              <a:t>No clear division along class lines found</a:t>
            </a:r>
          </a:p>
          <a:p>
            <a:pPr lvl="1"/>
            <a:r>
              <a:rPr lang="en-US" dirty="0" smtClean="0"/>
              <a:t>Recent research: state considerations outweighed personal considerations: exception – slaveholders</a:t>
            </a:r>
          </a:p>
          <a:p>
            <a:r>
              <a:rPr lang="en-US" dirty="0" smtClean="0"/>
              <a:t>Economic interests and ratification</a:t>
            </a:r>
          </a:p>
          <a:p>
            <a:pPr lvl="1"/>
            <a:r>
              <a:rPr lang="en-US" dirty="0" smtClean="0"/>
              <a:t>Played a larger role</a:t>
            </a:r>
          </a:p>
          <a:p>
            <a:pPr lvl="1"/>
            <a:r>
              <a:rPr lang="en-US" dirty="0" smtClean="0"/>
              <a:t>In favor – merchants, urbanites, owners of western lands, holders of government debt, non-slave owners</a:t>
            </a:r>
          </a:p>
          <a:p>
            <a:pPr lvl="1"/>
            <a:r>
              <a:rPr lang="en-US" dirty="0" smtClean="0"/>
              <a:t>Opposed – farmers, people who held no </a:t>
            </a:r>
            <a:r>
              <a:rPr lang="en-US" dirty="0" err="1" smtClean="0"/>
              <a:t>govt</a:t>
            </a:r>
            <a:r>
              <a:rPr lang="en-US" dirty="0" smtClean="0"/>
              <a:t> debt, slave-owners</a:t>
            </a:r>
          </a:p>
          <a:p>
            <a:r>
              <a:rPr lang="en-US" dirty="0" smtClean="0"/>
              <a:t>Most definitive factor in whether one voted for or against ratification…</a:t>
            </a:r>
          </a:p>
          <a:p>
            <a:pPr lvl="1"/>
            <a:r>
              <a:rPr lang="en-US" dirty="0" smtClean="0"/>
              <a:t>Federalist or antifederalist</a:t>
            </a:r>
          </a:p>
        </p:txBody>
      </p:sp>
    </p:spTree>
    <p:extLst>
      <p:ext uri="{BB962C8B-B14F-4D97-AF65-F5344CB8AC3E}">
        <p14:creationId xmlns:p14="http://schemas.microsoft.com/office/powerpoint/2010/main" val="99193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Motives of the Framers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Constitution and Equality</a:t>
            </a:r>
          </a:p>
          <a:p>
            <a:pPr lvl="1"/>
            <a:r>
              <a:rPr lang="en-US" dirty="0" smtClean="0"/>
              <a:t>Critics: Government today is too weak</a:t>
            </a:r>
          </a:p>
          <a:p>
            <a:pPr lvl="2"/>
            <a:r>
              <a:rPr lang="en-US" dirty="0" smtClean="0"/>
              <a:t>Bows to special </a:t>
            </a:r>
            <a:r>
              <a:rPr lang="en-US" dirty="0" err="1" smtClean="0"/>
              <a:t>intersts</a:t>
            </a:r>
            <a:endParaRPr lang="en-US" dirty="0" smtClean="0"/>
          </a:p>
          <a:p>
            <a:pPr lvl="2"/>
            <a:r>
              <a:rPr lang="en-US" dirty="0" smtClean="0"/>
              <a:t>Fosters economic inequality</a:t>
            </a:r>
          </a:p>
          <a:p>
            <a:pPr lvl="2"/>
            <a:r>
              <a:rPr lang="en-US" dirty="0" smtClean="0"/>
              <a:t>Liberty and equality are therefore in conflict</a:t>
            </a:r>
          </a:p>
          <a:p>
            <a:pPr lvl="1"/>
            <a:r>
              <a:rPr lang="en-US" dirty="0" smtClean="0"/>
              <a:t>Framers more concerned with political inequality; weak government reduces political privilege.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1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Constitutional Reform – Modern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Reduce the separation of powers and enhance national leadership</a:t>
            </a:r>
          </a:p>
          <a:p>
            <a:pPr lvl="1"/>
            <a:r>
              <a:rPr lang="en-US" dirty="0" smtClean="0"/>
              <a:t>Urgent problems remain unresolved…due to gridlock</a:t>
            </a:r>
          </a:p>
          <a:p>
            <a:pPr lvl="1"/>
            <a:r>
              <a:rPr lang="en-US" dirty="0" smtClean="0"/>
              <a:t>President should be more powerful, accountable, to produce better policies</a:t>
            </a:r>
          </a:p>
          <a:p>
            <a:pPr lvl="1"/>
            <a:r>
              <a:rPr lang="en-US" dirty="0" smtClean="0"/>
              <a:t>Government agencies exposed to undue interference from Congress and special interests</a:t>
            </a:r>
          </a:p>
          <a:p>
            <a:pPr lvl="1"/>
            <a:r>
              <a:rPr lang="en-US" dirty="0" smtClean="0"/>
              <a:t>Proposals</a:t>
            </a:r>
          </a:p>
          <a:p>
            <a:pPr lvl="2"/>
            <a:r>
              <a:rPr lang="en-US" dirty="0" smtClean="0"/>
              <a:t>Choose cabinet members from Congress</a:t>
            </a:r>
          </a:p>
          <a:p>
            <a:pPr lvl="2"/>
            <a:r>
              <a:rPr lang="en-US" dirty="0" smtClean="0"/>
              <a:t>Allow President to dissolve Congress</a:t>
            </a:r>
          </a:p>
          <a:p>
            <a:pPr lvl="2"/>
            <a:r>
              <a:rPr lang="en-US" dirty="0" smtClean="0"/>
              <a:t>Empower Congress to require special presidential election</a:t>
            </a:r>
          </a:p>
          <a:p>
            <a:pPr lvl="2"/>
            <a:r>
              <a:rPr lang="en-US" dirty="0" smtClean="0"/>
              <a:t>Require presidential/congressional terms (teaming to ensure like parties)</a:t>
            </a:r>
          </a:p>
          <a:p>
            <a:pPr lvl="2"/>
            <a:r>
              <a:rPr lang="en-US" dirty="0" smtClean="0"/>
              <a:t>Establish a 6 year term for President (single term)</a:t>
            </a:r>
          </a:p>
          <a:p>
            <a:pPr lvl="2"/>
            <a:r>
              <a:rPr lang="en-US" dirty="0" smtClean="0"/>
              <a:t>Lengthen terms in the house to four years</a:t>
            </a:r>
          </a:p>
          <a:p>
            <a:pPr lvl="1"/>
            <a:r>
              <a:rPr lang="en-US" dirty="0" smtClean="0"/>
              <a:t>Counter argument – results uncertain, could make things worse</a:t>
            </a:r>
          </a:p>
        </p:txBody>
      </p:sp>
    </p:spTree>
    <p:extLst>
      <p:ext uri="{BB962C8B-B14F-4D97-AF65-F5344CB8AC3E}">
        <p14:creationId xmlns:p14="http://schemas.microsoft.com/office/powerpoint/2010/main" val="8630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Constitutional Reform – Modern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Less Government</a:t>
            </a:r>
          </a:p>
          <a:p>
            <a:pPr lvl="1"/>
            <a:r>
              <a:rPr lang="en-US" dirty="0" smtClean="0"/>
              <a:t>Government does too much not too little</a:t>
            </a:r>
          </a:p>
          <a:p>
            <a:pPr lvl="1"/>
            <a:r>
              <a:rPr lang="en-US" dirty="0" smtClean="0"/>
              <a:t>Attention to individual wants over general preferences</a:t>
            </a:r>
          </a:p>
          <a:p>
            <a:pPr lvl="1"/>
            <a:r>
              <a:rPr lang="en-US" dirty="0" smtClean="0"/>
              <a:t>Proposals</a:t>
            </a:r>
          </a:p>
          <a:p>
            <a:pPr lvl="2"/>
            <a:r>
              <a:rPr lang="en-US" dirty="0" smtClean="0"/>
              <a:t>Limit amount of taxes collectible</a:t>
            </a:r>
          </a:p>
          <a:p>
            <a:pPr lvl="2"/>
            <a:r>
              <a:rPr lang="en-US" dirty="0" smtClean="0"/>
              <a:t>Require a balanced budget</a:t>
            </a:r>
          </a:p>
          <a:p>
            <a:pPr lvl="2"/>
            <a:r>
              <a:rPr lang="en-US" dirty="0" smtClean="0"/>
              <a:t>Grant president true line-item veto</a:t>
            </a:r>
          </a:p>
          <a:p>
            <a:pPr lvl="2"/>
            <a:r>
              <a:rPr lang="en-US" dirty="0" smtClean="0"/>
              <a:t>Narrow authority of federal courts</a:t>
            </a:r>
          </a:p>
          <a:p>
            <a:pPr lvl="1"/>
            <a:r>
              <a:rPr lang="en-US" dirty="0" smtClean="0"/>
              <a:t>Counter argument – unworkable, or open to evasion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4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303</TotalTime>
  <Words>1213</Words>
  <Application>Microsoft Office PowerPoint</Application>
  <PresentationFormat>On-screen Show (4:3)</PresentationFormat>
  <Paragraphs>171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Civic</vt:lpstr>
      <vt:lpstr>Chapter Two</vt:lpstr>
      <vt:lpstr>The Problem with Liberty?</vt:lpstr>
      <vt:lpstr>The Problem with Liberty?</vt:lpstr>
      <vt:lpstr>The Problem with Liberty?</vt:lpstr>
      <vt:lpstr>The Problem with Liberty?</vt:lpstr>
      <vt:lpstr>The Problem with Liberty?</vt:lpstr>
      <vt:lpstr>The Constitutional Convention (May 1787)</vt:lpstr>
      <vt:lpstr>The Constitutional Convention (May 1787)</vt:lpstr>
      <vt:lpstr>The Constitutional Convention (May 1787)</vt:lpstr>
      <vt:lpstr>The Constitutional Convention (May 1787)</vt:lpstr>
      <vt:lpstr>The Challenge</vt:lpstr>
      <vt:lpstr>The Challenge</vt:lpstr>
      <vt:lpstr>The Challenge</vt:lpstr>
      <vt:lpstr>PowerPoint Presentation</vt:lpstr>
      <vt:lpstr>The Constitution and Democracy</vt:lpstr>
      <vt:lpstr>Formal Amendment Process</vt:lpstr>
      <vt:lpstr>The Constitution and Democracy: Key Principles</vt:lpstr>
      <vt:lpstr>The Constitution and Democracy</vt:lpstr>
      <vt:lpstr>The Constitution and Democracy</vt:lpstr>
      <vt:lpstr>The Constitution and Democracy</vt:lpstr>
      <vt:lpstr>The Constitution and Slavery</vt:lpstr>
      <vt:lpstr>The Motives of the Framers</vt:lpstr>
      <vt:lpstr>The Motives of the Framers</vt:lpstr>
      <vt:lpstr>Constitutional Reform – Modern Views</vt:lpstr>
      <vt:lpstr>Constitutional Reform – Modern Views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Two</dc:title>
  <dc:creator>Joshua Sherman</dc:creator>
  <cp:lastModifiedBy>Joshua Sherman</cp:lastModifiedBy>
  <cp:revision>18</cp:revision>
  <dcterms:created xsi:type="dcterms:W3CDTF">2013-08-13T13:52:54Z</dcterms:created>
  <dcterms:modified xsi:type="dcterms:W3CDTF">2013-09-19T14:42:31Z</dcterms:modified>
</cp:coreProperties>
</file>