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E27E4-BF45-CD43-9E8F-507CD7EB2622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CE47F-C186-EE40-81B5-54275B816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8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September 29,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September 29, 2016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Three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Federalism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01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Governmental Structure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17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Federalism: Good or Bad?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Definition – Government where power is shared by a central </a:t>
            </a:r>
            <a:r>
              <a:rPr lang="en-US" dirty="0" err="1" smtClean="0"/>
              <a:t>govt</a:t>
            </a:r>
            <a:r>
              <a:rPr lang="en-US" dirty="0" smtClean="0"/>
              <a:t> and several local </a:t>
            </a:r>
            <a:r>
              <a:rPr lang="en-US" dirty="0" err="1" smtClean="0"/>
              <a:t>govts</a:t>
            </a:r>
            <a:r>
              <a:rPr lang="en-US" smtClean="0"/>
              <a:t>.</a:t>
            </a:r>
            <a:endParaRPr lang="en-US" dirty="0" smtClean="0"/>
          </a:p>
          <a:p>
            <a:r>
              <a:rPr lang="en-US" dirty="0" smtClean="0"/>
              <a:t>Examples of Federal </a:t>
            </a:r>
            <a:r>
              <a:rPr lang="en-US" dirty="0" err="1" smtClean="0"/>
              <a:t>Govts</a:t>
            </a:r>
            <a:r>
              <a:rPr lang="en-US" dirty="0" smtClean="0"/>
              <a:t> …</a:t>
            </a:r>
          </a:p>
          <a:p>
            <a:r>
              <a:rPr lang="en-US" dirty="0" smtClean="0"/>
              <a:t>Unitary Government – Power is centralized within the central government and distributed down the chain to citizens.</a:t>
            </a:r>
          </a:p>
          <a:p>
            <a:r>
              <a:rPr lang="en-US" dirty="0" smtClean="0"/>
              <a:t>Examples of Unitary Governments…</a:t>
            </a:r>
            <a:endParaRPr lang="en-US" dirty="0"/>
          </a:p>
        </p:txBody>
      </p:sp>
      <p:pic>
        <p:nvPicPr>
          <p:cNvPr id="7" name="Content Placeholder 6" descr="conf vs fed vs uni.pn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574" b="-26574"/>
          <a:stretch>
            <a:fillRect/>
          </a:stretch>
        </p:blipFill>
        <p:spPr>
          <a:xfrm>
            <a:off x="4800599" y="1048862"/>
            <a:ext cx="4117345" cy="4364386"/>
          </a:xfrm>
        </p:spPr>
      </p:pic>
    </p:spTree>
    <p:extLst>
      <p:ext uri="{BB962C8B-B14F-4D97-AF65-F5344CB8AC3E}">
        <p14:creationId xmlns:p14="http://schemas.microsoft.com/office/powerpoint/2010/main" val="264643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&amp; Why Federalism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Special protection of subnational governments (state and local </a:t>
            </a:r>
            <a:r>
              <a:rPr lang="en-US" dirty="0" err="1" smtClean="0"/>
              <a:t>govt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Constitution</a:t>
            </a:r>
          </a:p>
          <a:p>
            <a:pPr lvl="1"/>
            <a:r>
              <a:rPr lang="en-US" dirty="0" smtClean="0"/>
              <a:t>Habits and tradition</a:t>
            </a:r>
          </a:p>
          <a:p>
            <a:pPr lvl="1"/>
            <a:r>
              <a:rPr lang="en-US" dirty="0" smtClean="0"/>
              <a:t>Distribution of political power</a:t>
            </a:r>
          </a:p>
          <a:p>
            <a:r>
              <a:rPr lang="en-US" dirty="0" smtClean="0"/>
              <a:t>How – National government sets the standard and relies in large part on the state and local governments to fund and execute the standard.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Negative Views of federalism: </a:t>
            </a:r>
          </a:p>
          <a:p>
            <a:pPr lvl="1"/>
            <a:r>
              <a:rPr lang="en-US" dirty="0" smtClean="0"/>
              <a:t>Blocks progress</a:t>
            </a:r>
          </a:p>
          <a:p>
            <a:pPr lvl="1"/>
            <a:r>
              <a:rPr lang="en-US" dirty="0" smtClean="0"/>
              <a:t>Protects local interests not national interests</a:t>
            </a:r>
          </a:p>
          <a:p>
            <a:r>
              <a:rPr lang="en-US" dirty="0" smtClean="0"/>
              <a:t>Positive Views of federalism:</a:t>
            </a:r>
          </a:p>
          <a:p>
            <a:pPr lvl="1"/>
            <a:r>
              <a:rPr lang="en-US" dirty="0" smtClean="0"/>
              <a:t>Provides strength, flexibility, and liberty.</a:t>
            </a:r>
          </a:p>
          <a:p>
            <a:r>
              <a:rPr lang="en-US" dirty="0" smtClean="0"/>
              <a:t>In general…federalism makes good and bad effects possible in the US.</a:t>
            </a:r>
          </a:p>
          <a:p>
            <a:pPr lvl="1"/>
            <a:r>
              <a:rPr lang="en-US" dirty="0" smtClean="0"/>
              <a:t>Different political groups come to power at different times.</a:t>
            </a:r>
            <a:endParaRPr lang="en-US" dirty="0"/>
          </a:p>
          <a:p>
            <a:pPr lvl="1"/>
            <a:endParaRPr lang="en-US" dirty="0" smtClean="0"/>
          </a:p>
          <a:p>
            <a:pPr marL="46863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7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Federalism and Political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Most obvious impact of federalism is that it facilitates mobilization of political activity.</a:t>
            </a:r>
          </a:p>
          <a:p>
            <a:r>
              <a:rPr lang="en-US" dirty="0" smtClean="0"/>
              <a:t>Federalism lowers the cost of political organization at the local level.</a:t>
            </a:r>
            <a:endParaRPr lang="en-US" dirty="0"/>
          </a:p>
        </p:txBody>
      </p:sp>
      <p:pic>
        <p:nvPicPr>
          <p:cNvPr id="5" name="Content Placeholder 4" descr="Join or Die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534" b="-265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1312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Founding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0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bold, New Plan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Important note – there is no blueprint for what the framers develop!</a:t>
            </a:r>
          </a:p>
          <a:p>
            <a:r>
              <a:rPr lang="en-US" dirty="0" smtClean="0"/>
              <a:t>Framers believed that neither national nor state government would have authority over the other because power comes from the people who shift their support.</a:t>
            </a:r>
          </a:p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Amendment – genius or afterthought </a:t>
            </a:r>
            <a:endParaRPr lang="en-US" dirty="0"/>
          </a:p>
        </p:txBody>
      </p:sp>
      <p:pic>
        <p:nvPicPr>
          <p:cNvPr id="7" name="Content Placeholder 6" descr="Federalism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667" b="-20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991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Elastic Language in Article I:</a:t>
            </a:r>
            <a:br>
              <a:rPr lang="en-US" dirty="0" smtClean="0"/>
            </a:br>
            <a:r>
              <a:rPr lang="en-US" dirty="0" smtClean="0"/>
              <a:t>Necessary and Proper Clause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Necessary and Proper Clause says – Congress can make laws it finds “necessary and proper for carrying into execution the foregoing powers”</a:t>
            </a:r>
          </a:p>
          <a:p>
            <a:pPr lvl="1"/>
            <a:r>
              <a:rPr lang="en-US" dirty="0" smtClean="0"/>
              <a:t>Result of the impossibility of precisely defining powers without burning political bridges.</a:t>
            </a:r>
          </a:p>
          <a:p>
            <a:r>
              <a:rPr lang="en-US" dirty="0" smtClean="0"/>
              <a:t>Hamilton – viewed this as a national </a:t>
            </a:r>
            <a:r>
              <a:rPr lang="en-US" dirty="0" err="1" smtClean="0"/>
              <a:t>supremecy</a:t>
            </a:r>
            <a:r>
              <a:rPr lang="en-US" dirty="0" smtClean="0"/>
              <a:t> due to the Constitution being the law of the land.</a:t>
            </a:r>
          </a:p>
          <a:p>
            <a:r>
              <a:rPr lang="en-US" dirty="0" smtClean="0"/>
              <a:t>Jefferson – states rights ruled the day because people ultimately hold sovereignty. </a:t>
            </a:r>
            <a:endParaRPr lang="en-US" dirty="0"/>
          </a:p>
        </p:txBody>
      </p:sp>
      <p:pic>
        <p:nvPicPr>
          <p:cNvPr id="5" name="Content Placeholder 4" descr="hamjeff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303" b="-303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0596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 over the Meaning of federalism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4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Supreme Court Speaks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Chief Justice John Marshall – a supporter of Hamilton’s (Federalist) views controls the USSC in the early 1800’s.</a:t>
            </a:r>
          </a:p>
          <a:p>
            <a:r>
              <a:rPr lang="en-US" dirty="0" smtClean="0"/>
              <a:t>McCulloch v. Maryland – </a:t>
            </a:r>
          </a:p>
          <a:p>
            <a:pPr lvl="1"/>
            <a:r>
              <a:rPr lang="en-US" dirty="0" smtClean="0"/>
              <a:t>Could Congress start a bank – yes because of N &amp; P clause of USC Article I.</a:t>
            </a:r>
          </a:p>
          <a:p>
            <a:pPr lvl="1"/>
            <a:r>
              <a:rPr lang="en-US" dirty="0" smtClean="0"/>
              <a:t>Could states tax such a bank? – No because national powers are supreme.</a:t>
            </a:r>
            <a:endParaRPr lang="en-US" dirty="0"/>
          </a:p>
        </p:txBody>
      </p:sp>
      <p:pic>
        <p:nvPicPr>
          <p:cNvPr id="7" name="Content Placeholder 6" descr="John_Marshall_by_Henry_Inman,_1832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39" r="-8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283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Nullification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Definition – the doctrine that a state can declare null and void a federal law that, in the states opinion, violates the Constitution.</a:t>
            </a:r>
          </a:p>
          <a:p>
            <a:r>
              <a:rPr lang="en-US" dirty="0" smtClean="0"/>
              <a:t>Main question determined by the Civil War.  Can a state nullify federal law?</a:t>
            </a:r>
          </a:p>
          <a:p>
            <a:pPr lvl="1"/>
            <a:r>
              <a:rPr lang="en-US" dirty="0" smtClean="0"/>
              <a:t>Answer?</a:t>
            </a:r>
            <a:endParaRPr lang="en-US" dirty="0"/>
          </a:p>
        </p:txBody>
      </p:sp>
      <p:pic>
        <p:nvPicPr>
          <p:cNvPr id="5" name="Content Placeholder 4" descr="big1grass25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541" b="-26541"/>
          <a:stretch>
            <a:fillRect/>
          </a:stretch>
        </p:blipFill>
        <p:spPr>
          <a:xfrm>
            <a:off x="4343400" y="1536192"/>
            <a:ext cx="4343400" cy="4604004"/>
          </a:xfrm>
        </p:spPr>
      </p:pic>
    </p:spTree>
    <p:extLst>
      <p:ext uri="{BB962C8B-B14F-4D97-AF65-F5344CB8AC3E}">
        <p14:creationId xmlns:p14="http://schemas.microsoft.com/office/powerpoint/2010/main" val="1039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Federalism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Both national and state governments supreme in their own spheres.</a:t>
            </a:r>
          </a:p>
          <a:p>
            <a:pPr lvl="1"/>
            <a:r>
              <a:rPr lang="en-US" dirty="0" smtClean="0"/>
              <a:t>Commerce Clause at the center of this debate post 1864. (Interstate </a:t>
            </a:r>
            <a:r>
              <a:rPr lang="en-US" dirty="0" err="1" smtClean="0"/>
              <a:t>vs</a:t>
            </a:r>
            <a:r>
              <a:rPr lang="en-US" dirty="0" smtClean="0"/>
              <a:t> Intrastate commerce)</a:t>
            </a:r>
          </a:p>
          <a:p>
            <a:pPr lvl="2"/>
            <a:r>
              <a:rPr lang="en-US" dirty="0" smtClean="0"/>
              <a:t>Early Product-based distinction difficult</a:t>
            </a:r>
          </a:p>
          <a:p>
            <a:pPr lvl="2"/>
            <a:r>
              <a:rPr lang="en-US" dirty="0" smtClean="0"/>
              <a:t>“Original Package” also unsatisfactory.</a:t>
            </a:r>
          </a:p>
          <a:p>
            <a:pPr lvl="1"/>
            <a:r>
              <a:rPr lang="en-US" dirty="0" smtClean="0"/>
              <a:t>Debate rages on today – Medical Marijuana</a:t>
            </a:r>
          </a:p>
        </p:txBody>
      </p:sp>
      <p:pic>
        <p:nvPicPr>
          <p:cNvPr id="5" name="Content Placeholder 4" descr="Marijuana-States-of-America1.pn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846" b="-34846"/>
          <a:stretch>
            <a:fillRect/>
          </a:stretch>
        </p:blipFill>
        <p:spPr>
          <a:xfrm>
            <a:off x="4800600" y="994013"/>
            <a:ext cx="4169090" cy="4419235"/>
          </a:xfrm>
        </p:spPr>
      </p:pic>
    </p:spTree>
    <p:extLst>
      <p:ext uri="{BB962C8B-B14F-4D97-AF65-F5344CB8AC3E}">
        <p14:creationId xmlns:p14="http://schemas.microsoft.com/office/powerpoint/2010/main" val="215667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Sovereignty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Mistake </a:t>
            </a:r>
            <a:r>
              <a:rPr lang="en-US" smtClean="0"/>
              <a:t>to think </a:t>
            </a:r>
            <a:r>
              <a:rPr lang="en-US" dirty="0" smtClean="0"/>
              <a:t>that dual federalism is today entirely dead.</a:t>
            </a:r>
          </a:p>
          <a:p>
            <a:r>
              <a:rPr lang="en-US" dirty="0" smtClean="0"/>
              <a:t>Supreme Court limited the congressional use of the commerce clause, thus protecting state sovereignty under the 10</a:t>
            </a:r>
            <a:r>
              <a:rPr lang="en-US" baseline="30000" dirty="0" smtClean="0"/>
              <a:t>th</a:t>
            </a:r>
            <a:r>
              <a:rPr lang="en-US" dirty="0" smtClean="0"/>
              <a:t> Amendment.</a:t>
            </a:r>
          </a:p>
          <a:p>
            <a:r>
              <a:rPr lang="en-US" dirty="0" smtClean="0"/>
              <a:t>Supreme Court in Alden v. Maine (1999) upheld the 11</a:t>
            </a:r>
            <a:r>
              <a:rPr lang="en-US" baseline="30000" dirty="0" smtClean="0"/>
              <a:t>th</a:t>
            </a:r>
            <a:r>
              <a:rPr lang="en-US" dirty="0" smtClean="0"/>
              <a:t> Amendment which, protects states from being sued by citizens from other states or foreign countries</a:t>
            </a:r>
          </a:p>
          <a:p>
            <a:r>
              <a:rPr lang="en-US" dirty="0" smtClean="0"/>
              <a:t>Not all USSC decisions reflect state sovereignty</a:t>
            </a:r>
          </a:p>
          <a:p>
            <a:pPr lvl="1"/>
            <a:r>
              <a:rPr lang="en-US" dirty="0" smtClean="0"/>
              <a:t>Upholding of </a:t>
            </a:r>
            <a:r>
              <a:rPr lang="en-US" dirty="0" err="1" smtClean="0"/>
              <a:t>Obamacare</a:t>
            </a:r>
            <a:r>
              <a:rPr lang="en-US" dirty="0" smtClean="0"/>
              <a:t> as a tax.</a:t>
            </a:r>
          </a:p>
          <a:p>
            <a:r>
              <a:rPr lang="en-US" dirty="0" smtClean="0"/>
              <a:t>Police Power – state power to enact laws promoting health, safety, and morals.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1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Federal-state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Grants-in-Aid – money given to states by the national government.</a:t>
            </a:r>
          </a:p>
          <a:p>
            <a:r>
              <a:rPr lang="en-US" dirty="0" smtClean="0"/>
              <a:t>Show how political realities modify legal authority.</a:t>
            </a:r>
          </a:p>
          <a:p>
            <a:r>
              <a:rPr lang="en-US" dirty="0" smtClean="0"/>
              <a:t>Began before the Constitution… “land grant colleges” &amp; cash grants</a:t>
            </a:r>
          </a:p>
          <a:p>
            <a:r>
              <a:rPr lang="en-US" dirty="0" smtClean="0"/>
              <a:t>Dramatically increased in the 20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Were attractive for many reasons</a:t>
            </a:r>
          </a:p>
          <a:p>
            <a:pPr lvl="1"/>
            <a:r>
              <a:rPr lang="en-US" dirty="0" smtClean="0"/>
              <a:t>Federal budget surplus (late 19</a:t>
            </a:r>
            <a:r>
              <a:rPr lang="en-US" baseline="30000" dirty="0" smtClean="0"/>
              <a:t>th</a:t>
            </a:r>
            <a:r>
              <a:rPr lang="en-US" dirty="0" smtClean="0"/>
              <a:t> century)</a:t>
            </a:r>
          </a:p>
          <a:p>
            <a:pPr lvl="1"/>
            <a:r>
              <a:rPr lang="en-US" dirty="0" smtClean="0"/>
              <a:t>Federal income tax arrived in 1920 and brought in more money</a:t>
            </a:r>
          </a:p>
          <a:p>
            <a:pPr lvl="1"/>
            <a:r>
              <a:rPr lang="en-US" dirty="0" smtClean="0"/>
              <a:t>Feds could print money at will (no thought toward inflation yet)</a:t>
            </a:r>
          </a:p>
          <a:p>
            <a:pPr lvl="1"/>
            <a:r>
              <a:rPr lang="en-US" dirty="0" smtClean="0"/>
              <a:t>“Free” money for state officials</a:t>
            </a:r>
          </a:p>
          <a:p>
            <a:r>
              <a:rPr lang="en-US" dirty="0" smtClean="0"/>
              <a:t>Required broad congressional coalitions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0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Federal-state relations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Meeting national needs: 1960’s saw a shift in grants-in-aid.</a:t>
            </a:r>
          </a:p>
          <a:p>
            <a:pPr lvl="1"/>
            <a:r>
              <a:rPr lang="en-US" dirty="0" smtClean="0"/>
              <a:t>Pre 1960 – what states want/demand</a:t>
            </a:r>
          </a:p>
          <a:p>
            <a:pPr lvl="1"/>
            <a:r>
              <a:rPr lang="en-US" dirty="0" smtClean="0"/>
              <a:t>Post 1960 – What the federal agencies perceived as in the best interest of the nation.</a:t>
            </a:r>
          </a:p>
          <a:p>
            <a:r>
              <a:rPr lang="en-US" dirty="0" smtClean="0"/>
              <a:t>Where do you think most federal grant monies go?</a:t>
            </a:r>
            <a:endParaRPr lang="en-US" dirty="0"/>
          </a:p>
        </p:txBody>
      </p:sp>
      <p:pic>
        <p:nvPicPr>
          <p:cNvPr id="7" name="Content Placeholder 6" descr="Medicaid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667" b="-20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856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Federal-state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Intergovernmental Lobby – consists of governors, mayors, superintendents of schools, state public health directors etc…</a:t>
            </a:r>
          </a:p>
          <a:p>
            <a:r>
              <a:rPr lang="en-US" dirty="0" smtClean="0"/>
              <a:t>Hundreds of state and local officials have offices in DC with the purpose of lobbying.</a:t>
            </a:r>
          </a:p>
          <a:p>
            <a:pPr lvl="1"/>
            <a:r>
              <a:rPr lang="en-US" dirty="0" smtClean="0"/>
              <a:t>Goal – get more money with fewer strings attached.</a:t>
            </a:r>
            <a:endParaRPr lang="en-US" dirty="0"/>
          </a:p>
        </p:txBody>
      </p:sp>
      <p:pic>
        <p:nvPicPr>
          <p:cNvPr id="5" name="Content Placeholder 4" descr="kstreet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4" r="244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262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Federal-state relations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Categorical grants versus revenue sharing</a:t>
            </a:r>
          </a:p>
          <a:p>
            <a:pPr lvl="1"/>
            <a:r>
              <a:rPr lang="en-US" dirty="0" smtClean="0"/>
              <a:t>Categorical Grant – federal grants for specific purposes, such as building an airport.  Usually require a state to match the funds put up by the federal government.</a:t>
            </a:r>
          </a:p>
          <a:p>
            <a:pPr lvl="1"/>
            <a:r>
              <a:rPr lang="en-US" dirty="0" smtClean="0"/>
              <a:t>Block grant (revenue sharing) – money devoted to general purposes with few restrictions.</a:t>
            </a:r>
          </a:p>
          <a:p>
            <a:pPr lvl="1"/>
            <a:r>
              <a:rPr lang="en-US" dirty="0" smtClean="0"/>
              <a:t>Revenue sharing requires no matching funds and provides freedom in how to spend.</a:t>
            </a:r>
          </a:p>
          <a:p>
            <a:pPr lvl="2"/>
            <a:r>
              <a:rPr lang="en-US" dirty="0" smtClean="0"/>
              <a:t>Distributed by statistical formula</a:t>
            </a:r>
          </a:p>
          <a:p>
            <a:pPr lvl="2"/>
            <a:r>
              <a:rPr lang="en-US" dirty="0" smtClean="0"/>
              <a:t>Ended in 1986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6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Federal-state relations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State Rivalry</a:t>
            </a:r>
          </a:p>
          <a:p>
            <a:pPr lvl="1"/>
            <a:r>
              <a:rPr lang="en-US" dirty="0" smtClean="0"/>
              <a:t>Increased competition as a result of increased dependency</a:t>
            </a:r>
          </a:p>
          <a:p>
            <a:pPr lvl="1"/>
            <a:r>
              <a:rPr lang="en-US" dirty="0" smtClean="0"/>
              <a:t>Snowbelt versus sunbelt states</a:t>
            </a:r>
          </a:p>
          <a:p>
            <a:pPr lvl="1"/>
            <a:r>
              <a:rPr lang="en-US" dirty="0" smtClean="0"/>
              <a:t>It is hard to tell where the money actually goes.</a:t>
            </a:r>
          </a:p>
          <a:p>
            <a:pPr lvl="1"/>
            <a:r>
              <a:rPr lang="en-US" dirty="0" smtClean="0"/>
              <a:t>It is difficult to tell if federal funds affect growth rates in states.</a:t>
            </a:r>
          </a:p>
          <a:p>
            <a:pPr lvl="1"/>
            <a:r>
              <a:rPr lang="en-US" dirty="0" smtClean="0"/>
              <a:t>Argument centers around the formula used to distribute money</a:t>
            </a:r>
          </a:p>
          <a:p>
            <a:r>
              <a:rPr lang="en-US" dirty="0" smtClean="0"/>
              <a:t>Best data collecting device – US Census</a:t>
            </a:r>
            <a:endParaRPr lang="en-US" dirty="0"/>
          </a:p>
        </p:txBody>
      </p:sp>
      <p:pic>
        <p:nvPicPr>
          <p:cNvPr id="7" name="Content Placeholder 6" descr="usa-map.gif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752" b="-287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26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Federal aid and federal control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Federal money comes with strings.</a:t>
            </a:r>
          </a:p>
          <a:p>
            <a:pPr lvl="1"/>
            <a:r>
              <a:rPr lang="en-US" dirty="0" smtClean="0"/>
              <a:t>Fear – </a:t>
            </a:r>
            <a:r>
              <a:rPr lang="en-US" dirty="0" err="1" smtClean="0"/>
              <a:t>Govt</a:t>
            </a:r>
            <a:r>
              <a:rPr lang="en-US" dirty="0" smtClean="0"/>
              <a:t> requirements to receive aid would make the 10</a:t>
            </a:r>
            <a:r>
              <a:rPr lang="en-US" baseline="30000" dirty="0" smtClean="0"/>
              <a:t>th</a:t>
            </a:r>
            <a:r>
              <a:rPr lang="en-US" dirty="0" smtClean="0"/>
              <a:t> Amendment null and void.</a:t>
            </a:r>
          </a:p>
          <a:p>
            <a:pPr lvl="1"/>
            <a:r>
              <a:rPr lang="en-US" dirty="0" smtClean="0"/>
              <a:t>Block grants/ revenue sharing was an attempt to reverse the trend of federal money with strings attached….failed miserably.</a:t>
            </a:r>
          </a:p>
          <a:p>
            <a:r>
              <a:rPr lang="en-US" dirty="0" smtClean="0"/>
              <a:t>Conditions of Aid – terms set by the federal government that states must meet if they are to receive certain federal funds (NCLB).</a:t>
            </a:r>
          </a:p>
          <a:p>
            <a:r>
              <a:rPr lang="en-US" dirty="0" smtClean="0"/>
              <a:t>Mandates – terms set by the national government that states must meet </a:t>
            </a:r>
            <a:r>
              <a:rPr lang="en-US" dirty="0" smtClean="0"/>
              <a:t>in order to</a:t>
            </a:r>
            <a:r>
              <a:rPr lang="en-US" dirty="0" smtClean="0"/>
              <a:t> </a:t>
            </a:r>
            <a:r>
              <a:rPr lang="en-US" smtClean="0"/>
              <a:t>recieve </a:t>
            </a:r>
            <a:r>
              <a:rPr lang="en-US" dirty="0" smtClean="0"/>
              <a:t>federal grants.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1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Mandates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Most concern civil rights and environmental issues</a:t>
            </a:r>
          </a:p>
          <a:p>
            <a:r>
              <a:rPr lang="en-US" dirty="0" smtClean="0"/>
              <a:t>Often create admin and financial hardships.</a:t>
            </a:r>
          </a:p>
          <a:p>
            <a:r>
              <a:rPr lang="en-US" dirty="0" smtClean="0"/>
              <a:t>Mandate growth explodes 81-91</a:t>
            </a:r>
          </a:p>
          <a:p>
            <a:r>
              <a:rPr lang="en-US" dirty="0" smtClean="0"/>
              <a:t>Features</a:t>
            </a:r>
            <a:endParaRPr lang="en-US" dirty="0"/>
          </a:p>
          <a:p>
            <a:r>
              <a:rPr lang="en-US" dirty="0" smtClean="0"/>
              <a:t>Additional Costs</a:t>
            </a:r>
          </a:p>
          <a:p>
            <a:r>
              <a:rPr lang="en-US" dirty="0" smtClean="0"/>
              <a:t>Federal Court </a:t>
            </a:r>
            <a:r>
              <a:rPr lang="en-US" dirty="0" err="1" smtClean="0"/>
              <a:t>Rullings</a:t>
            </a:r>
            <a:endParaRPr lang="en-US" dirty="0" smtClean="0"/>
          </a:p>
        </p:txBody>
      </p:sp>
      <p:pic>
        <p:nvPicPr>
          <p:cNvPr id="7" name="Content Placeholder 6" descr="obamacare-logo_full.pn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422" b="-154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603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Conditions of Aid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Received by states voluntarily, in theory</a:t>
            </a:r>
          </a:p>
          <a:p>
            <a:pPr lvl="1"/>
            <a:r>
              <a:rPr lang="en-US" dirty="0" smtClean="0"/>
              <a:t>Financial dependence blurs the theory</a:t>
            </a:r>
          </a:p>
          <a:p>
            <a:pPr lvl="1"/>
            <a:r>
              <a:rPr lang="en-US" dirty="0" smtClean="0"/>
              <a:t>Civil rights generally focus of most important conditions in the 1960s, environmental in the 80s and 90s</a:t>
            </a:r>
          </a:p>
          <a:p>
            <a:pPr lvl="1"/>
            <a:r>
              <a:rPr lang="en-US" dirty="0" smtClean="0"/>
              <a:t>Conditions will range from specific to general</a:t>
            </a:r>
          </a:p>
          <a:p>
            <a:r>
              <a:rPr lang="en-US" dirty="0" smtClean="0"/>
              <a:t>Divergent views of states and federal government on costs, benefits</a:t>
            </a:r>
          </a:p>
          <a:p>
            <a:r>
              <a:rPr lang="en-US" dirty="0" smtClean="0"/>
              <a:t>1980’s – President Reagan challenged Congress to consolidate categorical grants into 6 block grants.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8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Devolution Revolution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Shift of important functions to states by Republican-controlled Congress in 1994</a:t>
            </a:r>
          </a:p>
          <a:p>
            <a:pPr lvl="1"/>
            <a:r>
              <a:rPr lang="en-US" dirty="0" smtClean="0"/>
              <a:t>Key Issue – Welfare</a:t>
            </a:r>
          </a:p>
          <a:p>
            <a:pPr lvl="1"/>
            <a:r>
              <a:rPr lang="en-US" dirty="0" smtClean="0"/>
              <a:t>1996 Clinton gives control of Welfare to the states.</a:t>
            </a:r>
          </a:p>
          <a:p>
            <a:r>
              <a:rPr lang="en-US" dirty="0" smtClean="0"/>
              <a:t>Devolution – efforts by Congress and President to roll back government control of state issues.</a:t>
            </a:r>
            <a:endParaRPr lang="en-US" dirty="0"/>
          </a:p>
        </p:txBody>
      </p:sp>
      <p:pic>
        <p:nvPicPr>
          <p:cNvPr id="7" name="Content Placeholder 6" descr="t-of-president-reagan-1981.jpe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4" b="76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3397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Devolution Revolution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Block Grants for Entitlements</a:t>
            </a:r>
          </a:p>
          <a:p>
            <a:pPr lvl="1"/>
            <a:r>
              <a:rPr lang="en-US" dirty="0" smtClean="0"/>
              <a:t>Most block grants are for operating and capital purposes</a:t>
            </a:r>
          </a:p>
          <a:p>
            <a:pPr lvl="1"/>
            <a:r>
              <a:rPr lang="en-US" dirty="0" smtClean="0"/>
              <a:t>AFDC and Medicaid were made into block grants in the 90s (Republican idea)</a:t>
            </a:r>
          </a:p>
          <a:p>
            <a:pPr lvl="1"/>
            <a:r>
              <a:rPr lang="en-US" dirty="0" smtClean="0"/>
              <a:t>Partial success and possible effects</a:t>
            </a:r>
          </a:p>
          <a:p>
            <a:pPr lvl="2"/>
            <a:r>
              <a:rPr lang="en-US" dirty="0" smtClean="0"/>
              <a:t>AFDC was turned into the Block Grant TANF</a:t>
            </a:r>
          </a:p>
          <a:p>
            <a:pPr lvl="2"/>
            <a:r>
              <a:rPr lang="en-US" dirty="0" smtClean="0"/>
              <a:t>Possible triggering of second-order devolution</a:t>
            </a:r>
          </a:p>
          <a:p>
            <a:pPr lvl="2"/>
            <a:r>
              <a:rPr lang="en-US" dirty="0" smtClean="0"/>
              <a:t>Possible triggering of third-order devolution</a:t>
            </a:r>
          </a:p>
          <a:p>
            <a:pPr lvl="2"/>
            <a:r>
              <a:rPr lang="en-US" dirty="0" smtClean="0"/>
              <a:t>Dramatic decrease in welfare rolls increase in unspent dollars</a:t>
            </a:r>
          </a:p>
        </p:txBody>
      </p:sp>
    </p:spTree>
    <p:extLst>
      <p:ext uri="{BB962C8B-B14F-4D97-AF65-F5344CB8AC3E}">
        <p14:creationId xmlns:p14="http://schemas.microsoft.com/office/powerpoint/2010/main" val="3190073307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706</TotalTime>
  <Words>1163</Words>
  <Application>Microsoft Office PowerPoint</Application>
  <PresentationFormat>On-screen Show (4:3)</PresentationFormat>
  <Paragraphs>126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Urban Pop</vt:lpstr>
      <vt:lpstr>Chapter Three </vt:lpstr>
      <vt:lpstr>Governmental Structure</vt:lpstr>
      <vt:lpstr>Federalism: Good or Bad?</vt:lpstr>
      <vt:lpstr>How &amp; Why Federalism Works</vt:lpstr>
      <vt:lpstr>Federalism and Political Activity</vt:lpstr>
      <vt:lpstr>The Founding</vt:lpstr>
      <vt:lpstr>A bold, New Plan</vt:lpstr>
      <vt:lpstr>Elastic Language in Article I: Necessary and Proper Clause</vt:lpstr>
      <vt:lpstr>Debate over the Meaning of federalism</vt:lpstr>
      <vt:lpstr>The Supreme Court Speaks </vt:lpstr>
      <vt:lpstr>Nullification</vt:lpstr>
      <vt:lpstr>Dual Federalism</vt:lpstr>
      <vt:lpstr>State Sovereignty </vt:lpstr>
      <vt:lpstr>Federal-state relations</vt:lpstr>
      <vt:lpstr>Federal-state relations</vt:lpstr>
      <vt:lpstr>Federal-state relations</vt:lpstr>
      <vt:lpstr>Federal-state relations</vt:lpstr>
      <vt:lpstr>Federal-state relations</vt:lpstr>
      <vt:lpstr>Federal aid and federal control</vt:lpstr>
      <vt:lpstr>Mandates</vt:lpstr>
      <vt:lpstr>Conditions of Aid</vt:lpstr>
      <vt:lpstr>Devolution Revolution</vt:lpstr>
      <vt:lpstr>Devolution Revolution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Three </dc:title>
  <dc:creator>Joshua Sherman</dc:creator>
  <cp:lastModifiedBy>Joshua Sherman</cp:lastModifiedBy>
  <cp:revision>29</cp:revision>
  <cp:lastPrinted>2013-09-18T15:44:54Z</cp:lastPrinted>
  <dcterms:created xsi:type="dcterms:W3CDTF">2013-09-10T14:51:51Z</dcterms:created>
  <dcterms:modified xsi:type="dcterms:W3CDTF">2016-09-29T13:12:13Z</dcterms:modified>
</cp:coreProperties>
</file>