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8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7C3F878-F5E8-489B-AC8A-64F2A7E22C28}" type="datetimeFigureOut">
              <a:rPr lang="en-US" smtClean="0"/>
              <a:pPr/>
              <a:t>10/13/2014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w.cornell.edu/supct/html/99-699.ZS.html" TargetMode="External"/><Relationship Id="rId2" Type="http://schemas.openxmlformats.org/officeDocument/2006/relationships/hyperlink" Target="http://ffrf.org/faq/state-church/item/14019-religious-holiday-displays-on-public-propert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Civil Liberties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05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 of Rights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071944"/>
              </p:ext>
            </p:extLst>
          </p:nvPr>
        </p:nvGraphicFramePr>
        <p:xfrm>
          <a:off x="489432" y="2186913"/>
          <a:ext cx="8183562" cy="3292475"/>
        </p:xfrm>
        <a:graphic>
          <a:graphicData uri="http://schemas.openxmlformats.org/drawingml/2006/table">
            <a:tbl>
              <a:tblPr/>
              <a:tblGrid>
                <a:gridCol w="1636712"/>
                <a:gridCol w="1636713"/>
                <a:gridCol w="1636712"/>
                <a:gridCol w="1636713"/>
                <a:gridCol w="1636712"/>
              </a:tblGrid>
              <a:tr h="1829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1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st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 Freedom of Speech, Press, Assembly, &amp; Petition.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2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Right to Bear Arms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3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rd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Quartering of troops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4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Searches and Seizures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5</a:t>
                      </a:r>
                      <a:r>
                        <a:rPr kumimoji="0" lang="en-US" sz="18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Criminal proceedings, Due Process, Eminent Domain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463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6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Criminal Proceedings (speedy trial by jury)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7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Civil Trials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8</a:t>
                      </a:r>
                      <a:r>
                        <a:rPr kumimoji="0" lang="en-US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Prevents cruel and unusual punishment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9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Enumerated rights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10</a:t>
                      </a:r>
                      <a:r>
                        <a:rPr kumimoji="0" lang="en-US" sz="1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th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-106" charset="0"/>
                        <a:ea typeface="ＭＳ Ｐゴシック" pitchFamily="-106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-106" charset="0"/>
                          <a:ea typeface="ＭＳ Ｐゴシック" pitchFamily="-106" charset="-128"/>
                        </a:rPr>
                        <a:t>Powers reserved to the states.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8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2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Politics of Civil Liberties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The objectives of the Framers</a:t>
            </a:r>
          </a:p>
          <a:p>
            <a:pPr lvl="1"/>
            <a:r>
              <a:rPr lang="en-US" dirty="0" smtClean="0"/>
              <a:t>Limited federal powers</a:t>
            </a:r>
          </a:p>
          <a:p>
            <a:pPr lvl="1"/>
            <a:r>
              <a:rPr lang="en-US" dirty="0" smtClean="0"/>
              <a:t>Constitution: List of do’s and do not’s</a:t>
            </a:r>
          </a:p>
          <a:p>
            <a:pPr lvl="1"/>
            <a:r>
              <a:rPr lang="en-US" dirty="0" smtClean="0"/>
              <a:t>Bill of Rights – specific do not’s</a:t>
            </a:r>
            <a:endParaRPr lang="en-US" dirty="0"/>
          </a:p>
        </p:txBody>
      </p:sp>
      <p:pic>
        <p:nvPicPr>
          <p:cNvPr id="2" name="Content Placeholder 1" descr="founding-fathers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120" b="-301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988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Politics, culture, and civil liberties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Liberties become a major Issue for 3 reasons</a:t>
            </a:r>
          </a:p>
          <a:p>
            <a:r>
              <a:rPr lang="en-US" dirty="0" smtClean="0"/>
              <a:t>#1 – Rights in Conflict</a:t>
            </a:r>
          </a:p>
          <a:p>
            <a:pPr lvl="1"/>
            <a:r>
              <a:rPr lang="en-US" dirty="0" smtClean="0"/>
              <a:t>Sheppard Case</a:t>
            </a:r>
          </a:p>
          <a:p>
            <a:pPr lvl="1"/>
            <a:r>
              <a:rPr lang="en-US" dirty="0" smtClean="0"/>
              <a:t>New York Times &amp; Pentagon Papers</a:t>
            </a:r>
          </a:p>
          <a:p>
            <a:pPr lvl="1"/>
            <a:r>
              <a:rPr lang="en-US" dirty="0" smtClean="0"/>
              <a:t>Kunz anti-Jewish Speeches </a:t>
            </a:r>
          </a:p>
        </p:txBody>
      </p:sp>
      <p:pic>
        <p:nvPicPr>
          <p:cNvPr id="5" name="Content Placeholder 4" descr="600full-the-fugitive-poster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160" r="-251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75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Politics, culture, and civil liberties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#2 Crisis (Never let a good crisis go </a:t>
            </a:r>
            <a:r>
              <a:rPr lang="en-US" smtClean="0"/>
              <a:t>to waste!)</a:t>
            </a:r>
            <a:endParaRPr lang="en-US" dirty="0" smtClean="0"/>
          </a:p>
          <a:p>
            <a:pPr lvl="1"/>
            <a:r>
              <a:rPr lang="en-US" dirty="0" smtClean="0"/>
              <a:t>Sedition Act 1789</a:t>
            </a:r>
          </a:p>
          <a:p>
            <a:pPr lvl="1"/>
            <a:r>
              <a:rPr lang="en-US" dirty="0" smtClean="0"/>
              <a:t>Espionage and Sedition acts 1917</a:t>
            </a:r>
          </a:p>
          <a:p>
            <a:pPr lvl="1"/>
            <a:r>
              <a:rPr lang="en-US" dirty="0" smtClean="0"/>
              <a:t>Smith Act – WWII</a:t>
            </a:r>
          </a:p>
          <a:p>
            <a:pPr lvl="1"/>
            <a:r>
              <a:rPr lang="en-US" dirty="0" smtClean="0"/>
              <a:t>Internal Security Act of 1950 – Korean War.</a:t>
            </a:r>
          </a:p>
          <a:p>
            <a:pPr lvl="1"/>
            <a:r>
              <a:rPr lang="en-US" dirty="0" smtClean="0"/>
              <a:t>Communist Control Act 1954 - McCarthyism</a:t>
            </a:r>
            <a:endParaRPr lang="en-US" dirty="0"/>
          </a:p>
        </p:txBody>
      </p:sp>
      <p:pic>
        <p:nvPicPr>
          <p:cNvPr id="5" name="Content Placeholder 4" descr="McCarthyism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39" r="-146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2156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Constitutional or No?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Franklin County Court House places a crèche depicting the birth of Jesus from Black Friday through </a:t>
            </a:r>
            <a:r>
              <a:rPr lang="en-US" dirty="0" smtClean="0">
                <a:hlinkClick r:id="rId2"/>
              </a:rPr>
              <a:t>Christmas Day</a:t>
            </a:r>
            <a:r>
              <a:rPr lang="en-US" dirty="0" smtClean="0"/>
              <a:t>.</a:t>
            </a:r>
          </a:p>
          <a:p>
            <a:r>
              <a:rPr lang="en-US" dirty="0" smtClean="0">
                <a:hlinkClick r:id="rId3"/>
              </a:rPr>
              <a:t>Jim Bob </a:t>
            </a:r>
            <a:r>
              <a:rPr lang="en-US" dirty="0" smtClean="0"/>
              <a:t>frequently posts status updates on Facebook referencing or picturing he and his partner Jason.  Jim Bob is subsequently asked by the local Boy Scouts troop, which he is a den leader, to refrain from attending future meetings (in essence he is fired).</a:t>
            </a:r>
          </a:p>
          <a:p>
            <a:r>
              <a:rPr lang="en-US" dirty="0" smtClean="0"/>
              <a:t>Juan’s family moves to East </a:t>
            </a:r>
            <a:r>
              <a:rPr lang="en-US" dirty="0" err="1" smtClean="0"/>
              <a:t>Ja-bip</a:t>
            </a:r>
            <a:r>
              <a:rPr lang="en-US" dirty="0" smtClean="0"/>
              <a:t> from Venezuela and promptly enrolls him in the local High School.  Juan is one of three students who does not have a command of the English language.  The school offers no accommodations (ESL services) for these students…(i.e. they are in regular </a:t>
            </a:r>
            <a:r>
              <a:rPr lang="en-US" dirty="0" err="1" smtClean="0"/>
              <a:t>ed</a:t>
            </a:r>
            <a:r>
              <a:rPr lang="en-US" dirty="0" smtClean="0"/>
              <a:t> classes)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4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Politics, culture, and civil liberties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#3 Cultural Conflicts </a:t>
            </a:r>
          </a:p>
          <a:p>
            <a:pPr lvl="1"/>
            <a:r>
              <a:rPr lang="en-US" dirty="0" smtClean="0"/>
              <a:t>Original settlement by white European Protestants produced Americanism.</a:t>
            </a:r>
          </a:p>
          <a:p>
            <a:pPr lvl="1"/>
            <a:r>
              <a:rPr lang="en-US" dirty="0" smtClean="0"/>
              <a:t>Waves of immigration brought new cultures &amp; conflicts.</a:t>
            </a:r>
          </a:p>
          <a:p>
            <a:pPr lvl="2"/>
            <a:r>
              <a:rPr lang="en-US" dirty="0" smtClean="0"/>
              <a:t>Non-Christians offended by </a:t>
            </a:r>
            <a:r>
              <a:rPr lang="en-US" dirty="0" err="1" smtClean="0"/>
              <a:t>govt</a:t>
            </a:r>
            <a:r>
              <a:rPr lang="en-US" dirty="0" smtClean="0"/>
              <a:t> sponsored </a:t>
            </a:r>
            <a:r>
              <a:rPr lang="en-US" dirty="0" err="1" smtClean="0"/>
              <a:t>creches</a:t>
            </a:r>
            <a:r>
              <a:rPr lang="en-US" dirty="0" smtClean="0"/>
              <a:t> at Christmas</a:t>
            </a:r>
          </a:p>
          <a:p>
            <a:pPr lvl="2"/>
            <a:r>
              <a:rPr lang="en-US" dirty="0" smtClean="0"/>
              <a:t>English speakers prefer monolingual schools</a:t>
            </a:r>
          </a:p>
          <a:p>
            <a:pPr lvl="2"/>
            <a:r>
              <a:rPr lang="en-US" dirty="0" smtClean="0"/>
              <a:t>Boy Scouts of America prohibit openly homosexual men from being Den leaders</a:t>
            </a:r>
          </a:p>
          <a:p>
            <a:pPr lvl="1"/>
            <a:r>
              <a:rPr lang="en-US" dirty="0" smtClean="0"/>
              <a:t>Differences even within cultural traditions</a:t>
            </a:r>
          </a:p>
          <a:p>
            <a:pPr lvl="2"/>
            <a:r>
              <a:rPr lang="en-US" dirty="0" smtClean="0"/>
              <a:t>Exhibit A – </a:t>
            </a:r>
            <a:r>
              <a:rPr lang="en-US" smtClean="0"/>
              <a:t>Buffet Catholics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5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Interpreting and applying the First Amendment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4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Amendment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Congress shall make no law respecting an establishment of religion, or prohibiting the free exercise thereof, or abridging the freedom of speech, or of the press; or the right of the people peaceably to assemble, and to petition the Government for a redress of grievances.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Speech and national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Blackstone View – press should be free from prior restraint.</a:t>
            </a:r>
          </a:p>
          <a:p>
            <a:r>
              <a:rPr lang="en-US" dirty="0" smtClean="0"/>
              <a:t>Sedition Act of 1789 – kept in line with Blackstone View</a:t>
            </a:r>
          </a:p>
          <a:p>
            <a:r>
              <a:rPr lang="en-US" dirty="0" smtClean="0"/>
              <a:t>Freedoms are relative not absolute – 1917-1919 defined limits</a:t>
            </a:r>
          </a:p>
          <a:p>
            <a:pPr lvl="1"/>
            <a:r>
              <a:rPr lang="en-US" dirty="0" smtClean="0"/>
              <a:t>Treason, insurrection, forcible resistance</a:t>
            </a:r>
          </a:p>
          <a:p>
            <a:pPr lvl="1"/>
            <a:r>
              <a:rPr lang="en-US" dirty="0" err="1" smtClean="0"/>
              <a:t>Schenck</a:t>
            </a:r>
            <a:r>
              <a:rPr lang="en-US" dirty="0" smtClean="0"/>
              <a:t> v. US – “clear and present danger”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5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Speech and national security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Amendment – provides due process to individuals applicable to state </a:t>
            </a:r>
            <a:r>
              <a:rPr lang="en-US" dirty="0" err="1" smtClean="0"/>
              <a:t>govt’s</a:t>
            </a:r>
            <a:endParaRPr lang="en-US" dirty="0" smtClean="0"/>
          </a:p>
          <a:p>
            <a:pPr lvl="1"/>
            <a:r>
              <a:rPr lang="en-US" dirty="0" err="1" smtClean="0"/>
              <a:t>Gitlow</a:t>
            </a:r>
            <a:r>
              <a:rPr lang="en-US" dirty="0" smtClean="0"/>
              <a:t> v. New York – found guilty…however the 14</a:t>
            </a:r>
            <a:r>
              <a:rPr lang="en-US" baseline="30000" dirty="0" smtClean="0"/>
              <a:t>th</a:t>
            </a:r>
            <a:r>
              <a:rPr lang="en-US" dirty="0" smtClean="0"/>
              <a:t> amendment is forever linked to due process at the state level.</a:t>
            </a:r>
            <a:endParaRPr lang="en-US" dirty="0"/>
          </a:p>
        </p:txBody>
      </p:sp>
      <p:pic>
        <p:nvPicPr>
          <p:cNvPr id="7" name="Content Placeholder 6" descr="Due Process.5th Amendment.14th Amendment.Constitution.jpe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751" b="-57751"/>
          <a:stretch>
            <a:fillRect/>
          </a:stretch>
        </p:blipFill>
        <p:spPr>
          <a:xfrm>
            <a:off x="4664075" y="2119313"/>
            <a:ext cx="3200400" cy="3605212"/>
          </a:xfrm>
        </p:spPr>
      </p:pic>
    </p:spTree>
    <p:extLst>
      <p:ext uri="{BB962C8B-B14F-4D97-AF65-F5344CB8AC3E}">
        <p14:creationId xmlns:p14="http://schemas.microsoft.com/office/powerpoint/2010/main" val="72264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Speech and national security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USSC moves toward more free expression – post WWII (relative not absolute)</a:t>
            </a:r>
          </a:p>
          <a:p>
            <a:pPr lvl="1"/>
            <a:r>
              <a:rPr lang="en-US" dirty="0" smtClean="0"/>
              <a:t>Communists are prosecuted for advocating the overthrow of the country (Smith Act 1940).</a:t>
            </a:r>
          </a:p>
          <a:p>
            <a:pPr lvl="1"/>
            <a:r>
              <a:rPr lang="en-US" dirty="0" smtClean="0"/>
              <a:t>1957 “Calculated to incite” test applied by the courts</a:t>
            </a:r>
          </a:p>
          <a:p>
            <a:pPr lvl="1"/>
            <a:r>
              <a:rPr lang="en-US" dirty="0" smtClean="0"/>
              <a:t>1969 – likely to incite “imminent” unlawful action.</a:t>
            </a:r>
          </a:p>
          <a:p>
            <a:pPr lvl="1"/>
            <a:r>
              <a:rPr lang="en-US" dirty="0" smtClean="0"/>
              <a:t>1977 – Nazi’s are allowed to assemble and march in a largely Jewish populated city.</a:t>
            </a:r>
          </a:p>
          <a:p>
            <a:pPr lvl="2"/>
            <a:r>
              <a:rPr lang="en-US" dirty="0" smtClean="0"/>
              <a:t>“Hate speech” is legal but “hate crimes” are not.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speech?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Unprotected speech</a:t>
            </a:r>
          </a:p>
          <a:p>
            <a:r>
              <a:rPr lang="en-US" dirty="0" smtClean="0"/>
              <a:t>Libel - defaming and false speech (written)</a:t>
            </a:r>
          </a:p>
          <a:p>
            <a:pPr lvl="1"/>
            <a:r>
              <a:rPr lang="en-US" dirty="0" smtClean="0"/>
              <a:t>Slander – oral false speech.</a:t>
            </a:r>
          </a:p>
          <a:p>
            <a:pPr lvl="1"/>
            <a:r>
              <a:rPr lang="en-US" dirty="0" smtClean="0"/>
              <a:t>“Actual malice” needed for public figures to prove libel and slander.</a:t>
            </a:r>
          </a:p>
        </p:txBody>
      </p:sp>
      <p:pic>
        <p:nvPicPr>
          <p:cNvPr id="7" name="Content Placeholder 6" descr="National_Enquirer_(cover)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8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178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speech?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Obscenity</a:t>
            </a:r>
          </a:p>
          <a:p>
            <a:pPr lvl="1"/>
            <a:r>
              <a:rPr lang="en-US" dirty="0" smtClean="0"/>
              <a:t>“I know it when I see it” – Justice Stewart</a:t>
            </a:r>
          </a:p>
          <a:p>
            <a:pPr lvl="1"/>
            <a:r>
              <a:rPr lang="en-US" dirty="0" smtClean="0"/>
              <a:t>No clear definition of obscenity and thus no clear cut cases.</a:t>
            </a:r>
          </a:p>
          <a:p>
            <a:pPr lvl="1"/>
            <a:r>
              <a:rPr lang="en-US" dirty="0" smtClean="0"/>
              <a:t>Local </a:t>
            </a:r>
            <a:r>
              <a:rPr lang="en-US" dirty="0" err="1" smtClean="0"/>
              <a:t>govt’s</a:t>
            </a:r>
            <a:r>
              <a:rPr lang="en-US" dirty="0" smtClean="0"/>
              <a:t> largely responsible for defining what is and what is not obscene</a:t>
            </a:r>
            <a:endParaRPr lang="en-US" dirty="0"/>
          </a:p>
        </p:txBody>
      </p:sp>
      <p:pic>
        <p:nvPicPr>
          <p:cNvPr id="5" name="Content Placeholder 4" descr="oliver_holmes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11" r="-65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82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speech?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Symbolic speech – protected and not protected</a:t>
            </a:r>
          </a:p>
          <a:p>
            <a:pPr lvl="1"/>
            <a:r>
              <a:rPr lang="en-US" dirty="0" smtClean="0"/>
              <a:t>Burning a draft card, murder, rape…not protected</a:t>
            </a:r>
          </a:p>
          <a:p>
            <a:pPr lvl="1"/>
            <a:r>
              <a:rPr lang="en-US" dirty="0" smtClean="0"/>
              <a:t>Burning the US flag, wearing black in protest of war…protected</a:t>
            </a:r>
            <a:endParaRPr lang="en-US" dirty="0"/>
          </a:p>
        </p:txBody>
      </p:sp>
      <p:pic>
        <p:nvPicPr>
          <p:cNvPr id="5" name="Content Placeholder 4" descr="American-flag-burning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6" r="208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9798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a Person?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Corporations, etc…usually have the same rights as individuals.</a:t>
            </a:r>
          </a:p>
          <a:p>
            <a:r>
              <a:rPr lang="en-US" dirty="0" smtClean="0"/>
              <a:t>Exceptions and such</a:t>
            </a:r>
          </a:p>
          <a:p>
            <a:pPr lvl="1"/>
            <a:r>
              <a:rPr lang="en-US" dirty="0" smtClean="0"/>
              <a:t>First </a:t>
            </a:r>
            <a:r>
              <a:rPr lang="en-US" dirty="0" err="1" smtClean="0"/>
              <a:t>Ntl</a:t>
            </a:r>
            <a:r>
              <a:rPr lang="en-US" dirty="0" smtClean="0"/>
              <a:t> Bank of Boston</a:t>
            </a:r>
          </a:p>
          <a:p>
            <a:pPr lvl="1"/>
            <a:r>
              <a:rPr lang="en-US" dirty="0" smtClean="0"/>
              <a:t>Antiabortion group</a:t>
            </a:r>
          </a:p>
          <a:p>
            <a:pPr lvl="1"/>
            <a:r>
              <a:rPr lang="en-US" dirty="0" smtClean="0"/>
              <a:t>CA Public Utility Commission</a:t>
            </a:r>
          </a:p>
        </p:txBody>
      </p:sp>
      <p:pic>
        <p:nvPicPr>
          <p:cNvPr id="5" name="Content Placeholder 4" descr="2012-02-01_romney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099" b="-250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7685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and state</a:t>
            </a:r>
            <a:endParaRPr lang="en-US" dirty="0"/>
          </a:p>
        </p:txBody>
      </p:sp>
      <p:pic>
        <p:nvPicPr>
          <p:cNvPr id="5" name="Content Placeholder 4" descr="church and state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" b="42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Free Exercise Clause – Congress shall make no law prohibiting the “free exercise” of religion</a:t>
            </a:r>
          </a:p>
          <a:p>
            <a:pPr lvl="1"/>
            <a:r>
              <a:rPr lang="en-US" dirty="0" smtClean="0"/>
              <a:t>Law may impose no burden on a religion</a:t>
            </a:r>
          </a:p>
          <a:p>
            <a:pPr lvl="1"/>
            <a:r>
              <a:rPr lang="en-US" dirty="0" smtClean="0"/>
              <a:t>NO religious exemption to laws binding 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01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and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Free Exercise continued…</a:t>
            </a:r>
          </a:p>
          <a:p>
            <a:r>
              <a:rPr lang="en-US" dirty="0" smtClean="0"/>
              <a:t>Perfectly murky</a:t>
            </a:r>
          </a:p>
          <a:p>
            <a:pPr lvl="1"/>
            <a:r>
              <a:rPr lang="en-US" dirty="0" smtClean="0"/>
              <a:t>Conscientious objectors &amp; military service.</a:t>
            </a:r>
          </a:p>
          <a:p>
            <a:pPr lvl="1"/>
            <a:r>
              <a:rPr lang="en-US" dirty="0" smtClean="0"/>
              <a:t>Amish refuse to send kids to school past 8</a:t>
            </a:r>
            <a:r>
              <a:rPr lang="en-US" baseline="30000" dirty="0" smtClean="0"/>
              <a:t>th</a:t>
            </a:r>
            <a:r>
              <a:rPr lang="en-US" dirty="0" smtClean="0"/>
              <a:t> grade despite compulsory school legislation</a:t>
            </a:r>
          </a:p>
          <a:p>
            <a:pPr lvl="1"/>
            <a:endParaRPr lang="en-US" dirty="0" smtClean="0"/>
          </a:p>
        </p:txBody>
      </p:sp>
      <p:pic>
        <p:nvPicPr>
          <p:cNvPr id="5" name="Content Placeholder 4" descr="separati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1" b="-346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69663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and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Establishment Clause – Congress shall make no law “respecting an establishment of religion”</a:t>
            </a:r>
          </a:p>
          <a:p>
            <a:r>
              <a:rPr lang="en-US" dirty="0" smtClean="0"/>
              <a:t>Jefferson’s view – wall of separation</a:t>
            </a:r>
          </a:p>
          <a:p>
            <a:r>
              <a:rPr lang="en-US" dirty="0" smtClean="0"/>
              <a:t>Congress – 18</a:t>
            </a:r>
            <a:r>
              <a:rPr lang="en-US" baseline="30000" dirty="0" smtClean="0"/>
              <a:t>th</a:t>
            </a:r>
            <a:r>
              <a:rPr lang="en-US" dirty="0" smtClean="0"/>
              <a:t> Century took this to mean no national religion</a:t>
            </a:r>
            <a:endParaRPr lang="en-US" dirty="0"/>
          </a:p>
        </p:txBody>
      </p:sp>
      <p:pic>
        <p:nvPicPr>
          <p:cNvPr id="5" name="Content Placeholder 4" descr="separati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41" b="-346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1988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Establishment Clause In the USSC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1947 New Jersey (school bussing reimbursements – parochial schools)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Amendment applies to states</a:t>
            </a:r>
          </a:p>
          <a:p>
            <a:pPr lvl="1"/>
            <a:r>
              <a:rPr lang="en-US" dirty="0" smtClean="0"/>
              <a:t>State must me neutral toward religion</a:t>
            </a:r>
          </a:p>
          <a:p>
            <a:r>
              <a:rPr lang="en-US" dirty="0" smtClean="0"/>
              <a:t>USSC Decisions upholding the wall of separation (</a:t>
            </a:r>
            <a:r>
              <a:rPr lang="en-US" dirty="0" err="1" smtClean="0"/>
              <a:t>ie</a:t>
            </a:r>
            <a:r>
              <a:rPr lang="en-US" dirty="0" smtClean="0"/>
              <a:t> these are unconstitutional)</a:t>
            </a:r>
          </a:p>
          <a:p>
            <a:pPr lvl="1"/>
            <a:r>
              <a:rPr lang="en-US" dirty="0" smtClean="0"/>
              <a:t>School prayers</a:t>
            </a:r>
          </a:p>
          <a:p>
            <a:pPr lvl="1"/>
            <a:r>
              <a:rPr lang="en-US" dirty="0" smtClean="0"/>
              <a:t>Teaching creationism</a:t>
            </a:r>
          </a:p>
          <a:p>
            <a:pPr lvl="1"/>
            <a:r>
              <a:rPr lang="en-US" dirty="0" smtClean="0"/>
              <a:t>Bible club during school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250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Establishment Clause In the USSC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Public aid to parochial schools</a:t>
            </a:r>
          </a:p>
          <a:p>
            <a:pPr lvl="1"/>
            <a:r>
              <a:rPr lang="en-US" dirty="0" smtClean="0"/>
              <a:t>Allowed – aid for construction of buildings, textbook loans, tax-exempt status, state deductions for tuition, computers, and sign language interpreters.</a:t>
            </a:r>
          </a:p>
          <a:p>
            <a:pPr lvl="1"/>
            <a:r>
              <a:rPr lang="en-US" dirty="0" smtClean="0"/>
              <a:t>Disallowed – teacher salary supplements, tuition, reimbursements, various school services, money to purchase instructional materials, special districts</a:t>
            </a:r>
          </a:p>
          <a:p>
            <a:pPr lvl="1"/>
            <a:r>
              <a:rPr lang="en-US" dirty="0" smtClean="0"/>
              <a:t>USSC can and does change its mind on all of this from time to 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383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Establishment Clause In the USSC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Lemon Test – Lemon v. </a:t>
            </a:r>
            <a:r>
              <a:rPr lang="en-US" dirty="0" err="1" smtClean="0"/>
              <a:t>Kurtzman</a:t>
            </a:r>
            <a:r>
              <a:rPr lang="en-US" dirty="0" smtClean="0"/>
              <a:t> 1968</a:t>
            </a:r>
          </a:p>
          <a:p>
            <a:r>
              <a:rPr lang="en-US" dirty="0" smtClean="0"/>
              <a:t>Schools must pass a 3 part test to get tax money (funding)</a:t>
            </a:r>
          </a:p>
          <a:p>
            <a:pPr lvl="1"/>
            <a:r>
              <a:rPr lang="en-US" dirty="0" smtClean="0"/>
              <a:t>It has a strictly secular purpose (the use of money that is)</a:t>
            </a:r>
          </a:p>
          <a:p>
            <a:pPr lvl="1"/>
            <a:r>
              <a:rPr lang="en-US" dirty="0" smtClean="0"/>
              <a:t>It neither advances nor inhibits religion</a:t>
            </a:r>
          </a:p>
          <a:p>
            <a:pPr lvl="1"/>
            <a:r>
              <a:rPr lang="en-US" dirty="0" smtClean="0"/>
              <a:t>It involves no excessive government entanglement with religion.</a:t>
            </a:r>
          </a:p>
        </p:txBody>
      </p:sp>
    </p:spTree>
    <p:extLst>
      <p:ext uri="{BB962C8B-B14F-4D97-AF65-F5344CB8AC3E}">
        <p14:creationId xmlns:p14="http://schemas.microsoft.com/office/powerpoint/2010/main" val="87048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and Due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Exclusionary Rule – improperly collected evidence cannot be used against you.</a:t>
            </a:r>
          </a:p>
          <a:p>
            <a:pPr lvl="1"/>
            <a:r>
              <a:rPr lang="en-US" dirty="0" smtClean="0"/>
              <a:t>Court originally declined this rule</a:t>
            </a:r>
          </a:p>
          <a:p>
            <a:pPr lvl="1"/>
            <a:r>
              <a:rPr lang="en-US" dirty="0" smtClean="0"/>
              <a:t>1961 </a:t>
            </a:r>
            <a:r>
              <a:rPr lang="en-US" dirty="0" err="1" smtClean="0"/>
              <a:t>Mapp</a:t>
            </a:r>
            <a:r>
              <a:rPr lang="en-US" dirty="0" smtClean="0"/>
              <a:t> v. Ohio – USSC adopts use of Exclusionary Rule</a:t>
            </a:r>
          </a:p>
          <a:p>
            <a:r>
              <a:rPr lang="en-US" dirty="0" smtClean="0"/>
              <a:t>Search and seizure – 4</a:t>
            </a:r>
            <a:r>
              <a:rPr lang="en-US" baseline="30000" dirty="0" smtClean="0"/>
              <a:t>th</a:t>
            </a:r>
            <a:r>
              <a:rPr lang="en-US" dirty="0" smtClean="0"/>
              <a:t> amendment – when can “reasonable” searches be made?</a:t>
            </a:r>
          </a:p>
          <a:p>
            <a:pPr lvl="1"/>
            <a:r>
              <a:rPr lang="en-US" dirty="0" smtClean="0"/>
              <a:t>Search warrant</a:t>
            </a:r>
          </a:p>
          <a:p>
            <a:pPr lvl="1"/>
            <a:r>
              <a:rPr lang="en-US" dirty="0" smtClean="0"/>
              <a:t>Incident to an arrest</a:t>
            </a:r>
          </a:p>
        </p:txBody>
      </p:sp>
    </p:spTree>
    <p:extLst>
      <p:ext uri="{BB962C8B-B14F-4D97-AF65-F5344CB8AC3E}">
        <p14:creationId xmlns:p14="http://schemas.microsoft.com/office/powerpoint/2010/main" val="535907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and Due Process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Searchable incident to arrest</a:t>
            </a:r>
          </a:p>
          <a:p>
            <a:pPr lvl="1"/>
            <a:r>
              <a:rPr lang="en-US" dirty="0" smtClean="0"/>
              <a:t>Person being arrested</a:t>
            </a:r>
          </a:p>
          <a:p>
            <a:pPr lvl="1"/>
            <a:r>
              <a:rPr lang="en-US" dirty="0" smtClean="0"/>
              <a:t>Things in plain view</a:t>
            </a:r>
          </a:p>
          <a:p>
            <a:pPr lvl="1"/>
            <a:r>
              <a:rPr lang="en-US" dirty="0" smtClean="0"/>
              <a:t>Things under immediate control of the individual</a:t>
            </a:r>
          </a:p>
          <a:p>
            <a:r>
              <a:rPr lang="en-US" dirty="0" smtClean="0"/>
              <a:t>What about when I’m driving?</a:t>
            </a:r>
            <a:endParaRPr lang="en-US" dirty="0"/>
          </a:p>
        </p:txBody>
      </p:sp>
      <p:pic>
        <p:nvPicPr>
          <p:cNvPr id="6" name="Content Placeholder 5" descr="Vehicle_drug_search_australia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681" b="-346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0390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Crime and Due Process</a:t>
            </a:r>
            <a:endParaRPr lang="en-US" dirty="0"/>
          </a:p>
        </p:txBody>
      </p:sp>
      <p:pic>
        <p:nvPicPr>
          <p:cNvPr id="5" name="Content Placeholder 4" descr="drug-testing.jpg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462" b="-3446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Testing for Drugs and AIDS</a:t>
            </a:r>
          </a:p>
          <a:p>
            <a:pPr lvl="1"/>
            <a:r>
              <a:rPr lang="en-US" dirty="0" smtClean="0"/>
              <a:t>No mandatory AIDS testing yet</a:t>
            </a:r>
          </a:p>
          <a:p>
            <a:r>
              <a:rPr lang="en-US" dirty="0" smtClean="0"/>
              <a:t>Permissible testing</a:t>
            </a:r>
          </a:p>
          <a:p>
            <a:pPr lvl="1"/>
            <a:r>
              <a:rPr lang="en-US" dirty="0" smtClean="0"/>
              <a:t>Law enforcement and public transit workers</a:t>
            </a:r>
          </a:p>
          <a:p>
            <a:pPr lvl="1"/>
            <a:r>
              <a:rPr lang="en-US" dirty="0" smtClean="0"/>
              <a:t>Random sobriety checks on drivers</a:t>
            </a:r>
          </a:p>
          <a:p>
            <a:pPr lvl="1"/>
            <a:r>
              <a:rPr lang="en-US" dirty="0" smtClean="0"/>
              <a:t>Key- concern for public safety and NTL security</a:t>
            </a:r>
          </a:p>
          <a:p>
            <a:pPr lvl="1"/>
            <a:r>
              <a:rPr lang="en-US" dirty="0" smtClean="0"/>
              <a:t>High school athletes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67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Crime and Due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Fifth Amendment protections against self confessions</a:t>
            </a:r>
          </a:p>
          <a:p>
            <a:pPr lvl="1"/>
            <a:r>
              <a:rPr lang="en-US" dirty="0" smtClean="0"/>
              <a:t>Originally intended to protect against torture.</a:t>
            </a:r>
          </a:p>
          <a:p>
            <a:pPr lvl="1"/>
            <a:r>
              <a:rPr lang="en-US" dirty="0" smtClean="0"/>
              <a:t>Escobedo v Illinois</a:t>
            </a:r>
          </a:p>
          <a:p>
            <a:pPr lvl="1"/>
            <a:r>
              <a:rPr lang="en-US" dirty="0" smtClean="0"/>
              <a:t>Miranda v. Arizona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Miranda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" r="21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8525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Terrorism and Civil Liberties</a:t>
            </a:r>
            <a:endParaRPr lang="en-US" dirty="0"/>
          </a:p>
        </p:txBody>
      </p:sp>
      <p:pic>
        <p:nvPicPr>
          <p:cNvPr id="5" name="Content Placeholder 4" descr="PatriotAct.jpe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44" b="-2514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USA Patriot Act</a:t>
            </a:r>
          </a:p>
          <a:p>
            <a:pPr lvl="1"/>
            <a:r>
              <a:rPr lang="en-US" dirty="0" smtClean="0"/>
              <a:t>Telephone and internet taps, voice mail seizure all legal.</a:t>
            </a:r>
          </a:p>
          <a:p>
            <a:pPr lvl="1"/>
            <a:r>
              <a:rPr lang="en-US" dirty="0" smtClean="0"/>
              <a:t>Grand Jury info exchange</a:t>
            </a:r>
          </a:p>
          <a:p>
            <a:pPr lvl="1"/>
            <a:r>
              <a:rPr lang="en-US" dirty="0" smtClean="0"/>
              <a:t>Detainment and deportation</a:t>
            </a:r>
          </a:p>
          <a:p>
            <a:pPr lvl="1"/>
            <a:r>
              <a:rPr lang="en-US" dirty="0" smtClean="0"/>
              <a:t>Money laundering</a:t>
            </a:r>
          </a:p>
          <a:p>
            <a:pPr lvl="1"/>
            <a:r>
              <a:rPr lang="en-US" dirty="0" smtClean="0"/>
              <a:t>Crime and punishments – no statute of limitations for terrorism</a:t>
            </a:r>
          </a:p>
        </p:txBody>
      </p:sp>
    </p:spTree>
    <p:extLst>
      <p:ext uri="{BB962C8B-B14F-4D97-AF65-F5344CB8AC3E}">
        <p14:creationId xmlns:p14="http://schemas.microsoft.com/office/powerpoint/2010/main" val="1812343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Terrorism and Civil Liberties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Military Tribunals</a:t>
            </a:r>
          </a:p>
          <a:p>
            <a:pPr lvl="1"/>
            <a:r>
              <a:rPr lang="en-US" dirty="0" smtClean="0"/>
              <a:t>Trial before a commission of military officers, may be secret</a:t>
            </a:r>
          </a:p>
          <a:p>
            <a:pPr lvl="1"/>
            <a:r>
              <a:rPr lang="en-US" dirty="0" smtClean="0"/>
              <a:t>2/3’s vote for conviction.  Appeals directly to Sec of </a:t>
            </a:r>
            <a:r>
              <a:rPr lang="en-US" dirty="0" err="1" smtClean="0"/>
              <a:t>Def</a:t>
            </a:r>
            <a:r>
              <a:rPr lang="en-US" dirty="0" smtClean="0"/>
              <a:t> and President</a:t>
            </a:r>
          </a:p>
          <a:p>
            <a:r>
              <a:rPr lang="en-US" dirty="0" smtClean="0"/>
              <a:t>NSA spying on the homeland.</a:t>
            </a:r>
            <a:endParaRPr lang="en-US" dirty="0"/>
          </a:p>
        </p:txBody>
      </p:sp>
      <p:pic>
        <p:nvPicPr>
          <p:cNvPr id="5" name="Content Placeholder 4" descr="can-you-hear-me-NSA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579" r="-165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90665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Pushpin.thmx</Template>
  <TotalTime>1259</TotalTime>
  <Words>1238</Words>
  <Application>Microsoft Office PowerPoint</Application>
  <PresentationFormat>On-screen Show (4:3)</PresentationFormat>
  <Paragraphs>163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Pushpin</vt:lpstr>
      <vt:lpstr>Chapter 5</vt:lpstr>
      <vt:lpstr>Bill of Rights</vt:lpstr>
      <vt:lpstr>The Politics of Civil Liberties</vt:lpstr>
      <vt:lpstr>Politics, culture, and civil liberties</vt:lpstr>
      <vt:lpstr>Politics, culture, and civil liberties</vt:lpstr>
      <vt:lpstr>Constitutional or No?</vt:lpstr>
      <vt:lpstr>Politics, culture, and civil liberties</vt:lpstr>
      <vt:lpstr>Interpreting and applying the First Amendment</vt:lpstr>
      <vt:lpstr>First Amendment</vt:lpstr>
      <vt:lpstr>Speech and national security</vt:lpstr>
      <vt:lpstr>Speech and national security</vt:lpstr>
      <vt:lpstr>Speech and national security</vt:lpstr>
      <vt:lpstr>What is speech?</vt:lpstr>
      <vt:lpstr>What is speech?</vt:lpstr>
      <vt:lpstr>What is speech?</vt:lpstr>
      <vt:lpstr>Who is a Person?</vt:lpstr>
      <vt:lpstr>Church and state</vt:lpstr>
      <vt:lpstr>Church and State</vt:lpstr>
      <vt:lpstr>Church and State</vt:lpstr>
      <vt:lpstr>Establishment Clause In the USSC </vt:lpstr>
      <vt:lpstr>Establishment Clause In the USSC </vt:lpstr>
      <vt:lpstr>Establishment Clause In the USSC </vt:lpstr>
      <vt:lpstr>Crime and Due Process</vt:lpstr>
      <vt:lpstr>Crime and Due Process</vt:lpstr>
      <vt:lpstr>Crime and Due Process</vt:lpstr>
      <vt:lpstr>Crime and Due Process</vt:lpstr>
      <vt:lpstr>Terrorism and Civil Liberties</vt:lpstr>
      <vt:lpstr>Terrorism and Civil Liberties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Joshua Sherman</dc:creator>
  <cp:lastModifiedBy>Joshua Sherman</cp:lastModifiedBy>
  <cp:revision>36</cp:revision>
  <dcterms:created xsi:type="dcterms:W3CDTF">2013-09-30T12:31:02Z</dcterms:created>
  <dcterms:modified xsi:type="dcterms:W3CDTF">2014-10-13T17:01:10Z</dcterms:modified>
</cp:coreProperties>
</file>