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2" r:id="rId18"/>
    <p:sldId id="293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law.cornell.edu/wex/civil_rights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Rights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March_on_Washington_edit.jpg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" b="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9431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Rights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Def</a:t>
            </a:r>
            <a:r>
              <a:rPr lang="en-US" dirty="0" smtClean="0"/>
              <a:t> – a civil right is an enforceable right or privilege, which if interfered with by another gives rise to an action for injury ~ </a:t>
            </a:r>
            <a:r>
              <a:rPr lang="en-US" dirty="0" smtClean="0">
                <a:hlinkClick r:id="rId2"/>
              </a:rPr>
              <a:t>Cornell Law School</a:t>
            </a:r>
            <a:endParaRPr lang="en-US" dirty="0" smtClean="0"/>
          </a:p>
          <a:p>
            <a:r>
              <a:rPr lang="en-US" dirty="0" smtClean="0"/>
              <a:t>Examples – right to vote, freedom from involuntary servitude, right to equality in public places.</a:t>
            </a:r>
            <a:endParaRPr lang="en-US" dirty="0"/>
          </a:p>
        </p:txBody>
      </p:sp>
      <p:pic>
        <p:nvPicPr>
          <p:cNvPr id="7" name="Content Placeholder 6" descr="Equal Rights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4" r="13174"/>
          <a:stretch>
            <a:fillRect/>
          </a:stretch>
        </p:blipFill>
        <p:spPr>
          <a:xfrm>
            <a:off x="4283075" y="2214563"/>
            <a:ext cx="3565525" cy="3911600"/>
          </a:xfrm>
        </p:spPr>
      </p:pic>
    </p:spTree>
    <p:extLst>
      <p:ext uri="{BB962C8B-B14F-4D97-AF65-F5344CB8AC3E}">
        <p14:creationId xmlns:p14="http://schemas.microsoft.com/office/powerpoint/2010/main" val="1665770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Rights Issues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group is denied access to facilities, opportunities, or services available to other groups, usually along ethnic or racial lines.</a:t>
            </a:r>
          </a:p>
          <a:p>
            <a:r>
              <a:rPr lang="en-US" dirty="0" smtClean="0"/>
              <a:t>Issue is whether differences in treatment are “reasonable”</a:t>
            </a:r>
          </a:p>
          <a:p>
            <a:pPr lvl="1"/>
            <a:r>
              <a:rPr lang="en-US" dirty="0" smtClean="0"/>
              <a:t>Some differences are “reasonable” – progressive taxes have been held to this standard.</a:t>
            </a:r>
          </a:p>
          <a:p>
            <a:pPr lvl="1"/>
            <a:r>
              <a:rPr lang="en-US" dirty="0" smtClean="0"/>
              <a:t>Some </a:t>
            </a:r>
            <a:r>
              <a:rPr lang="en-US" b="1" u="sng" dirty="0" smtClean="0"/>
              <a:t>are not</a:t>
            </a:r>
            <a:r>
              <a:rPr lang="en-US" dirty="0" smtClean="0"/>
              <a:t> – classification by race whatsoever is subject to “strict scrutiny”.  Example having a quota of black masters candidates.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533932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Black Predicament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Civilrightsleaders.jpg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" r="53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5528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Perceived costs of granting blacks rights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African Americans make up 13.6% of the population (2010 census).</a:t>
            </a:r>
          </a:p>
          <a:p>
            <a:pPr lvl="1"/>
            <a:r>
              <a:rPr lang="en-US" dirty="0" smtClean="0"/>
              <a:t>Fear in the South that these small communities would gain power at the cost of white elites.</a:t>
            </a:r>
          </a:p>
          <a:p>
            <a:pPr lvl="1"/>
            <a:r>
              <a:rPr lang="en-US" dirty="0" smtClean="0"/>
              <a:t>In the North where there were some political gains…it was perceived to be at the cost of lower class whites</a:t>
            </a:r>
          </a:p>
          <a:p>
            <a:r>
              <a:rPr lang="en-US" dirty="0" smtClean="0"/>
              <a:t>=‘s fear and resentment.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315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Majoritarian Politics Work Against Blacks</a:t>
            </a:r>
            <a:endParaRPr lang="en-US" dirty="0"/>
          </a:p>
        </p:txBody>
      </p:sp>
      <p:pic>
        <p:nvPicPr>
          <p:cNvPr id="5" name="Content Placeholder 4" descr="day2ex1_marion_lynching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9" r="13959"/>
          <a:stretch>
            <a:fillRect/>
          </a:stretch>
        </p:blipFill>
        <p:spPr>
          <a:xfrm>
            <a:off x="457200" y="2214563"/>
            <a:ext cx="3565525" cy="39116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Lynching – beating, torturing, and hanging by a “mob”.  Locally illegal, nationally ignored.</a:t>
            </a:r>
          </a:p>
          <a:p>
            <a:r>
              <a:rPr lang="en-US" dirty="0" smtClean="0"/>
              <a:t>General public opinion that the races should not co-mingle.  </a:t>
            </a:r>
          </a:p>
          <a:p>
            <a:r>
              <a:rPr lang="en-US" dirty="0" smtClean="0"/>
              <a:t>Those whites that did support Civil Rights tepidly, resented the means (marches, protests,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622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and Affect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Progress depended on…</a:t>
            </a:r>
          </a:p>
          <a:p>
            <a:pPr lvl="1"/>
            <a:r>
              <a:rPr lang="en-US" dirty="0" smtClean="0"/>
              <a:t>Finding white allies</a:t>
            </a:r>
          </a:p>
          <a:p>
            <a:pPr lvl="1"/>
            <a:r>
              <a:rPr lang="en-US" dirty="0" smtClean="0"/>
              <a:t>Shifting policy making arenas </a:t>
            </a:r>
          </a:p>
          <a:p>
            <a:r>
              <a:rPr lang="en-US" dirty="0" smtClean="0"/>
              <a:t>Affect – Civil Rights movement both </a:t>
            </a:r>
          </a:p>
          <a:p>
            <a:pPr lvl="1"/>
            <a:r>
              <a:rPr lang="en-US" dirty="0" smtClean="0"/>
              <a:t>broadened the base of supporters by publicizing grievances.</a:t>
            </a:r>
          </a:p>
          <a:p>
            <a:pPr lvl="1"/>
            <a:r>
              <a:rPr lang="en-US" dirty="0" smtClean="0"/>
              <a:t>Moved the legal struggle from Congress to the courts.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509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Campaign in the Courts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200px-Supreme_Court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679" b="-246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40769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 Amendment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“No state shall make or enforce any law which shall abridge the privileges or immunities of citizens of the US; nor shall any state deprive any person of life, liberty, or property, without due process of law, nor deny any person within its jurisdiction the equal protection of the laws”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Pre- Brown v. Bd. Of Ed 1954</a:t>
            </a:r>
          </a:p>
          <a:p>
            <a:r>
              <a:rPr lang="en-US" dirty="0" smtClean="0"/>
              <a:t>Broad Interpretation – the Constitution is color blind.</a:t>
            </a:r>
          </a:p>
          <a:p>
            <a:r>
              <a:rPr lang="en-US" dirty="0" smtClean="0"/>
              <a:t>Narrow Interpretation – blacks and whites have equal legal rights but not social rights.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98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Supreme Court View of 14</a:t>
            </a:r>
            <a:r>
              <a:rPr lang="en-US" baseline="30000" dirty="0" smtClean="0"/>
              <a:t>th</a:t>
            </a:r>
            <a:r>
              <a:rPr lang="en-US" dirty="0" smtClean="0"/>
              <a:t> Amendment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Plessy</a:t>
            </a:r>
            <a:r>
              <a:rPr lang="en-US" dirty="0" smtClean="0"/>
              <a:t> v. </a:t>
            </a:r>
            <a:r>
              <a:rPr lang="en-US" dirty="0" err="1" smtClean="0"/>
              <a:t>Fergussen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Background – Louisiana passed a law that said blacks and whites could not travel in the same train car.</a:t>
            </a:r>
          </a:p>
          <a:p>
            <a:pPr lvl="1"/>
            <a:r>
              <a:rPr lang="en-US" dirty="0" err="1" smtClean="0"/>
              <a:t>Plessy</a:t>
            </a:r>
            <a:r>
              <a:rPr lang="en-US" dirty="0" smtClean="0"/>
              <a:t> – 1/8</a:t>
            </a:r>
            <a:r>
              <a:rPr lang="en-US" baseline="30000" dirty="0" smtClean="0"/>
              <a:t>th</a:t>
            </a:r>
            <a:r>
              <a:rPr lang="en-US" dirty="0" smtClean="0"/>
              <a:t> black tested the law by riding in a whites only train car.  Subsequently arrested and take appeal to Supreme Court.</a:t>
            </a:r>
          </a:p>
          <a:p>
            <a:pPr lvl="1"/>
            <a:r>
              <a:rPr lang="en-US" dirty="0" smtClean="0"/>
              <a:t>Court Decision – in a 7-1 decision the court upheld the Louisiana statute and “separate but equal” becomes the law of the land.</a:t>
            </a:r>
            <a:endParaRPr lang="en-US" dirty="0"/>
          </a:p>
        </p:txBody>
      </p:sp>
      <p:pic>
        <p:nvPicPr>
          <p:cNvPr id="5" name="Content Placeholder 4" descr="homer-plessy-16x9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684" b="-47684"/>
          <a:stretch>
            <a:fillRect/>
          </a:stretch>
        </p:blipFill>
        <p:spPr>
          <a:xfrm>
            <a:off x="4283075" y="1736654"/>
            <a:ext cx="3565525" cy="3911600"/>
          </a:xfrm>
        </p:spPr>
      </p:pic>
    </p:spTree>
    <p:extLst>
      <p:ext uri="{BB962C8B-B14F-4D97-AF65-F5344CB8AC3E}">
        <p14:creationId xmlns:p14="http://schemas.microsoft.com/office/powerpoint/2010/main" val="3619413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Separate but Equal</a:t>
            </a:r>
            <a:endParaRPr lang="en-US" dirty="0"/>
          </a:p>
        </p:txBody>
      </p:sp>
      <p:pic>
        <p:nvPicPr>
          <p:cNvPr id="5" name="Content Placeholder 4" descr="Unequal1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374" b="-3437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Cumming v. Richmond County </a:t>
            </a:r>
            <a:r>
              <a:rPr lang="en-US" dirty="0" err="1" smtClean="0"/>
              <a:t>Bd</a:t>
            </a:r>
            <a:r>
              <a:rPr lang="en-US" dirty="0" smtClean="0"/>
              <a:t> of Ed – applies separate but equal to schools.</a:t>
            </a:r>
          </a:p>
          <a:p>
            <a:r>
              <a:rPr lang="en-US" dirty="0" smtClean="0"/>
              <a:t>NAACP leads a campaign in courts against separate but equal through the courts.</a:t>
            </a:r>
          </a:p>
          <a:p>
            <a:pPr lvl="1"/>
            <a:r>
              <a:rPr lang="en-US" dirty="0" smtClean="0"/>
              <a:t>Obviously unequal schools</a:t>
            </a:r>
          </a:p>
          <a:p>
            <a:pPr lvl="1"/>
            <a:r>
              <a:rPr lang="en-US" dirty="0" smtClean="0"/>
              <a:t>Not so obviously unequal schools</a:t>
            </a:r>
          </a:p>
          <a:p>
            <a:pPr lvl="1"/>
            <a:r>
              <a:rPr lang="en-US" dirty="0" smtClean="0"/>
              <a:t>Separate schools inherently unequal.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819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separate schools be equal?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Step 1: obvious inequalities</a:t>
            </a:r>
          </a:p>
          <a:p>
            <a:pPr lvl="1"/>
            <a:r>
              <a:rPr lang="en-US" dirty="0" smtClean="0"/>
              <a:t>Lloyd Gaines – 1938 </a:t>
            </a:r>
          </a:p>
          <a:p>
            <a:pPr lvl="1"/>
            <a:r>
              <a:rPr lang="en-US" dirty="0" smtClean="0"/>
              <a:t>Ada Lois </a:t>
            </a:r>
            <a:r>
              <a:rPr lang="en-US" dirty="0" err="1" smtClean="0"/>
              <a:t>Sipuel</a:t>
            </a:r>
            <a:r>
              <a:rPr lang="en-US" dirty="0" smtClean="0"/>
              <a:t> – 1948</a:t>
            </a:r>
          </a:p>
          <a:p>
            <a:r>
              <a:rPr lang="en-US" dirty="0" smtClean="0"/>
              <a:t>Step 2: less obvious inequalities</a:t>
            </a:r>
          </a:p>
          <a:p>
            <a:pPr lvl="1"/>
            <a:r>
              <a:rPr lang="en-US" dirty="0" err="1" smtClean="0"/>
              <a:t>Heman</a:t>
            </a:r>
            <a:r>
              <a:rPr lang="en-US" dirty="0" smtClean="0"/>
              <a:t> Sweat – 1950</a:t>
            </a:r>
          </a:p>
          <a:p>
            <a:pPr lvl="1"/>
            <a:r>
              <a:rPr lang="en-US" dirty="0" smtClean="0"/>
              <a:t>George </a:t>
            </a:r>
            <a:r>
              <a:rPr lang="en-US" dirty="0" err="1" smtClean="0"/>
              <a:t>McLaurin</a:t>
            </a:r>
            <a:r>
              <a:rPr lang="en-US" dirty="0" smtClean="0"/>
              <a:t> – 1950</a:t>
            </a:r>
          </a:p>
          <a:p>
            <a:r>
              <a:rPr lang="en-US" dirty="0" smtClean="0"/>
              <a:t>Step 3: Making separation inherently unequal</a:t>
            </a:r>
          </a:p>
          <a:p>
            <a:pPr lvl="1"/>
            <a:r>
              <a:rPr lang="en-US" dirty="0" smtClean="0"/>
              <a:t>Climax to the fight to integrate schools.  Begins with Linda Brown and her decision to enroll in the all white high school in Topeka, KS.</a:t>
            </a:r>
          </a:p>
          <a:p>
            <a:pPr lvl="2"/>
            <a:r>
              <a:rPr lang="en-US" dirty="0" smtClean="0"/>
              <a:t>High risk strategy…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208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v. Bd. Of 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May 17, 1954 – USSC rules 9-0 that separate schools were inherently unequal.</a:t>
            </a:r>
          </a:p>
          <a:p>
            <a:r>
              <a:rPr lang="en-US" dirty="0" smtClean="0"/>
              <a:t>Three Issues created by this decision</a:t>
            </a:r>
          </a:p>
          <a:p>
            <a:pPr lvl="1"/>
            <a:r>
              <a:rPr lang="en-US" dirty="0" smtClean="0"/>
              <a:t>How to Implement</a:t>
            </a:r>
          </a:p>
          <a:p>
            <a:pPr lvl="1"/>
            <a:r>
              <a:rPr lang="en-US" dirty="0" smtClean="0"/>
              <a:t>Selling the Rationale</a:t>
            </a:r>
          </a:p>
          <a:p>
            <a:pPr lvl="1"/>
            <a:r>
              <a:rPr lang="en-US" dirty="0" smtClean="0"/>
              <a:t>Desegregation versus integration</a:t>
            </a:r>
            <a:endParaRPr lang="en-US" dirty="0"/>
          </a:p>
        </p:txBody>
      </p:sp>
      <p:pic>
        <p:nvPicPr>
          <p:cNvPr id="6" name="Content Placeholder 5" descr="brown-1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816" b="-588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5922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Brown v. Bd. Of 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Class-action law suit – this means that the suit and decision applied to all black children not just Brown.</a:t>
            </a:r>
          </a:p>
          <a:p>
            <a:pPr lvl="1"/>
            <a:r>
              <a:rPr lang="en-US" dirty="0" smtClean="0"/>
              <a:t>What does that mean?</a:t>
            </a:r>
          </a:p>
          <a:p>
            <a:pPr lvl="1"/>
            <a:r>
              <a:rPr lang="en-US" dirty="0" smtClean="0"/>
              <a:t>“All Deliberate Speed” – USSC ruled that schools should integrate with all deliberate speed.  However, this was left up to the districts in charge…in the South this was done at a snails pace!</a:t>
            </a:r>
          </a:p>
          <a:p>
            <a:pPr lvl="2"/>
            <a:r>
              <a:rPr lang="en-US" dirty="0" smtClean="0"/>
              <a:t>Southern Manifesto – 100 Southern Congressmen signed this pledge to overturn the Brown decision.</a:t>
            </a:r>
          </a:p>
          <a:p>
            <a:pPr lvl="2"/>
            <a:r>
              <a:rPr lang="en-US" dirty="0" smtClean="0"/>
              <a:t>National </a:t>
            </a:r>
            <a:r>
              <a:rPr lang="en-US" dirty="0" err="1" smtClean="0"/>
              <a:t>Gaurdsmen</a:t>
            </a:r>
            <a:r>
              <a:rPr lang="en-US" dirty="0" smtClean="0"/>
              <a:t> were required to escort black students to formerly all white schools…Little Rock</a:t>
            </a:r>
          </a:p>
          <a:p>
            <a:pPr lvl="2"/>
            <a:r>
              <a:rPr lang="en-US" dirty="0" smtClean="0"/>
              <a:t>Result – 1970 14% of southern black children still attended all black schools.</a:t>
            </a:r>
          </a:p>
        </p:txBody>
      </p:sp>
    </p:spTree>
    <p:extLst>
      <p:ext uri="{BB962C8B-B14F-4D97-AF65-F5344CB8AC3E}">
        <p14:creationId xmlns:p14="http://schemas.microsoft.com/office/powerpoint/2010/main" val="3348130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Brown v. Bd. Of 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Rationale</a:t>
            </a:r>
          </a:p>
          <a:p>
            <a:pPr lvl="1"/>
            <a:r>
              <a:rPr lang="en-US" dirty="0" smtClean="0"/>
              <a:t>Segregated schools were a detriment to black students creating a sense of inferiority.</a:t>
            </a:r>
          </a:p>
          <a:p>
            <a:pPr lvl="1"/>
            <a:r>
              <a:rPr lang="en-US" dirty="0" smtClean="0"/>
              <a:t>Relied on social science rather than law for the decision because the intent of the 14</a:t>
            </a:r>
            <a:r>
              <a:rPr lang="en-US" baseline="30000" dirty="0" smtClean="0"/>
              <a:t>th</a:t>
            </a:r>
            <a:r>
              <a:rPr lang="en-US" dirty="0" smtClean="0"/>
              <a:t> amendment was unclear and the court needed a unanimous decision.</a:t>
            </a:r>
          </a:p>
          <a:p>
            <a:pPr lvl="1"/>
            <a:endParaRPr lang="en-US" dirty="0"/>
          </a:p>
        </p:txBody>
      </p:sp>
      <p:pic>
        <p:nvPicPr>
          <p:cNvPr id="5" name="Content Placeholder 4" descr="brownnew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6" r="22346"/>
          <a:stretch>
            <a:fillRect/>
          </a:stretch>
        </p:blipFill>
        <p:spPr>
          <a:xfrm>
            <a:off x="4283075" y="2214563"/>
            <a:ext cx="3565525" cy="3911600"/>
          </a:xfrm>
        </p:spPr>
      </p:pic>
    </p:spTree>
    <p:extLst>
      <p:ext uri="{BB962C8B-B14F-4D97-AF65-F5344CB8AC3E}">
        <p14:creationId xmlns:p14="http://schemas.microsoft.com/office/powerpoint/2010/main" val="1481688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Brown v. Bd. Of 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Desegregation versus integration</a:t>
            </a:r>
          </a:p>
          <a:p>
            <a:pPr lvl="1"/>
            <a:r>
              <a:rPr lang="en-US" dirty="0" smtClean="0"/>
              <a:t>The decision of Brown was ambiguous at best…did separate being inherently unequal mean unrestricted choice (desegregation) or forced integration was necessary?</a:t>
            </a:r>
          </a:p>
          <a:p>
            <a:pPr lvl="1"/>
            <a:r>
              <a:rPr lang="en-US" dirty="0" smtClean="0"/>
              <a:t>De Jure and  de facto segregation…</a:t>
            </a:r>
          </a:p>
          <a:p>
            <a:pPr lvl="1"/>
            <a:r>
              <a:rPr lang="en-US" dirty="0" smtClean="0"/>
              <a:t>Freedom of Choice Plan -1968 Court rejects the idea that students could “choose” a school…thus falling on the side of forced integration.</a:t>
            </a:r>
          </a:p>
          <a:p>
            <a:pPr lvl="1"/>
            <a:r>
              <a:rPr lang="en-US" dirty="0" smtClean="0"/>
              <a:t>Swann v. Charlotte-Mecklenburg Board of Education …see 12</a:t>
            </a:r>
            <a:r>
              <a:rPr lang="en-US" baseline="30000" dirty="0" smtClean="0"/>
              <a:t>th</a:t>
            </a:r>
            <a:r>
              <a:rPr lang="en-US" dirty="0" smtClean="0"/>
              <a:t> edition pages 132-133.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1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7391401" cy="1143000"/>
          </a:xfrm>
        </p:spPr>
        <p:txBody>
          <a:bodyPr/>
          <a:lstStyle/>
          <a:p>
            <a:r>
              <a:rPr lang="en-US" dirty="0" smtClean="0"/>
              <a:t>Check Point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852246"/>
            <a:ext cx="3566160" cy="427391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1. In the past, de jure segregation usually resulted from…</a:t>
            </a:r>
          </a:p>
          <a:p>
            <a:pPr lvl="1"/>
            <a:r>
              <a:rPr lang="en-US" dirty="0" smtClean="0"/>
              <a:t>A) Housing patterns</a:t>
            </a:r>
          </a:p>
          <a:p>
            <a:pPr lvl="1"/>
            <a:r>
              <a:rPr lang="en-US" dirty="0" smtClean="0"/>
              <a:t>B) court decisions</a:t>
            </a:r>
          </a:p>
          <a:p>
            <a:pPr lvl="1"/>
            <a:r>
              <a:rPr lang="en-US" dirty="0" smtClean="0"/>
              <a:t>C) state and local laws or actions and regulations</a:t>
            </a:r>
          </a:p>
          <a:p>
            <a:pPr lvl="1"/>
            <a:r>
              <a:rPr lang="en-US" dirty="0" smtClean="0"/>
              <a:t>D) National laws and regulations</a:t>
            </a:r>
          </a:p>
          <a:p>
            <a:pPr lvl="1"/>
            <a:r>
              <a:rPr lang="en-US" dirty="0" smtClean="0"/>
              <a:t>E) actions by civil rights interest groups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282440" y="1852246"/>
            <a:ext cx="3566160" cy="427391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2. The decision issued by the Supreme Court in Brown v Board of Education of Topeka in 1954 led mostly to</a:t>
            </a:r>
          </a:p>
          <a:p>
            <a:pPr lvl="1"/>
            <a:r>
              <a:rPr lang="en-US" dirty="0" smtClean="0"/>
              <a:t>A) the establishment of “separate but equal” doctrine</a:t>
            </a:r>
          </a:p>
          <a:p>
            <a:pPr lvl="1"/>
            <a:r>
              <a:rPr lang="en-US" dirty="0" smtClean="0"/>
              <a:t>B) a great decline in the de facto school segregation</a:t>
            </a:r>
          </a:p>
          <a:p>
            <a:pPr lvl="1"/>
            <a:r>
              <a:rPr lang="en-US" dirty="0" smtClean="0"/>
              <a:t>C) equal opportunities for blacks in employment</a:t>
            </a:r>
          </a:p>
          <a:p>
            <a:pPr lvl="1"/>
            <a:r>
              <a:rPr lang="en-US" dirty="0" smtClean="0"/>
              <a:t>D) a great decline in de jure school segregation</a:t>
            </a:r>
          </a:p>
          <a:p>
            <a:pPr lvl="1"/>
            <a:r>
              <a:rPr lang="en-US" dirty="0" smtClean="0"/>
              <a:t>E) greater access to school vouchers in poor urban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Which of the follow was a successful method used by the NAACP in order to gain civil rights?</a:t>
            </a:r>
          </a:p>
          <a:p>
            <a:pPr lvl="1"/>
            <a:r>
              <a:rPr lang="en-US" dirty="0" smtClean="0"/>
              <a:t>A) litigating cases in federal court</a:t>
            </a:r>
          </a:p>
          <a:p>
            <a:pPr lvl="1"/>
            <a:r>
              <a:rPr lang="en-US" dirty="0" smtClean="0"/>
              <a:t>Lobbying state legislatures</a:t>
            </a:r>
          </a:p>
          <a:p>
            <a:pPr lvl="1"/>
            <a:r>
              <a:rPr lang="en-US" dirty="0" smtClean="0"/>
              <a:t>Pressuring for executive orders</a:t>
            </a:r>
          </a:p>
          <a:p>
            <a:pPr lvl="1"/>
            <a:r>
              <a:rPr lang="en-US" dirty="0" smtClean="0"/>
              <a:t>Litigating cases in state courts</a:t>
            </a:r>
          </a:p>
          <a:p>
            <a:pPr lvl="1"/>
            <a:r>
              <a:rPr lang="en-US" dirty="0" smtClean="0"/>
              <a:t>Pressuring foreign governments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1978 case set precedents for later rulings on reverse discrimination.</a:t>
            </a:r>
          </a:p>
          <a:p>
            <a:pPr lvl="1"/>
            <a:r>
              <a:rPr lang="en-US" dirty="0" smtClean="0"/>
              <a:t>A) Lawrence v Texas</a:t>
            </a:r>
          </a:p>
          <a:p>
            <a:pPr lvl="1"/>
            <a:r>
              <a:rPr lang="en-US" dirty="0" smtClean="0"/>
              <a:t>B)Bakke v California Board of Regents</a:t>
            </a:r>
          </a:p>
          <a:p>
            <a:pPr lvl="1"/>
            <a:r>
              <a:rPr lang="en-US" dirty="0" smtClean="0"/>
              <a:t>C) Hardwick v Georgia</a:t>
            </a:r>
          </a:p>
          <a:p>
            <a:pPr lvl="1"/>
            <a:r>
              <a:rPr lang="en-US" dirty="0" err="1" smtClean="0"/>
              <a:t>Rostker</a:t>
            </a:r>
            <a:r>
              <a:rPr lang="en-US" dirty="0" smtClean="0"/>
              <a:t> v Goldberg</a:t>
            </a:r>
          </a:p>
          <a:p>
            <a:pPr lvl="1"/>
            <a:r>
              <a:rPr lang="en-US" dirty="0" smtClean="0"/>
              <a:t>Brown v Topeka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9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Campaign in Congress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congress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5" r="31755"/>
          <a:stretch>
            <a:fillRect/>
          </a:stretch>
        </p:blipFill>
        <p:spPr>
          <a:xfrm>
            <a:off x="269875" y="268288"/>
            <a:ext cx="2971800" cy="4438650"/>
          </a:xfrm>
        </p:spPr>
      </p:pic>
    </p:spTree>
    <p:extLst>
      <p:ext uri="{BB962C8B-B14F-4D97-AF65-F5344CB8AC3E}">
        <p14:creationId xmlns:p14="http://schemas.microsoft.com/office/powerpoint/2010/main" val="77109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Disobedience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Knowingly breaking what you view as an unjust law and accepting the punishment (arrest).</a:t>
            </a:r>
          </a:p>
          <a:p>
            <a:r>
              <a:rPr lang="en-US" dirty="0" smtClean="0"/>
              <a:t>Mobilize through dramatic events</a:t>
            </a:r>
          </a:p>
          <a:p>
            <a:pPr lvl="1"/>
            <a:r>
              <a:rPr lang="en-US" dirty="0" smtClean="0"/>
              <a:t>Sit-ins and freedom rides</a:t>
            </a:r>
          </a:p>
          <a:p>
            <a:pPr lvl="1"/>
            <a:r>
              <a:rPr lang="en-US" dirty="0" smtClean="0"/>
              <a:t>MLK Jr.</a:t>
            </a:r>
          </a:p>
          <a:p>
            <a:pPr lvl="1"/>
            <a:r>
              <a:rPr lang="en-US" dirty="0" smtClean="0"/>
              <a:t>Montgomery, AL</a:t>
            </a:r>
          </a:p>
          <a:p>
            <a:pPr lvl="1"/>
            <a:r>
              <a:rPr lang="en-US" dirty="0" smtClean="0"/>
              <a:t>Birmingham, AL</a:t>
            </a:r>
          </a:p>
          <a:p>
            <a:r>
              <a:rPr lang="en-US" dirty="0" smtClean="0"/>
              <a:t>Mixed results</a:t>
            </a:r>
          </a:p>
          <a:p>
            <a:pPr lvl="1"/>
            <a:r>
              <a:rPr lang="en-US" dirty="0" smtClean="0"/>
              <a:t>Agenda setting success</a:t>
            </a:r>
          </a:p>
          <a:p>
            <a:pPr lvl="1"/>
            <a:r>
              <a:rPr lang="en-US" dirty="0" smtClean="0"/>
              <a:t>Coalition building setbacks</a:t>
            </a:r>
          </a:p>
          <a:p>
            <a:pPr lvl="1"/>
            <a:endParaRPr lang="en-US" dirty="0"/>
          </a:p>
        </p:txBody>
      </p:sp>
      <p:pic>
        <p:nvPicPr>
          <p:cNvPr id="8" name="Content Placeholder 7" descr="Birmingham AL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2" r="178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5782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Legislative Politics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Opponents Defensive Positions</a:t>
            </a:r>
          </a:p>
          <a:p>
            <a:pPr lvl="1"/>
            <a:r>
              <a:rPr lang="en-US" dirty="0" smtClean="0"/>
              <a:t>Senate Judiciary Committee controlled by southern Democrats</a:t>
            </a:r>
          </a:p>
          <a:p>
            <a:pPr lvl="1"/>
            <a:r>
              <a:rPr lang="en-US" dirty="0" smtClean="0"/>
              <a:t>House Rules Committee controlled by Howard Smith (staunch opponent of Civil Rights)</a:t>
            </a:r>
          </a:p>
          <a:p>
            <a:pPr lvl="1"/>
            <a:r>
              <a:rPr lang="en-US" dirty="0" smtClean="0"/>
              <a:t>Senate Filibuster threat</a:t>
            </a:r>
          </a:p>
          <a:p>
            <a:pPr lvl="1"/>
            <a:r>
              <a:rPr lang="en-US" dirty="0" smtClean="0"/>
              <a:t>President Kennedy Reluctant to propose strong Civil </a:t>
            </a:r>
            <a:r>
              <a:rPr lang="en-US" smtClean="0"/>
              <a:t>Rights Bills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0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Legislative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developments break the legislative deadlock</a:t>
            </a:r>
          </a:p>
          <a:p>
            <a:pPr lvl="1"/>
            <a:r>
              <a:rPr lang="en-US" dirty="0" smtClean="0"/>
              <a:t>Changing public opinion – white parents were more inclined to be ok with integration.</a:t>
            </a:r>
          </a:p>
          <a:p>
            <a:pPr lvl="1"/>
            <a:r>
              <a:rPr lang="en-US" dirty="0" smtClean="0"/>
              <a:t>Violent reaction to civil rights demonstrators saturated the news</a:t>
            </a:r>
          </a:p>
          <a:p>
            <a:pPr lvl="1"/>
            <a:r>
              <a:rPr lang="en-US" dirty="0" smtClean="0"/>
              <a:t>Kennedy Assassination – coupled with LBJ’s reelection buoyed major Civil Rights legislation.</a:t>
            </a:r>
          </a:p>
          <a:p>
            <a:pPr lvl="1"/>
            <a:r>
              <a:rPr lang="en-US" dirty="0" smtClean="0"/>
              <a:t>1964 Democratic landslide – brought more northern Democrats into office that countered southern Democrats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895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Legislation Passed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1957, 1960, 1965 – voting rights laws</a:t>
            </a:r>
          </a:p>
          <a:p>
            <a:r>
              <a:rPr lang="en-US" dirty="0" smtClean="0"/>
              <a:t>1968 – Housing discrimination law</a:t>
            </a:r>
          </a:p>
          <a:p>
            <a:r>
              <a:rPr lang="en-US" dirty="0" smtClean="0"/>
              <a:t>1964 – Civil Rights Act – most far reaching</a:t>
            </a:r>
          </a:p>
          <a:p>
            <a:pPr lvl="1"/>
            <a:r>
              <a:rPr lang="en-US" dirty="0" smtClean="0"/>
              <a:t>Broad in scope, strong enforcements</a:t>
            </a:r>
          </a:p>
          <a:p>
            <a:pPr lvl="1"/>
            <a:r>
              <a:rPr lang="en-US" dirty="0" smtClean="0"/>
              <a:t>Memorial to JFK</a:t>
            </a:r>
          </a:p>
          <a:p>
            <a:pPr lvl="1"/>
            <a:r>
              <a:rPr lang="en-US" dirty="0" smtClean="0"/>
              <a:t>Broke a Senate filibuster to pass…had not been previously achieved on a C.R.’s bill</a:t>
            </a:r>
          </a:p>
          <a:p>
            <a:pPr lvl="1"/>
            <a:r>
              <a:rPr lang="en-US" dirty="0" smtClean="0"/>
              <a:t>Post 1964 Results…</a:t>
            </a:r>
            <a:endParaRPr lang="en-US" dirty="0"/>
          </a:p>
        </p:txBody>
      </p:sp>
      <p:pic>
        <p:nvPicPr>
          <p:cNvPr id="7" name="Content Placeholder 6" descr="civil_1964-3535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0" b="38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2972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Racial Profiling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Def</a:t>
            </a:r>
            <a:r>
              <a:rPr lang="en-US" dirty="0" smtClean="0"/>
              <a:t> – police stopping, questioning, </a:t>
            </a:r>
            <a:r>
              <a:rPr lang="en-US" dirty="0" err="1" smtClean="0"/>
              <a:t>etc</a:t>
            </a:r>
            <a:r>
              <a:rPr lang="en-US" dirty="0" smtClean="0"/>
              <a:t> one ethnicity based on the belief that they commit more crime</a:t>
            </a:r>
          </a:p>
          <a:p>
            <a:pPr lvl="1"/>
            <a:r>
              <a:rPr lang="en-US" dirty="0" smtClean="0"/>
              <a:t>Getting stopped for “driving while black”.</a:t>
            </a:r>
          </a:p>
          <a:p>
            <a:r>
              <a:rPr lang="en-US" dirty="0" smtClean="0"/>
              <a:t>Condemned by Clinton, Bush, and Congress</a:t>
            </a:r>
          </a:p>
          <a:p>
            <a:r>
              <a:rPr lang="en-US" dirty="0" smtClean="0"/>
              <a:t>Complex issue…what if one group does commit more crime than another?</a:t>
            </a:r>
          </a:p>
          <a:p>
            <a:r>
              <a:rPr lang="en-US" dirty="0" smtClean="0"/>
              <a:t>Cost/Benefit</a:t>
            </a:r>
          </a:p>
          <a:p>
            <a:pPr lvl="1"/>
            <a:r>
              <a:rPr lang="en-US" dirty="0" smtClean="0"/>
              <a:t>Does it increase legit arrests?</a:t>
            </a:r>
          </a:p>
          <a:p>
            <a:pPr lvl="1"/>
            <a:r>
              <a:rPr lang="en-US" dirty="0" smtClean="0"/>
              <a:t>When is it justified?</a:t>
            </a:r>
          </a:p>
          <a:p>
            <a:pPr lvl="1"/>
            <a:r>
              <a:rPr lang="en-US" dirty="0" smtClean="0"/>
              <a:t>What’s the impact on innocent Americans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651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Women and Equal Rights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0210_women_military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1" r="104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6297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Supreme Court’s Position’s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Pre 1970’s – the court took a paternalistic approach.  i.e. discrimination under the guise of protection.</a:t>
            </a:r>
          </a:p>
          <a:p>
            <a:r>
              <a:rPr lang="en-US" dirty="0" smtClean="0"/>
              <a:t>Shift – the Shift occurs during and after WWII when women take on a giant roll in the war effort.</a:t>
            </a:r>
          </a:p>
          <a:p>
            <a:r>
              <a:rPr lang="en-US" dirty="0" smtClean="0"/>
              <a:t>Post 1970’s – laws must pass the intermediate scrutiny test.</a:t>
            </a:r>
            <a:endParaRPr lang="en-US" dirty="0"/>
          </a:p>
        </p:txBody>
      </p:sp>
      <p:pic>
        <p:nvPicPr>
          <p:cNvPr id="8" name="Content Placeholder 7" descr="RosieTheRiveter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38" r="-90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2118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Gender-based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Prohibited</a:t>
            </a:r>
          </a:p>
          <a:p>
            <a:pPr lvl="1"/>
            <a:r>
              <a:rPr lang="en-US" dirty="0" smtClean="0"/>
              <a:t>Age of adulthood</a:t>
            </a:r>
          </a:p>
          <a:p>
            <a:pPr lvl="1"/>
            <a:r>
              <a:rPr lang="en-US" dirty="0" smtClean="0"/>
              <a:t>Drinking age</a:t>
            </a:r>
          </a:p>
          <a:p>
            <a:pPr lvl="1"/>
            <a:r>
              <a:rPr lang="en-US" dirty="0" smtClean="0"/>
              <a:t>Arbitrary employee height-weight requirements</a:t>
            </a:r>
          </a:p>
          <a:p>
            <a:pPr lvl="1"/>
            <a:r>
              <a:rPr lang="en-US" dirty="0" smtClean="0"/>
              <a:t>Mandatory pregnancy leaves</a:t>
            </a:r>
          </a:p>
          <a:p>
            <a:pPr lvl="1"/>
            <a:r>
              <a:rPr lang="en-US" dirty="0" smtClean="0"/>
              <a:t>Little league exclusions</a:t>
            </a:r>
          </a:p>
          <a:p>
            <a:pPr lvl="1"/>
            <a:r>
              <a:rPr lang="en-US" dirty="0" smtClean="0"/>
              <a:t>Jaycees exclusion</a:t>
            </a:r>
          </a:p>
          <a:p>
            <a:pPr lvl="1"/>
            <a:r>
              <a:rPr lang="en-US" dirty="0" smtClean="0"/>
              <a:t>Unequal retirement benefits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Allowed</a:t>
            </a:r>
          </a:p>
          <a:p>
            <a:pPr lvl="1"/>
            <a:r>
              <a:rPr lang="en-US" dirty="0" smtClean="0"/>
              <a:t>All-boys/ all-girls schools</a:t>
            </a:r>
          </a:p>
          <a:p>
            <a:pPr lvl="1"/>
            <a:r>
              <a:rPr lang="en-US" dirty="0" smtClean="0"/>
              <a:t>Widows’ property tax exemption</a:t>
            </a:r>
          </a:p>
          <a:p>
            <a:pPr lvl="1"/>
            <a:r>
              <a:rPr lang="en-US" dirty="0" smtClean="0"/>
              <a:t>Delayed promotions in Navy</a:t>
            </a:r>
          </a:p>
          <a:p>
            <a:pPr lvl="1"/>
            <a:r>
              <a:rPr lang="en-US" dirty="0" smtClean="0"/>
              <a:t>Statutory rape.</a:t>
            </a:r>
          </a:p>
        </p:txBody>
      </p:sp>
    </p:spTree>
    <p:extLst>
      <p:ext uri="{BB962C8B-B14F-4D97-AF65-F5344CB8AC3E}">
        <p14:creationId xmlns:p14="http://schemas.microsoft.com/office/powerpoint/2010/main" val="3885612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Women in the Military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Women must be admitted to all-male, state-supported military colleges.</a:t>
            </a:r>
          </a:p>
          <a:p>
            <a:r>
              <a:rPr lang="en-US" dirty="0" err="1" smtClean="0"/>
              <a:t>Rostker</a:t>
            </a:r>
            <a:r>
              <a:rPr lang="en-US" dirty="0" smtClean="0"/>
              <a:t> v. Goldberg (1981) – Congress may draft only men.</a:t>
            </a:r>
          </a:p>
          <a:p>
            <a:r>
              <a:rPr lang="en-US" dirty="0" smtClean="0"/>
              <a:t>1993 – Women allowed in air and sea combat.</a:t>
            </a:r>
          </a:p>
          <a:p>
            <a:r>
              <a:rPr lang="en-US" dirty="0" smtClean="0"/>
              <a:t>2013 – ban on women in combat roles is lifted.</a:t>
            </a:r>
            <a:endParaRPr lang="en-US" dirty="0"/>
          </a:p>
        </p:txBody>
      </p:sp>
      <p:pic>
        <p:nvPicPr>
          <p:cNvPr id="5" name="Content Placeholder 4" descr="women-combat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810" b="-318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5348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Sexual Harassment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Type 1 – Requesting sexual favors as condition of employment</a:t>
            </a:r>
          </a:p>
          <a:p>
            <a:pPr lvl="1"/>
            <a:r>
              <a:rPr lang="en-US" dirty="0" smtClean="0"/>
              <a:t>Quid pro quo rule</a:t>
            </a:r>
          </a:p>
          <a:p>
            <a:pPr lvl="1"/>
            <a:r>
              <a:rPr lang="en-US" dirty="0" smtClean="0"/>
              <a:t>Employer strictly liable</a:t>
            </a:r>
          </a:p>
          <a:p>
            <a:r>
              <a:rPr lang="en-US" dirty="0" smtClean="0"/>
              <a:t>Type 2 – Hostile work environment</a:t>
            </a:r>
          </a:p>
          <a:p>
            <a:pPr lvl="1"/>
            <a:r>
              <a:rPr lang="en-US" dirty="0" smtClean="0"/>
              <a:t>Employer not strictly liable</a:t>
            </a:r>
          </a:p>
          <a:p>
            <a:pPr lvl="1"/>
            <a:r>
              <a:rPr lang="en-US" dirty="0" smtClean="0"/>
              <a:t>Employer can be found negligent.</a:t>
            </a:r>
          </a:p>
          <a:p>
            <a:r>
              <a:rPr lang="en-US" dirty="0" smtClean="0"/>
              <a:t>Almost no federal laws regarding S.H.</a:t>
            </a:r>
            <a:endParaRPr lang="en-US" dirty="0"/>
          </a:p>
        </p:txBody>
      </p:sp>
      <p:pic>
        <p:nvPicPr>
          <p:cNvPr id="5" name="Content Placeholder 4" descr="Harassment.gif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814" b="-26814"/>
          <a:stretch>
            <a:fillRect/>
          </a:stretch>
        </p:blipFill>
        <p:spPr>
          <a:xfrm>
            <a:off x="4282440" y="1772779"/>
            <a:ext cx="3566160" cy="3911600"/>
          </a:xfrm>
        </p:spPr>
      </p:pic>
    </p:spTree>
    <p:extLst>
      <p:ext uri="{BB962C8B-B14F-4D97-AF65-F5344CB8AC3E}">
        <p14:creationId xmlns:p14="http://schemas.microsoft.com/office/powerpoint/2010/main" val="2380855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Until 1973 individual states determined their position on abortion.</a:t>
            </a:r>
          </a:p>
          <a:p>
            <a:r>
              <a:rPr lang="en-US" dirty="0" smtClean="0"/>
              <a:t>1973 – Roe v. Wade – USSC decided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Trimester – a woman has unfettered access to abortion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Trimester – no ban but can be regulated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Trimester – states may ban</a:t>
            </a:r>
            <a:endParaRPr lang="en-US" dirty="0"/>
          </a:p>
        </p:txBody>
      </p:sp>
      <p:pic>
        <p:nvPicPr>
          <p:cNvPr id="5" name="Content Placeholder 4" descr="pol_abortion17__01__630x420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6" r="196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31155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Abortion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Critics claim life begins as conception</a:t>
            </a:r>
          </a:p>
          <a:p>
            <a:pPr lvl="1"/>
            <a:r>
              <a:rPr lang="en-US" dirty="0" smtClean="0"/>
              <a:t>Unborn child entitled to equal protections</a:t>
            </a:r>
          </a:p>
          <a:p>
            <a:r>
              <a:rPr lang="en-US" dirty="0" smtClean="0"/>
              <a:t>Supporters claim no one can say when life begins</a:t>
            </a:r>
          </a:p>
          <a:p>
            <a:r>
              <a:rPr lang="en-US" dirty="0" smtClean="0"/>
              <a:t>Pro-life versus pro-choice</a:t>
            </a:r>
          </a:p>
          <a:p>
            <a:r>
              <a:rPr lang="en-US" dirty="0" smtClean="0"/>
              <a:t>Hyde Amendment – 1976 – federal dollars can not be used for abortions (until the Affordable Health Care Act…now is federally funded)</a:t>
            </a:r>
          </a:p>
          <a:p>
            <a:r>
              <a:rPr lang="en-US" dirty="0" smtClean="0"/>
              <a:t>1973-1989 – Supreme Court upholds the Roe on several occasions.</a:t>
            </a:r>
          </a:p>
        </p:txBody>
      </p:sp>
    </p:spTree>
    <p:extLst>
      <p:ext uri="{BB962C8B-B14F-4D97-AF65-F5344CB8AC3E}">
        <p14:creationId xmlns:p14="http://schemas.microsoft.com/office/powerpoint/2010/main" val="7263678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Casey v. Planned Parenthood of SE PA</a:t>
            </a:r>
            <a:endParaRPr lang="en-US" dirty="0"/>
          </a:p>
        </p:txBody>
      </p:sp>
      <p:pic>
        <p:nvPicPr>
          <p:cNvPr id="6" name="Content Placeholder 5" descr="pro-life-vs-pro-choice1.gif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129" b="-31129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Court allows Roe to stand, however, allows states to restrict abortions as long as it does not place “undue burden” on the women.</a:t>
            </a:r>
          </a:p>
          <a:p>
            <a:pPr lvl="1"/>
            <a:r>
              <a:rPr lang="en-US" dirty="0" smtClean="0"/>
              <a:t>24 hour wait</a:t>
            </a:r>
          </a:p>
          <a:p>
            <a:pPr lvl="1"/>
            <a:r>
              <a:rPr lang="en-US" dirty="0" smtClean="0"/>
              <a:t>Parental consent if under 18</a:t>
            </a:r>
          </a:p>
          <a:p>
            <a:pPr lvl="1"/>
            <a:r>
              <a:rPr lang="en-US" dirty="0" smtClean="0"/>
              <a:t>Counseling pamphlets (alternatives to abortion)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27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Affirmative Action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Placeholder 7" descr="affirmative-action-hands-wvu.edu.jpg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825" b="-238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716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199" y="859522"/>
            <a:ext cx="6508377" cy="1143000"/>
          </a:xfrm>
        </p:spPr>
        <p:txBody>
          <a:bodyPr/>
          <a:lstStyle/>
          <a:p>
            <a:r>
              <a:rPr lang="en-US" dirty="0" smtClean="0"/>
              <a:t>Affirmative Action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Definition – preferential hiring practices must be used to find and hire women, blacks, and other minorities.</a:t>
            </a:r>
          </a:p>
          <a:p>
            <a:r>
              <a:rPr lang="en-US" dirty="0" smtClean="0"/>
              <a:t>Equality of results (camp #1)</a:t>
            </a:r>
          </a:p>
          <a:p>
            <a:pPr lvl="1"/>
            <a:r>
              <a:rPr lang="en-US" dirty="0" smtClean="0"/>
              <a:t>Racism and sexism overcome only by taking them into account designing remedies</a:t>
            </a:r>
          </a:p>
          <a:p>
            <a:pPr lvl="1"/>
            <a:r>
              <a:rPr lang="en-US" dirty="0" smtClean="0"/>
              <a:t>Equal rights not enough; people need benefits</a:t>
            </a:r>
          </a:p>
          <a:p>
            <a:pPr lvl="1"/>
            <a:r>
              <a:rPr lang="en-US" dirty="0" smtClean="0"/>
              <a:t>Affirmative action should be used in hiring.</a:t>
            </a:r>
          </a:p>
          <a:p>
            <a:r>
              <a:rPr lang="en-US" dirty="0" smtClean="0"/>
              <a:t>Equality of opportunity (camp #2)</a:t>
            </a:r>
          </a:p>
          <a:p>
            <a:pPr lvl="1"/>
            <a:r>
              <a:rPr lang="en-US" dirty="0" smtClean="0"/>
              <a:t>Reverse discrimination to use race or sex as preferential treatment</a:t>
            </a:r>
          </a:p>
          <a:p>
            <a:pPr lvl="1"/>
            <a:r>
              <a:rPr lang="en-US" dirty="0" smtClean="0"/>
              <a:t>Laws should be color-blind and sex neutral</a:t>
            </a:r>
          </a:p>
          <a:p>
            <a:pPr lvl="1"/>
            <a:r>
              <a:rPr lang="en-US" dirty="0" smtClean="0"/>
              <a:t>Government should only eliminate barriers.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50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Targets or Quotas?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Issue fought out in courts</a:t>
            </a:r>
          </a:p>
          <a:p>
            <a:pPr lvl="1"/>
            <a:r>
              <a:rPr lang="en-US" dirty="0" smtClean="0"/>
              <a:t>No clear definition in Supreme court decisions</a:t>
            </a:r>
          </a:p>
          <a:p>
            <a:pPr lvl="1"/>
            <a:r>
              <a:rPr lang="en-US" dirty="0" smtClean="0"/>
              <a:t>Court is deeply divided; affected by conservative Reagan appointees</a:t>
            </a:r>
          </a:p>
          <a:p>
            <a:pPr lvl="1"/>
            <a:r>
              <a:rPr lang="en-US" dirty="0" smtClean="0"/>
              <a:t>Law complex and confusing</a:t>
            </a:r>
          </a:p>
          <a:p>
            <a:pPr lvl="2"/>
            <a:r>
              <a:rPr lang="en-US" dirty="0" smtClean="0"/>
              <a:t>Bakke v. California 1978 – USSC says that colleges can not explicitly use a numerical quota on admissions but can take race into account.</a:t>
            </a:r>
          </a:p>
          <a:p>
            <a:pPr lvl="2"/>
            <a:r>
              <a:rPr lang="en-US" dirty="0" smtClean="0"/>
              <a:t>Subsequent court decisions were less strict on quotas however.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73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Emerging Standards for Quotas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be “compelling justification</a:t>
            </a:r>
          </a:p>
          <a:p>
            <a:r>
              <a:rPr lang="en-US" dirty="0" smtClean="0"/>
              <a:t>Must correct a pattern of discrimination</a:t>
            </a:r>
          </a:p>
          <a:p>
            <a:r>
              <a:rPr lang="en-US" dirty="0" smtClean="0"/>
              <a:t>Must involve practices that discriminate</a:t>
            </a:r>
          </a:p>
          <a:p>
            <a:r>
              <a:rPr lang="en-US" dirty="0" smtClean="0"/>
              <a:t>Federal quotas are to be given deference</a:t>
            </a:r>
          </a:p>
          <a:p>
            <a:r>
              <a:rPr lang="en-US" dirty="0" smtClean="0"/>
              <a:t>Voluntary preference systems are easier to justify</a:t>
            </a:r>
          </a:p>
          <a:p>
            <a:r>
              <a:rPr lang="en-US" dirty="0" smtClean="0"/>
              <a:t>Not likely to apply to who gets laid off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Compensatory Action vs. preferential treatment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Compensatory Action – helping minorities catch up</a:t>
            </a:r>
          </a:p>
          <a:p>
            <a:r>
              <a:rPr lang="en-US" dirty="0" smtClean="0"/>
              <a:t>Preferential treatment – giving minorities preference</a:t>
            </a:r>
          </a:p>
          <a:p>
            <a:pPr lvl="1"/>
            <a:r>
              <a:rPr lang="en-US" dirty="0" smtClean="0"/>
              <a:t>Public supports Compensatory Action not preferential treatment</a:t>
            </a:r>
          </a:p>
          <a:p>
            <a:r>
              <a:rPr lang="en-US" dirty="0" smtClean="0"/>
              <a:t>Courts are divided on Affirmative action</a:t>
            </a:r>
          </a:p>
          <a:p>
            <a:pPr lvl="1"/>
            <a:r>
              <a:rPr lang="en-US" dirty="0" smtClean="0"/>
              <a:t>Circuit courts in large part in favor of quotas</a:t>
            </a:r>
          </a:p>
          <a:p>
            <a:pPr lvl="1"/>
            <a:r>
              <a:rPr lang="en-US" dirty="0" smtClean="0"/>
              <a:t>USSC applies strict scrutiny test on case-by-case basis.</a:t>
            </a:r>
            <a:endParaRPr lang="en-US" dirty="0"/>
          </a:p>
        </p:txBody>
      </p:sp>
      <p:pic>
        <p:nvPicPr>
          <p:cNvPr id="7" name="Content Placeholder 6" descr="Affirmative action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r="-111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4263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Gays and the Supreme Court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Bowers v. Hardwick – 1986 – USSC upheld a Georgia statute that banned sodomy.</a:t>
            </a:r>
          </a:p>
          <a:p>
            <a:r>
              <a:rPr lang="en-US" dirty="0" smtClean="0"/>
              <a:t>1996 – USSC strikes down a Colorado law that banned protections based on sexual orientation.</a:t>
            </a:r>
          </a:p>
          <a:p>
            <a:r>
              <a:rPr lang="en-US" dirty="0" smtClean="0"/>
              <a:t>Lawrence v. Texas -2003 – USSC used “right to privacy” to overturn a Texas statute that banned same sex sex.</a:t>
            </a:r>
          </a:p>
          <a:p>
            <a:r>
              <a:rPr lang="en-US" dirty="0" smtClean="0"/>
              <a:t>2013 – USSC in a 5-4 decision struck down the 1996 DOMA law which prevented same sex couples from receiving federal benefits.</a:t>
            </a:r>
          </a:p>
          <a:p>
            <a:r>
              <a:rPr lang="en-US" dirty="0" smtClean="0"/>
              <a:t>2013 – Same sex couples can file joint </a:t>
            </a:r>
            <a:r>
              <a:rPr lang="en-US" smtClean="0"/>
              <a:t>federal tax </a:t>
            </a:r>
            <a:r>
              <a:rPr lang="en-US" dirty="0" smtClean="0"/>
              <a:t>return.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075" y="2996738"/>
            <a:ext cx="3565525" cy="2347250"/>
          </a:xfrm>
        </p:spPr>
      </p:pic>
    </p:spTree>
    <p:extLst>
      <p:ext uri="{BB962C8B-B14F-4D97-AF65-F5344CB8AC3E}">
        <p14:creationId xmlns:p14="http://schemas.microsoft.com/office/powerpoint/2010/main" val="105201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1029</TotalTime>
  <Words>2021</Words>
  <Application>Microsoft Office PowerPoint</Application>
  <PresentationFormat>On-screen Show (4:3)</PresentationFormat>
  <Paragraphs>231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Plaza</vt:lpstr>
      <vt:lpstr>Civil Rights</vt:lpstr>
      <vt:lpstr>Civil Rights</vt:lpstr>
      <vt:lpstr>Civil Rights Issues </vt:lpstr>
      <vt:lpstr>The Black Predicament</vt:lpstr>
      <vt:lpstr>Perceived costs of granting blacks rights</vt:lpstr>
      <vt:lpstr>Majoritarian Politics Work Against Blacks</vt:lpstr>
      <vt:lpstr>Progress and Affect</vt:lpstr>
      <vt:lpstr>The Campaign in the Courts</vt:lpstr>
      <vt:lpstr>14th Amendment </vt:lpstr>
      <vt:lpstr>Supreme Court View of 14th Amendment</vt:lpstr>
      <vt:lpstr>Separate but Equal</vt:lpstr>
      <vt:lpstr>Can separate schools be equal?</vt:lpstr>
      <vt:lpstr>Brown v. Bd. Of Ed</vt:lpstr>
      <vt:lpstr>Brown v. Bd. Of Ed</vt:lpstr>
      <vt:lpstr>Brown v. Bd. Of Ed</vt:lpstr>
      <vt:lpstr>Brown v. Bd. Of Ed</vt:lpstr>
      <vt:lpstr>Check Point</vt:lpstr>
      <vt:lpstr>Check Point</vt:lpstr>
      <vt:lpstr>The Campaign in Congress</vt:lpstr>
      <vt:lpstr>Civil Disobedience </vt:lpstr>
      <vt:lpstr>Legislative Politics</vt:lpstr>
      <vt:lpstr>Legislative Politics</vt:lpstr>
      <vt:lpstr>Positive Legislation Passed</vt:lpstr>
      <vt:lpstr>Racial Profiling</vt:lpstr>
      <vt:lpstr>Women and Equal Rights</vt:lpstr>
      <vt:lpstr>Supreme Court’s Position’s</vt:lpstr>
      <vt:lpstr>Gender-based differences</vt:lpstr>
      <vt:lpstr>Women in the Military</vt:lpstr>
      <vt:lpstr>Sexual Harassment</vt:lpstr>
      <vt:lpstr>Abortion</vt:lpstr>
      <vt:lpstr>Abortion</vt:lpstr>
      <vt:lpstr>Casey v. Planned Parenthood of SE PA</vt:lpstr>
      <vt:lpstr>Affirmative Action</vt:lpstr>
      <vt:lpstr>Affirmative Action</vt:lpstr>
      <vt:lpstr>Targets or Quotas?</vt:lpstr>
      <vt:lpstr>Emerging Standards for Quotas</vt:lpstr>
      <vt:lpstr>Compensatory Action vs. preferential treatment</vt:lpstr>
      <vt:lpstr>Gays and the Supreme Court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Sherman</dc:creator>
  <cp:lastModifiedBy>Joshua Sherman</cp:lastModifiedBy>
  <cp:revision>37</cp:revision>
  <dcterms:created xsi:type="dcterms:W3CDTF">2013-10-14T15:14:51Z</dcterms:created>
  <dcterms:modified xsi:type="dcterms:W3CDTF">2016-10-26T14:12:48Z</dcterms:modified>
</cp:coreProperties>
</file>