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2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11/5/2014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11/5/2014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13 Congress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9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Congress has considerable power.  Importance revealed in the Constitution.</a:t>
            </a:r>
          </a:p>
          <a:p>
            <a:r>
              <a:rPr lang="en-US" dirty="0" smtClean="0"/>
              <a:t>Many consider this branch to be in the most need of repair/reform.</a:t>
            </a:r>
          </a:p>
          <a:p>
            <a:pPr lvl="1"/>
            <a:r>
              <a:rPr lang="en-US" dirty="0" smtClean="0"/>
              <a:t>Congressional Approval as of 10/31/12 is at 11% - Gallup</a:t>
            </a:r>
          </a:p>
          <a:p>
            <a:r>
              <a:rPr lang="en-US" dirty="0" smtClean="0"/>
              <a:t>In fact the US Congress if studied it most in tune with public sentiment.  The puzzles, processes and actions of this branch say a great deal about America’s representative body (unique to the US)</a:t>
            </a:r>
            <a:endParaRPr lang="en-US" dirty="0"/>
          </a:p>
        </p:txBody>
      </p:sp>
      <p:pic>
        <p:nvPicPr>
          <p:cNvPr id="7" name="Content Placeholder 6" descr="United_States_Capitol_west_front_edit2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9" r="26519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Congress: the “first branch”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93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Parliamentary candidates are selected by party.</a:t>
            </a:r>
          </a:p>
          <a:p>
            <a:pPr lvl="1"/>
            <a:r>
              <a:rPr lang="en-US" dirty="0" smtClean="0"/>
              <a:t>Members of Parliament select prime minister and other leaders</a:t>
            </a:r>
          </a:p>
          <a:p>
            <a:pPr lvl="1"/>
            <a:r>
              <a:rPr lang="en-US" dirty="0" smtClean="0"/>
              <a:t>Party members vote together on most issues</a:t>
            </a:r>
          </a:p>
          <a:p>
            <a:pPr lvl="1"/>
            <a:r>
              <a:rPr lang="en-US" dirty="0" smtClean="0"/>
              <a:t>Renomination depends on loyalty to the party</a:t>
            </a:r>
          </a:p>
          <a:p>
            <a:pPr lvl="1"/>
            <a:r>
              <a:rPr lang="en-US" dirty="0" smtClean="0"/>
              <a:t>Principal work is debating national issues</a:t>
            </a:r>
          </a:p>
          <a:p>
            <a:pPr lvl="1"/>
            <a:r>
              <a:rPr lang="en-US" dirty="0" smtClean="0"/>
              <a:t>Very little power, very little pay</a:t>
            </a:r>
            <a:endParaRPr lang="en-US" dirty="0"/>
          </a:p>
        </p:txBody>
      </p:sp>
      <p:pic>
        <p:nvPicPr>
          <p:cNvPr id="5" name="Content Placeholder 4" descr="parliament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68" r="21568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 </a:t>
            </a:r>
            <a:r>
              <a:rPr lang="en-US" dirty="0" err="1" smtClean="0"/>
              <a:t>vs</a:t>
            </a:r>
            <a:r>
              <a:rPr lang="en-US" dirty="0" smtClean="0"/>
              <a:t> Parliament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3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US Congress.jpg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63" r="24063"/>
          <a:stretch>
            <a:fillRect/>
          </a:stretch>
        </p:blipFill>
        <p:spPr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Congressional candidates run in a primary election, with little party control</a:t>
            </a:r>
          </a:p>
          <a:p>
            <a:pPr lvl="1"/>
            <a:r>
              <a:rPr lang="en-US" dirty="0" smtClean="0"/>
              <a:t>Vote is for the man or woman not the party</a:t>
            </a:r>
          </a:p>
          <a:p>
            <a:pPr lvl="1"/>
            <a:r>
              <a:rPr lang="en-US" dirty="0" smtClean="0"/>
              <a:t>Result is a body of independent representatives</a:t>
            </a:r>
          </a:p>
          <a:p>
            <a:pPr lvl="1"/>
            <a:r>
              <a:rPr lang="en-US" dirty="0" smtClean="0"/>
              <a:t>Members do not choose the president</a:t>
            </a:r>
          </a:p>
          <a:p>
            <a:pPr lvl="1"/>
            <a:r>
              <a:rPr lang="en-US" dirty="0" smtClean="0"/>
              <a:t>Principal work is representation and action</a:t>
            </a:r>
          </a:p>
          <a:p>
            <a:pPr lvl="1"/>
            <a:r>
              <a:rPr lang="en-US" dirty="0" smtClean="0"/>
              <a:t>Great deal of power, high pay, parties cannot discipline members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 </a:t>
            </a:r>
            <a:r>
              <a:rPr lang="en-US" dirty="0" err="1" smtClean="0"/>
              <a:t>vs</a:t>
            </a:r>
            <a:r>
              <a:rPr lang="en-US" dirty="0" smtClean="0"/>
              <a:t> parliament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54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Congress is a decentralized institution</a:t>
            </a:r>
          </a:p>
          <a:p>
            <a:pPr lvl="1"/>
            <a:r>
              <a:rPr lang="en-US" dirty="0" smtClean="0"/>
              <a:t>Reps are more interested in the views/opinions of their constituents than the party and president.</a:t>
            </a:r>
          </a:p>
          <a:p>
            <a:pPr lvl="1"/>
            <a:r>
              <a:rPr lang="en-US" dirty="0" smtClean="0"/>
              <a:t>Congress in general can be very unpopular due to having to serve multiple masters.</a:t>
            </a:r>
          </a:p>
          <a:p>
            <a:pPr lvl="2"/>
            <a:r>
              <a:rPr lang="en-US" dirty="0" smtClean="0"/>
              <a:t>Constituents</a:t>
            </a:r>
          </a:p>
          <a:p>
            <a:pPr lvl="2"/>
            <a:r>
              <a:rPr lang="en-US" dirty="0" smtClean="0"/>
              <a:t>Self</a:t>
            </a:r>
          </a:p>
          <a:p>
            <a:pPr lvl="2"/>
            <a:r>
              <a:rPr lang="en-US" dirty="0" smtClean="0"/>
              <a:t>Interest Groups</a:t>
            </a:r>
          </a:p>
          <a:p>
            <a:pPr lvl="2"/>
            <a:r>
              <a:rPr lang="en-US" dirty="0" smtClean="0"/>
              <a:t>Party </a:t>
            </a:r>
          </a:p>
        </p:txBody>
      </p:sp>
      <p:pic>
        <p:nvPicPr>
          <p:cNvPr id="5" name="Content Placeholder 4" descr="Great_Seal_of_the_United_States_(obverse).pn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r="46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 </a:t>
            </a:r>
            <a:r>
              <a:rPr lang="en-US" dirty="0" err="1" smtClean="0"/>
              <a:t>vs</a:t>
            </a:r>
            <a:r>
              <a:rPr lang="en-US" dirty="0" smtClean="0"/>
              <a:t> parliament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31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Evolution of Congress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462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Intent of Framers</a:t>
            </a:r>
          </a:p>
          <a:p>
            <a:pPr lvl="1"/>
            <a:r>
              <a:rPr lang="en-US" dirty="0" smtClean="0"/>
              <a:t>To oppose concentration of power in a single institution</a:t>
            </a:r>
          </a:p>
          <a:p>
            <a:pPr lvl="1"/>
            <a:r>
              <a:rPr lang="en-US" dirty="0" smtClean="0"/>
              <a:t>To balance large and small states through bicameralism. (Great Compromise).</a:t>
            </a:r>
          </a:p>
          <a:p>
            <a:r>
              <a:rPr lang="en-US" dirty="0" smtClean="0"/>
              <a:t>Common </a:t>
            </a:r>
            <a:r>
              <a:rPr lang="en-US" dirty="0" smtClean="0"/>
              <a:t>Criticisms – Too slow</a:t>
            </a:r>
          </a:p>
          <a:p>
            <a:pPr lvl="1"/>
            <a:r>
              <a:rPr lang="en-US" dirty="0" smtClean="0"/>
              <a:t>Centralization – pros &amp; cons </a:t>
            </a:r>
            <a:endParaRPr lang="en-US" dirty="0"/>
          </a:p>
          <a:p>
            <a:pPr lvl="1"/>
            <a:r>
              <a:rPr lang="en-US" dirty="0" smtClean="0"/>
              <a:t>Decentralization – pros &amp; cons</a:t>
            </a:r>
          </a:p>
          <a:p>
            <a:endParaRPr lang="en-US" dirty="0"/>
          </a:p>
        </p:txBody>
      </p:sp>
      <p:pic>
        <p:nvPicPr>
          <p:cNvPr id="7" name="Content Placeholder 6" descr="Constitutional Convention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7852" b="-3785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Congress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7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Congress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Development of the House</a:t>
            </a:r>
          </a:p>
          <a:p>
            <a:pPr lvl="1"/>
            <a:r>
              <a:rPr lang="en-US" dirty="0" smtClean="0"/>
              <a:t>Always powerful but varied in organization and leadership.  At various times throughout history power has originated in various places including</a:t>
            </a:r>
          </a:p>
          <a:p>
            <a:pPr lvl="2"/>
            <a:r>
              <a:rPr lang="en-US" dirty="0" smtClean="0"/>
              <a:t>Powerful Speakers</a:t>
            </a:r>
          </a:p>
          <a:p>
            <a:pPr lvl="2"/>
            <a:r>
              <a:rPr lang="en-US" dirty="0" smtClean="0"/>
              <a:t>Powerful committee chairmen</a:t>
            </a:r>
          </a:p>
          <a:p>
            <a:pPr lvl="2"/>
            <a:r>
              <a:rPr lang="en-US" dirty="0" smtClean="0"/>
              <a:t>Powerful individual members (see page 318-319 12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r>
              <a:rPr lang="en-US" dirty="0" err="1" smtClean="0"/>
              <a:t>ed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Ongoing dilemmas</a:t>
            </a:r>
          </a:p>
          <a:p>
            <a:pPr lvl="2"/>
            <a:r>
              <a:rPr lang="en-US" dirty="0" smtClean="0"/>
              <a:t>Increases in size (435 members) have led to more centralization (condensed leadership) and less individual power.</a:t>
            </a:r>
          </a:p>
          <a:p>
            <a:pPr lvl="2"/>
            <a:r>
              <a:rPr lang="en-US" dirty="0" smtClean="0"/>
              <a:t>Desire for individual power can only be satisfied by decentralization which in turn slows down the process and turns off the public at large.</a:t>
            </a:r>
          </a:p>
        </p:txBody>
      </p:sp>
    </p:spTree>
    <p:extLst>
      <p:ext uri="{BB962C8B-B14F-4D97-AF65-F5344CB8AC3E}">
        <p14:creationId xmlns:p14="http://schemas.microsoft.com/office/powerpoint/2010/main" val="35022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Evolution of Congress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Development of the Senate</a:t>
            </a:r>
          </a:p>
          <a:p>
            <a:pPr lvl="1"/>
            <a:r>
              <a:rPr lang="en-US" dirty="0" smtClean="0"/>
              <a:t>Structural advantages over the House</a:t>
            </a:r>
          </a:p>
          <a:p>
            <a:pPr lvl="2"/>
            <a:r>
              <a:rPr lang="en-US" dirty="0" smtClean="0"/>
              <a:t>Small enough (100) to be run without losing individualism</a:t>
            </a:r>
          </a:p>
          <a:p>
            <a:pPr lvl="2"/>
            <a:r>
              <a:rPr lang="en-US" dirty="0" smtClean="0"/>
              <a:t>It is evenly balanced with 2 Senators from each state (regional politics usually level out in the Senate)</a:t>
            </a:r>
          </a:p>
          <a:p>
            <a:pPr lvl="2"/>
            <a:r>
              <a:rPr lang="en-US" dirty="0" smtClean="0"/>
              <a:t>No time limits or restrictions on speech and debate (effect – if a bill </a:t>
            </a:r>
            <a:r>
              <a:rPr lang="en-US" dirty="0" err="1" smtClean="0"/>
              <a:t>doesn</a:t>
            </a:r>
            <a:r>
              <a:rPr lang="fr-FR" dirty="0" smtClean="0"/>
              <a:t>’</a:t>
            </a:r>
            <a:r>
              <a:rPr lang="en-US" dirty="0" smtClean="0"/>
              <a:t>t cut the mustard it dies in the Senate).</a:t>
            </a:r>
          </a:p>
          <a:p>
            <a:pPr lvl="2"/>
            <a:r>
              <a:rPr lang="en-US" dirty="0" smtClean="0"/>
              <a:t>Originally chosen by state legislatures (reflected the positions of the state majority party)</a:t>
            </a:r>
          </a:p>
          <a:p>
            <a:pPr lvl="1"/>
            <a:r>
              <a:rPr lang="en-US" dirty="0" smtClean="0"/>
              <a:t>Major changes</a:t>
            </a:r>
          </a:p>
          <a:p>
            <a:pPr lvl="2"/>
            <a:r>
              <a:rPr lang="en-US" dirty="0" smtClean="0"/>
              <a:t>Direct election of Senators – 17</a:t>
            </a:r>
            <a:r>
              <a:rPr lang="en-US" baseline="30000" dirty="0" smtClean="0"/>
              <a:t>th</a:t>
            </a:r>
            <a:r>
              <a:rPr lang="en-US" dirty="0" smtClean="0"/>
              <a:t> Amendment (1913)</a:t>
            </a:r>
          </a:p>
          <a:p>
            <a:pPr lvl="2"/>
            <a:r>
              <a:rPr lang="en-US" dirty="0" smtClean="0"/>
              <a:t>Cloture – 2/3rds of the Senate</a:t>
            </a:r>
            <a:r>
              <a:rPr lang="en-US" dirty="0"/>
              <a:t>, today 60 votes, </a:t>
            </a:r>
            <a:r>
              <a:rPr lang="en-US" dirty="0" smtClean="0"/>
              <a:t>can stop a filibuster and require a vote (1919)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29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is in Congress?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2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Congress today has </a:t>
            </a:r>
            <a:r>
              <a:rPr lang="en-US" dirty="0" err="1" smtClean="0"/>
              <a:t>unparralled</a:t>
            </a:r>
            <a:r>
              <a:rPr lang="en-US" dirty="0" smtClean="0"/>
              <a:t> racial, ethnic and gender diversity…however, the average representative/senator is still</a:t>
            </a:r>
          </a:p>
          <a:p>
            <a:pPr lvl="1"/>
            <a:r>
              <a:rPr lang="en-US" dirty="0" smtClean="0"/>
              <a:t>Middle aged</a:t>
            </a:r>
          </a:p>
          <a:p>
            <a:pPr lvl="1"/>
            <a:r>
              <a:rPr lang="en-US" dirty="0" smtClean="0"/>
              <a:t>White</a:t>
            </a:r>
          </a:p>
          <a:p>
            <a:pPr lvl="1"/>
            <a:r>
              <a:rPr lang="en-US" dirty="0" smtClean="0"/>
              <a:t>Protestant</a:t>
            </a:r>
          </a:p>
          <a:p>
            <a:pPr lvl="1"/>
            <a:r>
              <a:rPr lang="en-US" dirty="0" smtClean="0"/>
              <a:t>Male</a:t>
            </a:r>
          </a:p>
          <a:p>
            <a:pPr lvl="1"/>
            <a:r>
              <a:rPr lang="en-US" dirty="0" smtClean="0"/>
              <a:t>Lawyer</a:t>
            </a:r>
          </a:p>
          <a:p>
            <a:pPr lvl="1"/>
            <a:r>
              <a:rPr lang="en-US" dirty="0" smtClean="0"/>
              <a:t>See chart </a:t>
            </a:r>
            <a:r>
              <a:rPr lang="en-US" dirty="0" err="1" smtClean="0"/>
              <a:t>pg</a:t>
            </a:r>
            <a:r>
              <a:rPr lang="en-US" dirty="0" smtClean="0"/>
              <a:t> 321</a:t>
            </a:r>
          </a:p>
        </p:txBody>
      </p:sp>
      <p:pic>
        <p:nvPicPr>
          <p:cNvPr id="7" name="Content Placeholder 6" descr="bill_shuster.gif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719" r="-19719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Who’s in Congress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23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err="1" smtClean="0"/>
              <a:t>Incumbancy</a:t>
            </a:r>
            <a:endParaRPr lang="en-US" dirty="0" smtClean="0"/>
          </a:p>
          <a:p>
            <a:pPr lvl="1"/>
            <a:r>
              <a:rPr lang="en-US" dirty="0" smtClean="0"/>
              <a:t>Low turnover rates and safe districts common in Congress</a:t>
            </a:r>
          </a:p>
          <a:p>
            <a:pPr lvl="1"/>
            <a:r>
              <a:rPr lang="en-US" dirty="0" smtClean="0"/>
              <a:t>Incumbents increasingly viewed as professional politicians and out of touch with the people by the 1980s</a:t>
            </a:r>
          </a:p>
          <a:p>
            <a:pPr lvl="1"/>
            <a:r>
              <a:rPr lang="en-US" dirty="0" smtClean="0"/>
              <a:t>Call for term limits a result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5" name="Content Placeholder 4" descr="Bob_Casey,_official_Senate_photo_portrait,_c2008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510" r="-751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in Congress</a:t>
            </a:r>
          </a:p>
        </p:txBody>
      </p:sp>
    </p:spTree>
    <p:extLst>
      <p:ext uri="{BB962C8B-B14F-4D97-AF65-F5344CB8AC3E}">
        <p14:creationId xmlns:p14="http://schemas.microsoft.com/office/powerpoint/2010/main" val="3914894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in Congress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Democrats dominate Congress from 1938 – 1994</a:t>
            </a:r>
          </a:p>
          <a:p>
            <a:r>
              <a:rPr lang="en-US" dirty="0" smtClean="0"/>
              <a:t>Historically Republicans get more votes than they did seats.  Why</a:t>
            </a:r>
          </a:p>
          <a:p>
            <a:pPr lvl="1"/>
            <a:r>
              <a:rPr lang="en-US" dirty="0" smtClean="0"/>
              <a:t>Gerrymandering – redrawing congressional district lines to the benefit of the state majority party.</a:t>
            </a:r>
          </a:p>
          <a:p>
            <a:pPr lvl="1"/>
            <a:r>
              <a:rPr lang="en-US" dirty="0" smtClean="0"/>
              <a:t>Republicans do better in the burbs and Democrats in urban areas (more seats available)</a:t>
            </a:r>
          </a:p>
          <a:p>
            <a:pPr lvl="1"/>
            <a:r>
              <a:rPr lang="en-US" dirty="0" smtClean="0"/>
              <a:t>Possibly – democrats run more politically attractive candidates.</a:t>
            </a:r>
          </a:p>
          <a:p>
            <a:r>
              <a:rPr lang="en-US" dirty="0" smtClean="0"/>
              <a:t>By 1994 Republicans win back both houses of Congress</a:t>
            </a:r>
          </a:p>
          <a:p>
            <a:r>
              <a:rPr lang="en-US" dirty="0" smtClean="0"/>
              <a:t>South becomes solidly Republican during the 1990’s</a:t>
            </a:r>
          </a:p>
          <a:p>
            <a:r>
              <a:rPr lang="en-US" dirty="0" smtClean="0"/>
              <a:t>Party unity and subsequently party politics on the rise ever since.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609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Members Represent their Voters?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8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Representational View</a:t>
            </a:r>
          </a:p>
          <a:p>
            <a:pPr lvl="1"/>
            <a:r>
              <a:rPr lang="en-US" dirty="0" smtClean="0"/>
              <a:t>Assumes that members vote to please their constituents</a:t>
            </a:r>
          </a:p>
          <a:p>
            <a:pPr lvl="1"/>
            <a:r>
              <a:rPr lang="en-US" dirty="0" smtClean="0"/>
              <a:t>Constituents must be informed and have clear views on an issue.</a:t>
            </a:r>
          </a:p>
          <a:p>
            <a:pPr lvl="1"/>
            <a:r>
              <a:rPr lang="en-US" dirty="0" smtClean="0"/>
              <a:t>Can lead to big conflicts between rep and voters (gun control)</a:t>
            </a:r>
          </a:p>
          <a:p>
            <a:pPr lvl="1"/>
            <a:r>
              <a:rPr lang="en-US" dirty="0" smtClean="0"/>
              <a:t>There remains many independent thinking representatives (mavericks)</a:t>
            </a:r>
          </a:p>
          <a:p>
            <a:pPr lvl="1"/>
            <a:r>
              <a:rPr lang="en-US" dirty="0" smtClean="0"/>
              <a:t>Major problem with this view is…American public doesn’t have a clear opinion on most issues.</a:t>
            </a:r>
          </a:p>
        </p:txBody>
      </p:sp>
      <p:pic>
        <p:nvPicPr>
          <p:cNvPr id="7" name="Content Placeholder 6" descr="occupy-wall-street1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3" r="19753"/>
          <a:stretch>
            <a:fillRect/>
          </a:stretch>
        </p:blipFill>
        <p:spPr>
          <a:xfrm>
            <a:off x="4695825" y="1600200"/>
            <a:ext cx="3733800" cy="41148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Members Represent their Voters?</a:t>
            </a:r>
          </a:p>
        </p:txBody>
      </p:sp>
    </p:spTree>
    <p:extLst>
      <p:ext uri="{BB962C8B-B14F-4D97-AF65-F5344CB8AC3E}">
        <p14:creationId xmlns:p14="http://schemas.microsoft.com/office/powerpoint/2010/main" val="3483829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 smtClean="0"/>
              <a:t>Organizational view</a:t>
            </a:r>
          </a:p>
          <a:p>
            <a:pPr lvl="1"/>
            <a:r>
              <a:rPr lang="en-US" dirty="0" smtClean="0"/>
              <a:t>Assumes that reps vote to please their colleagues.</a:t>
            </a:r>
          </a:p>
          <a:p>
            <a:pPr lvl="1"/>
            <a:r>
              <a:rPr lang="en-US" dirty="0" smtClean="0"/>
              <a:t>Organization cues include</a:t>
            </a:r>
          </a:p>
          <a:p>
            <a:pPr lvl="2"/>
            <a:r>
              <a:rPr lang="en-US" dirty="0" smtClean="0"/>
              <a:t>Party</a:t>
            </a:r>
          </a:p>
          <a:p>
            <a:pPr lvl="2"/>
            <a:r>
              <a:rPr lang="en-US" dirty="0" smtClean="0"/>
              <a:t>Ideology</a:t>
            </a:r>
          </a:p>
          <a:p>
            <a:pPr lvl="1"/>
            <a:r>
              <a:rPr lang="en-US" dirty="0" smtClean="0"/>
              <a:t>Problem is that parties do not have a clear view on all issues.</a:t>
            </a:r>
          </a:p>
          <a:p>
            <a:pPr lvl="1"/>
            <a:r>
              <a:rPr lang="en-US" dirty="0" smtClean="0"/>
              <a:t>Particularly influenced by members of same party on a sponsoring committee.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Members Represent their Voters?</a:t>
            </a:r>
          </a:p>
        </p:txBody>
      </p:sp>
      <p:pic>
        <p:nvPicPr>
          <p:cNvPr id="5" name="Picture 4" descr="Republican-Logo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90699"/>
            <a:ext cx="2313940" cy="1932259"/>
          </a:xfrm>
          <a:prstGeom prst="rect">
            <a:avLst/>
          </a:prstGeom>
        </p:spPr>
      </p:pic>
      <p:pic>
        <p:nvPicPr>
          <p:cNvPr id="6" name="Picture 5" descr="the-future-of-the-democratic-party-top-ten-prospects-for-2016-21460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940" y="3749040"/>
            <a:ext cx="2495881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61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Members Represent their Voters?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Attitudinal View</a:t>
            </a:r>
          </a:p>
          <a:p>
            <a:pPr lvl="1"/>
            <a:r>
              <a:rPr lang="en-US" dirty="0" smtClean="0"/>
              <a:t>Assumes that ideology affects legislators vote.</a:t>
            </a:r>
          </a:p>
          <a:p>
            <a:pPr lvl="1"/>
            <a:r>
              <a:rPr lang="en-US" dirty="0" smtClean="0"/>
              <a:t>House members tend more than senators to have opinions similar to those of the public.</a:t>
            </a:r>
          </a:p>
          <a:p>
            <a:pPr lvl="1"/>
            <a:r>
              <a:rPr lang="en-US" dirty="0" smtClean="0"/>
              <a:t>Prior to 1990’s Southern Democrats aligned themselves with Republicans to form the “conservative coalition”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73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Ideology and Civility in Congress</a:t>
            </a:r>
          </a:p>
          <a:p>
            <a:pPr lvl="1"/>
            <a:r>
              <a:rPr lang="en-US" dirty="0" smtClean="0"/>
              <a:t>Members of Congress more sharply divided ideologically today than ever.</a:t>
            </a:r>
          </a:p>
          <a:p>
            <a:pPr lvl="1"/>
            <a:r>
              <a:rPr lang="en-US" dirty="0" smtClean="0"/>
              <a:t>New members are even more ideological</a:t>
            </a:r>
          </a:p>
          <a:p>
            <a:pPr lvl="1"/>
            <a:r>
              <a:rPr lang="en-US" dirty="0" smtClean="0"/>
              <a:t>Members of Congress are more polarized than voters</a:t>
            </a:r>
          </a:p>
          <a:p>
            <a:pPr lvl="1"/>
            <a:r>
              <a:rPr lang="en-US" dirty="0" smtClean="0"/>
              <a:t>Compromise amongst representatives is DEAD in the House.</a:t>
            </a:r>
          </a:p>
        </p:txBody>
      </p:sp>
      <p:pic>
        <p:nvPicPr>
          <p:cNvPr id="5" name="Content Placeholder 4" descr="Politican fighting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246" b="-30246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Members Represent their Voters?</a:t>
            </a:r>
          </a:p>
        </p:txBody>
      </p:sp>
    </p:spTree>
    <p:extLst>
      <p:ext uri="{BB962C8B-B14F-4D97-AF65-F5344CB8AC3E}">
        <p14:creationId xmlns:p14="http://schemas.microsoft.com/office/powerpoint/2010/main" val="208816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organization of Congress:</a:t>
            </a:r>
            <a:br>
              <a:rPr lang="en-US" dirty="0" smtClean="0"/>
            </a:br>
            <a:r>
              <a:rPr lang="en-US" dirty="0" smtClean="0"/>
              <a:t>Parties and caucuses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Party Organization of the Senate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President pro tempore presides – member of majority party with the most </a:t>
            </a:r>
            <a:r>
              <a:rPr lang="en-US" dirty="0" err="1" smtClean="0"/>
              <a:t>senority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Leaders are the majority leader and minority leader, elected by their respective party members.</a:t>
            </a:r>
          </a:p>
          <a:p>
            <a:r>
              <a:rPr lang="en-US" dirty="0" smtClean="0"/>
              <a:t>Party Whips keep leaders informed, round up votes, count no’s and yes’s. </a:t>
            </a:r>
          </a:p>
          <a:p>
            <a:r>
              <a:rPr lang="en-US" dirty="0" smtClean="0"/>
              <a:t>Policy committee schedules Senate business</a:t>
            </a:r>
          </a:p>
          <a:p>
            <a:r>
              <a:rPr lang="en-US" dirty="0" smtClean="0"/>
              <a:t>Committee Assignments</a:t>
            </a:r>
          </a:p>
          <a:p>
            <a:pPr lvl="1"/>
            <a:r>
              <a:rPr lang="en-US" dirty="0" smtClean="0"/>
              <a:t>Democratic Steering Committee</a:t>
            </a:r>
          </a:p>
          <a:p>
            <a:pPr lvl="1"/>
            <a:r>
              <a:rPr lang="en-US" dirty="0" smtClean="0"/>
              <a:t>Republican Committee on Committees</a:t>
            </a:r>
          </a:p>
          <a:p>
            <a:pPr lvl="1"/>
            <a:r>
              <a:rPr lang="en-US" dirty="0" smtClean="0"/>
              <a:t>Emphasize ideological and regional balance</a:t>
            </a:r>
          </a:p>
          <a:p>
            <a:pPr lvl="1"/>
            <a:r>
              <a:rPr lang="en-US" dirty="0" smtClean="0"/>
              <a:t>Other factors: popularity, effectiveness on television, favors owed.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Party organization of the 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Speaker of the House as leader of majority party; presides over House.</a:t>
            </a:r>
          </a:p>
          <a:p>
            <a:pPr lvl="1"/>
            <a:r>
              <a:rPr lang="en-US" dirty="0" smtClean="0"/>
              <a:t>Decides whom to recognize to speak on the floor</a:t>
            </a:r>
          </a:p>
          <a:p>
            <a:pPr lvl="1"/>
            <a:r>
              <a:rPr lang="en-US" dirty="0" smtClean="0"/>
              <a:t>Rules of germaneness of motions</a:t>
            </a:r>
          </a:p>
          <a:p>
            <a:pPr lvl="1"/>
            <a:r>
              <a:rPr lang="en-US" dirty="0" smtClean="0"/>
              <a:t>Decides to which committee bills go</a:t>
            </a:r>
          </a:p>
          <a:p>
            <a:pPr lvl="1"/>
            <a:r>
              <a:rPr lang="en-US" dirty="0" smtClean="0"/>
              <a:t>Appoints members of special and select committees</a:t>
            </a:r>
          </a:p>
          <a:p>
            <a:pPr lvl="1"/>
            <a:r>
              <a:rPr lang="en-US" dirty="0" smtClean="0"/>
              <a:t>Has some patronage power</a:t>
            </a:r>
          </a:p>
          <a:p>
            <a:r>
              <a:rPr lang="en-US" dirty="0" smtClean="0"/>
              <a:t>Majority leader and minority leader (“Coaches of each caucus)</a:t>
            </a:r>
          </a:p>
          <a:p>
            <a:r>
              <a:rPr lang="en-US" dirty="0" smtClean="0"/>
              <a:t>Party Whips – count votes</a:t>
            </a:r>
          </a:p>
          <a:p>
            <a:r>
              <a:rPr lang="en-US" dirty="0" smtClean="0"/>
              <a:t>Democratic Steering and Policy Committee</a:t>
            </a:r>
          </a:p>
          <a:p>
            <a:pPr lvl="1"/>
            <a:r>
              <a:rPr lang="en-US" dirty="0" smtClean="0"/>
              <a:t>Makes committee assignments</a:t>
            </a:r>
          </a:p>
          <a:p>
            <a:pPr lvl="1"/>
            <a:r>
              <a:rPr lang="en-US" dirty="0" smtClean="0"/>
              <a:t>Schedules legislation</a:t>
            </a:r>
          </a:p>
          <a:p>
            <a:r>
              <a:rPr lang="en-US" dirty="0" smtClean="0"/>
              <a:t>Republican Committee on Committees – makes committee assignments</a:t>
            </a:r>
          </a:p>
          <a:p>
            <a:r>
              <a:rPr lang="en-US" dirty="0" smtClean="0"/>
              <a:t>Republican policy Committee – discusses policy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Most important measure of leadership strength is getting reps to vote with you.</a:t>
            </a:r>
          </a:p>
          <a:p>
            <a:pPr lvl="1"/>
            <a:r>
              <a:rPr lang="en-US" dirty="0" smtClean="0"/>
              <a:t>Applies mostly to House</a:t>
            </a:r>
          </a:p>
          <a:p>
            <a:r>
              <a:rPr lang="en-US" dirty="0" smtClean="0"/>
              <a:t>Senate is the most stable of the two houses…only 33 members up for elections every two years.  Allows for tremendous fluidity.</a:t>
            </a:r>
            <a:endParaRPr lang="en-US" dirty="0"/>
          </a:p>
        </p:txBody>
      </p:sp>
      <p:pic>
        <p:nvPicPr>
          <p:cNvPr id="2" name="Content Placeholder 1" descr="leadership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8119" b="-28119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 of party 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What extent do party members vote together?</a:t>
            </a:r>
          </a:p>
          <a:p>
            <a:pPr lvl="1"/>
            <a:r>
              <a:rPr lang="en-US" dirty="0" smtClean="0"/>
              <a:t>1953 – 1963 – party votes</a:t>
            </a:r>
          </a:p>
          <a:p>
            <a:pPr lvl="1"/>
            <a:r>
              <a:rPr lang="en-US" dirty="0" smtClean="0"/>
              <a:t>1966-1982 – more bipartisan</a:t>
            </a:r>
          </a:p>
          <a:p>
            <a:pPr lvl="1"/>
            <a:r>
              <a:rPr lang="en-US" dirty="0" smtClean="0"/>
              <a:t>1983- present increasingly partisan ( extremely evident in the House)</a:t>
            </a:r>
          </a:p>
          <a:p>
            <a:r>
              <a:rPr lang="en-US" dirty="0" smtClean="0"/>
              <a:t>No specific correlation to the mindset of the populous</a:t>
            </a:r>
          </a:p>
          <a:p>
            <a:pPr lvl="1"/>
            <a:r>
              <a:rPr lang="en-US" dirty="0" smtClean="0"/>
              <a:t>Examples – Clinton impeachment and abortion</a:t>
            </a:r>
            <a:endParaRPr lang="en-US" dirty="0"/>
          </a:p>
        </p:txBody>
      </p:sp>
      <p:pic>
        <p:nvPicPr>
          <p:cNvPr id="5" name="Content Placeholder 4" descr="unity 1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r="46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Party Unity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Gerrymandering – drawing of Congressional district lines in the favor of majority party in individual states.</a:t>
            </a:r>
          </a:p>
          <a:p>
            <a:pPr lvl="1"/>
            <a:r>
              <a:rPr lang="en-US" dirty="0" smtClean="0"/>
              <a:t>Result – few districts are truly competitive.</a:t>
            </a:r>
          </a:p>
          <a:p>
            <a:pPr lvl="1"/>
            <a:r>
              <a:rPr lang="en-US" dirty="0" smtClean="0"/>
              <a:t>Voters are becoming more partisan based on cues from Congress</a:t>
            </a:r>
          </a:p>
          <a:p>
            <a:pPr lvl="1"/>
            <a:r>
              <a:rPr lang="en-US" dirty="0" smtClean="0"/>
              <a:t>Committee chairs are based on seniority…most senior reps are from “safe” districts.</a:t>
            </a:r>
            <a:endParaRPr lang="en-US" dirty="0"/>
          </a:p>
        </p:txBody>
      </p:sp>
      <p:pic>
        <p:nvPicPr>
          <p:cNvPr id="3" name="Content Placeholder 2" descr="PA-US-Congressional-Districts-All1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1315" b="-21315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is this possible in a Democratic nation?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An association of members of Congress created to advocate a political ideology or a regional or economic interest.</a:t>
            </a:r>
          </a:p>
          <a:p>
            <a:pPr lvl="1"/>
            <a:r>
              <a:rPr lang="en-US" dirty="0" smtClean="0"/>
              <a:t>1959 – only 4</a:t>
            </a:r>
          </a:p>
          <a:p>
            <a:pPr lvl="1"/>
            <a:r>
              <a:rPr lang="en-US" dirty="0" smtClean="0"/>
              <a:t>2013 - +300</a:t>
            </a:r>
          </a:p>
          <a:p>
            <a:r>
              <a:rPr lang="en-US" dirty="0" smtClean="0"/>
              <a:t>Serve members as a source of leadership and showing that they care about a particular issue.</a:t>
            </a:r>
          </a:p>
          <a:p>
            <a:r>
              <a:rPr lang="en-US" dirty="0" smtClean="0"/>
              <a:t>Congressional Black Caucus – CBC – one of the most influential.</a:t>
            </a:r>
          </a:p>
          <a:p>
            <a:pPr lvl="1"/>
            <a:endParaRPr lang="en-US" dirty="0"/>
          </a:p>
        </p:txBody>
      </p:sp>
      <p:pic>
        <p:nvPicPr>
          <p:cNvPr id="5" name="Content Placeholder 4" descr="congressional-black-caucus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72" r="1597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Caucuses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Organization of Congress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Committees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Work horse of Congress – This is where all heavy lifting is done and among the chairs is where real “power” resides.</a:t>
            </a:r>
          </a:p>
          <a:p>
            <a:r>
              <a:rPr lang="en-US" dirty="0" smtClean="0"/>
              <a:t>Legislative Committees – most important organizational feature of Congress</a:t>
            </a:r>
          </a:p>
          <a:p>
            <a:pPr lvl="1"/>
            <a:r>
              <a:rPr lang="en-US" dirty="0" smtClean="0"/>
              <a:t>Consider Bills or legislative proposals</a:t>
            </a:r>
          </a:p>
          <a:p>
            <a:pPr lvl="1"/>
            <a:r>
              <a:rPr lang="en-US" dirty="0" smtClean="0"/>
              <a:t>Maintain oversight over executive agencies</a:t>
            </a:r>
          </a:p>
          <a:p>
            <a:pPr lvl="1"/>
            <a:r>
              <a:rPr lang="en-US" dirty="0" smtClean="0"/>
              <a:t>Conduct investigations</a:t>
            </a:r>
          </a:p>
          <a:p>
            <a:pPr lvl="1"/>
            <a:r>
              <a:rPr lang="en-US" dirty="0" smtClean="0"/>
              <a:t>Primary killing field of “unfit” legislation.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committees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Select committees – groups appointed for a limited purpose and limited duration</a:t>
            </a:r>
          </a:p>
          <a:p>
            <a:r>
              <a:rPr lang="en-US" dirty="0" smtClean="0"/>
              <a:t>Joint committees – those on which both representatives and senators serve</a:t>
            </a:r>
          </a:p>
          <a:p>
            <a:r>
              <a:rPr lang="en-US" dirty="0" smtClean="0"/>
              <a:t>Conference committee – a joint committee appointed to resolve differences in the Senate and House versions of the same piece of legislation before final passage.</a:t>
            </a:r>
          </a:p>
          <a:p>
            <a:r>
              <a:rPr lang="en-US" dirty="0" smtClean="0"/>
              <a:t>Standing committees – most important type of committee</a:t>
            </a:r>
          </a:p>
          <a:p>
            <a:pPr lvl="1"/>
            <a:r>
              <a:rPr lang="en-US" dirty="0" smtClean="0"/>
              <a:t>Majority party has majority of seats on the committees</a:t>
            </a:r>
          </a:p>
          <a:p>
            <a:pPr lvl="1"/>
            <a:r>
              <a:rPr lang="en-US" dirty="0" smtClean="0"/>
              <a:t>Each member usually serves on two standing committees</a:t>
            </a:r>
          </a:p>
          <a:p>
            <a:pPr lvl="1"/>
            <a:r>
              <a:rPr lang="en-US" dirty="0" smtClean="0"/>
              <a:t>Chairs are elected, but usually the most senior member of the committee is elected by the majority party.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Staff and Specialized Offices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Organization of Congress</a:t>
            </a:r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Constituency Service is major task of staff</a:t>
            </a:r>
          </a:p>
          <a:p>
            <a:r>
              <a:rPr lang="en-US" dirty="0" smtClean="0"/>
              <a:t>Legislative functions – monitor hearings, devise proposals, draft reports, meet with lobbyists</a:t>
            </a:r>
          </a:p>
          <a:p>
            <a:r>
              <a:rPr lang="en-US" dirty="0" smtClean="0"/>
              <a:t>Staff members are above all advocates for their boss.</a:t>
            </a:r>
            <a:endParaRPr lang="en-US" dirty="0"/>
          </a:p>
        </p:txBody>
      </p:sp>
      <p:pic>
        <p:nvPicPr>
          <p:cNvPr id="2" name="Content Placeholder 1" descr="Congress st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8005" b="-48005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 of staff members</a:t>
            </a:r>
            <a:endParaRPr 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Rapid growth of staff is a result and byproduct</a:t>
            </a:r>
          </a:p>
          <a:p>
            <a:r>
              <a:rPr lang="en-US" dirty="0" smtClean="0"/>
              <a:t>Larger staff generates more legislative work</a:t>
            </a:r>
          </a:p>
          <a:p>
            <a:r>
              <a:rPr lang="en-US" dirty="0" smtClean="0"/>
              <a:t>Reps cant keep up with demands and rely heavily on staff.</a:t>
            </a:r>
          </a:p>
          <a:p>
            <a:r>
              <a:rPr lang="en-US" dirty="0" smtClean="0"/>
              <a:t>Creates a more individualistic Congress</a:t>
            </a:r>
            <a:endParaRPr lang="en-US" dirty="0"/>
          </a:p>
        </p:txBody>
      </p:sp>
      <p:pic>
        <p:nvPicPr>
          <p:cNvPr id="2" name="Content Placeholder 1" descr="Workload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" r="4665"/>
          <a:stretch>
            <a:fillRect/>
          </a:stretch>
        </p:blipFill>
        <p:spPr/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and Influence of Staff</a:t>
            </a:r>
            <a:endParaRPr 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Congressional Research Service (CRS)</a:t>
            </a:r>
          </a:p>
          <a:p>
            <a:r>
              <a:rPr lang="en-US" dirty="0" smtClean="0"/>
              <a:t>General Accounting Office (GAO)</a:t>
            </a:r>
          </a:p>
          <a:p>
            <a:r>
              <a:rPr lang="en-US" dirty="0" smtClean="0"/>
              <a:t>Office of Technology Assessment (OTA)</a:t>
            </a:r>
          </a:p>
          <a:p>
            <a:r>
              <a:rPr lang="en-US" dirty="0" smtClean="0"/>
              <a:t>Congressional Budget Office (CBO)</a:t>
            </a:r>
            <a:endParaRPr lang="en-US" dirty="0"/>
          </a:p>
        </p:txBody>
      </p:sp>
      <p:pic>
        <p:nvPicPr>
          <p:cNvPr id="3" name="Content Placeholder 2" descr="CBO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2" r="24712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Specialized information</a:t>
            </a:r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I’m A Bill on Capital Hill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  <p:pic>
        <p:nvPicPr>
          <p:cNvPr id="2" name="Picture 1" descr="School-House-Rock-Bill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601" y="138248"/>
            <a:ext cx="3543300" cy="431945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mtClean="0"/>
              <a:t>Bills travel through Congress with different speeds depending on substance.</a:t>
            </a:r>
          </a:p>
          <a:p>
            <a:r>
              <a:rPr lang="en-US" smtClean="0"/>
              <a:t>Introducing a bill</a:t>
            </a:r>
          </a:p>
          <a:p>
            <a:pPr lvl="1"/>
            <a:r>
              <a:rPr lang="en-US" smtClean="0"/>
              <a:t>Can only be introduced by a member of Congress</a:t>
            </a:r>
          </a:p>
          <a:p>
            <a:pPr lvl="1"/>
            <a:r>
              <a:rPr lang="en-US" smtClean="0"/>
              <a:t>Most legislation initiated by Congress (some outside influence – heavily influenced by the Executive Branch)</a:t>
            </a:r>
          </a:p>
          <a:p>
            <a:r>
              <a:rPr lang="en-US" smtClean="0"/>
              <a:t>Resolutions</a:t>
            </a:r>
          </a:p>
          <a:p>
            <a:pPr lvl="1"/>
            <a:r>
              <a:rPr lang="en-US" smtClean="0"/>
              <a:t>Simple – passed by one house affecting that house</a:t>
            </a:r>
          </a:p>
          <a:p>
            <a:pPr lvl="1"/>
            <a:r>
              <a:rPr lang="en-US" smtClean="0"/>
              <a:t>Concurrent – passed by both affecting both</a:t>
            </a:r>
          </a:p>
          <a:p>
            <a:pPr lvl="1"/>
            <a:r>
              <a:rPr lang="en-US" smtClean="0"/>
              <a:t>Joint – passed by both houses, signed by president</a:t>
            </a:r>
            <a:endParaRPr lang="en-US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Study by committees</a:t>
            </a:r>
          </a:p>
          <a:p>
            <a:pPr lvl="1"/>
            <a:r>
              <a:rPr lang="en-US" dirty="0" smtClean="0"/>
              <a:t>Bill is referred to committee by Speaker or presiding officer</a:t>
            </a:r>
          </a:p>
          <a:p>
            <a:pPr lvl="1"/>
            <a:r>
              <a:rPr lang="en-US" dirty="0" smtClean="0"/>
              <a:t>Revenue bills must originate in House</a:t>
            </a:r>
          </a:p>
          <a:p>
            <a:pPr lvl="1"/>
            <a:r>
              <a:rPr lang="en-US" dirty="0" smtClean="0"/>
              <a:t>Most bills die in committee</a:t>
            </a:r>
          </a:p>
          <a:p>
            <a:pPr lvl="1"/>
            <a:r>
              <a:rPr lang="en-US" dirty="0" smtClean="0"/>
              <a:t>Hearings are often conducted by several subcommittees on relevance of bill</a:t>
            </a:r>
          </a:p>
          <a:p>
            <a:r>
              <a:rPr lang="en-US" dirty="0" smtClean="0"/>
              <a:t>Committees can</a:t>
            </a:r>
          </a:p>
          <a:p>
            <a:pPr lvl="1"/>
            <a:r>
              <a:rPr lang="en-US" dirty="0" smtClean="0"/>
              <a:t>Report favorably</a:t>
            </a:r>
          </a:p>
          <a:p>
            <a:pPr lvl="1"/>
            <a:r>
              <a:rPr lang="en-US" dirty="0" smtClean="0"/>
              <a:t>Amend (earmarks or pork)</a:t>
            </a:r>
          </a:p>
          <a:p>
            <a:pPr lvl="1"/>
            <a:r>
              <a:rPr lang="en-US" dirty="0" smtClean="0"/>
              <a:t>Report unfavorably (kill)</a:t>
            </a:r>
          </a:p>
          <a:p>
            <a:pPr lvl="1"/>
            <a:r>
              <a:rPr lang="en-US" dirty="0" smtClean="0"/>
              <a:t>Draft own legislation</a:t>
            </a:r>
          </a:p>
          <a:p>
            <a:pPr lvl="1"/>
            <a:r>
              <a:rPr lang="en-US" dirty="0" smtClean="0"/>
              <a:t>Do nothing</a:t>
            </a:r>
          </a:p>
          <a:p>
            <a:r>
              <a:rPr lang="en-US" dirty="0" smtClean="0"/>
              <a:t>If nothing is done the bill can be drawn out with a discharge petition.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House Rules committee sets rules for consideration</a:t>
            </a:r>
          </a:p>
          <a:p>
            <a:pPr lvl="1"/>
            <a:r>
              <a:rPr lang="en-US" dirty="0" smtClean="0"/>
              <a:t>Closed rule – sets time limit on debate and restricts amendments</a:t>
            </a:r>
          </a:p>
          <a:p>
            <a:pPr lvl="1"/>
            <a:r>
              <a:rPr lang="en-US" dirty="0" smtClean="0"/>
              <a:t>Open rule – permits amendments from the floor</a:t>
            </a:r>
          </a:p>
          <a:p>
            <a:pPr lvl="1"/>
            <a:r>
              <a:rPr lang="en-US" dirty="0" smtClean="0"/>
              <a:t>Restrictive rule – permits only some amendments</a:t>
            </a:r>
          </a:p>
          <a:p>
            <a:pPr lvl="1"/>
            <a:r>
              <a:rPr lang="en-US" dirty="0" smtClean="0"/>
              <a:t>Rules can be bypassed by the house</a:t>
            </a:r>
          </a:p>
          <a:p>
            <a:pPr lvl="2"/>
            <a:r>
              <a:rPr lang="en-US" dirty="0" smtClean="0"/>
              <a:t>Rules can be suspended – requires 2/3rds vote</a:t>
            </a:r>
          </a:p>
          <a:p>
            <a:pPr lvl="2"/>
            <a:r>
              <a:rPr lang="en-US" dirty="0" smtClean="0"/>
              <a:t>Discharge petition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Floor debate House</a:t>
            </a:r>
          </a:p>
          <a:p>
            <a:pPr lvl="1"/>
            <a:r>
              <a:rPr lang="en-US" dirty="0" smtClean="0"/>
              <a:t>Committee of Whole – procedural device for expediting House consideration of bills but cannot pass bills.</a:t>
            </a:r>
          </a:p>
          <a:p>
            <a:pPr lvl="1"/>
            <a:r>
              <a:rPr lang="en-US" dirty="0" smtClean="0"/>
              <a:t>Committee sponsor of bill organizes the discussion</a:t>
            </a:r>
          </a:p>
          <a:p>
            <a:r>
              <a:rPr lang="en-US" dirty="0" smtClean="0"/>
              <a:t>Floor debate Senate</a:t>
            </a:r>
          </a:p>
          <a:p>
            <a:pPr lvl="1"/>
            <a:r>
              <a:rPr lang="en-US" dirty="0" smtClean="0"/>
              <a:t>No rule limiting debate or </a:t>
            </a:r>
            <a:r>
              <a:rPr lang="en-US" dirty="0" err="1" smtClean="0"/>
              <a:t>germaness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Filibuster</a:t>
            </a:r>
          </a:p>
          <a:p>
            <a:pPr lvl="1"/>
            <a:r>
              <a:rPr lang="en-US" dirty="0" smtClean="0"/>
              <a:t>Cloture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3" name="Content Placeholder 2" descr="filibuster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398" b="-29398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bill becomes a law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Procedures in voting</a:t>
            </a:r>
          </a:p>
          <a:p>
            <a:pPr lvl="1"/>
            <a:r>
              <a:rPr lang="en-US" dirty="0" smtClean="0"/>
              <a:t>Voice vote</a:t>
            </a:r>
          </a:p>
          <a:p>
            <a:pPr lvl="1"/>
            <a:r>
              <a:rPr lang="en-US" dirty="0" smtClean="0"/>
              <a:t>Division vote</a:t>
            </a:r>
          </a:p>
          <a:p>
            <a:pPr lvl="1"/>
            <a:r>
              <a:rPr lang="en-US" dirty="0" smtClean="0"/>
              <a:t>Teller vote (doesn’t exist in Senate)</a:t>
            </a:r>
          </a:p>
          <a:p>
            <a:pPr lvl="1"/>
            <a:r>
              <a:rPr lang="en-US" dirty="0" smtClean="0"/>
              <a:t>Roll call vote</a:t>
            </a:r>
          </a:p>
          <a:p>
            <a:r>
              <a:rPr lang="en-US" dirty="0" smtClean="0"/>
              <a:t>Differences in bill</a:t>
            </a:r>
          </a:p>
          <a:p>
            <a:pPr lvl="1"/>
            <a:r>
              <a:rPr lang="en-US" dirty="0" smtClean="0"/>
              <a:t>If minor last house to act merely sends the bill to other house for acceptance</a:t>
            </a:r>
          </a:p>
          <a:p>
            <a:pPr lvl="1"/>
            <a:r>
              <a:rPr lang="en-US" dirty="0" smtClean="0"/>
              <a:t>If major a conference committee hammers out differences</a:t>
            </a:r>
          </a:p>
          <a:p>
            <a:r>
              <a:rPr lang="en-US" dirty="0" smtClean="0"/>
              <a:t>President can</a:t>
            </a:r>
          </a:p>
          <a:p>
            <a:pPr lvl="1"/>
            <a:r>
              <a:rPr lang="en-US" dirty="0" smtClean="0"/>
              <a:t>Sign into law</a:t>
            </a:r>
          </a:p>
          <a:p>
            <a:pPr lvl="1"/>
            <a:r>
              <a:rPr lang="en-US" dirty="0" smtClean="0"/>
              <a:t>Veto </a:t>
            </a:r>
          </a:p>
          <a:p>
            <a:pPr lvl="2"/>
            <a:r>
              <a:rPr lang="en-US" dirty="0" smtClean="0"/>
              <a:t>Can be overridden by a 2/3rds vote in both houses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Powers and Perks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Self indulgent and over staffed</a:t>
            </a:r>
          </a:p>
          <a:p>
            <a:r>
              <a:rPr lang="en-US" dirty="0" smtClean="0"/>
              <a:t>Quick to regulate others but not self</a:t>
            </a:r>
          </a:p>
          <a:p>
            <a:r>
              <a:rPr lang="en-US" dirty="0" smtClean="0"/>
              <a:t>Quick to pass pork laden legislation but slow to address controversial issues</a:t>
            </a:r>
          </a:p>
          <a:p>
            <a:r>
              <a:rPr lang="en-US" dirty="0" smtClean="0"/>
              <a:t>Misuse of franking privilege</a:t>
            </a:r>
          </a:p>
          <a:p>
            <a:pPr lvl="1"/>
            <a:r>
              <a:rPr lang="en-US" dirty="0" smtClean="0"/>
              <a:t>Ability to send parcels free of charge.</a:t>
            </a:r>
          </a:p>
          <a:p>
            <a:pPr lvl="1"/>
            <a:r>
              <a:rPr lang="en-US" dirty="0" smtClean="0"/>
              <a:t>Accused of using for campaign purposes.</a:t>
            </a:r>
            <a:endParaRPr lang="en-US" dirty="0"/>
          </a:p>
        </p:txBody>
      </p:sp>
      <p:pic>
        <p:nvPicPr>
          <p:cNvPr id="2" name="Content Placeholder 1" descr="Franking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0" r="46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perceptions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Made Congress follow the laws it passed (previously avoided)</a:t>
            </a:r>
          </a:p>
          <a:p>
            <a:r>
              <a:rPr lang="en-US" dirty="0" smtClean="0"/>
              <a:t>Addressed enforcement issues (Executive branch responsible traditionally)</a:t>
            </a:r>
          </a:p>
          <a:p>
            <a:r>
              <a:rPr lang="en-US" dirty="0" smtClean="0"/>
              <a:t>Meat of the law</a:t>
            </a:r>
          </a:p>
          <a:p>
            <a:pPr lvl="1"/>
            <a:r>
              <a:rPr lang="en-US" dirty="0" smtClean="0"/>
              <a:t>Obliged Congress to obey major laws</a:t>
            </a:r>
          </a:p>
          <a:p>
            <a:pPr lvl="1"/>
            <a:r>
              <a:rPr lang="en-US" dirty="0" smtClean="0"/>
              <a:t>Created the Office of Compliance</a:t>
            </a:r>
          </a:p>
          <a:p>
            <a:pPr lvl="1"/>
            <a:r>
              <a:rPr lang="en-US" dirty="0" smtClean="0"/>
              <a:t>Established an employee grievance procedure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Content Placeholder 4" descr="OOC.jpe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" r="1716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Congressional Accountability Act of 1995</a:t>
            </a:r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Recently calls for reforming a representatives ability to “bring home the bacon”.</a:t>
            </a:r>
          </a:p>
          <a:p>
            <a:r>
              <a:rPr lang="en-US" dirty="0" smtClean="0"/>
              <a:t>In fact entitlement programs (Medicare, </a:t>
            </a:r>
            <a:r>
              <a:rPr lang="en-US" dirty="0" err="1" smtClean="0"/>
              <a:t>medicaid</a:t>
            </a:r>
            <a:r>
              <a:rPr lang="en-US" dirty="0" smtClean="0"/>
              <a:t>, welfare) more responsible for increasing national debt.</a:t>
            </a:r>
          </a:p>
          <a:p>
            <a:r>
              <a:rPr lang="en-US" dirty="0" smtClean="0"/>
              <a:t>Price of citizen-oriented Congress </a:t>
            </a:r>
            <a:r>
              <a:rPr lang="en-US" smtClean="0"/>
              <a:t>is Pork.</a:t>
            </a:r>
            <a:endParaRPr lang="en-US" dirty="0"/>
          </a:p>
        </p:txBody>
      </p:sp>
      <p:pic>
        <p:nvPicPr>
          <p:cNvPr id="5" name="Content Placeholder 4" descr="sliderPork1.jpg"/>
          <p:cNvPicPr>
            <a:picLocks noGrp="1" noChangeAspect="1"/>
          </p:cNvPicPr>
          <p:nvPr>
            <p:ph sz="quarter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0117" b="-20117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Trimming the pork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1230</TotalTime>
  <Words>1969</Words>
  <Application>Microsoft Office PowerPoint</Application>
  <PresentationFormat>On-screen Show (4:3)</PresentationFormat>
  <Paragraphs>257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Horizon</vt:lpstr>
      <vt:lpstr>Chapter 13 Congress</vt:lpstr>
      <vt:lpstr>Congress: the “first branch”</vt:lpstr>
      <vt:lpstr>Congress vs Parliament</vt:lpstr>
      <vt:lpstr>Congress vs parliament</vt:lpstr>
      <vt:lpstr>Congress vs parliament </vt:lpstr>
      <vt:lpstr>The Evolution of Congress</vt:lpstr>
      <vt:lpstr>Evolution of Congress</vt:lpstr>
      <vt:lpstr>Evolution of Congress</vt:lpstr>
      <vt:lpstr>Evolution of Congress</vt:lpstr>
      <vt:lpstr>Who is in Congress?</vt:lpstr>
      <vt:lpstr>Who’s in Congress</vt:lpstr>
      <vt:lpstr>Who’s in Congress</vt:lpstr>
      <vt:lpstr>Who’s in Congress</vt:lpstr>
      <vt:lpstr>Do Members Represent their Voters?</vt:lpstr>
      <vt:lpstr>Do Members Represent their Voters?</vt:lpstr>
      <vt:lpstr>Do Members Represent their Voters?</vt:lpstr>
      <vt:lpstr>Do Members Represent their Voters?</vt:lpstr>
      <vt:lpstr>Do Members Represent their Voters?</vt:lpstr>
      <vt:lpstr>The organization of Congress: Parties and caucuses</vt:lpstr>
      <vt:lpstr>Party Organization of the Senate</vt:lpstr>
      <vt:lpstr>Party organization of the house</vt:lpstr>
      <vt:lpstr>Strength of party structure</vt:lpstr>
      <vt:lpstr>Party Unity</vt:lpstr>
      <vt:lpstr>How is this possible in a Democratic nation?</vt:lpstr>
      <vt:lpstr>Caucuses</vt:lpstr>
      <vt:lpstr>Committees</vt:lpstr>
      <vt:lpstr>Committees</vt:lpstr>
      <vt:lpstr>Types of committees</vt:lpstr>
      <vt:lpstr>Staff and Specialized Offices</vt:lpstr>
      <vt:lpstr>Tasks of staff members</vt:lpstr>
      <vt:lpstr>Growth and Influence of Staff</vt:lpstr>
      <vt:lpstr>Specialized information</vt:lpstr>
      <vt:lpstr>I’m A Bill on Capital Hill</vt:lpstr>
      <vt:lpstr>How a bill becomes a law</vt:lpstr>
      <vt:lpstr>How a bill becomes a law</vt:lpstr>
      <vt:lpstr>How a bill becomes a law</vt:lpstr>
      <vt:lpstr>How a bill becomes a law</vt:lpstr>
      <vt:lpstr>How a bill becomes a law</vt:lpstr>
      <vt:lpstr>Reducing Powers and Perks</vt:lpstr>
      <vt:lpstr>Common perceptions</vt:lpstr>
      <vt:lpstr>Congressional Accountability Act of 1995</vt:lpstr>
      <vt:lpstr>Trimming the pork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13 Congress</dc:title>
  <dc:creator>Joshua Sherman</dc:creator>
  <cp:lastModifiedBy>Joshua Sherman</cp:lastModifiedBy>
  <cp:revision>27</cp:revision>
  <dcterms:created xsi:type="dcterms:W3CDTF">2013-11-04T21:22:12Z</dcterms:created>
  <dcterms:modified xsi:type="dcterms:W3CDTF">2014-11-05T19:34:31Z</dcterms:modified>
</cp:coreProperties>
</file>