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99" d="100"/>
          <a:sy n="99" d="100"/>
        </p:scale>
        <p:origin x="-1920" y="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printerSettings" Target="printerSettings/printerSettings1.bin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Relationship Id="rId4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618027" y="3923015"/>
            <a:ext cx="2508736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2856203" y="2587842"/>
            <a:ext cx="5773084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39809" y="3015792"/>
            <a:ext cx="4847038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200499" y="4766916"/>
            <a:ext cx="4836456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963292" y="5061539"/>
            <a:ext cx="1968535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8ACDB3CC-F982-40F9-8DD6-BCC9AFBF44BD}" type="datetime1">
              <a:rPr lang="en-US" smtClean="0"/>
              <a:pPr/>
              <a:t>11/20/13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647592" y="4135346"/>
            <a:ext cx="2085881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1981439" y="5509808"/>
            <a:ext cx="73818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C5B1FEA-406A-7749-A5C3-DDCB5F67A4C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9144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08867-0964-49C4-9DE5-8FBB189497BC}" type="datetime1">
              <a:rPr lang="en-US" smtClean="0"/>
              <a:pPr/>
              <a:t>11/20/13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1FEA-406A-7749-A5C3-DDCB5F67A4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97993"/>
            <a:ext cx="804143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3754402"/>
            <a:ext cx="74676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DAE5B-B07C-441A-8026-C23A427A74DC}" type="datetime1">
              <a:rPr lang="en-US" smtClean="0"/>
              <a:pPr/>
              <a:t>11/20/13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1FEA-406A-7749-A5C3-DDCB5F67A4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1D5B8-D9C5-419F-913D-2186935717ED}" type="datetime1">
              <a:rPr lang="en-US" smtClean="0"/>
              <a:pPr/>
              <a:t>11/20/13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1FEA-406A-7749-A5C3-DDCB5F67A4C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41248" y="2039112"/>
            <a:ext cx="3657600" cy="39502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39112"/>
            <a:ext cx="3657600" cy="39502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2038388"/>
            <a:ext cx="301752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91091" y="2038387"/>
            <a:ext cx="3014708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F952F-F888-4FB8-9CB7-51D5F02FA3C8}" type="datetime1">
              <a:rPr lang="en-US" smtClean="0"/>
              <a:pPr/>
              <a:t>11/20/13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1FEA-406A-7749-A5C3-DDCB5F67A4C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3933637" y="4281002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3925861" y="3316840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841248" y="2743199"/>
            <a:ext cx="3017520" cy="32461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294376" y="2743200"/>
            <a:ext cx="3017520" cy="32461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8DB32-6162-43C0-9325-230E0A9B0177}" type="datetime1">
              <a:rPr lang="en-US" smtClean="0"/>
              <a:pPr/>
              <a:t>11/20/13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1FEA-406A-7749-A5C3-DDCB5F67A4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19B57-0E9E-4DE4-A7F5-9A169EF1CEE0}" type="datetime1">
              <a:rPr lang="en-US" smtClean="0"/>
              <a:pPr/>
              <a:t>11/20/13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1FEA-406A-7749-A5C3-DDCB5F67A4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87081"/>
            <a:ext cx="3008313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350" y="835428"/>
            <a:ext cx="4699370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8F86C-0F1B-4333-B99B-B3B2B1F87225}" type="datetime1">
              <a:rPr lang="en-US" smtClean="0"/>
              <a:pPr/>
              <a:t>11/20/13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1FEA-406A-7749-A5C3-DDCB5F67A4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91206"/>
            <a:ext cx="27813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669654"/>
            <a:ext cx="804144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130552" y="594360"/>
            <a:ext cx="4873752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16153"/>
            <a:ext cx="67056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7FCD9-7699-43D6-8D62-436E2DD234FF}" type="datetime1">
              <a:rPr lang="en-US" smtClean="0"/>
              <a:pPr/>
              <a:t>11/20/13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1FEA-406A-7749-A5C3-DDCB5F67A4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71C1A-CAFA-43FD-A579-55B116A1448A}" type="datetime1">
              <a:rPr lang="en-US" smtClean="0"/>
              <a:pPr/>
              <a:t>11/20/13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1FEA-406A-7749-A5C3-DDCB5F67A4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50278"/>
            <a:ext cx="1963320" cy="546952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1280" y="838199"/>
            <a:ext cx="5907840" cy="518160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BC03-21BF-4F6B-A3BE-29C937D452B1}" type="datetime1">
              <a:rPr lang="en-US" smtClean="0"/>
              <a:pPr/>
              <a:t>11/20/13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1FEA-406A-7749-A5C3-DDCB5F67A4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3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38388"/>
            <a:ext cx="74676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128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610FC3EB-42FB-4C38-8CAE-7A1293B83421}" type="datetime1">
              <a:rPr lang="en-US" smtClean="0"/>
              <a:pPr/>
              <a:t>11/20/13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48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912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AC5B1FEA-406A-7749-A5C3-DDCB5F67A4C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gi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6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8.gi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9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9.jpeg"/><Relationship Id="rId12" Type="http://schemas.openxmlformats.org/officeDocument/2006/relationships/image" Target="../media/image30.jp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0.jpg"/><Relationship Id="rId3" Type="http://schemas.openxmlformats.org/officeDocument/2006/relationships/image" Target="../media/image21.jpg"/><Relationship Id="rId4" Type="http://schemas.openxmlformats.org/officeDocument/2006/relationships/image" Target="../media/image22.jpg"/><Relationship Id="rId5" Type="http://schemas.openxmlformats.org/officeDocument/2006/relationships/image" Target="../media/image23.jpg"/><Relationship Id="rId6" Type="http://schemas.openxmlformats.org/officeDocument/2006/relationships/image" Target="../media/image24.jpg"/><Relationship Id="rId7" Type="http://schemas.openxmlformats.org/officeDocument/2006/relationships/image" Target="../media/image25.jpg"/><Relationship Id="rId8" Type="http://schemas.openxmlformats.org/officeDocument/2006/relationships/image" Target="../media/image26.jpg"/><Relationship Id="rId9" Type="http://schemas.openxmlformats.org/officeDocument/2006/relationships/image" Target="../media/image27.jpg"/><Relationship Id="rId10" Type="http://schemas.openxmlformats.org/officeDocument/2006/relationships/image" Target="../media/image28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1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2.gi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3.jp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4.jp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5.jp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6.jp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Chapter 14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The Presidency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71389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Presidents and Prime Ministers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9476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Characteristics of Parliaments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Parliamentary system twice as common</a:t>
            </a:r>
          </a:p>
          <a:p>
            <a:r>
              <a:rPr lang="en-US" dirty="0" smtClean="0"/>
              <a:t>Chief executive chosen by legislature</a:t>
            </a:r>
          </a:p>
          <a:p>
            <a:r>
              <a:rPr lang="en-US" dirty="0" smtClean="0"/>
              <a:t>Cabinet </a:t>
            </a:r>
            <a:r>
              <a:rPr lang="en-US" dirty="0"/>
              <a:t>ministers chosen from among members of parliament</a:t>
            </a:r>
          </a:p>
          <a:p>
            <a:r>
              <a:rPr lang="en-US" dirty="0"/>
              <a:t>Prime minister remains in power as long as his or her party or coalition maintains a majority in the legislature</a:t>
            </a:r>
          </a:p>
          <a:p>
            <a:endParaRPr lang="en-US" dirty="0"/>
          </a:p>
        </p:txBody>
      </p:sp>
      <p:pic>
        <p:nvPicPr>
          <p:cNvPr id="7" name="Content Placeholder 6" descr="british_houses_of_parliament.jpg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1458" b="-31458"/>
          <a:stretch>
            <a:fillRect/>
          </a:stretch>
        </p:blipFill>
        <p:spPr>
          <a:xfrm>
            <a:off x="4645025" y="2038350"/>
            <a:ext cx="3657600" cy="3951288"/>
          </a:xfrm>
        </p:spPr>
      </p:pic>
    </p:spTree>
    <p:extLst>
      <p:ext uri="{BB962C8B-B14F-4D97-AF65-F5344CB8AC3E}">
        <p14:creationId xmlns:p14="http://schemas.microsoft.com/office/powerpoint/2010/main" val="19780210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Differences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President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Prime Minister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Presidents are often outsiders</a:t>
            </a:r>
          </a:p>
          <a:p>
            <a:r>
              <a:rPr lang="en-US" dirty="0" smtClean="0"/>
              <a:t>Presidents choose their cabinet from outside Congress</a:t>
            </a:r>
          </a:p>
          <a:p>
            <a:r>
              <a:rPr lang="en-US" dirty="0" smtClean="0"/>
              <a:t>Presidents have no guaranteed majority in the legislature</a:t>
            </a:r>
          </a:p>
          <a:p>
            <a:r>
              <a:rPr lang="en-US" dirty="0" smtClean="0"/>
              <a:t>Presidents and Congress often at odds…even when he does have a majority in Congress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Prime ministers are always insiders</a:t>
            </a:r>
          </a:p>
          <a:p>
            <a:r>
              <a:rPr lang="en-US" dirty="0" smtClean="0"/>
              <a:t>Prime ministers choose members of parliament for their cabinet.</a:t>
            </a:r>
          </a:p>
          <a:p>
            <a:r>
              <a:rPr lang="en-US" dirty="0" smtClean="0"/>
              <a:t>Prime ministers are guaranteed a majority in the legislature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8713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Divided Government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225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Divided vs. Unified Government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/>
          </a:p>
          <a:p>
            <a:pPr lvl="1"/>
            <a:r>
              <a:rPr lang="en-US" dirty="0"/>
              <a:t>Fifteen of twenty-two congressional/presidential elections since 1952 produced divided government</a:t>
            </a:r>
          </a:p>
          <a:p>
            <a:pPr lvl="1"/>
            <a:r>
              <a:rPr lang="en-US" dirty="0"/>
              <a:t>Americans dislike divided government because it can lead to gridlock.</a:t>
            </a:r>
          </a:p>
          <a:p>
            <a:endParaRPr lang="en-US" dirty="0"/>
          </a:p>
        </p:txBody>
      </p:sp>
      <p:pic>
        <p:nvPicPr>
          <p:cNvPr id="7" name="Content Placeholder 6" descr="dividedgovt.gif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6" r="371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814830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Does Gridlock Matter?</a:t>
            </a:r>
            <a:endParaRPr lang="en-US" dirty="0"/>
          </a:p>
        </p:txBody>
      </p:sp>
      <p:pic>
        <p:nvPicPr>
          <p:cNvPr id="5" name="Content Placeholder 4" descr="gridlock.jpg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9607" b="-29607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>
            <a:normAutofit fontScale="77500" lnSpcReduction="20000"/>
          </a:bodyPr>
          <a:lstStyle/>
          <a:p>
            <a:endParaRPr lang="en-US" dirty="0"/>
          </a:p>
          <a:p>
            <a:pPr lvl="1"/>
            <a:r>
              <a:rPr lang="en-US" dirty="0"/>
              <a:t>But divided government enacts as many important laws as a unified government</a:t>
            </a:r>
          </a:p>
          <a:p>
            <a:pPr lvl="1"/>
            <a:r>
              <a:rPr lang="en-US" dirty="0"/>
              <a:t>Reason: Unified government is something of a myth in U.S.</a:t>
            </a:r>
          </a:p>
          <a:p>
            <a:endParaRPr lang="en-US" dirty="0"/>
          </a:p>
          <a:p>
            <a:pPr lvl="1"/>
            <a:r>
              <a:rPr lang="en-US" sz="2400" dirty="0"/>
              <a:t>Is policy gridlock bad?</a:t>
            </a:r>
          </a:p>
          <a:p>
            <a:pPr lvl="2"/>
            <a:r>
              <a:rPr lang="en-US" dirty="0"/>
              <a:t>Unclear whether gridlock is always bad; it is a necessary consequence of representative democracy</a:t>
            </a:r>
          </a:p>
          <a:p>
            <a:pPr lvl="2"/>
            <a:r>
              <a:rPr lang="en-US" dirty="0"/>
              <a:t>Representative democracy opposite direct democracy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08000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Evolution of the Presidency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7893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Evolution of the Presidency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sz="2600" dirty="0"/>
              <a:t>Delegates feared both anarchy and monarchy</a:t>
            </a:r>
          </a:p>
          <a:p>
            <a:pPr lvl="2"/>
            <a:r>
              <a:rPr lang="en-US" dirty="0"/>
              <a:t>Idea of a plural executive</a:t>
            </a:r>
          </a:p>
          <a:p>
            <a:pPr lvl="2"/>
            <a:r>
              <a:rPr lang="en-US" dirty="0"/>
              <a:t>Idea of an executive checked by a council</a:t>
            </a:r>
          </a:p>
          <a:p>
            <a:r>
              <a:rPr lang="en-US" sz="2600" dirty="0"/>
              <a:t>Concerns of the Founders</a:t>
            </a:r>
          </a:p>
          <a:p>
            <a:pPr lvl="2"/>
            <a:r>
              <a:rPr lang="en-US" dirty="0"/>
              <a:t>Fear of military power of president who could overpower states</a:t>
            </a:r>
          </a:p>
          <a:p>
            <a:pPr lvl="2"/>
            <a:r>
              <a:rPr lang="en-US" dirty="0"/>
              <a:t>Fear of presidential corruption of Senate</a:t>
            </a:r>
          </a:p>
          <a:p>
            <a:pPr lvl="2"/>
            <a:r>
              <a:rPr lang="en-US" dirty="0"/>
              <a:t>Fear of presidential bribery to ensure reelection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502919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Evolution of the President</a:t>
            </a:r>
            <a:endParaRPr lang="en-US" dirty="0"/>
          </a:p>
        </p:txBody>
      </p:sp>
      <p:pic>
        <p:nvPicPr>
          <p:cNvPr id="7" name="Content Placeholder 6" descr="jmm-electoral-votes-2012.jpg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6257" b="-36257"/>
          <a:stretch>
            <a:fillRect/>
          </a:stretch>
        </p:blipFill>
        <p:spPr/>
      </p:pic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sz="2600" dirty="0"/>
              <a:t>The electoral college</a:t>
            </a:r>
          </a:p>
          <a:p>
            <a:pPr lvl="1"/>
            <a:r>
              <a:rPr lang="en-US" dirty="0"/>
              <a:t>Each state to choose own method for selecting electors</a:t>
            </a:r>
          </a:p>
          <a:p>
            <a:pPr lvl="1"/>
            <a:r>
              <a:rPr lang="en-US" dirty="0"/>
              <a:t>Electors to meet in own capital to vote for president and vice president</a:t>
            </a:r>
          </a:p>
          <a:p>
            <a:pPr lvl="1"/>
            <a:r>
              <a:rPr lang="en-US" dirty="0"/>
              <a:t>If no majority, House would decide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60483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Evolution of the President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/>
          </a:p>
          <a:p>
            <a:r>
              <a:rPr lang="en-US" sz="2600" dirty="0"/>
              <a:t>The president's term of office</a:t>
            </a:r>
          </a:p>
          <a:p>
            <a:pPr lvl="1"/>
            <a:r>
              <a:rPr lang="en-US" dirty="0"/>
              <a:t>Precedent of George Washington and two terms</a:t>
            </a:r>
          </a:p>
          <a:p>
            <a:pPr lvl="1"/>
            <a:r>
              <a:rPr lang="en-US" dirty="0"/>
              <a:t>Twenty-second Amendment in 1951 limits to two terms</a:t>
            </a:r>
          </a:p>
          <a:p>
            <a:pPr lvl="1"/>
            <a:r>
              <a:rPr lang="en-US" dirty="0"/>
              <a:t>Problem of establishing the legitimacy of the office</a:t>
            </a:r>
          </a:p>
          <a:p>
            <a:pPr lvl="1"/>
            <a:r>
              <a:rPr lang="en-US" dirty="0"/>
              <a:t>Provision for orderly transfer of power</a:t>
            </a:r>
          </a:p>
          <a:p>
            <a:endParaRPr lang="en-US" dirty="0"/>
          </a:p>
        </p:txBody>
      </p:sp>
      <p:pic>
        <p:nvPicPr>
          <p:cNvPr id="5" name="Content Placeholder 4" descr="George Washington.jpg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7" r="1528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297287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Evolution of the President</a:t>
            </a:r>
          </a:p>
        </p:txBody>
      </p:sp>
      <p:pic>
        <p:nvPicPr>
          <p:cNvPr id="5" name="Content Placeholder 4" descr="Adams.jpg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3" b="793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/>
          </a:p>
          <a:p>
            <a:r>
              <a:rPr lang="en-US" sz="2600" dirty="0"/>
              <a:t>The first presidents</a:t>
            </a:r>
          </a:p>
          <a:p>
            <a:pPr lvl="1"/>
            <a:r>
              <a:rPr lang="en-US" dirty="0"/>
              <a:t>Prominent men helped provide legitimacy</a:t>
            </a:r>
          </a:p>
          <a:p>
            <a:pPr lvl="1"/>
            <a:r>
              <a:rPr lang="en-US" dirty="0"/>
              <a:t>Minimal activism of early government contributed to lessening fear of the presidency</a:t>
            </a:r>
          </a:p>
          <a:p>
            <a:pPr lvl="1"/>
            <a:r>
              <a:rPr lang="en-US" dirty="0"/>
              <a:t>Appointed people of stature in the community (rule of fitness)</a:t>
            </a:r>
          </a:p>
          <a:p>
            <a:pPr lvl="1"/>
            <a:r>
              <a:rPr lang="en-US" dirty="0"/>
              <a:t>Relations with Congress were reserved; few vetoes, no advice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8054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Evolution of the President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/>
          </a:p>
          <a:p>
            <a:r>
              <a:rPr lang="en-US" sz="2600" dirty="0"/>
              <a:t>The </a:t>
            </a:r>
            <a:r>
              <a:rPr lang="en-US" sz="2600" dirty="0" err="1"/>
              <a:t>Jacksonians</a:t>
            </a:r>
            <a:endParaRPr lang="en-US" sz="2600" dirty="0"/>
          </a:p>
          <a:p>
            <a:pPr lvl="1"/>
            <a:r>
              <a:rPr lang="en-US" dirty="0"/>
              <a:t>Jackson sought to maximize powers of presidency</a:t>
            </a:r>
          </a:p>
          <a:p>
            <a:pPr lvl="1"/>
            <a:r>
              <a:rPr lang="en-US" dirty="0"/>
              <a:t>Vigorous use of veto for policy reasons</a:t>
            </a:r>
          </a:p>
          <a:p>
            <a:pPr lvl="1"/>
            <a:r>
              <a:rPr lang="en-US" dirty="0"/>
              <a:t>Challenged Congress</a:t>
            </a:r>
          </a:p>
          <a:p>
            <a:endParaRPr lang="en-US" dirty="0"/>
          </a:p>
        </p:txBody>
      </p:sp>
      <p:pic>
        <p:nvPicPr>
          <p:cNvPr id="5" name="Content Placeholder 4" descr="andrewJackson.jpg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7" r="152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839793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Evolution of President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600" dirty="0"/>
              <a:t>The reemergence of Congress</a:t>
            </a:r>
          </a:p>
          <a:p>
            <a:pPr lvl="1"/>
            <a:r>
              <a:rPr lang="en-US" dirty="0"/>
              <a:t>With brief exceptions the next hundred years was a period of congressional ascendancy</a:t>
            </a:r>
          </a:p>
          <a:p>
            <a:pPr lvl="1"/>
            <a:r>
              <a:rPr lang="en-US" dirty="0"/>
              <a:t>Intensely divided public opinion</a:t>
            </a:r>
          </a:p>
          <a:p>
            <a:pPr lvl="1"/>
            <a:r>
              <a:rPr lang="en-US" dirty="0"/>
              <a:t>Only Lincoln expanded presidential power</a:t>
            </a:r>
          </a:p>
          <a:p>
            <a:pPr lvl="2"/>
            <a:r>
              <a:rPr lang="en-US" dirty="0"/>
              <a:t>Asserted "implied powers" and power of commander in chief</a:t>
            </a:r>
          </a:p>
          <a:p>
            <a:pPr lvl="2"/>
            <a:r>
              <a:rPr lang="en-US" dirty="0"/>
              <a:t>Justified by emergency conditions</a:t>
            </a:r>
          </a:p>
          <a:p>
            <a:pPr lvl="1"/>
            <a:r>
              <a:rPr lang="en-US" dirty="0"/>
              <a:t>President mostly a negative force to Congress until the New Deal</a:t>
            </a:r>
          </a:p>
          <a:p>
            <a:pPr lvl="1"/>
            <a:r>
              <a:rPr lang="en-US" dirty="0"/>
              <a:t>Since the 1930s power has been institutionalized in the presidency</a:t>
            </a:r>
          </a:p>
          <a:p>
            <a:pPr lvl="1"/>
            <a:r>
              <a:rPr lang="en-US" dirty="0"/>
              <a:t>Popular conception of the president as the center of government contradicts reality; Congress often policy leader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3997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Powers of the President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9358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Powers of the President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Formal powers found in Article II</a:t>
            </a:r>
          </a:p>
          <a:p>
            <a:pPr lvl="2"/>
            <a:r>
              <a:rPr lang="en-US" dirty="0"/>
              <a:t>Not a large number of explicit powers</a:t>
            </a:r>
          </a:p>
          <a:p>
            <a:pPr lvl="2"/>
            <a:r>
              <a:rPr lang="en-US" dirty="0"/>
              <a:t>Potential for power found in ambiguous clauses of the Constitution, such as power as commander in chief and duty to "take care that laws be faithfully executed"</a:t>
            </a:r>
          </a:p>
          <a:p>
            <a:r>
              <a:rPr lang="en-US" sz="2600" dirty="0"/>
              <a:t>Greatest source of power lies in politics and public opinion</a:t>
            </a:r>
          </a:p>
          <a:p>
            <a:pPr lvl="2"/>
            <a:r>
              <a:rPr lang="en-US" dirty="0"/>
              <a:t>Increase in broad statutory authority</a:t>
            </a:r>
          </a:p>
          <a:p>
            <a:pPr lvl="2"/>
            <a:r>
              <a:rPr lang="en-US" dirty="0"/>
              <a:t>Expectation of presidential leadership from the public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27602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Office of the President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1236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Office of the President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pPr lvl="1"/>
            <a:r>
              <a:rPr lang="en-US" sz="2400" dirty="0"/>
              <a:t>The White House Office</a:t>
            </a:r>
          </a:p>
          <a:p>
            <a:pPr lvl="2"/>
            <a:r>
              <a:rPr lang="en-US" dirty="0"/>
              <a:t>Contains the president's closest assistants</a:t>
            </a:r>
          </a:p>
          <a:p>
            <a:pPr lvl="2"/>
            <a:r>
              <a:rPr lang="en-US" dirty="0"/>
              <a:t>Three types of organization</a:t>
            </a:r>
          </a:p>
          <a:p>
            <a:pPr lvl="3"/>
            <a:r>
              <a:rPr lang="en-US" dirty="0"/>
              <a:t>Circular</a:t>
            </a:r>
          </a:p>
          <a:p>
            <a:pPr lvl="3"/>
            <a:r>
              <a:rPr lang="en-US" dirty="0"/>
              <a:t>Pyramid</a:t>
            </a:r>
          </a:p>
          <a:p>
            <a:pPr lvl="3"/>
            <a:r>
              <a:rPr lang="en-US" dirty="0"/>
              <a:t>Ad hoc</a:t>
            </a:r>
          </a:p>
          <a:p>
            <a:pPr lvl="2"/>
            <a:r>
              <a:rPr lang="en-US" dirty="0"/>
              <a:t>Staff typically worked on the campaign: a few are experts</a:t>
            </a:r>
          </a:p>
          <a:p>
            <a:pPr lvl="2"/>
            <a:r>
              <a:rPr lang="en-US" dirty="0"/>
              <a:t>Relative influence of staff depends on how close one's office is to the president's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7" name="Content Placeholder 6" descr="29whitehouse_600.jpg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5858" b="-4585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019658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Office of the President</a:t>
            </a:r>
            <a:endParaRPr lang="en-US" dirty="0"/>
          </a:p>
        </p:txBody>
      </p:sp>
      <p:pic>
        <p:nvPicPr>
          <p:cNvPr id="7" name="Content Placeholder 6" descr="Seal_Of_The_Executive_Office_Of_The_President.jpg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000" b="-4000"/>
          <a:stretch>
            <a:fillRect/>
          </a:stretch>
        </p:blipFill>
        <p:spPr/>
      </p:pic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600" dirty="0"/>
              <a:t>The Executive Office of the President</a:t>
            </a:r>
          </a:p>
          <a:p>
            <a:pPr lvl="1"/>
            <a:r>
              <a:rPr lang="en-US" dirty="0"/>
              <a:t>Composed of agencies that report directly to the president</a:t>
            </a:r>
          </a:p>
          <a:p>
            <a:pPr lvl="1"/>
            <a:r>
              <a:rPr lang="en-US" dirty="0"/>
              <a:t>Appointments must receive Senate confirmation</a:t>
            </a:r>
          </a:p>
          <a:p>
            <a:pPr lvl="1"/>
            <a:r>
              <a:rPr lang="en-US" dirty="0"/>
              <a:t>Office of Management and Budget most important</a:t>
            </a:r>
          </a:p>
          <a:p>
            <a:pPr lvl="3"/>
            <a:r>
              <a:rPr lang="en-US" dirty="0"/>
              <a:t>Assembles the budget</a:t>
            </a:r>
          </a:p>
          <a:p>
            <a:pPr lvl="3"/>
            <a:r>
              <a:rPr lang="en-US" dirty="0"/>
              <a:t>Develops reorganization plans</a:t>
            </a:r>
          </a:p>
          <a:p>
            <a:pPr lvl="3"/>
            <a:r>
              <a:rPr lang="en-US" dirty="0"/>
              <a:t>Reviews legislative proposals of agencies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0000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Office of the President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sz="2600" dirty="0"/>
              <a:t>The cabinet</a:t>
            </a:r>
          </a:p>
          <a:p>
            <a:pPr lvl="2"/>
            <a:r>
              <a:rPr lang="en-US" dirty="0"/>
              <a:t>Largely a fiction, not mentioned in Constitution</a:t>
            </a:r>
          </a:p>
          <a:p>
            <a:pPr lvl="2"/>
            <a:r>
              <a:rPr lang="en-US" dirty="0"/>
              <a:t>President appoints or controls more members of cabinet than does prime minister</a:t>
            </a:r>
          </a:p>
          <a:p>
            <a:pPr lvl="2"/>
            <a:r>
              <a:rPr lang="en-US" dirty="0"/>
              <a:t>Secretaries become preoccupied and defensive about their own departments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Content Placeholder 4" descr="cabinet.gif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5060" b="-1506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636810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Office of the President</a:t>
            </a:r>
            <a:endParaRPr lang="en-US" dirty="0"/>
          </a:p>
        </p:txBody>
      </p:sp>
      <p:pic>
        <p:nvPicPr>
          <p:cNvPr id="6" name="Content Placeholder 5" descr="cia2.jpg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5" r="23965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600" dirty="0"/>
              <a:t>Independent agencies, commissions, and judgeships</a:t>
            </a:r>
          </a:p>
          <a:p>
            <a:pPr lvl="2"/>
            <a:r>
              <a:rPr lang="en-US" dirty="0"/>
              <a:t>President appoints members of agencies that have a quasi-independent status</a:t>
            </a:r>
          </a:p>
          <a:p>
            <a:pPr lvl="2"/>
            <a:r>
              <a:rPr lang="en-US" dirty="0"/>
              <a:t>Agency heads serve a fixed term and can be removed only "for cause" </a:t>
            </a:r>
          </a:p>
          <a:p>
            <a:pPr lvl="2"/>
            <a:r>
              <a:rPr lang="en-US" dirty="0"/>
              <a:t>Judges can be removed only by impeachment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3837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Gets Appointed?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Who gets appointed</a:t>
            </a:r>
          </a:p>
          <a:p>
            <a:pPr lvl="1"/>
            <a:r>
              <a:rPr lang="en-US" sz="2400" dirty="0"/>
              <a:t>President knows few appointees personally</a:t>
            </a:r>
          </a:p>
          <a:p>
            <a:pPr lvl="1"/>
            <a:r>
              <a:rPr lang="en-US" sz="2400" dirty="0"/>
              <a:t>Most appointees have had federal experience</a:t>
            </a:r>
          </a:p>
          <a:p>
            <a:pPr lvl="2"/>
            <a:r>
              <a:rPr lang="en-US" dirty="0"/>
              <a:t>"In-and-outers"; alternate federal and private sector jobs</a:t>
            </a:r>
          </a:p>
          <a:p>
            <a:pPr lvl="2"/>
            <a:r>
              <a:rPr lang="en-US" dirty="0"/>
              <a:t>No longer have political followings but picked for expertise</a:t>
            </a:r>
          </a:p>
          <a:p>
            <a:pPr lvl="1"/>
            <a:r>
              <a:rPr lang="en-US" sz="2400" dirty="0"/>
              <a:t>Need to consider important interest groups when making appointments</a:t>
            </a:r>
          </a:p>
          <a:p>
            <a:pPr lvl="1"/>
            <a:r>
              <a:rPr lang="en-US" sz="2400" dirty="0"/>
              <a:t>Rivalry between department heads and White House staff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84134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51280" y="231320"/>
            <a:ext cx="8041440" cy="628135"/>
          </a:xfrm>
        </p:spPr>
        <p:txBody>
          <a:bodyPr/>
          <a:lstStyle/>
          <a:p>
            <a:r>
              <a:rPr lang="en-US" dirty="0" smtClean="0"/>
              <a:t>Presidential Character</a:t>
            </a:r>
            <a:endParaRPr lang="en-US" dirty="0"/>
          </a:p>
        </p:txBody>
      </p:sp>
      <p:pic>
        <p:nvPicPr>
          <p:cNvPr id="5" name="Picture 4" descr="Eisenhower-Phot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4351" y="859455"/>
            <a:ext cx="1557989" cy="1949808"/>
          </a:xfrm>
          <a:prstGeom prst="rect">
            <a:avLst/>
          </a:prstGeom>
        </p:spPr>
      </p:pic>
      <p:pic>
        <p:nvPicPr>
          <p:cNvPr id="6" name="Picture 5" descr="jf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2340" y="859455"/>
            <a:ext cx="1913847" cy="1834358"/>
          </a:xfrm>
          <a:prstGeom prst="rect">
            <a:avLst/>
          </a:prstGeom>
        </p:spPr>
      </p:pic>
      <p:pic>
        <p:nvPicPr>
          <p:cNvPr id="7" name="Picture 6" descr="Lbj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187" y="859455"/>
            <a:ext cx="1511485" cy="2270500"/>
          </a:xfrm>
          <a:prstGeom prst="rect">
            <a:avLst/>
          </a:prstGeom>
        </p:spPr>
      </p:pic>
      <p:pic>
        <p:nvPicPr>
          <p:cNvPr id="8" name="Picture 7" descr="Richard_Nixon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7672" y="859455"/>
            <a:ext cx="1884944" cy="2270500"/>
          </a:xfrm>
          <a:prstGeom prst="rect">
            <a:avLst/>
          </a:prstGeom>
        </p:spPr>
      </p:pic>
      <p:pic>
        <p:nvPicPr>
          <p:cNvPr id="9" name="Picture 8" descr="Gerald_Ford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2616" y="859456"/>
            <a:ext cx="1547113" cy="2270500"/>
          </a:xfrm>
          <a:prstGeom prst="rect">
            <a:avLst/>
          </a:prstGeom>
        </p:spPr>
      </p:pic>
      <p:pic>
        <p:nvPicPr>
          <p:cNvPr id="10" name="Picture 9" descr="jimmy-carter-lg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82" y="2939852"/>
            <a:ext cx="1604440" cy="2050118"/>
          </a:xfrm>
          <a:prstGeom prst="rect">
            <a:avLst/>
          </a:prstGeom>
        </p:spPr>
      </p:pic>
      <p:pic>
        <p:nvPicPr>
          <p:cNvPr id="12" name="Picture 11" descr="Official_Portrait_of_President_Reagan_1981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8121" y="2939852"/>
            <a:ext cx="1689377" cy="2112601"/>
          </a:xfrm>
          <a:prstGeom prst="rect">
            <a:avLst/>
          </a:prstGeom>
        </p:spPr>
      </p:pic>
      <p:pic>
        <p:nvPicPr>
          <p:cNvPr id="13" name="Picture 12" descr="George_H._W._Bush,_President_of_the_United_States,_official_portrait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2294" y="3087707"/>
            <a:ext cx="1555378" cy="1964746"/>
          </a:xfrm>
          <a:prstGeom prst="rect">
            <a:avLst/>
          </a:prstGeom>
        </p:spPr>
      </p:pic>
      <p:pic>
        <p:nvPicPr>
          <p:cNvPr id="14" name="Picture 13" descr="bill-clinton.jp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7672" y="3129956"/>
            <a:ext cx="1496332" cy="1998434"/>
          </a:xfrm>
          <a:prstGeom prst="rect">
            <a:avLst/>
          </a:prstGeom>
        </p:spPr>
      </p:pic>
      <p:pic>
        <p:nvPicPr>
          <p:cNvPr id="15" name="Picture 14" descr="George-W-Bush.jpe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8390" y="3129956"/>
            <a:ext cx="1578215" cy="2088507"/>
          </a:xfrm>
          <a:prstGeom prst="rect">
            <a:avLst/>
          </a:prstGeom>
        </p:spPr>
      </p:pic>
      <p:pic>
        <p:nvPicPr>
          <p:cNvPr id="17" name="Picture 16" descr="obama-best.jp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2296714" y="4989970"/>
            <a:ext cx="2461568" cy="1598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3273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Power to Persuade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 marL="228600" lvl="1"/>
            <a:r>
              <a:rPr lang="en-US" sz="2400" dirty="0"/>
              <a:t>Formal opportunities for persuasion</a:t>
            </a:r>
          </a:p>
          <a:p>
            <a:r>
              <a:rPr lang="en-US" sz="2600" dirty="0"/>
              <a:t>The three audiences</a:t>
            </a:r>
          </a:p>
          <a:p>
            <a:pPr lvl="1"/>
            <a:r>
              <a:rPr lang="en-US" dirty="0"/>
              <a:t>Other politicians and leaders in Washington, D.C.; reputation very important</a:t>
            </a:r>
          </a:p>
          <a:p>
            <a:pPr lvl="1"/>
            <a:r>
              <a:rPr lang="en-US" dirty="0"/>
              <a:t>Party activists and officials inside Washington</a:t>
            </a:r>
          </a:p>
          <a:p>
            <a:pPr lvl="1"/>
            <a:r>
              <a:rPr lang="en-US" dirty="0"/>
              <a:t>The various publics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8" name="Content Placeholder 7" descr="Stateoftheunion.JPG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67" r="2446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776235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Power to Persuade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/>
            <a:r>
              <a:rPr lang="en-US" sz="2400" dirty="0"/>
              <a:t>Popularity and influence</a:t>
            </a:r>
          </a:p>
          <a:p>
            <a:pPr lvl="2"/>
            <a:r>
              <a:rPr lang="en-US" dirty="0"/>
              <a:t>Presidents try to transform popularity into support in Congress</a:t>
            </a:r>
          </a:p>
          <a:p>
            <a:pPr lvl="2"/>
            <a:r>
              <a:rPr lang="en-US" dirty="0"/>
              <a:t>Little effect of presidential coattails</a:t>
            </a:r>
          </a:p>
          <a:p>
            <a:pPr lvl="2"/>
            <a:r>
              <a:rPr lang="en-US" dirty="0"/>
              <a:t>Members of Congress believe it is politically risky to challenge a popular president</a:t>
            </a:r>
          </a:p>
          <a:p>
            <a:pPr lvl="2"/>
            <a:r>
              <a:rPr lang="en-US" dirty="0"/>
              <a:t>Popularity is unpredictable and influenced by factors beyond the president's control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Decline in Popularity</a:t>
            </a:r>
          </a:p>
          <a:p>
            <a:pPr lvl="2"/>
            <a:r>
              <a:rPr lang="en-US" dirty="0" smtClean="0"/>
              <a:t>Highest immediately after an election victory</a:t>
            </a:r>
          </a:p>
          <a:p>
            <a:pPr lvl="2"/>
            <a:r>
              <a:rPr lang="en-US" dirty="0" smtClean="0"/>
              <a:t>Declines by midterm after the honeymoon period.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1975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Power to Say No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sz="2600" dirty="0"/>
              <a:t>Veto</a:t>
            </a:r>
          </a:p>
          <a:p>
            <a:pPr lvl="1"/>
            <a:r>
              <a:rPr lang="en-US" dirty="0"/>
              <a:t>Veto message</a:t>
            </a:r>
          </a:p>
          <a:p>
            <a:pPr lvl="1"/>
            <a:r>
              <a:rPr lang="en-US" dirty="0"/>
              <a:t>Pocket veto (only before end of Congress)</a:t>
            </a:r>
          </a:p>
          <a:p>
            <a:pPr lvl="1"/>
            <a:r>
              <a:rPr lang="en-US" dirty="0"/>
              <a:t>Congress rarely </a:t>
            </a:r>
            <a:r>
              <a:rPr lang="en-US" dirty="0" smtClean="0"/>
              <a:t>overrides </a:t>
            </a:r>
            <a:r>
              <a:rPr lang="en-US" dirty="0"/>
              <a:t>vetoes in </a:t>
            </a:r>
            <a:r>
              <a:rPr lang="en-US" dirty="0" smtClean="0"/>
              <a:t>1996</a:t>
            </a:r>
            <a:endParaRPr lang="en-US" dirty="0"/>
          </a:p>
          <a:p>
            <a:endParaRPr lang="en-US" dirty="0"/>
          </a:p>
        </p:txBody>
      </p:sp>
      <p:pic>
        <p:nvPicPr>
          <p:cNvPr id="7" name="Content Placeholder 6" descr="unclesam_veto.gif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7500" b="-1750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002581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Power to Say No</a:t>
            </a:r>
            <a:endParaRPr lang="en-US" dirty="0"/>
          </a:p>
        </p:txBody>
      </p:sp>
      <p:pic>
        <p:nvPicPr>
          <p:cNvPr id="5" name="Content Placeholder 4" descr="art.richard.nixon.gi.jpg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7" r="15287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sz="2600" dirty="0"/>
              <a:t>Executive privilege</a:t>
            </a:r>
          </a:p>
          <a:p>
            <a:pPr lvl="1"/>
            <a:r>
              <a:rPr lang="en-US" dirty="0"/>
              <a:t>Confidential communications between president and advisers</a:t>
            </a:r>
          </a:p>
          <a:p>
            <a:pPr lvl="1"/>
            <a:r>
              <a:rPr lang="en-US" dirty="0"/>
              <a:t>Justification</a:t>
            </a:r>
          </a:p>
          <a:p>
            <a:pPr lvl="2"/>
            <a:r>
              <a:rPr lang="en-US" dirty="0"/>
              <a:t>Separation of powers</a:t>
            </a:r>
          </a:p>
          <a:p>
            <a:pPr lvl="2"/>
            <a:r>
              <a:rPr lang="en-US" dirty="0"/>
              <a:t>Need for candid advice</a:t>
            </a:r>
          </a:p>
          <a:p>
            <a:pPr lvl="1"/>
            <a:r>
              <a:rPr lang="en-US" i="1" dirty="0"/>
              <a:t>U.S. </a:t>
            </a:r>
            <a:r>
              <a:rPr lang="en-US" i="1" dirty="0" err="1"/>
              <a:t>v.Nixon</a:t>
            </a:r>
            <a:r>
              <a:rPr lang="en-US" i="1" dirty="0"/>
              <a:t> </a:t>
            </a:r>
            <a:r>
              <a:rPr lang="en-US" dirty="0"/>
              <a:t>(1973) rejects claim of absolute executive privilege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2495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Power to Say No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sz="2400" dirty="0"/>
              <a:t>Impoundment of funds</a:t>
            </a:r>
          </a:p>
          <a:p>
            <a:pPr lvl="2"/>
            <a:r>
              <a:rPr lang="en-US" dirty="0"/>
              <a:t>Defined: presidential refusal to spend funds appropriated by Congress</a:t>
            </a:r>
          </a:p>
          <a:p>
            <a:pPr lvl="2"/>
            <a:r>
              <a:rPr lang="en-US" dirty="0"/>
              <a:t>Countered by Budget Reform Act of 1974</a:t>
            </a:r>
          </a:p>
          <a:p>
            <a:pPr lvl="3"/>
            <a:r>
              <a:rPr lang="en-US" dirty="0"/>
              <a:t>Requires president to notify Congress of funds he does not intend to spend</a:t>
            </a:r>
          </a:p>
          <a:p>
            <a:pPr lvl="3"/>
            <a:r>
              <a:rPr lang="en-US" dirty="0"/>
              <a:t>Congress must agree in forty-five days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59132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Presidential Program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1036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Putting together a program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/>
            <a:r>
              <a:rPr lang="en-US" sz="2400" dirty="0"/>
              <a:t>Putting together a program</a:t>
            </a:r>
          </a:p>
          <a:p>
            <a:pPr lvl="2"/>
            <a:r>
              <a:rPr lang="en-US" dirty="0"/>
              <a:t>President can try to have a policy on everything (Carter)</a:t>
            </a:r>
          </a:p>
          <a:p>
            <a:pPr lvl="2"/>
            <a:r>
              <a:rPr lang="en-US" dirty="0"/>
              <a:t>President can concentrate on a small number of initiatives (Reagan)</a:t>
            </a:r>
          </a:p>
          <a:p>
            <a:pPr lvl="2"/>
            <a:r>
              <a:rPr lang="en-US" dirty="0"/>
              <a:t>Constraints</a:t>
            </a:r>
          </a:p>
          <a:p>
            <a:pPr lvl="3"/>
            <a:r>
              <a:rPr lang="en-US" dirty="0"/>
              <a:t>Public reaction may be adverse</a:t>
            </a:r>
          </a:p>
          <a:p>
            <a:pPr lvl="3"/>
            <a:r>
              <a:rPr lang="en-US" dirty="0"/>
              <a:t>Limited time and attention span</a:t>
            </a:r>
          </a:p>
          <a:p>
            <a:pPr lvl="3"/>
            <a:r>
              <a:rPr lang="en-US" dirty="0"/>
              <a:t>Unexpected crises</a:t>
            </a:r>
          </a:p>
          <a:p>
            <a:pPr lvl="3"/>
            <a:r>
              <a:rPr lang="en-US" dirty="0"/>
              <a:t>Programs can be changed only marginally</a:t>
            </a:r>
          </a:p>
          <a:p>
            <a:pPr lvl="2"/>
            <a:r>
              <a:rPr lang="en-US" dirty="0"/>
              <a:t>Need for president to be selective about what he wants</a:t>
            </a:r>
          </a:p>
          <a:p>
            <a:pPr lvl="2"/>
            <a:r>
              <a:rPr lang="en-US" dirty="0"/>
              <a:t>Heavy reliance on opinion polls</a:t>
            </a:r>
          </a:p>
          <a:p>
            <a:pPr lvl="2"/>
            <a:r>
              <a:rPr lang="en-US" dirty="0"/>
              <a:t>Impact of dramatic events and prolonged crises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8032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Attempts to reorganize the executive branch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Bush and the Department of Homeland Defense</a:t>
            </a:r>
          </a:p>
          <a:p>
            <a:pPr lvl="2"/>
            <a:r>
              <a:rPr lang="en-US" dirty="0"/>
              <a:t>White House Office of Homeland Security created in aftermath of terrorist attack of September 11</a:t>
            </a:r>
          </a:p>
          <a:p>
            <a:pPr lvl="4"/>
            <a:r>
              <a:rPr lang="en-US" dirty="0"/>
              <a:t>Small staff</a:t>
            </a:r>
          </a:p>
          <a:p>
            <a:pPr lvl="4"/>
            <a:r>
              <a:rPr lang="en-US" dirty="0"/>
              <a:t>Little budgetary authority</a:t>
            </a:r>
          </a:p>
          <a:p>
            <a:pPr lvl="4"/>
            <a:r>
              <a:rPr lang="en-US" dirty="0"/>
              <a:t>No ability to enforce decisions</a:t>
            </a:r>
          </a:p>
          <a:p>
            <a:pPr lvl="3"/>
            <a:r>
              <a:rPr lang="en-US" dirty="0"/>
              <a:t>Bush's call for a reorganization</a:t>
            </a:r>
          </a:p>
          <a:p>
            <a:pPr lvl="4"/>
            <a:r>
              <a:rPr lang="en-US" dirty="0"/>
              <a:t>Creation of third largest cabinet department encompassing twenty-two federal agencies</a:t>
            </a:r>
          </a:p>
          <a:p>
            <a:pPr lvl="4"/>
            <a:r>
              <a:rPr lang="en-US" dirty="0"/>
              <a:t>170,000 employees and an annual budget of almost $40 million</a:t>
            </a:r>
          </a:p>
          <a:p>
            <a:pPr lvl="3"/>
            <a:r>
              <a:rPr lang="en-US" dirty="0"/>
              <a:t>Fate of proposal is pending, but it is neither the first of its kind nor the </a:t>
            </a:r>
            <a:r>
              <a:rPr lang="en-US" dirty="0" smtClean="0"/>
              <a:t>largest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65897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Attempts to reorganize the executive branch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Reasons for reorganizing</a:t>
            </a:r>
          </a:p>
          <a:p>
            <a:pPr lvl="2"/>
            <a:r>
              <a:rPr lang="en-US" dirty="0"/>
              <a:t>Large number of agencies</a:t>
            </a:r>
          </a:p>
          <a:p>
            <a:pPr lvl="2"/>
            <a:r>
              <a:rPr lang="en-US" dirty="0"/>
              <a:t>Easier to change policy through reorganization</a:t>
            </a:r>
          </a:p>
          <a:p>
            <a:pPr marL="228600" lvl="2" indent="-228600"/>
            <a:r>
              <a:rPr lang="en-US" dirty="0"/>
              <a:t>Reorganization outside the White House staff must be by law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Content Placeholder 6" descr="depthomelandsec.jpg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6" r="371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542648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Presidential Transition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2600" dirty="0"/>
              <a:t>The vice president</a:t>
            </a:r>
          </a:p>
          <a:p>
            <a:pPr lvl="1"/>
            <a:r>
              <a:rPr lang="en-US" dirty="0"/>
              <a:t>May succeed on death of president</a:t>
            </a:r>
          </a:p>
          <a:p>
            <a:pPr lvl="2"/>
            <a:r>
              <a:rPr lang="en-US" dirty="0"/>
              <a:t>Has happened eight times</a:t>
            </a:r>
          </a:p>
          <a:p>
            <a:pPr lvl="2"/>
            <a:r>
              <a:rPr lang="en-US" dirty="0"/>
              <a:t>John Tyler defined status of ascending vice president: president in title and in powers</a:t>
            </a:r>
          </a:p>
          <a:p>
            <a:pPr lvl="1"/>
            <a:r>
              <a:rPr lang="en-US" dirty="0"/>
              <a:t>Rarely are vice presidents elected president</a:t>
            </a:r>
          </a:p>
          <a:p>
            <a:pPr lvl="2"/>
            <a:r>
              <a:rPr lang="en-US" dirty="0"/>
              <a:t>Unless they first took over for a president who died</a:t>
            </a:r>
          </a:p>
          <a:p>
            <a:pPr lvl="2"/>
            <a:r>
              <a:rPr lang="en-US" dirty="0"/>
              <a:t>Only five instances otherwise: Adams, Jefferson, Van Buren, Nixon, and Bush</a:t>
            </a:r>
          </a:p>
          <a:p>
            <a:pPr lvl="1"/>
            <a:r>
              <a:rPr lang="en-US" dirty="0"/>
              <a:t>"A rather empty job"</a:t>
            </a:r>
          </a:p>
          <a:p>
            <a:pPr lvl="2"/>
            <a:r>
              <a:rPr lang="en-US" dirty="0"/>
              <a:t>Candidates still pursue it</a:t>
            </a:r>
          </a:p>
          <a:p>
            <a:pPr lvl="2"/>
            <a:r>
              <a:rPr lang="en-US" dirty="0"/>
              <a:t>Preside over Senate and vote in case of a tie</a:t>
            </a:r>
          </a:p>
          <a:p>
            <a:pPr lvl="2"/>
            <a:r>
              <a:rPr lang="en-US" dirty="0"/>
              <a:t>Leadership powers in Senate are weak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Content Placeholder 4" descr="Biden_2013.jpg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6" b="678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619557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Problems with Succession</a:t>
            </a:r>
            <a:endParaRPr lang="en-US" dirty="0"/>
          </a:p>
        </p:txBody>
      </p:sp>
      <p:pic>
        <p:nvPicPr>
          <p:cNvPr id="5" name="Content Placeholder 4" descr="wilson.jpg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44" r="17944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>
            <a:normAutofit lnSpcReduction="10000"/>
          </a:bodyPr>
          <a:lstStyle/>
          <a:p>
            <a:pPr marL="228600" lvl="2" indent="-228600"/>
            <a:r>
              <a:rPr lang="en-US" dirty="0"/>
              <a:t>What if the president falls ill?</a:t>
            </a:r>
            <a:br>
              <a:rPr lang="en-US" dirty="0"/>
            </a:br>
            <a:r>
              <a:rPr lang="en-US" dirty="0"/>
              <a:t>Examples: Garfield, Wilson</a:t>
            </a:r>
          </a:p>
          <a:p>
            <a:r>
              <a:rPr lang="en-US" dirty="0"/>
              <a:t>If vice president steps up, who becomes vice president?</a:t>
            </a:r>
          </a:p>
          <a:p>
            <a:pPr lvl="1"/>
            <a:r>
              <a:rPr lang="en-US" dirty="0"/>
              <a:t>Succession Act (1886): designated secretary of state as next in line</a:t>
            </a:r>
          </a:p>
          <a:p>
            <a:pPr lvl="1"/>
            <a:r>
              <a:rPr lang="en-US" dirty="0"/>
              <a:t>Amended in 1947 to designate Speaker of the House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5232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Problems with Succession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Twenty-fifth Amendment resolved both issues</a:t>
            </a:r>
          </a:p>
          <a:p>
            <a:pPr lvl="1"/>
            <a:r>
              <a:rPr lang="en-US" dirty="0"/>
              <a:t>Allows vice president to serve as "acting president" if president is disabled; decided by president, by vice president and cabinet, or by two-thirds vote of Congress</a:t>
            </a:r>
          </a:p>
          <a:p>
            <a:pPr lvl="1"/>
            <a:r>
              <a:rPr lang="en-US" dirty="0"/>
              <a:t>Requires vice president who ascends to office on death or resignation of the president to name a vice </a:t>
            </a:r>
            <a:r>
              <a:rPr lang="en-US" dirty="0" smtClean="0"/>
              <a:t>president</a:t>
            </a:r>
            <a:endParaRPr lang="en-US" dirty="0"/>
          </a:p>
          <a:p>
            <a:pPr lvl="2"/>
            <a:r>
              <a:rPr lang="en-US" dirty="0" smtClean="0"/>
              <a:t>Must be confirmed by both houses</a:t>
            </a:r>
          </a:p>
          <a:p>
            <a:pPr lvl="2"/>
            <a:r>
              <a:rPr lang="en-US" dirty="0" smtClean="0"/>
              <a:t>Examples</a:t>
            </a:r>
            <a:r>
              <a:rPr lang="en-US" dirty="0"/>
              <a:t>: Agnew and Nixon resignations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0897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Impeachment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Judges most frequent targets of impeachment</a:t>
            </a:r>
          </a:p>
          <a:p>
            <a:r>
              <a:rPr lang="en-US" dirty="0" smtClean="0"/>
              <a:t>Indictment by the House, conviction by the Senate.</a:t>
            </a:r>
          </a:p>
          <a:p>
            <a:pPr lvl="1"/>
            <a:r>
              <a:rPr lang="en-US" dirty="0" smtClean="0"/>
              <a:t>Presidents Impeached?</a:t>
            </a:r>
            <a:endParaRPr lang="en-US" dirty="0"/>
          </a:p>
        </p:txBody>
      </p:sp>
      <p:pic>
        <p:nvPicPr>
          <p:cNvPr id="6" name="Content Placeholder 5" descr="clinton.jpg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8" b="678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760897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明朝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Sketchbook.thmx</Template>
  <TotalTime>295</TotalTime>
  <Words>1371</Words>
  <Application>Microsoft Macintosh PowerPoint</Application>
  <PresentationFormat>On-screen Show (4:3)</PresentationFormat>
  <Paragraphs>211</Paragraphs>
  <Slides>36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Sketchbook</vt:lpstr>
      <vt:lpstr>Chapter 14</vt:lpstr>
      <vt:lpstr>Presidents and Prime Ministers</vt:lpstr>
      <vt:lpstr>Characteristics of Parliaments</vt:lpstr>
      <vt:lpstr>Differences</vt:lpstr>
      <vt:lpstr>Divided Government</vt:lpstr>
      <vt:lpstr>Divided vs. Unified Government</vt:lpstr>
      <vt:lpstr>Does Gridlock Matter?</vt:lpstr>
      <vt:lpstr>The Evolution of the Presidency</vt:lpstr>
      <vt:lpstr>The Evolution of the Presidency</vt:lpstr>
      <vt:lpstr>The Evolution of the President</vt:lpstr>
      <vt:lpstr>The Evolution of the President</vt:lpstr>
      <vt:lpstr>The Evolution of the President</vt:lpstr>
      <vt:lpstr>The Evolution of the President</vt:lpstr>
      <vt:lpstr>The Evolution of President</vt:lpstr>
      <vt:lpstr>The Powers of the President</vt:lpstr>
      <vt:lpstr>The Powers of the President</vt:lpstr>
      <vt:lpstr>The Office of the President</vt:lpstr>
      <vt:lpstr>Office of the President</vt:lpstr>
      <vt:lpstr>Office of the President</vt:lpstr>
      <vt:lpstr>Office of the President</vt:lpstr>
      <vt:lpstr>Office of the President</vt:lpstr>
      <vt:lpstr>Who Gets Appointed?</vt:lpstr>
      <vt:lpstr>Presidential Character</vt:lpstr>
      <vt:lpstr>The Power to Persuade</vt:lpstr>
      <vt:lpstr>The Power to Persuade</vt:lpstr>
      <vt:lpstr>The Power to Say No</vt:lpstr>
      <vt:lpstr>The Power to Say No</vt:lpstr>
      <vt:lpstr>The Power to Say No</vt:lpstr>
      <vt:lpstr>Presidential Program</vt:lpstr>
      <vt:lpstr>Putting together a program</vt:lpstr>
      <vt:lpstr>Attempts to reorganize the executive branch</vt:lpstr>
      <vt:lpstr>Attempts to reorganize the executive branch</vt:lpstr>
      <vt:lpstr>Presidential Transition</vt:lpstr>
      <vt:lpstr>Problems with Succession</vt:lpstr>
      <vt:lpstr>Problems with Succession</vt:lpstr>
      <vt:lpstr>Impeachment</vt:lpstr>
    </vt:vector>
  </TitlesOfParts>
  <Company>CASD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14</dc:title>
  <dc:creator>Joshua Sherman</dc:creator>
  <cp:lastModifiedBy>Joshua Sherman</cp:lastModifiedBy>
  <cp:revision>14</cp:revision>
  <dcterms:created xsi:type="dcterms:W3CDTF">2013-11-20T14:46:46Z</dcterms:created>
  <dcterms:modified xsi:type="dcterms:W3CDTF">2013-11-20T19:42:30Z</dcterms:modified>
</cp:coreProperties>
</file>