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1/6/2015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1/6/2015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Bureaucracy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93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Distinctiveness of </a:t>
            </a:r>
            <a:r>
              <a:rPr lang="en-US" dirty="0" smtClean="0"/>
              <a:t>the American Bureaucracy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Constitutional system and traditions</a:t>
            </a:r>
            <a:endParaRPr lang="en-US" sz="3400" dirty="0"/>
          </a:p>
          <a:p>
            <a:pPr lvl="1"/>
            <a:r>
              <a:rPr lang="en-US" dirty="0"/>
              <a:t>Supervision shared</a:t>
            </a:r>
            <a:endParaRPr lang="en-US" sz="3000" dirty="0"/>
          </a:p>
          <a:p>
            <a:pPr lvl="1"/>
            <a:r>
              <a:rPr lang="en-US" dirty="0"/>
              <a:t>A federalist structure shares functions</a:t>
            </a:r>
            <a:endParaRPr lang="en-US" sz="3000" dirty="0"/>
          </a:p>
          <a:p>
            <a:pPr lvl="1"/>
            <a:r>
              <a:rPr lang="en-US" dirty="0"/>
              <a:t>Adversary culture leads to defense of rights and </a:t>
            </a:r>
            <a:r>
              <a:rPr lang="en-US" dirty="0" smtClean="0"/>
              <a:t>lawsuits</a:t>
            </a:r>
            <a:endParaRPr lang="en-US" dirty="0"/>
          </a:p>
          <a:p>
            <a:r>
              <a:rPr lang="en-US" dirty="0" smtClean="0"/>
              <a:t>Scope </a:t>
            </a:r>
            <a:r>
              <a:rPr lang="en-US" dirty="0"/>
              <a:t>of bureaucracy</a:t>
            </a:r>
            <a:endParaRPr lang="en-US" sz="3400" dirty="0"/>
          </a:p>
          <a:p>
            <a:pPr lvl="1"/>
            <a:r>
              <a:rPr lang="en-US" dirty="0"/>
              <a:t>Little public ownership of industry in the United States</a:t>
            </a:r>
            <a:endParaRPr lang="en-US" sz="3000" dirty="0"/>
          </a:p>
          <a:p>
            <a:pPr lvl="1"/>
            <a:r>
              <a:rPr lang="en-US" dirty="0"/>
              <a:t>High degree of regulation in the United States of private industries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15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Bureaucracy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early controversies</a:t>
            </a:r>
            <a:endParaRPr lang="en-US" sz="4000" dirty="0"/>
          </a:p>
          <a:p>
            <a:pPr lvl="1"/>
            <a:r>
              <a:rPr lang="en-US" dirty="0"/>
              <a:t>Senate consent to removal of officials is challenged by supporters of a strong president</a:t>
            </a:r>
            <a:endParaRPr lang="en-US" sz="3600" dirty="0"/>
          </a:p>
          <a:p>
            <a:pPr lvl="1"/>
            <a:r>
              <a:rPr lang="en-US" dirty="0"/>
              <a:t>President is given sole removal power but Congress funds and investigates</a:t>
            </a:r>
            <a:endParaRPr lang="en-US" sz="3600" dirty="0"/>
          </a:p>
          <a:p>
            <a:pPr marL="11430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" name="Content Placeholder 2" descr="AJohnso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2" r="101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7363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Bureaucracy</a:t>
            </a:r>
            <a:endParaRPr lang="en-US" dirty="0"/>
          </a:p>
        </p:txBody>
      </p:sp>
      <p:pic>
        <p:nvPicPr>
          <p:cNvPr id="5" name="Content Placeholder 4" descr="civil war soldier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5" r="1139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appointment of officials</a:t>
            </a:r>
            <a:endParaRPr lang="en-US" sz="4000" dirty="0" smtClean="0"/>
          </a:p>
          <a:p>
            <a:pPr lvl="1"/>
            <a:r>
              <a:rPr lang="en-US" dirty="0" smtClean="0"/>
              <a:t>Officials affect how laws are interpreted, the tone of their administration, and their effectiveness</a:t>
            </a:r>
            <a:endParaRPr lang="en-US" sz="3600" dirty="0" smtClean="0"/>
          </a:p>
          <a:p>
            <a:pPr lvl="1"/>
            <a:r>
              <a:rPr lang="en-US" dirty="0" smtClean="0"/>
              <a:t>Use of patronage in the nineteenth and early twentieth centuries to reward supporters</a:t>
            </a:r>
            <a:endParaRPr lang="en-US" sz="3600" dirty="0" smtClean="0"/>
          </a:p>
          <a:p>
            <a:pPr lvl="1"/>
            <a:r>
              <a:rPr lang="en-US" dirty="0" smtClean="0"/>
              <a:t>Civil War a watershed in bureaucratic growth; showed the weakness of federal government</a:t>
            </a:r>
            <a:endParaRPr lang="en-US" sz="3600" dirty="0" smtClean="0"/>
          </a:p>
          <a:p>
            <a:pPr marL="11430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Bureaucracy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 service role</a:t>
            </a:r>
            <a:endParaRPr lang="en-US" sz="4000" dirty="0"/>
          </a:p>
          <a:p>
            <a:pPr lvl="1"/>
            <a:r>
              <a:rPr lang="en-US" dirty="0"/>
              <a:t>1861-1901: shift in role from regulation to service</a:t>
            </a:r>
            <a:endParaRPr lang="en-US" sz="3600" dirty="0"/>
          </a:p>
          <a:p>
            <a:pPr lvl="1"/>
            <a:r>
              <a:rPr lang="en-US" dirty="0"/>
              <a:t>Reflects desire for limited government, laissez-faire beliefs, and the Constitution's silence</a:t>
            </a:r>
            <a:endParaRPr lang="en-US" sz="3600" dirty="0"/>
          </a:p>
          <a:p>
            <a:r>
              <a:rPr lang="en-US" dirty="0"/>
              <a:t>A change in role</a:t>
            </a:r>
            <a:endParaRPr lang="en-US" sz="4000" dirty="0"/>
          </a:p>
          <a:p>
            <a:pPr lvl="1"/>
            <a:r>
              <a:rPr lang="en-US" dirty="0"/>
              <a:t>Depression and World War II lead to a role of government activism</a:t>
            </a:r>
            <a:endParaRPr lang="en-US" sz="3600" dirty="0"/>
          </a:p>
          <a:p>
            <a:pPr lvl="1"/>
            <a:r>
              <a:rPr lang="en-US" dirty="0"/>
              <a:t>Introduction of heavy income taxes supports a large bureaucracy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lassiez-faire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1303" b="-91303"/>
          <a:stretch>
            <a:fillRect/>
          </a:stretch>
        </p:blipFill>
        <p:spPr>
          <a:xfrm>
            <a:off x="4419600" y="1536700"/>
            <a:ext cx="3657600" cy="4589463"/>
          </a:xfrm>
        </p:spPr>
      </p:pic>
    </p:spTree>
    <p:extLst>
      <p:ext uri="{BB962C8B-B14F-4D97-AF65-F5344CB8AC3E}">
        <p14:creationId xmlns:p14="http://schemas.microsoft.com/office/powerpoint/2010/main" val="208581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Bureaucracy Today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Direct and indirect growth</a:t>
            </a:r>
            <a:endParaRPr lang="en-US" sz="3400" dirty="0"/>
          </a:p>
          <a:p>
            <a:pPr lvl="1"/>
            <a:r>
              <a:rPr lang="en-US" dirty="0"/>
              <a:t>Modest increase in the number of government employees</a:t>
            </a:r>
            <a:endParaRPr lang="en-US" sz="3000" dirty="0"/>
          </a:p>
          <a:p>
            <a:pPr lvl="1"/>
            <a:r>
              <a:rPr lang="en-US" dirty="0"/>
              <a:t>Indirect increase through the use of private contractors much greater</a:t>
            </a:r>
            <a:endParaRPr lang="en-US" sz="3000" dirty="0"/>
          </a:p>
          <a:p>
            <a:r>
              <a:rPr lang="en-US" dirty="0"/>
              <a:t>Growth in discretionary authority</a:t>
            </a:r>
            <a:endParaRPr lang="en-US" sz="3400" dirty="0"/>
          </a:p>
          <a:p>
            <a:pPr lvl="1"/>
            <a:r>
              <a:rPr lang="en-US" dirty="0"/>
              <a:t>Delegation of undefined authority by Congress</a:t>
            </a:r>
            <a:endParaRPr lang="en-US" sz="3000" dirty="0"/>
          </a:p>
          <a:p>
            <a:pPr lvl="1"/>
            <a:r>
              <a:rPr lang="en-US" dirty="0"/>
              <a:t>Primary areas of delegation</a:t>
            </a:r>
            <a:endParaRPr lang="en-US" sz="3000" dirty="0"/>
          </a:p>
          <a:p>
            <a:pPr lvl="2"/>
            <a:r>
              <a:rPr lang="en-US" dirty="0"/>
              <a:t>Subsidies to groups</a:t>
            </a:r>
            <a:endParaRPr lang="en-US" sz="2600" dirty="0"/>
          </a:p>
          <a:p>
            <a:pPr lvl="2"/>
            <a:r>
              <a:rPr lang="en-US" dirty="0"/>
              <a:t>Grant-in-aid programs</a:t>
            </a:r>
            <a:endParaRPr lang="en-US" sz="2600" dirty="0"/>
          </a:p>
          <a:p>
            <a:pPr lvl="2"/>
            <a:r>
              <a:rPr lang="en-US" dirty="0"/>
              <a:t>Enforcement of regulations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Bureaucracy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Factors explaining behavior of officials</a:t>
            </a:r>
            <a:endParaRPr lang="en-US" sz="3400" dirty="0"/>
          </a:p>
          <a:p>
            <a:pPr lvl="1"/>
            <a:r>
              <a:rPr lang="en-US" dirty="0"/>
              <a:t>Recruitment and retention</a:t>
            </a:r>
            <a:endParaRPr lang="en-US" sz="3000" dirty="0"/>
          </a:p>
          <a:p>
            <a:pPr lvl="2"/>
            <a:r>
              <a:rPr lang="en-US" dirty="0"/>
              <a:t>The competitive service: most bureaucrats compete for jobs through OPM</a:t>
            </a:r>
            <a:endParaRPr lang="en-US" sz="2600" dirty="0"/>
          </a:p>
          <a:p>
            <a:pPr lvl="3"/>
            <a:r>
              <a:rPr lang="en-US" dirty="0"/>
              <a:t>Appointment by merit based on a written exam</a:t>
            </a:r>
            <a:endParaRPr lang="en-US" sz="2200" dirty="0"/>
          </a:p>
          <a:p>
            <a:pPr lvl="3"/>
            <a:r>
              <a:rPr lang="en-US" dirty="0"/>
              <a:t>Decreased to less than 54 percent of federal government work force</a:t>
            </a:r>
            <a:endParaRPr lang="en-US" sz="2200" dirty="0"/>
          </a:p>
          <a:p>
            <a:pPr lvl="2"/>
            <a:r>
              <a:rPr lang="en-US" dirty="0"/>
              <a:t>The excepted service: most are appointed by other agencies on the basis of qualifications approved by OPM</a:t>
            </a:r>
            <a:endParaRPr lang="en-US" sz="2600" dirty="0"/>
          </a:p>
          <a:p>
            <a:pPr lvl="3"/>
            <a:r>
              <a:rPr lang="en-US" dirty="0"/>
              <a:t>Fastest growing sector of federal government employment</a:t>
            </a:r>
            <a:endParaRPr lang="en-US" sz="2200" dirty="0"/>
          </a:p>
          <a:p>
            <a:pPr lvl="3"/>
            <a:r>
              <a:rPr lang="en-US" dirty="0"/>
              <a:t>Examples: Postal Service employees and FBI agents</a:t>
            </a:r>
            <a:endParaRPr lang="en-US" sz="2200" dirty="0"/>
          </a:p>
          <a:p>
            <a:pPr lvl="3"/>
            <a:r>
              <a:rPr lang="en-US" dirty="0"/>
              <a:t>But president can also appoint employees: presidential appointments, Schedule C jobs, and NEA jobs</a:t>
            </a:r>
            <a:endParaRPr lang="en-US" sz="2200" dirty="0"/>
          </a:p>
          <a:p>
            <a:pPr lvl="3"/>
            <a:r>
              <a:rPr lang="en-US" dirty="0"/>
              <a:t>Pendleton Act (1883): transferred basis of government jobs from patronage to merit</a:t>
            </a:r>
            <a:endParaRPr lang="en-US" sz="2200" dirty="0"/>
          </a:p>
          <a:p>
            <a:pPr lvl="3"/>
            <a:r>
              <a:rPr lang="en-US" dirty="0"/>
              <a:t>Merit system protects president from pressure and protects patronage appointees from new presidents ("blanketing in")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59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Bureaucracy Today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buddy system</a:t>
            </a:r>
            <a:endParaRPr lang="en-US" sz="3800" dirty="0"/>
          </a:p>
          <a:p>
            <a:pPr lvl="1"/>
            <a:r>
              <a:rPr lang="en-US" dirty="0"/>
              <a:t>Name-request job: filled by a person whom an agency has already identified for middle- and upper-level jobs</a:t>
            </a:r>
            <a:endParaRPr lang="en-US" sz="3400" dirty="0"/>
          </a:p>
          <a:p>
            <a:pPr lvl="1"/>
            <a:r>
              <a:rPr lang="en-US" dirty="0"/>
              <a:t>Job description may be tailored for person</a:t>
            </a:r>
            <a:endParaRPr lang="en-US" sz="3400" dirty="0"/>
          </a:p>
          <a:p>
            <a:pPr lvl="1"/>
            <a:r>
              <a:rPr lang="en-US" dirty="0"/>
              <a:t>Circumvents usual search process</a:t>
            </a:r>
            <a:endParaRPr lang="en-US" sz="3400" dirty="0"/>
          </a:p>
          <a:p>
            <a:pPr lvl="1"/>
            <a:r>
              <a:rPr lang="en-US" dirty="0"/>
              <a:t>But also encourages "issue networks" based on shared policy views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Content Placeholder 2" descr="Buddy-System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688" b="-366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827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Bureaucracy Today</a:t>
            </a:r>
            <a:endParaRPr lang="en-US" dirty="0"/>
          </a:p>
        </p:txBody>
      </p:sp>
      <p:pic>
        <p:nvPicPr>
          <p:cNvPr id="5" name="Content Placeholder 4" descr="fired1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797" b="-3379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Firing a bureaucrat</a:t>
            </a:r>
            <a:endParaRPr lang="en-US" sz="3800" dirty="0"/>
          </a:p>
          <a:p>
            <a:pPr lvl="1"/>
            <a:r>
              <a:rPr lang="en-US" dirty="0"/>
              <a:t>Most bureaucrats cannot be fired</a:t>
            </a:r>
            <a:endParaRPr lang="en-US" sz="3400" dirty="0"/>
          </a:p>
          <a:p>
            <a:pPr lvl="1"/>
            <a:r>
              <a:rPr lang="en-US" dirty="0"/>
              <a:t>Exception: Senior Executive Service (SES)</a:t>
            </a:r>
            <a:endParaRPr lang="en-US" sz="3400" dirty="0"/>
          </a:p>
          <a:p>
            <a:pPr lvl="1"/>
            <a:r>
              <a:rPr lang="en-US" dirty="0"/>
              <a:t>SES managers receive cash bonuses for good performance</a:t>
            </a:r>
            <a:endParaRPr lang="en-US" sz="3400" dirty="0"/>
          </a:p>
          <a:p>
            <a:pPr lvl="1"/>
            <a:r>
              <a:rPr lang="en-US" dirty="0"/>
              <a:t>But very few SES members have been fired or even transferred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45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Bureaucracy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agencies' point of view</a:t>
            </a:r>
            <a:endParaRPr lang="en-US" sz="3800" dirty="0"/>
          </a:p>
          <a:p>
            <a:pPr lvl="1"/>
            <a:r>
              <a:rPr lang="en-US" dirty="0"/>
              <a:t>Agencies are dominated by lifetime bureaucrats who have worked for no other agency</a:t>
            </a:r>
            <a:endParaRPr lang="en-US" sz="3400" dirty="0"/>
          </a:p>
          <a:p>
            <a:pPr lvl="1"/>
            <a:r>
              <a:rPr lang="en-US" dirty="0"/>
              <a:t>System assures continuity and expertise</a:t>
            </a:r>
            <a:endParaRPr lang="en-US" sz="3400" dirty="0"/>
          </a:p>
          <a:p>
            <a:pPr lvl="1"/>
            <a:r>
              <a:rPr lang="en-US" dirty="0"/>
              <a:t>But also gives subordinates power over new bosses: can work behind boss's back through sabotage, delaying, and so on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HooverBuilding2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635" b="-426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8412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Bureaucracy Today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Personal attributes</a:t>
            </a:r>
            <a:endParaRPr lang="en-US" sz="3200" dirty="0"/>
          </a:p>
          <a:p>
            <a:pPr lvl="1"/>
            <a:r>
              <a:rPr lang="en-US" dirty="0"/>
              <a:t>Allegations of critics</a:t>
            </a:r>
            <a:endParaRPr lang="en-US" sz="2800" dirty="0"/>
          </a:p>
          <a:p>
            <a:pPr lvl="2"/>
            <a:r>
              <a:rPr lang="en-US" dirty="0"/>
              <a:t>Higher civil servants are elitists</a:t>
            </a:r>
            <a:endParaRPr lang="en-US" sz="2400" dirty="0"/>
          </a:p>
          <a:p>
            <a:pPr lvl="2"/>
            <a:r>
              <a:rPr lang="en-US" dirty="0"/>
              <a:t>Political appointees and career bureaucrats think about government and politics differently than public at large</a:t>
            </a:r>
            <a:endParaRPr lang="en-US" sz="2400" dirty="0"/>
          </a:p>
          <a:p>
            <a:pPr lvl="1"/>
            <a:r>
              <a:rPr lang="en-US" dirty="0"/>
              <a:t>Correlation between type of agency and attitudes of employees: activist versus traditional</a:t>
            </a:r>
            <a:endParaRPr lang="en-US" sz="2800" dirty="0"/>
          </a:p>
          <a:p>
            <a:pPr lvl="1"/>
            <a:r>
              <a:rPr lang="en-US" dirty="0"/>
              <a:t>Professional values of officials</a:t>
            </a:r>
            <a:endParaRPr lang="en-US" sz="2800" dirty="0"/>
          </a:p>
          <a:p>
            <a:pPr marL="11430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" name="Content Placeholder 1" descr="bureaucracy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979" b="-179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2624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Bureaucracy Today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bureaucrats sabotage their political bosses?</a:t>
            </a:r>
            <a:endParaRPr lang="en-US" sz="3200" dirty="0"/>
          </a:p>
          <a:p>
            <a:pPr lvl="1"/>
            <a:r>
              <a:rPr lang="en-US" dirty="0"/>
              <a:t>If so, such sabotage hurts conservatives more than liberals; bureaucrats tend to be liberal</a:t>
            </a:r>
            <a:endParaRPr lang="en-US" sz="2800" dirty="0"/>
          </a:p>
          <a:p>
            <a:pPr lvl="1"/>
            <a:r>
              <a:rPr lang="en-US" dirty="0"/>
              <a:t>But loyalty to bosses runs strong--despite the power of bureaucrats to obstruct or complain</a:t>
            </a:r>
            <a:endParaRPr lang="en-US" sz="2800" dirty="0"/>
          </a:p>
          <a:p>
            <a:pPr lvl="2"/>
            <a:r>
              <a:rPr lang="en-US" dirty="0"/>
              <a:t>Whistleblower Protection Act (1989) created Office of Special Counsel</a:t>
            </a:r>
            <a:endParaRPr lang="en-US" sz="2400" dirty="0"/>
          </a:p>
          <a:p>
            <a:pPr lvl="2"/>
            <a:r>
              <a:rPr lang="en-US" dirty="0"/>
              <a:t>"Cooperation is the nature of a bureaucrat's job"</a:t>
            </a:r>
            <a:endParaRPr lang="en-US" sz="2400" dirty="0"/>
          </a:p>
          <a:p>
            <a:pPr lvl="1"/>
            <a:r>
              <a:rPr lang="en-US" dirty="0"/>
              <a:t>Most civil servants: highly structured roles make them relatively immune to personal attitudes</a:t>
            </a:r>
            <a:endParaRPr lang="en-US" sz="2800" dirty="0"/>
          </a:p>
          <a:p>
            <a:pPr lvl="1"/>
            <a:r>
              <a:rPr lang="en-US" dirty="0"/>
              <a:t>Professionals such as lawyers and economists in the FTC: loosely structured roles may be much influenced by personal attitudes, professional values help explain how power is used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69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Bureaucracy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Culture and careers</a:t>
            </a:r>
            <a:endParaRPr lang="en-US" sz="3200" dirty="0"/>
          </a:p>
          <a:p>
            <a:pPr lvl="2"/>
            <a:r>
              <a:rPr lang="en-US" dirty="0"/>
              <a:t>Each agency has its own culture</a:t>
            </a:r>
            <a:endParaRPr lang="en-US" sz="2600" dirty="0"/>
          </a:p>
          <a:p>
            <a:pPr lvl="2"/>
            <a:r>
              <a:rPr lang="en-US" dirty="0"/>
              <a:t>Jobs with an agency can be career enhancing or not</a:t>
            </a:r>
            <a:endParaRPr lang="en-US" sz="2600" dirty="0"/>
          </a:p>
          <a:p>
            <a:pPr lvl="2"/>
            <a:r>
              <a:rPr lang="en-US" dirty="0"/>
              <a:t>Strong agency culture motivates employees but makes agencies resistant to change</a:t>
            </a:r>
            <a:endParaRPr lang="en-US" sz="2600" dirty="0"/>
          </a:p>
          <a:p>
            <a:r>
              <a:rPr lang="en-US" dirty="0"/>
              <a:t>Constraints</a:t>
            </a:r>
            <a:endParaRPr lang="en-US" sz="3200" dirty="0"/>
          </a:p>
          <a:p>
            <a:pPr lvl="2"/>
            <a:r>
              <a:rPr lang="en-US" dirty="0"/>
              <a:t>Biggest difference between a government agency and a business: hiring, firing, pay, procedures, and so forth</a:t>
            </a:r>
            <a:endParaRPr lang="en-US" sz="2600" dirty="0"/>
          </a:p>
          <a:p>
            <a:pPr lvl="2"/>
            <a:r>
              <a:rPr lang="en-US" dirty="0"/>
              <a:t>General constraints</a:t>
            </a:r>
            <a:endParaRPr lang="en-US" sz="2600" dirty="0"/>
          </a:p>
          <a:p>
            <a:pPr lvl="3"/>
            <a:r>
              <a:rPr lang="en-US" dirty="0"/>
              <a:t>Administrative Procedure Act (1946)</a:t>
            </a:r>
            <a:endParaRPr lang="en-US" sz="2200" dirty="0"/>
          </a:p>
          <a:p>
            <a:pPr lvl="3"/>
            <a:r>
              <a:rPr lang="en-US" dirty="0"/>
              <a:t>Freedom of Information Act (1966)</a:t>
            </a:r>
            <a:endParaRPr lang="en-US" sz="2200" dirty="0"/>
          </a:p>
          <a:p>
            <a:pPr lvl="3"/>
            <a:r>
              <a:rPr lang="en-US" dirty="0"/>
              <a:t>National Environmental Policy Act (1969)</a:t>
            </a:r>
            <a:endParaRPr lang="en-US" sz="2200" dirty="0"/>
          </a:p>
          <a:p>
            <a:pPr lvl="3"/>
            <a:r>
              <a:rPr lang="en-US" dirty="0"/>
              <a:t>Privacy Act (1974)</a:t>
            </a:r>
            <a:endParaRPr lang="en-US" sz="2200" dirty="0"/>
          </a:p>
          <a:p>
            <a:pPr lvl="3"/>
            <a:r>
              <a:rPr lang="en-US" dirty="0"/>
              <a:t>Open Meeting Law (1976)</a:t>
            </a:r>
            <a:endParaRPr lang="en-US" sz="2200" dirty="0"/>
          </a:p>
          <a:p>
            <a:pPr lvl="3"/>
            <a:r>
              <a:rPr lang="en-US" dirty="0"/>
              <a:t>Assignment of single jobs to several agencies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159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Bureaucracy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Agency allies</a:t>
            </a:r>
            <a:endParaRPr lang="en-US" sz="3200" dirty="0"/>
          </a:p>
          <a:p>
            <a:pPr lvl="1"/>
            <a:r>
              <a:rPr lang="en-US" dirty="0"/>
              <a:t>Agencies often seek alliances with congressional committees or interest groups: "iron triangle"</a:t>
            </a:r>
            <a:endParaRPr lang="en-US" sz="2800" dirty="0"/>
          </a:p>
          <a:p>
            <a:pPr lvl="1"/>
            <a:r>
              <a:rPr lang="en-US" dirty="0"/>
              <a:t>Far less common today; politics has become too complicated</a:t>
            </a:r>
            <a:endParaRPr lang="en-US" sz="2800" dirty="0"/>
          </a:p>
          <a:p>
            <a:pPr lvl="3"/>
            <a:r>
              <a:rPr lang="en-US" dirty="0"/>
              <a:t>More interest groups, more congressional subcommittees, and easier access for individuals</a:t>
            </a:r>
            <a:endParaRPr lang="en-US" sz="2200" dirty="0"/>
          </a:p>
          <a:p>
            <a:pPr lvl="3"/>
            <a:r>
              <a:rPr lang="en-US" dirty="0"/>
              <a:t>Far more competing forces than ever given access by courts</a:t>
            </a:r>
            <a:endParaRPr lang="en-US" sz="2200" dirty="0"/>
          </a:p>
          <a:p>
            <a:pPr lvl="1"/>
            <a:r>
              <a:rPr lang="en-US" dirty="0"/>
              <a:t>"Issue networks": groups that regularly debate government policy on certain issues</a:t>
            </a:r>
            <a:endParaRPr lang="en-US" sz="2800" dirty="0"/>
          </a:p>
          <a:p>
            <a:pPr lvl="3"/>
            <a:r>
              <a:rPr lang="en-US" dirty="0"/>
              <a:t>Contentious and partisan</a:t>
            </a:r>
            <a:endParaRPr lang="en-US" sz="2200" dirty="0"/>
          </a:p>
          <a:p>
            <a:pPr lvl="3"/>
            <a:r>
              <a:rPr lang="en-US" dirty="0"/>
              <a:t>New president often recruits from </a:t>
            </a:r>
            <a:r>
              <a:rPr lang="en-US" dirty="0" smtClean="0"/>
              <a:t>networks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772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Congressional Oversight</a:t>
            </a:r>
            <a:endParaRPr lang="en-US" dirty="0"/>
          </a:p>
        </p:txBody>
      </p:sp>
      <p:pic>
        <p:nvPicPr>
          <p:cNvPr id="3" name="Content Placeholder 2" descr="Oversight.gif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596" b="-41596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Forms of congressional supervision</a:t>
            </a:r>
            <a:endParaRPr lang="en-US" sz="4000" dirty="0"/>
          </a:p>
          <a:p>
            <a:pPr lvl="1"/>
            <a:r>
              <a:rPr lang="en-US" dirty="0"/>
              <a:t>Approval necessary for creation </a:t>
            </a:r>
            <a:endParaRPr lang="en-US" sz="3600" dirty="0"/>
          </a:p>
          <a:p>
            <a:pPr lvl="1"/>
            <a:r>
              <a:rPr lang="en-US" dirty="0"/>
              <a:t>Statutes influence agency behavior (sometimes precisely)</a:t>
            </a:r>
            <a:endParaRPr lang="en-US" sz="3600" dirty="0"/>
          </a:p>
          <a:p>
            <a:pPr lvl="1"/>
            <a:r>
              <a:rPr lang="en-US" dirty="0"/>
              <a:t>Authorization of money, either permanent or fixed number of years</a:t>
            </a:r>
            <a:endParaRPr lang="en-US" sz="3600" dirty="0"/>
          </a:p>
          <a:p>
            <a:pPr lvl="1"/>
            <a:r>
              <a:rPr lang="en-US" dirty="0"/>
              <a:t>Appropriation of money allows spending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431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Congressional Oversight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Congressional oversight and "homeland security"</a:t>
            </a:r>
            <a:endParaRPr lang="en-US" sz="3400" dirty="0"/>
          </a:p>
          <a:p>
            <a:pPr lvl="1"/>
            <a:r>
              <a:rPr lang="en-US" dirty="0"/>
              <a:t>Lieberman's call for Department of Homeland Defense after September 11 attack</a:t>
            </a:r>
            <a:endParaRPr lang="en-US" sz="3000" dirty="0"/>
          </a:p>
          <a:p>
            <a:pPr lvl="1"/>
            <a:r>
              <a:rPr lang="en-US" dirty="0"/>
              <a:t>President Bush's creation of Office of Homeland Security</a:t>
            </a:r>
            <a:endParaRPr lang="en-US" sz="3000" dirty="0"/>
          </a:p>
          <a:p>
            <a:pPr lvl="2"/>
            <a:r>
              <a:rPr lang="en-US" dirty="0"/>
              <a:t>Appointment of Governor Ridge and the blueprint for homeland security</a:t>
            </a:r>
            <a:endParaRPr lang="en-US" sz="2600" dirty="0"/>
          </a:p>
          <a:p>
            <a:pPr lvl="2"/>
            <a:r>
              <a:rPr lang="en-US" dirty="0"/>
              <a:t>Congressional calls for testimony about strategies</a:t>
            </a:r>
            <a:endParaRPr lang="en-US" sz="2600" dirty="0"/>
          </a:p>
          <a:p>
            <a:pPr lvl="2"/>
            <a:r>
              <a:rPr lang="en-US" dirty="0"/>
              <a:t>Need to coordinate personnel and budgets</a:t>
            </a:r>
            <a:endParaRPr lang="en-US" sz="2600" dirty="0"/>
          </a:p>
          <a:p>
            <a:pPr lvl="1"/>
            <a:r>
              <a:rPr lang="en-US" dirty="0"/>
              <a:t>Proposal of a Department of Homeland Security</a:t>
            </a:r>
            <a:endParaRPr lang="en-US" sz="3000" dirty="0"/>
          </a:p>
          <a:p>
            <a:pPr lvl="2"/>
            <a:r>
              <a:rPr lang="en-US" dirty="0"/>
              <a:t>Consolidation, reorganization and transformation</a:t>
            </a:r>
            <a:endParaRPr lang="en-US" sz="2600" dirty="0"/>
          </a:p>
          <a:p>
            <a:pPr lvl="2"/>
            <a:r>
              <a:rPr lang="en-US" dirty="0"/>
              <a:t>Need for Congress to reorganize itself to make the bureaucracy work</a:t>
            </a:r>
            <a:endParaRPr lang="en-US" sz="2600" dirty="0"/>
          </a:p>
          <a:p>
            <a:pPr lvl="3"/>
            <a:r>
              <a:rPr lang="en-US" dirty="0"/>
              <a:t>Immediate protests about committee and subcommittee jurisdiction</a:t>
            </a:r>
            <a:endParaRPr lang="en-US" sz="2200" dirty="0"/>
          </a:p>
          <a:p>
            <a:pPr lvl="3"/>
            <a:r>
              <a:rPr lang="en-US" dirty="0"/>
              <a:t>Congress' historical tendency to resist streamlining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832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Congressional Oversight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Appropriations Committee and legislative committees</a:t>
            </a:r>
            <a:endParaRPr lang="en-US" sz="3400" dirty="0"/>
          </a:p>
          <a:p>
            <a:pPr lvl="1"/>
            <a:r>
              <a:rPr lang="en-US" dirty="0"/>
              <a:t>Appropriations Committee most powerful</a:t>
            </a:r>
            <a:endParaRPr lang="en-US" sz="3000" dirty="0"/>
          </a:p>
          <a:p>
            <a:pPr lvl="2"/>
            <a:r>
              <a:rPr lang="en-US" dirty="0"/>
              <a:t>Most expenditure recommendations are approved by House</a:t>
            </a:r>
            <a:endParaRPr lang="en-US" sz="2600" dirty="0"/>
          </a:p>
          <a:p>
            <a:pPr lvl="2"/>
            <a:r>
              <a:rPr lang="en-US" dirty="0"/>
              <a:t>Has power to lower agency's expenditure request</a:t>
            </a:r>
            <a:endParaRPr lang="en-US" sz="2600" dirty="0"/>
          </a:p>
          <a:p>
            <a:pPr lvl="2"/>
            <a:r>
              <a:rPr lang="en-US" dirty="0"/>
              <a:t>Has power to influence an agency's policies by marking up an agency's budget</a:t>
            </a:r>
            <a:endParaRPr lang="en-US" sz="2600" dirty="0"/>
          </a:p>
          <a:p>
            <a:pPr lvl="2"/>
            <a:r>
              <a:rPr lang="en-US" dirty="0"/>
              <a:t>But becoming less powerful because of </a:t>
            </a:r>
            <a:endParaRPr lang="en-US" sz="2600" dirty="0"/>
          </a:p>
          <a:p>
            <a:pPr lvl="3"/>
            <a:r>
              <a:rPr lang="en-US" dirty="0"/>
              <a:t>Trust funds: Social Security</a:t>
            </a:r>
            <a:endParaRPr lang="en-US" sz="2200" dirty="0"/>
          </a:p>
          <a:p>
            <a:pPr lvl="3"/>
            <a:r>
              <a:rPr lang="en-US" dirty="0"/>
              <a:t>Annual authorizations</a:t>
            </a:r>
            <a:endParaRPr lang="en-US" sz="2200" dirty="0"/>
          </a:p>
          <a:p>
            <a:pPr lvl="3"/>
            <a:r>
              <a:rPr lang="en-US" dirty="0"/>
              <a:t>Meeting target spending limits</a:t>
            </a:r>
            <a:endParaRPr lang="en-US" sz="2200" dirty="0"/>
          </a:p>
          <a:p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554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Congressional Oversight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Legislative committees are important when</a:t>
            </a:r>
            <a:endParaRPr lang="en-US" sz="3200" dirty="0"/>
          </a:p>
          <a:p>
            <a:pPr lvl="1"/>
            <a:r>
              <a:rPr lang="en-US" dirty="0"/>
              <a:t>A law is first passed</a:t>
            </a:r>
            <a:endParaRPr lang="en-US" sz="2800" dirty="0"/>
          </a:p>
          <a:p>
            <a:pPr lvl="1"/>
            <a:r>
              <a:rPr lang="en-US" dirty="0"/>
              <a:t>An agency is first created</a:t>
            </a:r>
            <a:endParaRPr lang="en-US" sz="2800" dirty="0"/>
          </a:p>
          <a:p>
            <a:pPr lvl="1"/>
            <a:r>
              <a:rPr lang="en-US" dirty="0"/>
              <a:t>An agency is subject to annual authorization</a:t>
            </a:r>
            <a:endParaRPr lang="en-US" sz="2800" dirty="0"/>
          </a:p>
          <a:p>
            <a:endParaRPr lang="en-US" dirty="0"/>
          </a:p>
          <a:p>
            <a:r>
              <a:rPr lang="en-US" dirty="0" smtClean="0"/>
              <a:t>Informal </a:t>
            </a:r>
            <a:r>
              <a:rPr lang="en-US" dirty="0"/>
              <a:t>congressional controls over agencies</a:t>
            </a:r>
            <a:endParaRPr lang="en-US" sz="3200" dirty="0"/>
          </a:p>
          <a:p>
            <a:pPr lvl="1"/>
            <a:r>
              <a:rPr lang="en-US" dirty="0"/>
              <a:t>Individual members of Congress can seek privileges for constituents</a:t>
            </a:r>
            <a:endParaRPr lang="en-US" sz="2800" dirty="0"/>
          </a:p>
          <a:p>
            <a:pPr lvl="1"/>
            <a:r>
              <a:rPr lang="en-US" dirty="0"/>
              <a:t>Congressional committees may seek </a:t>
            </a:r>
            <a:r>
              <a:rPr lang="en-US" i="1" dirty="0"/>
              <a:t>committee clearance: </a:t>
            </a:r>
            <a:r>
              <a:rPr lang="en-US" dirty="0"/>
              <a:t>right to pass on certain agency decisions</a:t>
            </a:r>
            <a:endParaRPr lang="en-US" sz="2800" dirty="0"/>
          </a:p>
          <a:p>
            <a:pPr lvl="1"/>
            <a:r>
              <a:rPr lang="en-US" dirty="0"/>
              <a:t>Committee heads may ask to be consulted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427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Congressional Oversight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legislative veto</a:t>
            </a:r>
            <a:endParaRPr lang="en-US" sz="3400" dirty="0"/>
          </a:p>
          <a:p>
            <a:pPr lvl="1"/>
            <a:r>
              <a:rPr lang="en-US" dirty="0"/>
              <a:t>Declared unconstitutional by Supreme Court in </a:t>
            </a:r>
            <a:r>
              <a:rPr lang="en-US" i="1" dirty="0" err="1"/>
              <a:t>Chadha</a:t>
            </a:r>
            <a:r>
              <a:rPr lang="en-US" i="1" dirty="0"/>
              <a:t> </a:t>
            </a:r>
            <a:r>
              <a:rPr lang="en-US" dirty="0"/>
              <a:t>(1983)</a:t>
            </a:r>
            <a:endParaRPr lang="en-US" sz="3000" dirty="0"/>
          </a:p>
          <a:p>
            <a:pPr lvl="1"/>
            <a:r>
              <a:rPr lang="en-US" dirty="0"/>
              <a:t>Weakens traditional legislative oversight but Congress continues creating such vetoes</a:t>
            </a:r>
            <a:endParaRPr lang="en-US" sz="3000" dirty="0"/>
          </a:p>
          <a:p>
            <a:r>
              <a:rPr lang="en-US" dirty="0"/>
              <a:t>Congressional investigations</a:t>
            </a:r>
            <a:endParaRPr lang="en-US" sz="3400" dirty="0"/>
          </a:p>
          <a:p>
            <a:pPr lvl="1"/>
            <a:r>
              <a:rPr lang="en-US" dirty="0"/>
              <a:t>Power inferred from power to legislate</a:t>
            </a:r>
            <a:endParaRPr lang="en-US" sz="3000" dirty="0"/>
          </a:p>
          <a:p>
            <a:pPr lvl="1"/>
            <a:r>
              <a:rPr lang="en-US" dirty="0"/>
              <a:t>Means for checking agency discretion</a:t>
            </a:r>
            <a:endParaRPr lang="en-US" sz="3000" dirty="0"/>
          </a:p>
          <a:p>
            <a:pPr lvl="1"/>
            <a:r>
              <a:rPr lang="en-US" dirty="0"/>
              <a:t>Means for limiting presidential control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92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Bureaucratic Pathologies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342900" lvl="1">
              <a:buClr>
                <a:schemeClr val="accent1"/>
              </a:buClr>
            </a:pPr>
            <a:r>
              <a:rPr lang="en-US" dirty="0"/>
              <a:t>Red tape--complex and sometimes conflicting rules among agencies</a:t>
            </a:r>
            <a:endParaRPr lang="en-US" sz="3600" dirty="0"/>
          </a:p>
          <a:p>
            <a:pPr marL="342900" lvl="1">
              <a:buClr>
                <a:schemeClr val="accent1"/>
              </a:buClr>
            </a:pPr>
            <a:r>
              <a:rPr lang="en-US" dirty="0"/>
              <a:t>Conflict--agencies work at cross-purposes</a:t>
            </a:r>
            <a:endParaRPr lang="en-US" sz="3600" dirty="0"/>
          </a:p>
          <a:p>
            <a:pPr marL="342900" lvl="1">
              <a:buClr>
                <a:schemeClr val="accent1"/>
              </a:buClr>
            </a:pPr>
            <a:r>
              <a:rPr lang="en-US" dirty="0"/>
              <a:t>Duplication--two or more agencies seem to do the same thing</a:t>
            </a:r>
            <a:endParaRPr lang="en-US" sz="3600" dirty="0"/>
          </a:p>
          <a:p>
            <a:pPr marL="342900" lvl="1">
              <a:buClr>
                <a:schemeClr val="accent1"/>
              </a:buClr>
            </a:pPr>
            <a:r>
              <a:rPr lang="en-US" dirty="0"/>
              <a:t>Imperialism--tendency of agencies to grow, irrespective of benefits and costs of programs</a:t>
            </a:r>
            <a:endParaRPr lang="en-US" sz="3600" dirty="0"/>
          </a:p>
          <a:p>
            <a:pPr marL="342900" lvl="1">
              <a:buClr>
                <a:schemeClr val="accent1"/>
              </a:buClr>
            </a:pPr>
            <a:r>
              <a:rPr lang="en-US" dirty="0"/>
              <a:t>Waste--spending more than is necessary to buy some product or service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Content Placeholder 2" descr="Red-Tape-Bureaucracy-Killing-Economy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785" b="-437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702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Reforming the Bureaucracy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Numerous attempts to make bureaucracy work better for less money</a:t>
            </a:r>
            <a:endParaRPr lang="en-US" sz="3400" dirty="0"/>
          </a:p>
          <a:p>
            <a:pPr lvl="1"/>
            <a:r>
              <a:rPr lang="en-US" dirty="0"/>
              <a:t>Eleven attempts to reform in this century alone</a:t>
            </a:r>
            <a:endParaRPr lang="en-US" sz="3000" dirty="0"/>
          </a:p>
          <a:p>
            <a:pPr lvl="1"/>
            <a:r>
              <a:rPr lang="en-US" dirty="0"/>
              <a:t>National Performance Review (NPR) in 1993 designed to reinvent government</a:t>
            </a:r>
            <a:endParaRPr lang="en-US" sz="3000" dirty="0"/>
          </a:p>
          <a:p>
            <a:pPr lvl="2"/>
            <a:r>
              <a:rPr lang="en-US" dirty="0"/>
              <a:t>Differs from previous reforms that sought to increase presidential control</a:t>
            </a:r>
            <a:endParaRPr lang="en-US" sz="2600" dirty="0"/>
          </a:p>
          <a:p>
            <a:pPr lvl="2"/>
            <a:r>
              <a:rPr lang="en-US" dirty="0"/>
              <a:t>Emphasizes customer satisfaction by bringing citizens in contact with agencies</a:t>
            </a:r>
            <a:endParaRPr lang="en-US" sz="2600" dirty="0"/>
          </a:p>
          <a:p>
            <a:pPr lvl="1"/>
            <a:r>
              <a:rPr lang="en-US" dirty="0"/>
              <a:t>NPR calls for innovation and quality consciousness by</a:t>
            </a:r>
            <a:endParaRPr lang="en-US" sz="3000" dirty="0"/>
          </a:p>
          <a:p>
            <a:pPr lvl="2"/>
            <a:r>
              <a:rPr lang="en-US" dirty="0"/>
              <a:t>Less-centralized management</a:t>
            </a:r>
            <a:endParaRPr lang="en-US" sz="2600" dirty="0"/>
          </a:p>
          <a:p>
            <a:pPr lvl="2"/>
            <a:r>
              <a:rPr lang="en-US" dirty="0"/>
              <a:t>More employee initiatives</a:t>
            </a:r>
            <a:endParaRPr lang="en-US" sz="2600" dirty="0"/>
          </a:p>
          <a:p>
            <a:pPr lvl="2"/>
            <a:r>
              <a:rPr lang="en-US" dirty="0"/>
              <a:t>Customer satisfaction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108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Reforming the Bureaucracy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Bureaucratic reform always difficult to accomplish</a:t>
            </a:r>
            <a:endParaRPr lang="en-US" sz="3400" dirty="0"/>
          </a:p>
          <a:p>
            <a:pPr lvl="1"/>
            <a:r>
              <a:rPr lang="en-US" dirty="0"/>
              <a:t>Most rules and red tape result from the struggle between the president and Congress.</a:t>
            </a:r>
            <a:endParaRPr lang="en-US" sz="3000" dirty="0"/>
          </a:p>
          <a:p>
            <a:pPr lvl="1"/>
            <a:r>
              <a:rPr lang="en-US" dirty="0"/>
              <a:t>This struggle makes bureaucrats nervous about irritating either </a:t>
            </a:r>
            <a:endParaRPr lang="en-US" sz="3000" dirty="0"/>
          </a:p>
          <a:p>
            <a:pPr lvl="1"/>
            <a:r>
              <a:rPr lang="en-US" dirty="0"/>
              <a:t>Periods of divided government exacerbate matters, especially in implementing policy.</a:t>
            </a:r>
            <a:endParaRPr lang="en-US" sz="3000" dirty="0"/>
          </a:p>
          <a:p>
            <a:pPr lvl="2"/>
            <a:r>
              <a:rPr lang="en-US" dirty="0"/>
              <a:t>Republican presidents seek to increase political control (executive micromanagement)</a:t>
            </a:r>
            <a:endParaRPr lang="en-US" sz="2600" dirty="0"/>
          </a:p>
          <a:p>
            <a:pPr lvl="2"/>
            <a:r>
              <a:rPr lang="en-US" dirty="0"/>
              <a:t>Democratic Congresses respond by increasing investigations and rules (legislative micromanagement)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2318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424</TotalTime>
  <Words>1282</Words>
  <Application>Microsoft Office PowerPoint</Application>
  <PresentationFormat>On-screen Show (4:3)</PresentationFormat>
  <Paragraphs>172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Adjacency</vt:lpstr>
      <vt:lpstr>Chapter 15</vt:lpstr>
      <vt:lpstr>Distinctiveness of the American Bureaucracy</vt:lpstr>
      <vt:lpstr>Growth of Bureaucracy</vt:lpstr>
      <vt:lpstr>Growth of Bureaucracy</vt:lpstr>
      <vt:lpstr>Growth of Bureaucracy</vt:lpstr>
      <vt:lpstr>Federal Bureaucracy Today</vt:lpstr>
      <vt:lpstr>Federal Bureaucracy Today</vt:lpstr>
      <vt:lpstr>Federal Bureaucracy Today</vt:lpstr>
      <vt:lpstr>Federal Bureaucracy Today</vt:lpstr>
      <vt:lpstr>Federal Bureaucracy Today</vt:lpstr>
      <vt:lpstr>Federal Bureaucracy Today</vt:lpstr>
      <vt:lpstr>Federal Bureaucracy Today</vt:lpstr>
      <vt:lpstr>Federal Bureaucracy Today</vt:lpstr>
      <vt:lpstr>Federal Bureaucracy Today</vt:lpstr>
      <vt:lpstr>Congressional Oversight</vt:lpstr>
      <vt:lpstr>Congressional Oversight</vt:lpstr>
      <vt:lpstr>Congressional Oversight</vt:lpstr>
      <vt:lpstr>Congressional Oversight</vt:lpstr>
      <vt:lpstr>Congressional Oversight</vt:lpstr>
      <vt:lpstr>Bureaucratic Pathologies</vt:lpstr>
      <vt:lpstr>Reforming the Bureaucracy</vt:lpstr>
      <vt:lpstr>Reforming the Bureaucracy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</dc:title>
  <dc:creator>Joshua Sherman</dc:creator>
  <cp:lastModifiedBy>Joshua Sherman</cp:lastModifiedBy>
  <cp:revision>11</cp:revision>
  <cp:lastPrinted>2013-11-25T14:10:23Z</cp:lastPrinted>
  <dcterms:created xsi:type="dcterms:W3CDTF">2013-11-22T18:03:00Z</dcterms:created>
  <dcterms:modified xsi:type="dcterms:W3CDTF">2015-01-06T17:03:55Z</dcterms:modified>
</cp:coreProperties>
</file>